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2" r:id="rId6"/>
    <p:sldId id="257" r:id="rId7"/>
    <p:sldId id="258" r:id="rId8"/>
    <p:sldId id="259" r:id="rId9"/>
    <p:sldId id="260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ie Allison" initials="RA" lastIdx="13" clrIdx="0">
    <p:extLst>
      <p:ext uri="{19B8F6BF-5375-455C-9EA6-DF929625EA0E}">
        <p15:presenceInfo xmlns:p15="http://schemas.microsoft.com/office/powerpoint/2012/main" userId="S-1-5-21-3685816821-1215056363-1987234180-750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AFBAF1-E0A9-2226-FEC5-B0DA1631F974}" v="600" dt="2020-08-05T02:22:57.901"/>
    <p1510:client id="{B100B18C-EA71-288F-4198-A3A1311CE539}" v="266" dt="2020-10-06T09:50:39.759"/>
    <p1510:client id="{B9077CBD-9EA5-52F1-18BB-0C82E6927B0B}" v="132" dt="2020-08-05T01:54:30.373"/>
    <p1510:client id="{CF2266FC-E608-2F0C-D52D-429244C8463D}" v="16" dt="2020-10-06T13:36:06.8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8" autoAdjust="0"/>
    <p:restoredTop sz="86385" autoAdjust="0"/>
  </p:normalViewPr>
  <p:slideViewPr>
    <p:cSldViewPr snapToGrid="0">
      <p:cViewPr varScale="1">
        <p:scale>
          <a:sx n="57" d="100"/>
          <a:sy n="57" d="100"/>
        </p:scale>
        <p:origin x="836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C5D4-8619-4CC9-9335-8B7257BB8983}" type="datetimeFigureOut">
              <a:rPr lang="en-GB" smtClean="0"/>
              <a:t>19/12/2022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0397-C9EF-475E-BFBF-E89C71BD2E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760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C5D4-8619-4CC9-9335-8B7257BB8983}" type="datetimeFigureOut">
              <a:rPr lang="en-GB" smtClean="0"/>
              <a:t>19/12/2022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0397-C9EF-475E-BFBF-E89C71BD2E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32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C5D4-8619-4CC9-9335-8B7257BB8983}" type="datetimeFigureOut">
              <a:rPr lang="en-GB" smtClean="0"/>
              <a:t>19/12/2022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0397-C9EF-475E-BFBF-E89C71BD2E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760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C5D4-8619-4CC9-9335-8B7257BB8983}" type="datetimeFigureOut">
              <a:rPr lang="en-GB" smtClean="0"/>
              <a:t>19/12/2022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0397-C9EF-475E-BFBF-E89C71BD2E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687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C5D4-8619-4CC9-9335-8B7257BB8983}" type="datetimeFigureOut">
              <a:rPr lang="en-GB" smtClean="0"/>
              <a:t>19/12/2022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0397-C9EF-475E-BFBF-E89C71BD2E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286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C5D4-8619-4CC9-9335-8B7257BB8983}" type="datetimeFigureOut">
              <a:rPr lang="en-GB" smtClean="0"/>
              <a:t>19/12/2022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0397-C9EF-475E-BFBF-E89C71BD2E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988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C5D4-8619-4CC9-9335-8B7257BB8983}" type="datetimeFigureOut">
              <a:rPr lang="en-GB" smtClean="0"/>
              <a:t>19/12/2022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0397-C9EF-475E-BFBF-E89C71BD2E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060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C5D4-8619-4CC9-9335-8B7257BB8983}" type="datetimeFigureOut">
              <a:rPr lang="en-GB" smtClean="0"/>
              <a:t>19/12/2022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0397-C9EF-475E-BFBF-E89C71BD2E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17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C5D4-8619-4CC9-9335-8B7257BB8983}" type="datetimeFigureOut">
              <a:rPr lang="en-GB" smtClean="0"/>
              <a:t>19/12/2022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0397-C9EF-475E-BFBF-E89C71BD2E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728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C5D4-8619-4CC9-9335-8B7257BB8983}" type="datetimeFigureOut">
              <a:rPr lang="en-GB" smtClean="0"/>
              <a:t>19/12/2022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0397-C9EF-475E-BFBF-E89C71BD2E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98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C5D4-8619-4CC9-9335-8B7257BB8983}" type="datetimeFigureOut">
              <a:rPr lang="en-GB" smtClean="0"/>
              <a:t>19/12/2022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0397-C9EF-475E-BFBF-E89C71BD2E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620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DC5D4-8619-4CC9-9335-8B7257BB8983}" type="datetimeFigureOut">
              <a:rPr lang="en-GB" smtClean="0"/>
              <a:t>19/12/2022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A0397-C9EF-475E-BFBF-E89C71BD2E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22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13DD6-5336-49C0-8D4C-321D1D6DA5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78453"/>
            <a:ext cx="7772400" cy="2387600"/>
          </a:xfrm>
        </p:spPr>
        <p:txBody>
          <a:bodyPr/>
          <a:lstStyle/>
          <a:p>
            <a:pPr rtl="0" eaLnBrk="0" fontAlgn="base" latinLnBrk="0" hangingPunct="0"/>
            <a:r>
              <a:rPr lang="en-GB" sz="4000" b="1" kern="1200" dirty="0" err="1">
                <a:solidFill>
                  <a:srgbClr val="0099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Fødevarehygiejne</a:t>
            </a:r>
            <a:r>
              <a:rPr lang="en-GB" sz="4000" b="1" kern="1200" dirty="0">
                <a:solidFill>
                  <a:srgbClr val="0099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GB" sz="4000" b="1" kern="1200" dirty="0" err="1">
                <a:solidFill>
                  <a:srgbClr val="0099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og</a:t>
            </a:r>
            <a:r>
              <a:rPr lang="en-GB" sz="4000" b="1" kern="1200" dirty="0">
                <a:solidFill>
                  <a:srgbClr val="0099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</a:t>
            </a:r>
            <a:r>
              <a:rPr lang="en-GB" sz="4000" b="1" kern="1200" dirty="0" err="1">
                <a:solidFill>
                  <a:srgbClr val="0099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sikkerhed</a:t>
            </a:r>
            <a:endParaRPr lang="en-GB" dirty="0">
              <a:effectLst/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B5F6D8-564B-4C40-B4FE-5C83E217DB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9" b="33226"/>
          <a:stretch>
            <a:fillRect/>
          </a:stretch>
        </p:blipFill>
        <p:spPr bwMode="auto">
          <a:xfrm>
            <a:off x="0" y="221518"/>
            <a:ext cx="3268841" cy="6194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DB3211D-CBB6-4BE4-8897-C2417E04C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941" y="2337067"/>
            <a:ext cx="8007641" cy="2623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4500" b="1" dirty="0">
              <a:solidFill>
                <a:srgbClr val="00707C"/>
              </a:solidFill>
              <a:cs typeface="Times New Roman" panose="02020603050405020304" pitchFamily="18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700" b="1" dirty="0">
              <a:solidFill>
                <a:srgbClr val="28C4CC">
                  <a:lumMod val="75000"/>
                </a:srgbClr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700" b="1" dirty="0">
              <a:solidFill>
                <a:srgbClr val="28C4CC">
                  <a:lumMod val="75000"/>
                </a:srgbClr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700" b="1" dirty="0">
              <a:solidFill>
                <a:srgbClr val="28C4CC">
                  <a:lumMod val="75000"/>
                </a:srgbClr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4000" b="1" dirty="0" err="1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Fødevaresikkerhed</a:t>
            </a:r>
            <a:r>
              <a:rPr lang="en-GB" altLang="en-US" sz="40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- </a:t>
            </a:r>
            <a:r>
              <a:rPr lang="en-GB" altLang="en-US" sz="4000" b="1" dirty="0" err="1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Eksempler</a:t>
            </a:r>
            <a:r>
              <a:rPr lang="en-GB" altLang="en-US" sz="40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altLang="en-US" sz="4000" dirty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1BAE0B-2E16-4B09-A253-6A32F03E9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61" y="3000968"/>
            <a:ext cx="1295994" cy="12959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7C57C6-320B-4993-BA80-4CC4A73A7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66" y="3249279"/>
            <a:ext cx="940134" cy="11072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6D143E0-659D-4B89-A748-1EAE6A356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655" y="3249279"/>
            <a:ext cx="1035560" cy="12230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F6609FB-535E-402C-AA16-145A1C510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039" y="3492401"/>
            <a:ext cx="1556769" cy="8641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73CEF1-D27C-4B7C-AC10-4CB4F3AE6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035" y="5702018"/>
            <a:ext cx="1529954" cy="1019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259BC5-9625-4CFE-886B-AEDB4F674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039" y="277767"/>
            <a:ext cx="1909685" cy="10199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18F853-B8D2-4C7E-85CC-BEE01C06D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9" b="33226"/>
          <a:stretch>
            <a:fillRect/>
          </a:stretch>
        </p:blipFill>
        <p:spPr bwMode="auto">
          <a:xfrm>
            <a:off x="24265" y="221518"/>
            <a:ext cx="3268841" cy="61940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9CED3F6-0989-44D1-BE7B-90D14F2F191C}"/>
              </a:ext>
            </a:extLst>
          </p:cNvPr>
          <p:cNvSpPr/>
          <p:nvPr/>
        </p:nvSpPr>
        <p:spPr>
          <a:xfrm>
            <a:off x="4572000" y="5767546"/>
            <a:ext cx="2548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da-DK" sz="1200" dirty="0">
                <a:latin typeface="Calibri" panose="020F0502020204030204" pitchFamily="34" charset="0"/>
                <a:ea typeface="Calibri" panose="020F0502020204030204" pitchFamily="34" charset="0"/>
              </a:rPr>
              <a:t>Dette project har modtaget støtte fra EU’s Horizon 2020 forsknings- og innovationsprogram under tilskudsaftale nr 727580.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46ABEAE-5483-470A-A1A9-7FB98C9C0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29699" y="3286613"/>
            <a:ext cx="1797186" cy="5741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822F224-D0D8-44AF-AF87-F556C24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655" y="3185878"/>
            <a:ext cx="1035560" cy="122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56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4F56A-4687-4944-9014-C446CA36E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002" y="1213791"/>
            <a:ext cx="8534146" cy="503339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da-DK" sz="2200" dirty="0">
                <a:ea typeface="+mn-lt"/>
                <a:cs typeface="+mn-lt"/>
              </a:rPr>
              <a:t>At forstå at fødevarebåren sygdom kan have alvorlige konsekvenser for ens helbred, og at immunforsvaret ikke bliver styrket af en fødevarebåren infektion eller madforgiftning. </a:t>
            </a:r>
          </a:p>
          <a:p>
            <a:pPr>
              <a:lnSpc>
                <a:spcPct val="120000"/>
              </a:lnSpc>
            </a:pPr>
            <a:r>
              <a:rPr lang="da-DK" sz="2200" dirty="0">
                <a:ea typeface="+mn-lt"/>
                <a:cs typeface="+mn-lt"/>
              </a:rPr>
              <a:t>At forstå hvilke konsekvenser der er, hvis fødevarehygiejneregler ikke følges derhjemme, så som krydsforurening, og hvordan man kan undgå disse</a:t>
            </a:r>
            <a:endParaRPr lang="da-DK" sz="2200" dirty="0">
              <a:cs typeface="Calibri" panose="020F0502020204030204"/>
            </a:endParaRPr>
          </a:p>
          <a:p>
            <a:pPr>
              <a:lnSpc>
                <a:spcPct val="170000"/>
              </a:lnSpc>
            </a:pPr>
            <a:r>
              <a:rPr lang="da-DK" sz="2200" dirty="0">
                <a:ea typeface="+mn-lt"/>
                <a:cs typeface="+mn-lt"/>
              </a:rPr>
              <a:t>At forstå forskellige fødevaremærkater og hvorfor de er vigtige</a:t>
            </a:r>
            <a:endParaRPr lang="da-DK" sz="2200" dirty="0"/>
          </a:p>
          <a:p>
            <a:pPr>
              <a:lnSpc>
                <a:spcPct val="170000"/>
              </a:lnSpc>
            </a:pPr>
            <a:r>
              <a:rPr lang="da-DK" sz="2200" dirty="0">
                <a:ea typeface="+mn-lt"/>
                <a:cs typeface="+mn-lt"/>
              </a:rPr>
              <a:t>At forklare forskellen mellem fødevaresikkerhed og fødevarekvalitet</a:t>
            </a:r>
            <a:endParaRPr lang="da-DK" sz="2200" dirty="0"/>
          </a:p>
          <a:p>
            <a:pPr>
              <a:lnSpc>
                <a:spcPct val="120000"/>
              </a:lnSpc>
            </a:pPr>
            <a:r>
              <a:rPr lang="da-DK" sz="2200" dirty="0">
                <a:ea typeface="+mn-lt"/>
                <a:cs typeface="+mn-lt"/>
              </a:rPr>
              <a:t>At forstå at madlavning i hjemmet ikke nødvendigvis er mere sikkert end madlavning fra eller i restauranter</a:t>
            </a:r>
            <a:endParaRPr lang="da-DK" sz="2200" dirty="0"/>
          </a:p>
          <a:p>
            <a:pPr marL="0" indent="0">
              <a:buNone/>
            </a:pPr>
            <a:endParaRPr lang="da-DK" sz="2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8C287F-1191-432D-ACB4-FC540823F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29" y="73725"/>
            <a:ext cx="7886700" cy="1325563"/>
          </a:xfrm>
        </p:spPr>
        <p:txBody>
          <a:bodyPr/>
          <a:lstStyle/>
          <a:p>
            <a:r>
              <a:rPr lang="en-GB" dirty="0" err="1">
                <a:solidFill>
                  <a:srgbClr val="1E9399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Læringsmål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1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3">
            <a:extLst>
              <a:ext uri="{FF2B5EF4-FFF2-40B4-BE49-F238E27FC236}">
                <a16:creationId xmlns:a16="http://schemas.microsoft.com/office/drawing/2014/main" id="{DCDADA14-83AC-4FFF-99D7-2500CFCC9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1" t="55400" r="84094" b="19000"/>
          <a:stretch>
            <a:fillRect/>
          </a:stretch>
        </p:blipFill>
        <p:spPr bwMode="auto">
          <a:xfrm>
            <a:off x="7708271" y="4321456"/>
            <a:ext cx="1288214" cy="253654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C428C5-C4F5-4EE2-BD4D-EB183951F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69" y="0"/>
            <a:ext cx="8820316" cy="131713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100" b="1" kern="1200" dirty="0">
                <a:solidFill>
                  <a:schemeClr val="tx1"/>
                </a:solidFill>
                <a:effectLst/>
              </a:rPr>
              <a:t>Eksempel 1: </a:t>
            </a:r>
            <a:r>
              <a:rPr lang="en-GB" sz="2100" i="1" kern="1200" dirty="0">
                <a:solidFill>
                  <a:schemeClr val="tx1"/>
                </a:solidFill>
                <a:effectLst/>
              </a:rPr>
              <a:t>Anna </a:t>
            </a:r>
            <a:r>
              <a:rPr lang="en-GB" sz="2100" i="1" kern="1200" dirty="0" err="1">
                <a:solidFill>
                  <a:schemeClr val="tx1"/>
                </a:solidFill>
                <a:effectLst/>
              </a:rPr>
              <a:t>får</a:t>
            </a:r>
            <a:r>
              <a:rPr lang="en-GB" sz="2100" i="1" kern="1200" dirty="0">
                <a:solidFill>
                  <a:schemeClr val="tx1"/>
                </a:solidFill>
                <a:effectLst/>
              </a:rPr>
              <a:t> </a:t>
            </a:r>
            <a:r>
              <a:rPr lang="en-GB" sz="2100" i="1" kern="1200" dirty="0" err="1">
                <a:solidFill>
                  <a:schemeClr val="tx1"/>
                </a:solidFill>
                <a:effectLst/>
              </a:rPr>
              <a:t>symptomer</a:t>
            </a:r>
            <a:r>
              <a:rPr lang="en-GB" sz="2100" i="1" kern="1200" dirty="0">
                <a:solidFill>
                  <a:schemeClr val="tx1"/>
                </a:solidFill>
                <a:effectLst/>
              </a:rPr>
              <a:t> </a:t>
            </a:r>
            <a:r>
              <a:rPr lang="en-GB" sz="2100" i="1" kern="1200" dirty="0" err="1">
                <a:solidFill>
                  <a:schemeClr val="tx1"/>
                </a:solidFill>
                <a:effectLst/>
              </a:rPr>
              <a:t>på</a:t>
            </a:r>
            <a:r>
              <a:rPr lang="en-GB" sz="2100" i="1" kern="1200" dirty="0">
                <a:solidFill>
                  <a:schemeClr val="tx1"/>
                </a:solidFill>
                <a:effectLst/>
              </a:rPr>
              <a:t> </a:t>
            </a:r>
            <a:r>
              <a:rPr lang="en-GB" sz="2100" i="1" kern="1200" dirty="0" err="1">
                <a:solidFill>
                  <a:schemeClr val="tx1"/>
                </a:solidFill>
                <a:effectLst/>
              </a:rPr>
              <a:t>en</a:t>
            </a:r>
            <a:r>
              <a:rPr lang="en-GB" sz="2100" i="1" kern="1200" dirty="0">
                <a:solidFill>
                  <a:schemeClr val="tx1"/>
                </a:solidFill>
                <a:effectLst/>
              </a:rPr>
              <a:t> </a:t>
            </a:r>
            <a:r>
              <a:rPr lang="en-GB" sz="2100" i="1" kern="1200" dirty="0" err="1">
                <a:solidFill>
                  <a:schemeClr val="tx1"/>
                </a:solidFill>
                <a:effectLst/>
              </a:rPr>
              <a:t>fødevarebåren</a:t>
            </a:r>
            <a:r>
              <a:rPr lang="en-GB" sz="2100" i="1" kern="1200" dirty="0">
                <a:solidFill>
                  <a:schemeClr val="tx1"/>
                </a:solidFill>
                <a:effectLst/>
              </a:rPr>
              <a:t> </a:t>
            </a:r>
            <a:r>
              <a:rPr lang="en-GB" sz="2100" i="1" kern="1200" dirty="0" err="1">
                <a:solidFill>
                  <a:schemeClr val="tx1"/>
                </a:solidFill>
                <a:effectLst/>
              </a:rPr>
              <a:t>sygdom</a:t>
            </a:r>
            <a:r>
              <a:rPr lang="en-GB" sz="2100" i="1" kern="1200" dirty="0">
                <a:solidFill>
                  <a:schemeClr val="tx1"/>
                </a:solidFill>
                <a:effectLst/>
              </a:rPr>
              <a:t> </a:t>
            </a:r>
            <a:r>
              <a:rPr lang="en-GB" sz="2100" i="1" kern="1200" dirty="0" err="1">
                <a:solidFill>
                  <a:schemeClr val="tx1"/>
                </a:solidFill>
                <a:effectLst/>
              </a:rPr>
              <a:t>efter</a:t>
            </a:r>
            <a:r>
              <a:rPr lang="en-GB" sz="2100" i="1" kern="1200" dirty="0">
                <a:solidFill>
                  <a:schemeClr val="tx1"/>
                </a:solidFill>
                <a:effectLst/>
              </a:rPr>
              <a:t> at have </a:t>
            </a:r>
            <a:r>
              <a:rPr lang="en-GB" sz="2100" i="1" kern="1200" dirty="0" err="1">
                <a:solidFill>
                  <a:schemeClr val="tx1"/>
                </a:solidFill>
                <a:effectLst/>
              </a:rPr>
              <a:t>spist</a:t>
            </a:r>
            <a:r>
              <a:rPr lang="en-GB" sz="2100" i="1" kern="1200" dirty="0">
                <a:solidFill>
                  <a:schemeClr val="tx1"/>
                </a:solidFill>
                <a:effectLst/>
              </a:rPr>
              <a:t> </a:t>
            </a:r>
            <a:r>
              <a:rPr lang="en-GB" sz="2100" i="1" kern="1200" dirty="0" err="1">
                <a:solidFill>
                  <a:schemeClr val="tx1"/>
                </a:solidFill>
                <a:effectLst/>
              </a:rPr>
              <a:t>grillmad</a:t>
            </a:r>
            <a:r>
              <a:rPr lang="en-GB" sz="2100" i="1" kern="1200" dirty="0">
                <a:solidFill>
                  <a:schemeClr val="tx1"/>
                </a:solidFill>
                <a:effectLst/>
              </a:rPr>
              <a:t> </a:t>
            </a:r>
            <a:r>
              <a:rPr lang="en-GB" sz="2100" i="1" kern="1200" dirty="0" err="1">
                <a:solidFill>
                  <a:schemeClr val="tx1"/>
                </a:solidFill>
                <a:effectLst/>
              </a:rPr>
              <a:t>en</a:t>
            </a:r>
            <a:r>
              <a:rPr lang="en-GB" sz="2100" i="1" kern="1200" dirty="0">
                <a:solidFill>
                  <a:schemeClr val="tx1"/>
                </a:solidFill>
                <a:effectLst/>
              </a:rPr>
              <a:t> aften. Anna </a:t>
            </a:r>
            <a:r>
              <a:rPr lang="en-GB" sz="2100" i="1" kern="1200" dirty="0" err="1">
                <a:solidFill>
                  <a:schemeClr val="tx1"/>
                </a:solidFill>
                <a:effectLst/>
              </a:rPr>
              <a:t>tager</a:t>
            </a:r>
            <a:r>
              <a:rPr lang="en-GB" sz="2100" i="1" kern="1200" dirty="0">
                <a:solidFill>
                  <a:schemeClr val="tx1"/>
                </a:solidFill>
                <a:effectLst/>
              </a:rPr>
              <a:t> </a:t>
            </a:r>
            <a:r>
              <a:rPr lang="en-GB" sz="2100" i="1" kern="1200" dirty="0" err="1">
                <a:solidFill>
                  <a:schemeClr val="tx1"/>
                </a:solidFill>
                <a:effectLst/>
              </a:rPr>
              <a:t>til</a:t>
            </a:r>
            <a:r>
              <a:rPr lang="en-GB" sz="2100" i="1" kern="1200" dirty="0">
                <a:solidFill>
                  <a:schemeClr val="tx1"/>
                </a:solidFill>
                <a:effectLst/>
              </a:rPr>
              <a:t> </a:t>
            </a:r>
            <a:r>
              <a:rPr lang="en-GB" sz="2100" i="1" kern="1200" dirty="0" err="1">
                <a:solidFill>
                  <a:schemeClr val="tx1"/>
                </a:solidFill>
                <a:effectLst/>
              </a:rPr>
              <a:t>lægen</a:t>
            </a:r>
            <a:r>
              <a:rPr lang="en-GB" sz="2100" i="1" kern="1200" dirty="0">
                <a:solidFill>
                  <a:schemeClr val="tx1"/>
                </a:solidFill>
                <a:effectLst/>
              </a:rPr>
              <a:t> for at </a:t>
            </a:r>
            <a:r>
              <a:rPr lang="en-GB" sz="2100" i="1" kern="1200" dirty="0" err="1">
                <a:solidFill>
                  <a:schemeClr val="tx1"/>
                </a:solidFill>
                <a:effectLst/>
              </a:rPr>
              <a:t>snakke</a:t>
            </a:r>
            <a:r>
              <a:rPr lang="en-GB" sz="2100" i="1" kern="1200" dirty="0">
                <a:solidFill>
                  <a:schemeClr val="tx1"/>
                </a:solidFill>
                <a:effectLst/>
              </a:rPr>
              <a:t> om sine </a:t>
            </a:r>
            <a:r>
              <a:rPr lang="en-GB" sz="2100" i="1" kern="1200" dirty="0" err="1">
                <a:solidFill>
                  <a:schemeClr val="tx1"/>
                </a:solidFill>
                <a:effectLst/>
              </a:rPr>
              <a:t>symptomer</a:t>
            </a:r>
            <a:r>
              <a:rPr lang="en-GB" sz="2100" i="1" kern="1200" dirty="0">
                <a:solidFill>
                  <a:schemeClr val="tx1"/>
                </a:solidFill>
                <a:effectLst/>
              </a:rPr>
              <a:t>. </a:t>
            </a:r>
            <a:endParaRPr lang="en-GB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7DC0DFD-66E0-49E3-8001-4245492AE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44" t="29037" r="77110" b="45364"/>
          <a:stretch>
            <a:fillRect/>
          </a:stretch>
        </p:blipFill>
        <p:spPr bwMode="auto">
          <a:xfrm>
            <a:off x="7596504" y="1196290"/>
            <a:ext cx="1399981" cy="284434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CC8CEE-504D-47BB-AD5C-4F71A0990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31" y="1855419"/>
            <a:ext cx="7428373" cy="437042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/>
            <a:r>
              <a:rPr lang="en-GB" altLang="en-US" sz="1400" b="1" dirty="0">
                <a:latin typeface="Microsoft Sans Serif"/>
                <a:ea typeface="Microsoft Sans Serif"/>
                <a:cs typeface="Microsoft Sans Serif"/>
              </a:rPr>
              <a:t>Anna:</a:t>
            </a:r>
            <a:r>
              <a:rPr lang="en-GB" altLang="en-US" sz="1400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GB" sz="1400" dirty="0">
                <a:ea typeface="+mn-lt"/>
                <a:cs typeface="+mn-lt"/>
              </a:rPr>
              <a:t>”Jeg var </a:t>
            </a:r>
            <a:r>
              <a:rPr lang="en-GB" sz="1400" dirty="0" err="1">
                <a:ea typeface="+mn-lt"/>
                <a:cs typeface="+mn-lt"/>
              </a:rPr>
              <a:t>til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grillaften</a:t>
            </a:r>
            <a:r>
              <a:rPr lang="en-GB" sz="1400" dirty="0">
                <a:ea typeface="+mn-lt"/>
                <a:cs typeface="+mn-lt"/>
              </a:rPr>
              <a:t> for et par </a:t>
            </a:r>
            <a:r>
              <a:rPr lang="en-GB" sz="1400" dirty="0" err="1">
                <a:ea typeface="+mn-lt"/>
                <a:cs typeface="+mn-lt"/>
              </a:rPr>
              <a:t>dage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siden</a:t>
            </a:r>
            <a:r>
              <a:rPr lang="en-GB" sz="1400" dirty="0">
                <a:ea typeface="+mn-lt"/>
                <a:cs typeface="+mn-lt"/>
              </a:rPr>
              <a:t> og </a:t>
            </a:r>
            <a:r>
              <a:rPr lang="en-GB" sz="1400" dirty="0" err="1">
                <a:ea typeface="+mn-lt"/>
                <a:cs typeface="+mn-lt"/>
              </a:rPr>
              <a:t>jeg</a:t>
            </a:r>
            <a:r>
              <a:rPr lang="en-GB" sz="1400" dirty="0">
                <a:ea typeface="+mn-lt"/>
                <a:cs typeface="+mn-lt"/>
              </a:rPr>
              <a:t> har haft det </a:t>
            </a:r>
            <a:r>
              <a:rPr lang="en-GB" sz="1400" dirty="0" err="1">
                <a:ea typeface="+mn-lt"/>
                <a:cs typeface="+mn-lt"/>
              </a:rPr>
              <a:t>rigtig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skidt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siden</a:t>
            </a:r>
            <a:r>
              <a:rPr lang="en-GB" sz="1400" dirty="0">
                <a:ea typeface="+mn-lt"/>
                <a:cs typeface="+mn-lt"/>
              </a:rPr>
              <a:t> – </a:t>
            </a:r>
            <a:r>
              <a:rPr lang="en-GB" sz="1400" dirty="0" err="1">
                <a:ea typeface="+mn-lt"/>
                <a:cs typeface="+mn-lt"/>
              </a:rPr>
              <a:t>diarre</a:t>
            </a:r>
            <a:r>
              <a:rPr lang="en-GB" sz="1400" dirty="0">
                <a:ea typeface="+mn-lt"/>
                <a:cs typeface="+mn-lt"/>
              </a:rPr>
              <a:t> og </a:t>
            </a:r>
            <a:r>
              <a:rPr lang="en-GB" sz="1400" dirty="0" err="1">
                <a:ea typeface="+mn-lt"/>
                <a:cs typeface="+mn-lt"/>
              </a:rPr>
              <a:t>opkast</a:t>
            </a:r>
            <a:r>
              <a:rPr lang="en-GB" sz="1400" dirty="0">
                <a:ea typeface="+mn-lt"/>
                <a:cs typeface="+mn-lt"/>
              </a:rPr>
              <a:t>. Jeg </a:t>
            </a:r>
            <a:r>
              <a:rPr lang="en-GB" sz="1400" dirty="0" err="1">
                <a:ea typeface="+mn-lt"/>
                <a:cs typeface="+mn-lt"/>
              </a:rPr>
              <a:t>spiste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noget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kylling</a:t>
            </a:r>
            <a:r>
              <a:rPr lang="en-GB" sz="1400" dirty="0">
                <a:ea typeface="+mn-lt"/>
                <a:cs typeface="+mn-lt"/>
              </a:rPr>
              <a:t>, der </a:t>
            </a:r>
            <a:r>
              <a:rPr lang="en-GB" sz="1400" dirty="0" err="1">
                <a:ea typeface="+mn-lt"/>
                <a:cs typeface="+mn-lt"/>
              </a:rPr>
              <a:t>havde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været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på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grillen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i</a:t>
            </a:r>
            <a:r>
              <a:rPr lang="en-GB" sz="1400" dirty="0">
                <a:ea typeface="+mn-lt"/>
                <a:cs typeface="+mn-lt"/>
              </a:rPr>
              <a:t> 15 </a:t>
            </a:r>
            <a:r>
              <a:rPr lang="en-GB" sz="1400" dirty="0" err="1">
                <a:ea typeface="+mn-lt"/>
                <a:cs typeface="+mn-lt"/>
              </a:rPr>
              <a:t>minutter</a:t>
            </a:r>
            <a:r>
              <a:rPr lang="en-GB" sz="1400" dirty="0">
                <a:ea typeface="+mn-lt"/>
                <a:cs typeface="+mn-lt"/>
              </a:rPr>
              <a:t>. Men… der var </a:t>
            </a:r>
            <a:r>
              <a:rPr lang="en-GB" sz="1400" dirty="0" err="1">
                <a:ea typeface="+mn-lt"/>
                <a:cs typeface="+mn-lt"/>
              </a:rPr>
              <a:t>stadig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nogle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lyserøde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stykker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indeni</a:t>
            </a:r>
            <a:r>
              <a:rPr lang="en-GB" sz="1400" dirty="0">
                <a:ea typeface="+mn-lt"/>
                <a:cs typeface="+mn-lt"/>
              </a:rPr>
              <a:t>.”</a:t>
            </a:r>
            <a:br>
              <a:rPr lang="en-US" dirty="0"/>
            </a:br>
            <a:endParaRPr lang="en-US" dirty="0">
              <a:ea typeface="+mn-lt"/>
              <a:cs typeface="+mn-lt"/>
            </a:endParaRPr>
          </a:p>
          <a:p>
            <a:pPr defTabSz="685800"/>
            <a:r>
              <a:rPr lang="en-GB" sz="1400" b="1" dirty="0">
                <a:ea typeface="+mn-lt"/>
                <a:cs typeface="+mn-lt"/>
              </a:rPr>
              <a:t>Lægen</a:t>
            </a:r>
            <a:r>
              <a:rPr lang="en-GB" sz="1400" dirty="0">
                <a:ea typeface="+mn-lt"/>
                <a:cs typeface="+mn-lt"/>
              </a:rPr>
              <a:t>: ”</a:t>
            </a:r>
            <a:r>
              <a:rPr lang="en-GB" sz="1400" dirty="0" err="1">
                <a:ea typeface="+mn-lt"/>
                <a:cs typeface="+mn-lt"/>
              </a:rPr>
              <a:t>Åh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nej</a:t>
            </a:r>
            <a:r>
              <a:rPr lang="en-GB" sz="1400" dirty="0">
                <a:ea typeface="+mn-lt"/>
                <a:cs typeface="+mn-lt"/>
              </a:rPr>
              <a:t>, det er </a:t>
            </a:r>
            <a:r>
              <a:rPr lang="en-GB" sz="1400" dirty="0" err="1">
                <a:ea typeface="+mn-lt"/>
                <a:cs typeface="+mn-lt"/>
              </a:rPr>
              <a:t>virkelig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vigtigt</a:t>
            </a:r>
            <a:r>
              <a:rPr lang="en-GB" sz="1400" dirty="0">
                <a:ea typeface="+mn-lt"/>
                <a:cs typeface="+mn-lt"/>
              </a:rPr>
              <a:t> at </a:t>
            </a:r>
            <a:r>
              <a:rPr lang="en-GB" sz="1400" dirty="0" err="1">
                <a:ea typeface="+mn-lt"/>
                <a:cs typeface="+mn-lt"/>
              </a:rPr>
              <a:t>holde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øje</a:t>
            </a:r>
            <a:r>
              <a:rPr lang="en-GB" sz="1400" dirty="0">
                <a:ea typeface="+mn-lt"/>
                <a:cs typeface="+mn-lt"/>
              </a:rPr>
              <a:t> med alle former for </a:t>
            </a:r>
            <a:r>
              <a:rPr lang="en-GB" sz="1400" dirty="0" err="1">
                <a:ea typeface="+mn-lt"/>
                <a:cs typeface="+mn-lt"/>
              </a:rPr>
              <a:t>råt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kød</a:t>
            </a:r>
            <a:r>
              <a:rPr lang="en-GB" sz="1400" dirty="0">
                <a:ea typeface="+mn-lt"/>
                <a:cs typeface="+mn-lt"/>
              </a:rPr>
              <a:t>, </a:t>
            </a:r>
            <a:r>
              <a:rPr lang="en-GB" sz="1400" dirty="0" err="1">
                <a:ea typeface="+mn-lt"/>
                <a:cs typeface="+mn-lt"/>
              </a:rPr>
              <a:t>som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kylling</a:t>
            </a:r>
            <a:r>
              <a:rPr lang="en-GB" sz="1400" dirty="0">
                <a:ea typeface="+mn-lt"/>
                <a:cs typeface="+mn-lt"/>
              </a:rPr>
              <a:t>, og </a:t>
            </a:r>
            <a:r>
              <a:rPr lang="en-GB" sz="1400" dirty="0" err="1">
                <a:ea typeface="+mn-lt"/>
                <a:cs typeface="+mn-lt"/>
              </a:rPr>
              <a:t>sikre</a:t>
            </a:r>
            <a:r>
              <a:rPr lang="en-GB" sz="1400" dirty="0">
                <a:ea typeface="+mn-lt"/>
                <a:cs typeface="+mn-lt"/>
              </a:rPr>
              <a:t> sig, at det er </a:t>
            </a:r>
            <a:r>
              <a:rPr lang="en-GB" sz="1400" dirty="0" err="1">
                <a:ea typeface="+mn-lt"/>
                <a:cs typeface="+mn-lt"/>
              </a:rPr>
              <a:t>gennemstegt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indeni</a:t>
            </a:r>
            <a:r>
              <a:rPr lang="en-GB" sz="1400" dirty="0">
                <a:ea typeface="+mn-lt"/>
                <a:cs typeface="+mn-lt"/>
              </a:rPr>
              <a:t>. Der er </a:t>
            </a:r>
            <a:r>
              <a:rPr lang="en-GB" sz="1400" dirty="0" err="1">
                <a:ea typeface="+mn-lt"/>
                <a:cs typeface="+mn-lt"/>
              </a:rPr>
              <a:t>bakterier</a:t>
            </a:r>
            <a:r>
              <a:rPr lang="en-GB" sz="1400" dirty="0">
                <a:ea typeface="+mn-lt"/>
                <a:cs typeface="+mn-lt"/>
              </a:rPr>
              <a:t>, der </a:t>
            </a:r>
            <a:r>
              <a:rPr lang="en-GB" sz="1400" dirty="0" err="1">
                <a:ea typeface="+mn-lt"/>
                <a:cs typeface="+mn-lt"/>
              </a:rPr>
              <a:t>kan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gøre</a:t>
            </a:r>
            <a:r>
              <a:rPr lang="en-GB" sz="1400" dirty="0">
                <a:ea typeface="+mn-lt"/>
                <a:cs typeface="+mn-lt"/>
              </a:rPr>
              <a:t> dig </a:t>
            </a:r>
            <a:r>
              <a:rPr lang="en-GB" sz="1400" dirty="0" err="1">
                <a:ea typeface="+mn-lt"/>
                <a:cs typeface="+mn-lt"/>
              </a:rPr>
              <a:t>syg</a:t>
            </a:r>
            <a:r>
              <a:rPr lang="en-GB" sz="1400" dirty="0">
                <a:ea typeface="+mn-lt"/>
                <a:cs typeface="+mn-lt"/>
              </a:rPr>
              <a:t>, </a:t>
            </a:r>
            <a:r>
              <a:rPr lang="en-GB" sz="1400" dirty="0" err="1">
                <a:ea typeface="+mn-lt"/>
                <a:cs typeface="+mn-lt"/>
              </a:rPr>
              <a:t>hvis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kødet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ikke</a:t>
            </a:r>
            <a:r>
              <a:rPr lang="en-GB" sz="1400" dirty="0">
                <a:ea typeface="+mn-lt"/>
                <a:cs typeface="+mn-lt"/>
              </a:rPr>
              <a:t> er </a:t>
            </a:r>
            <a:r>
              <a:rPr lang="en-GB" sz="1400" dirty="0" err="1">
                <a:ea typeface="+mn-lt"/>
                <a:cs typeface="+mn-lt"/>
              </a:rPr>
              <a:t>gennemstegt</a:t>
            </a:r>
            <a:r>
              <a:rPr lang="en-GB" sz="1400" dirty="0">
                <a:ea typeface="+mn-lt"/>
                <a:cs typeface="+mn-lt"/>
              </a:rPr>
              <a:t>. Du </a:t>
            </a:r>
            <a:r>
              <a:rPr lang="en-GB" sz="1400" dirty="0" err="1">
                <a:ea typeface="+mn-lt"/>
                <a:cs typeface="+mn-lt"/>
              </a:rPr>
              <a:t>skal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skære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kødet</a:t>
            </a:r>
            <a:r>
              <a:rPr lang="en-GB" sz="1400" dirty="0">
                <a:ea typeface="+mn-lt"/>
                <a:cs typeface="+mn-lt"/>
              </a:rPr>
              <a:t> over </a:t>
            </a:r>
            <a:r>
              <a:rPr lang="en-GB" sz="1400" dirty="0" err="1">
                <a:ea typeface="+mn-lt"/>
                <a:cs typeface="+mn-lt"/>
              </a:rPr>
              <a:t>i</a:t>
            </a:r>
            <a:r>
              <a:rPr lang="en-GB" sz="1400" dirty="0">
                <a:ea typeface="+mn-lt"/>
                <a:cs typeface="+mn-lt"/>
              </a:rPr>
              <a:t> den </a:t>
            </a:r>
            <a:r>
              <a:rPr lang="en-GB" sz="1400" dirty="0" err="1">
                <a:ea typeface="+mn-lt"/>
                <a:cs typeface="+mn-lt"/>
              </a:rPr>
              <a:t>tykkeste</a:t>
            </a:r>
            <a:r>
              <a:rPr lang="en-GB" sz="1400" dirty="0">
                <a:ea typeface="+mn-lt"/>
                <a:cs typeface="+mn-lt"/>
              </a:rPr>
              <a:t> del for at </a:t>
            </a:r>
            <a:r>
              <a:rPr lang="en-GB" sz="1400" dirty="0" err="1">
                <a:ea typeface="+mn-lt"/>
                <a:cs typeface="+mn-lt"/>
              </a:rPr>
              <a:t>sikre</a:t>
            </a:r>
            <a:r>
              <a:rPr lang="en-GB" sz="1400" dirty="0">
                <a:ea typeface="+mn-lt"/>
                <a:cs typeface="+mn-lt"/>
              </a:rPr>
              <a:t> dig, at der </a:t>
            </a:r>
            <a:r>
              <a:rPr lang="en-GB" sz="1400" dirty="0" err="1">
                <a:ea typeface="+mn-lt"/>
                <a:cs typeface="+mn-lt"/>
              </a:rPr>
              <a:t>ikke</a:t>
            </a:r>
            <a:r>
              <a:rPr lang="en-GB" sz="1400" dirty="0">
                <a:ea typeface="+mn-lt"/>
                <a:cs typeface="+mn-lt"/>
              </a:rPr>
              <a:t> er </a:t>
            </a:r>
            <a:r>
              <a:rPr lang="en-GB" sz="1400" dirty="0" err="1">
                <a:ea typeface="+mn-lt"/>
                <a:cs typeface="+mn-lt"/>
              </a:rPr>
              <a:t>nogen</a:t>
            </a:r>
            <a:r>
              <a:rPr lang="en-GB" sz="1400" dirty="0">
                <a:ea typeface="+mn-lt"/>
                <a:cs typeface="+mn-lt"/>
              </a:rPr>
              <a:t> </a:t>
            </a:r>
            <a:r>
              <a:rPr lang="en-GB" sz="1400" dirty="0" err="1">
                <a:ea typeface="+mn-lt"/>
                <a:cs typeface="+mn-lt"/>
              </a:rPr>
              <a:t>lyserøde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pletter</a:t>
            </a:r>
            <a:r>
              <a:rPr lang="en-GB" sz="1400" dirty="0">
                <a:ea typeface="+mn-lt"/>
                <a:cs typeface="+mn-lt"/>
              </a:rPr>
              <a:t> og at </a:t>
            </a:r>
            <a:r>
              <a:rPr lang="en-GB" sz="1400" dirty="0" err="1">
                <a:ea typeface="+mn-lt"/>
                <a:cs typeface="+mn-lt"/>
              </a:rPr>
              <a:t>kødsaften</a:t>
            </a:r>
            <a:r>
              <a:rPr lang="en-GB" sz="1400" dirty="0">
                <a:ea typeface="+mn-lt"/>
                <a:cs typeface="+mn-lt"/>
              </a:rPr>
              <a:t> er </a:t>
            </a:r>
            <a:r>
              <a:rPr lang="en-GB" sz="1400" dirty="0" err="1">
                <a:ea typeface="+mn-lt"/>
                <a:cs typeface="+mn-lt"/>
              </a:rPr>
              <a:t>klar</a:t>
            </a:r>
            <a:r>
              <a:rPr lang="en-GB" sz="1400" dirty="0">
                <a:ea typeface="+mn-lt"/>
                <a:cs typeface="+mn-lt"/>
              </a:rPr>
              <a:t>.”</a:t>
            </a:r>
            <a:endParaRPr lang="en-GB" dirty="0">
              <a:ea typeface="+mn-lt"/>
              <a:cs typeface="+mn-lt"/>
            </a:endParaRPr>
          </a:p>
          <a:p>
            <a:br>
              <a:rPr lang="en-GB" sz="1400" dirty="0">
                <a:ea typeface="+mn-lt"/>
                <a:cs typeface="+mn-lt"/>
              </a:rPr>
            </a:br>
            <a:r>
              <a:rPr lang="en-GB" sz="1400" b="1" dirty="0">
                <a:ea typeface="+mn-lt"/>
                <a:cs typeface="+mn-lt"/>
              </a:rPr>
              <a:t>Anna</a:t>
            </a:r>
            <a:r>
              <a:rPr lang="en-GB" sz="1400" dirty="0">
                <a:ea typeface="+mn-lt"/>
                <a:cs typeface="+mn-lt"/>
              </a:rPr>
              <a:t>: ”</a:t>
            </a:r>
            <a:r>
              <a:rPr lang="en-GB" sz="1400" dirty="0" err="1">
                <a:ea typeface="+mn-lt"/>
                <a:cs typeface="+mn-lt"/>
              </a:rPr>
              <a:t>Jeg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troede</a:t>
            </a:r>
            <a:r>
              <a:rPr lang="en-GB" sz="1400" dirty="0">
                <a:ea typeface="+mn-lt"/>
                <a:cs typeface="+mn-lt"/>
              </a:rPr>
              <a:t>, at det </a:t>
            </a:r>
            <a:r>
              <a:rPr lang="en-GB" sz="1400" dirty="0" err="1">
                <a:ea typeface="+mn-lt"/>
                <a:cs typeface="+mn-lt"/>
              </a:rPr>
              <a:t>meste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af</a:t>
            </a:r>
            <a:r>
              <a:rPr lang="en-GB" sz="1400" dirty="0">
                <a:ea typeface="+mn-lt"/>
                <a:cs typeface="+mn-lt"/>
              </a:rPr>
              <a:t> det var </a:t>
            </a:r>
            <a:r>
              <a:rPr lang="en-GB" sz="1400" dirty="0" err="1">
                <a:ea typeface="+mn-lt"/>
                <a:cs typeface="+mn-lt"/>
              </a:rPr>
              <a:t>gennemstegt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på</a:t>
            </a:r>
            <a:r>
              <a:rPr lang="en-GB" sz="1400" dirty="0">
                <a:ea typeface="+mn-lt"/>
                <a:cs typeface="+mn-lt"/>
              </a:rPr>
              <a:t> det </a:t>
            </a:r>
            <a:r>
              <a:rPr lang="en-GB" sz="1400" dirty="0" err="1">
                <a:ea typeface="+mn-lt"/>
                <a:cs typeface="+mn-lt"/>
              </a:rPr>
              <a:t>tidspunkt</a:t>
            </a:r>
            <a:r>
              <a:rPr lang="en-GB" sz="1400" dirty="0">
                <a:ea typeface="+mn-lt"/>
                <a:cs typeface="+mn-lt"/>
              </a:rPr>
              <a:t>, </a:t>
            </a:r>
            <a:r>
              <a:rPr lang="en-GB" sz="1400" dirty="0" err="1">
                <a:ea typeface="+mn-lt"/>
                <a:cs typeface="+mn-lt"/>
              </a:rPr>
              <a:t>ud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fra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hvad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jeg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så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på</a:t>
            </a:r>
            <a:r>
              <a:rPr lang="en-GB" sz="1400" dirty="0">
                <a:ea typeface="+mn-lt"/>
                <a:cs typeface="+mn-lt"/>
              </a:rPr>
              <a:t> </a:t>
            </a:r>
            <a:r>
              <a:rPr lang="en-GB" sz="1400" dirty="0" err="1">
                <a:ea typeface="+mn-lt"/>
                <a:cs typeface="+mn-lt"/>
              </a:rPr>
              <a:t>kyllingens</a:t>
            </a:r>
            <a:r>
              <a:rPr lang="en-GB" sz="1400" dirty="0">
                <a:ea typeface="+mn-lt"/>
                <a:cs typeface="+mn-lt"/>
              </a:rPr>
              <a:t> </a:t>
            </a:r>
            <a:r>
              <a:rPr lang="en-GB" sz="1400" dirty="0" err="1">
                <a:ea typeface="+mn-lt"/>
                <a:cs typeface="+mn-lt"/>
              </a:rPr>
              <a:t>yderside</a:t>
            </a:r>
            <a:r>
              <a:rPr lang="en-GB" sz="1400" dirty="0">
                <a:ea typeface="+mn-lt"/>
                <a:cs typeface="+mn-lt"/>
              </a:rPr>
              <a:t>. Under alle </a:t>
            </a:r>
            <a:r>
              <a:rPr lang="en-GB" sz="1400" dirty="0" err="1">
                <a:ea typeface="+mn-lt"/>
                <a:cs typeface="+mn-lt"/>
              </a:rPr>
              <a:t>omstændigheder</a:t>
            </a:r>
            <a:r>
              <a:rPr lang="en-GB" sz="1400" dirty="0">
                <a:ea typeface="+mn-lt"/>
                <a:cs typeface="+mn-lt"/>
              </a:rPr>
              <a:t>, </a:t>
            </a:r>
            <a:r>
              <a:rPr lang="en-GB" sz="1400" dirty="0" err="1">
                <a:ea typeface="+mn-lt"/>
                <a:cs typeface="+mn-lt"/>
              </a:rPr>
              <a:t>så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troede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jeg</a:t>
            </a:r>
            <a:r>
              <a:rPr lang="en-GB" sz="1400" dirty="0">
                <a:ea typeface="+mn-lt"/>
                <a:cs typeface="+mn-lt"/>
              </a:rPr>
              <a:t>, at det var </a:t>
            </a:r>
            <a:r>
              <a:rPr lang="en-GB" sz="1400" dirty="0" err="1">
                <a:ea typeface="+mn-lt"/>
                <a:cs typeface="+mn-lt"/>
              </a:rPr>
              <a:t>ligegyldigt</a:t>
            </a:r>
            <a:r>
              <a:rPr lang="en-GB" sz="1400" dirty="0">
                <a:ea typeface="+mn-lt"/>
                <a:cs typeface="+mn-lt"/>
              </a:rPr>
              <a:t> om </a:t>
            </a:r>
            <a:r>
              <a:rPr lang="en-GB" sz="1400" dirty="0" err="1">
                <a:ea typeface="+mn-lt"/>
                <a:cs typeface="+mn-lt"/>
              </a:rPr>
              <a:t>jeg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blev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syg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af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madforgiftning</a:t>
            </a:r>
            <a:r>
              <a:rPr lang="en-GB" sz="1400" dirty="0">
                <a:ea typeface="+mn-lt"/>
                <a:cs typeface="+mn-lt"/>
              </a:rPr>
              <a:t>, </a:t>
            </a:r>
            <a:r>
              <a:rPr lang="en-GB" sz="1400" dirty="0" err="1">
                <a:ea typeface="+mn-lt"/>
                <a:cs typeface="+mn-lt"/>
              </a:rPr>
              <a:t>vil</a:t>
            </a:r>
            <a:r>
              <a:rPr lang="en-GB" sz="1400" dirty="0">
                <a:ea typeface="+mn-lt"/>
                <a:cs typeface="+mn-lt"/>
              </a:rPr>
              <a:t> det </a:t>
            </a:r>
            <a:r>
              <a:rPr lang="en-GB" sz="1400" dirty="0" err="1">
                <a:ea typeface="+mn-lt"/>
                <a:cs typeface="+mn-lt"/>
              </a:rPr>
              <a:t>ikke</a:t>
            </a:r>
            <a:r>
              <a:rPr lang="en-GB" sz="1400" dirty="0">
                <a:ea typeface="+mn-lt"/>
                <a:cs typeface="+mn-lt"/>
              </a:rPr>
              <a:t> bare </a:t>
            </a:r>
            <a:r>
              <a:rPr lang="en-GB" sz="1400" dirty="0" err="1">
                <a:ea typeface="+mn-lt"/>
                <a:cs typeface="+mn-lt"/>
              </a:rPr>
              <a:t>gøre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mit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immunforsvar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stærkere</a:t>
            </a:r>
            <a:r>
              <a:rPr lang="en-GB" sz="1400" dirty="0">
                <a:ea typeface="+mn-lt"/>
                <a:cs typeface="+mn-lt"/>
              </a:rPr>
              <a:t>?”</a:t>
            </a:r>
            <a:endParaRPr lang="en-GB" dirty="0">
              <a:ea typeface="+mn-lt"/>
              <a:cs typeface="+mn-lt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br>
              <a:rPr lang="en-US" sz="1400" dirty="0">
                <a:ea typeface="+mn-lt"/>
                <a:cs typeface="+mn-lt"/>
              </a:rPr>
            </a:br>
            <a:r>
              <a:rPr lang="en-US" sz="1400" b="1" dirty="0">
                <a:ea typeface="+mn-lt"/>
                <a:cs typeface="+mn-lt"/>
              </a:rPr>
              <a:t>Lægen</a:t>
            </a:r>
            <a:r>
              <a:rPr lang="en-US" sz="1400" dirty="0">
                <a:ea typeface="+mn-lt"/>
                <a:cs typeface="+mn-lt"/>
              </a:rPr>
              <a:t>: ”</a:t>
            </a:r>
            <a:r>
              <a:rPr lang="en-US" sz="1400" dirty="0" err="1">
                <a:ea typeface="+mn-lt"/>
                <a:cs typeface="+mn-lt"/>
              </a:rPr>
              <a:t>Immunforsvaret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vil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naturligt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forsøge</a:t>
            </a:r>
            <a:r>
              <a:rPr lang="en-US" sz="1400" dirty="0">
                <a:ea typeface="+mn-lt"/>
                <a:cs typeface="+mn-lt"/>
              </a:rPr>
              <a:t> at </a:t>
            </a:r>
            <a:r>
              <a:rPr lang="en-US" sz="1400" dirty="0" err="1">
                <a:ea typeface="+mn-lt"/>
                <a:cs typeface="+mn-lt"/>
              </a:rPr>
              <a:t>bekæmpe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infektion</a:t>
            </a:r>
            <a:r>
              <a:rPr lang="en-US" sz="1400" dirty="0">
                <a:ea typeface="+mn-lt"/>
                <a:cs typeface="+mn-lt"/>
              </a:rPr>
              <a:t>, men det </a:t>
            </a:r>
            <a:r>
              <a:rPr lang="en-US" sz="1400" dirty="0" err="1">
                <a:ea typeface="+mn-lt"/>
                <a:cs typeface="+mn-lt"/>
              </a:rPr>
              <a:t>gør</a:t>
            </a:r>
            <a:r>
              <a:rPr lang="en-US" sz="1400" dirty="0">
                <a:ea typeface="+mn-lt"/>
                <a:cs typeface="+mn-lt"/>
              </a:rPr>
              <a:t> det </a:t>
            </a:r>
            <a:r>
              <a:rPr lang="en-US" sz="1400" dirty="0" err="1">
                <a:ea typeface="+mn-lt"/>
                <a:cs typeface="+mn-lt"/>
              </a:rPr>
              <a:t>ikke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stærkere</a:t>
            </a:r>
            <a:r>
              <a:rPr lang="en-US" sz="1400" dirty="0">
                <a:ea typeface="+mn-lt"/>
                <a:cs typeface="+mn-lt"/>
              </a:rPr>
              <a:t>. Det er </a:t>
            </a:r>
            <a:r>
              <a:rPr lang="en-US" sz="1400" dirty="0" err="1">
                <a:ea typeface="+mn-lt"/>
                <a:cs typeface="+mn-lt"/>
              </a:rPr>
              <a:t>bedre</a:t>
            </a:r>
            <a:r>
              <a:rPr lang="en-US" sz="1400" dirty="0">
                <a:ea typeface="+mn-lt"/>
                <a:cs typeface="+mn-lt"/>
              </a:rPr>
              <a:t> at </a:t>
            </a:r>
            <a:r>
              <a:rPr lang="en-US" sz="1400" dirty="0" err="1">
                <a:ea typeface="+mn-lt"/>
                <a:cs typeface="+mn-lt"/>
              </a:rPr>
              <a:t>undgå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madforgiftning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i</a:t>
            </a:r>
            <a:r>
              <a:rPr lang="en-US" sz="1400" dirty="0">
                <a:ea typeface="+mn-lt"/>
                <a:cs typeface="+mn-lt"/>
              </a:rPr>
              <a:t> det hele </a:t>
            </a:r>
            <a:r>
              <a:rPr lang="en-US" sz="1400" dirty="0" err="1">
                <a:ea typeface="+mn-lt"/>
                <a:cs typeface="+mn-lt"/>
              </a:rPr>
              <a:t>taget</a:t>
            </a:r>
            <a:r>
              <a:rPr lang="en-US" sz="1400" dirty="0">
                <a:ea typeface="+mn-lt"/>
                <a:cs typeface="+mn-lt"/>
              </a:rPr>
              <a:t>. </a:t>
            </a:r>
            <a:r>
              <a:rPr lang="en-US" sz="1400" dirty="0" err="1">
                <a:ea typeface="+mn-lt"/>
                <a:cs typeface="+mn-lt"/>
              </a:rPr>
              <a:t>Hvis</a:t>
            </a:r>
            <a:r>
              <a:rPr lang="en-US" sz="1400" dirty="0">
                <a:ea typeface="+mn-lt"/>
                <a:cs typeface="+mn-lt"/>
              </a:rPr>
              <a:t> du </a:t>
            </a:r>
            <a:r>
              <a:rPr lang="en-US" sz="1400" dirty="0" err="1">
                <a:ea typeface="+mn-lt"/>
                <a:cs typeface="+mn-lt"/>
              </a:rPr>
              <a:t>bliver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syg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af</a:t>
            </a:r>
            <a:r>
              <a:rPr lang="en-US" sz="1400" dirty="0">
                <a:ea typeface="+mn-lt"/>
                <a:cs typeface="+mn-lt"/>
              </a:rPr>
              <a:t> mad en </a:t>
            </a:r>
            <a:r>
              <a:rPr lang="en-US" sz="1400" dirty="0" err="1">
                <a:ea typeface="+mn-lt"/>
                <a:cs typeface="+mn-lt"/>
              </a:rPr>
              <a:t>enkelt</a:t>
            </a:r>
            <a:r>
              <a:rPr lang="en-US" sz="1400" dirty="0">
                <a:ea typeface="+mn-lt"/>
                <a:cs typeface="+mn-lt"/>
              </a:rPr>
              <a:t> gang, </a:t>
            </a:r>
            <a:r>
              <a:rPr lang="en-US" sz="1400" dirty="0" err="1">
                <a:ea typeface="+mn-lt"/>
                <a:cs typeface="+mn-lt"/>
              </a:rPr>
              <a:t>kan</a:t>
            </a:r>
            <a:r>
              <a:rPr lang="en-US" sz="1400" dirty="0">
                <a:ea typeface="+mn-lt"/>
                <a:cs typeface="+mn-lt"/>
              </a:rPr>
              <a:t> du </a:t>
            </a:r>
            <a:r>
              <a:rPr lang="en-US" sz="1400" dirty="0" err="1">
                <a:ea typeface="+mn-lt"/>
                <a:cs typeface="+mn-lt"/>
              </a:rPr>
              <a:t>stadig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blive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syg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af</a:t>
            </a:r>
            <a:r>
              <a:rPr lang="en-US" sz="1400" dirty="0">
                <a:ea typeface="+mn-lt"/>
                <a:cs typeface="+mn-lt"/>
              </a:rPr>
              <a:t> det </a:t>
            </a:r>
            <a:r>
              <a:rPr lang="en-US" sz="1400" dirty="0" err="1">
                <a:ea typeface="+mn-lt"/>
                <a:cs typeface="+mn-lt"/>
              </a:rPr>
              <a:t>samme</a:t>
            </a:r>
            <a:r>
              <a:rPr lang="en-US" sz="1400" dirty="0">
                <a:ea typeface="+mn-lt"/>
                <a:cs typeface="+mn-lt"/>
              </a:rPr>
              <a:t> </a:t>
            </a:r>
            <a:r>
              <a:rPr lang="en-US" sz="1400" dirty="0" err="1">
                <a:ea typeface="+mn-lt"/>
                <a:cs typeface="+mn-lt"/>
              </a:rPr>
              <a:t>igen</a:t>
            </a:r>
            <a:r>
              <a:rPr lang="en-US" sz="1400" dirty="0">
                <a:ea typeface="+mn-lt"/>
                <a:cs typeface="+mn-lt"/>
              </a:rPr>
              <a:t>, og </a:t>
            </a:r>
            <a:r>
              <a:rPr lang="en-US" sz="1400" dirty="0" err="1">
                <a:ea typeface="+mn-lt"/>
                <a:cs typeface="+mn-lt"/>
              </a:rPr>
              <a:t>det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kan</a:t>
            </a:r>
            <a:r>
              <a:rPr lang="en-US" sz="1400" dirty="0">
                <a:ea typeface="+mn-lt"/>
                <a:cs typeface="+mn-lt"/>
              </a:rPr>
              <a:t> have </a:t>
            </a:r>
            <a:r>
              <a:rPr lang="en-US" sz="1400" dirty="0" err="1">
                <a:ea typeface="+mn-lt"/>
                <a:cs typeface="+mn-lt"/>
              </a:rPr>
              <a:t>alvorlige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konsekvenser</a:t>
            </a:r>
            <a:r>
              <a:rPr lang="en-US" sz="1400" dirty="0">
                <a:ea typeface="+mn-lt"/>
                <a:cs typeface="+mn-lt"/>
              </a:rPr>
              <a:t>. Husk at </a:t>
            </a:r>
            <a:r>
              <a:rPr lang="en-US" sz="1400" dirty="0" err="1">
                <a:ea typeface="+mn-lt"/>
                <a:cs typeface="+mn-lt"/>
              </a:rPr>
              <a:t>drikke</a:t>
            </a:r>
            <a:r>
              <a:rPr lang="en-US" sz="1400" dirty="0">
                <a:ea typeface="+mn-lt"/>
                <a:cs typeface="+mn-lt"/>
              </a:rPr>
              <a:t> en masse </a:t>
            </a:r>
            <a:r>
              <a:rPr lang="en-US" sz="1400" dirty="0" err="1">
                <a:ea typeface="+mn-lt"/>
                <a:cs typeface="+mn-lt"/>
              </a:rPr>
              <a:t>vand</a:t>
            </a:r>
            <a:r>
              <a:rPr lang="en-US" sz="1400" dirty="0">
                <a:ea typeface="+mn-lt"/>
                <a:cs typeface="+mn-lt"/>
              </a:rPr>
              <a:t> og lad </a:t>
            </a:r>
            <a:r>
              <a:rPr lang="en-US" sz="1400" dirty="0" err="1">
                <a:ea typeface="+mn-lt"/>
                <a:cs typeface="+mn-lt"/>
              </a:rPr>
              <a:t>være</a:t>
            </a:r>
            <a:r>
              <a:rPr lang="en-US" sz="1400" dirty="0">
                <a:ea typeface="+mn-lt"/>
                <a:cs typeface="+mn-lt"/>
              </a:rPr>
              <a:t> med at </a:t>
            </a:r>
            <a:r>
              <a:rPr lang="en-US" sz="1400" dirty="0" err="1">
                <a:ea typeface="+mn-lt"/>
                <a:cs typeface="+mn-lt"/>
              </a:rPr>
              <a:t>tage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på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arbejde</a:t>
            </a:r>
            <a:r>
              <a:rPr lang="en-US" sz="1400" dirty="0">
                <a:ea typeface="+mn-lt"/>
                <a:cs typeface="+mn-lt"/>
              </a:rPr>
              <a:t>, </a:t>
            </a:r>
            <a:r>
              <a:rPr lang="en-US" sz="1400" dirty="0" err="1">
                <a:ea typeface="+mn-lt"/>
                <a:cs typeface="+mn-lt"/>
              </a:rPr>
              <a:t>før</a:t>
            </a:r>
            <a:r>
              <a:rPr lang="en-US" sz="1400" dirty="0">
                <a:ea typeface="+mn-lt"/>
                <a:cs typeface="+mn-lt"/>
              </a:rPr>
              <a:t> du </a:t>
            </a:r>
            <a:r>
              <a:rPr lang="en-US" sz="1400" dirty="0" err="1">
                <a:ea typeface="+mn-lt"/>
                <a:cs typeface="+mn-lt"/>
              </a:rPr>
              <a:t>ikke</a:t>
            </a:r>
            <a:r>
              <a:rPr lang="en-US" sz="1400" dirty="0">
                <a:ea typeface="+mn-lt"/>
                <a:cs typeface="+mn-lt"/>
              </a:rPr>
              <a:t> har haft </a:t>
            </a:r>
            <a:r>
              <a:rPr lang="en-US" sz="1400" dirty="0" err="1">
                <a:ea typeface="+mn-lt"/>
                <a:cs typeface="+mn-lt"/>
              </a:rPr>
              <a:t>symptomer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i</a:t>
            </a:r>
            <a:r>
              <a:rPr lang="en-US" sz="1400" dirty="0">
                <a:ea typeface="+mn-lt"/>
                <a:cs typeface="+mn-lt"/>
              </a:rPr>
              <a:t> to </a:t>
            </a:r>
            <a:r>
              <a:rPr lang="en-US" sz="1400" dirty="0" err="1">
                <a:ea typeface="+mn-lt"/>
                <a:cs typeface="+mn-lt"/>
              </a:rPr>
              <a:t>dage</a:t>
            </a:r>
            <a:r>
              <a:rPr lang="en-US" sz="1400" dirty="0">
                <a:ea typeface="+mn-lt"/>
                <a:cs typeface="+mn-lt"/>
              </a:rPr>
              <a:t>.”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200" dirty="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200" dirty="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35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369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122BA-A683-446A-AA08-2DD2BA290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974" y="384195"/>
            <a:ext cx="8780663" cy="961504"/>
          </a:xfrm>
        </p:spPr>
        <p:txBody>
          <a:bodyPr>
            <a:normAutofit/>
          </a:bodyPr>
          <a:lstStyle/>
          <a:p>
            <a:r>
              <a:rPr lang="en-GB" sz="1900" b="1" dirty="0">
                <a:ea typeface="Microsoft Sans Serif"/>
                <a:cs typeface="Microsoft Sans Serif"/>
              </a:rPr>
              <a:t>Eksempel 2: </a:t>
            </a:r>
            <a:r>
              <a:rPr lang="en-GB" sz="1900" i="1" dirty="0">
                <a:ea typeface="+mj-lt"/>
                <a:cs typeface="+mj-lt"/>
              </a:rPr>
              <a:t>Thomas' mor er </a:t>
            </a:r>
            <a:r>
              <a:rPr lang="en-GB" sz="1900" i="1" dirty="0" err="1">
                <a:ea typeface="+mj-lt"/>
                <a:cs typeface="+mj-lt"/>
              </a:rPr>
              <a:t>ved</a:t>
            </a:r>
            <a:r>
              <a:rPr lang="en-GB" sz="1900" i="1" dirty="0">
                <a:ea typeface="+mj-lt"/>
                <a:cs typeface="+mj-lt"/>
              </a:rPr>
              <a:t> at </a:t>
            </a:r>
            <a:r>
              <a:rPr lang="en-GB" sz="1900" i="1" dirty="0" err="1">
                <a:ea typeface="+mj-lt"/>
                <a:cs typeface="+mj-lt"/>
              </a:rPr>
              <a:t>tilberede</a:t>
            </a:r>
            <a:r>
              <a:rPr lang="en-GB" sz="1900" i="1" dirty="0">
                <a:ea typeface="+mj-lt"/>
                <a:cs typeface="+mj-lt"/>
              </a:rPr>
              <a:t> </a:t>
            </a:r>
            <a:r>
              <a:rPr lang="en-GB" sz="1900" i="1" dirty="0" err="1">
                <a:ea typeface="+mj-lt"/>
                <a:cs typeface="+mj-lt"/>
              </a:rPr>
              <a:t>kylling</a:t>
            </a:r>
            <a:r>
              <a:rPr lang="en-GB" sz="1900" i="1" dirty="0">
                <a:ea typeface="+mj-lt"/>
                <a:cs typeface="+mj-lt"/>
              </a:rPr>
              <a:t> </a:t>
            </a:r>
            <a:r>
              <a:rPr lang="en-GB" sz="1900" i="1" dirty="0" err="1">
                <a:ea typeface="+mj-lt"/>
                <a:cs typeface="+mj-lt"/>
              </a:rPr>
              <a:t>til</a:t>
            </a:r>
            <a:r>
              <a:rPr lang="en-GB" sz="1900" i="1" dirty="0">
                <a:ea typeface="+mj-lt"/>
                <a:cs typeface="+mj-lt"/>
              </a:rPr>
              <a:t> </a:t>
            </a:r>
            <a:r>
              <a:rPr lang="en-GB" sz="1900" i="1" dirty="0" err="1">
                <a:ea typeface="+mj-lt"/>
                <a:cs typeface="+mj-lt"/>
              </a:rPr>
              <a:t>aftensmaden</a:t>
            </a:r>
            <a:r>
              <a:rPr lang="en-GB" sz="1900" i="1" dirty="0">
                <a:ea typeface="+mj-lt"/>
                <a:cs typeface="+mj-lt"/>
              </a:rPr>
              <a:t> og </a:t>
            </a:r>
            <a:r>
              <a:rPr lang="en-GB" sz="1900" i="1" dirty="0" err="1">
                <a:ea typeface="+mj-lt"/>
                <a:cs typeface="+mj-lt"/>
              </a:rPr>
              <a:t>tager</a:t>
            </a:r>
            <a:r>
              <a:rPr lang="en-GB" sz="1900" i="1" dirty="0">
                <a:ea typeface="+mj-lt"/>
                <a:cs typeface="+mj-lt"/>
              </a:rPr>
              <a:t> den hen </a:t>
            </a:r>
            <a:r>
              <a:rPr lang="en-GB" sz="1900" i="1" dirty="0" err="1">
                <a:ea typeface="+mj-lt"/>
                <a:cs typeface="+mj-lt"/>
              </a:rPr>
              <a:t>til</a:t>
            </a:r>
            <a:r>
              <a:rPr lang="en-GB" sz="1900" i="1" dirty="0">
                <a:ea typeface="+mj-lt"/>
                <a:cs typeface="+mj-lt"/>
              </a:rPr>
              <a:t> </a:t>
            </a:r>
            <a:r>
              <a:rPr lang="en-GB" sz="1900" i="1" dirty="0" err="1">
                <a:ea typeface="+mj-lt"/>
                <a:cs typeface="+mj-lt"/>
              </a:rPr>
              <a:t>vasken</a:t>
            </a:r>
            <a:r>
              <a:rPr lang="en-GB" sz="1900" i="1" dirty="0">
                <a:ea typeface="+mj-lt"/>
                <a:cs typeface="+mj-lt"/>
              </a:rPr>
              <a:t> for at </a:t>
            </a:r>
            <a:r>
              <a:rPr lang="en-GB" sz="1900" i="1" dirty="0" err="1">
                <a:ea typeface="+mj-lt"/>
                <a:cs typeface="+mj-lt"/>
              </a:rPr>
              <a:t>vaske</a:t>
            </a:r>
            <a:r>
              <a:rPr lang="en-GB" sz="1900" i="1" dirty="0">
                <a:ea typeface="+mj-lt"/>
                <a:cs typeface="+mj-lt"/>
              </a:rPr>
              <a:t> den</a:t>
            </a:r>
            <a:endParaRPr lang="en-GB" sz="1900" i="1" dirty="0">
              <a:ea typeface="Microsoft Sans Serif"/>
              <a:cs typeface="Microsoft Sans Serif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ECC90-4AD4-4146-A75C-4EB5BAB97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565" y="1580590"/>
            <a:ext cx="8598715" cy="35618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br>
              <a:rPr lang="en-GB" sz="1400" b="1" dirty="0">
                <a:latin typeface="Microsoft Sans Serif"/>
                <a:ea typeface="Microsoft Sans Serif"/>
                <a:cs typeface="Microsoft Sans Serif"/>
              </a:rPr>
            </a:br>
            <a:r>
              <a:rPr lang="en-GB" sz="1400" b="1" dirty="0">
                <a:latin typeface="Microsoft Sans Serif"/>
                <a:ea typeface="Microsoft Sans Serif"/>
                <a:cs typeface="Microsoft Sans Serif"/>
              </a:rPr>
              <a:t>Thomas’s mor</a:t>
            </a:r>
            <a:r>
              <a:rPr lang="en-GB" sz="1400" dirty="0">
                <a:latin typeface="Microsoft Sans Serif"/>
                <a:ea typeface="Microsoft Sans Serif"/>
                <a:cs typeface="Microsoft Sans Serif"/>
              </a:rPr>
              <a:t>: </a:t>
            </a:r>
            <a:r>
              <a:rPr lang="en-GB" sz="1400" dirty="0">
                <a:ea typeface="+mn-lt"/>
                <a:cs typeface="+mn-lt"/>
              </a:rPr>
              <a:t>”Jeg er </a:t>
            </a:r>
            <a:r>
              <a:rPr lang="en-GB" sz="1400" dirty="0" err="1">
                <a:ea typeface="+mn-lt"/>
                <a:cs typeface="+mn-lt"/>
              </a:rPr>
              <a:t>ved</a:t>
            </a:r>
            <a:r>
              <a:rPr lang="en-GB" sz="1400" dirty="0">
                <a:ea typeface="+mn-lt"/>
                <a:cs typeface="+mn-lt"/>
              </a:rPr>
              <a:t> at </a:t>
            </a:r>
            <a:r>
              <a:rPr lang="en-GB" sz="1400" dirty="0" err="1">
                <a:ea typeface="+mn-lt"/>
                <a:cs typeface="+mn-lt"/>
              </a:rPr>
              <a:t>gøre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klar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til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aftensmaden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i</a:t>
            </a:r>
            <a:r>
              <a:rPr lang="en-GB" sz="1400" dirty="0">
                <a:ea typeface="+mn-lt"/>
                <a:cs typeface="+mn-lt"/>
              </a:rPr>
              <a:t> aften. Jeg starter </a:t>
            </a:r>
            <a:r>
              <a:rPr lang="en-GB" sz="1400" dirty="0" err="1">
                <a:ea typeface="+mn-lt"/>
                <a:cs typeface="+mn-lt"/>
              </a:rPr>
              <a:t>lige</a:t>
            </a:r>
            <a:r>
              <a:rPr lang="en-GB" sz="1400" dirty="0">
                <a:ea typeface="+mn-lt"/>
                <a:cs typeface="+mn-lt"/>
              </a:rPr>
              <a:t> med at </a:t>
            </a:r>
            <a:r>
              <a:rPr lang="en-GB" sz="1400" dirty="0" err="1">
                <a:ea typeface="+mn-lt"/>
                <a:cs typeface="+mn-lt"/>
              </a:rPr>
              <a:t>vaske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kyllingen</a:t>
            </a:r>
            <a:r>
              <a:rPr lang="en-GB" sz="1400" dirty="0">
                <a:ea typeface="+mn-lt"/>
                <a:cs typeface="+mn-lt"/>
              </a:rPr>
              <a:t> for at </a:t>
            </a:r>
            <a:r>
              <a:rPr lang="en-GB" sz="1400" dirty="0" err="1">
                <a:ea typeface="+mn-lt"/>
                <a:cs typeface="+mn-lt"/>
              </a:rPr>
              <a:t>sikre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mig</a:t>
            </a:r>
            <a:r>
              <a:rPr lang="en-GB" sz="1400" dirty="0">
                <a:ea typeface="+mn-lt"/>
                <a:cs typeface="+mn-lt"/>
              </a:rPr>
              <a:t>, der </a:t>
            </a:r>
            <a:r>
              <a:rPr lang="en-GB" sz="1400" dirty="0" err="1">
                <a:ea typeface="+mn-lt"/>
                <a:cs typeface="+mn-lt"/>
              </a:rPr>
              <a:t>ikke</a:t>
            </a:r>
            <a:r>
              <a:rPr lang="en-GB" sz="1400" dirty="0">
                <a:ea typeface="+mn-lt"/>
                <a:cs typeface="+mn-lt"/>
              </a:rPr>
              <a:t> er </a:t>
            </a:r>
            <a:r>
              <a:rPr lang="en-GB" sz="1400" dirty="0" err="1">
                <a:ea typeface="+mn-lt"/>
                <a:cs typeface="+mn-lt"/>
              </a:rPr>
              <a:t>blod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på</a:t>
            </a:r>
            <a:r>
              <a:rPr lang="en-GB" sz="1400" dirty="0">
                <a:ea typeface="+mn-lt"/>
                <a:cs typeface="+mn-lt"/>
              </a:rPr>
              <a:t>.”</a:t>
            </a:r>
            <a:endParaRPr lang="en-US" sz="1400" dirty="0">
              <a:ea typeface="+mn-lt"/>
              <a:cs typeface="+mn-lt"/>
            </a:endParaRPr>
          </a:p>
          <a:p>
            <a:pPr>
              <a:buNone/>
            </a:pPr>
            <a:r>
              <a:rPr lang="en-GB" sz="1400" b="1" dirty="0">
                <a:ea typeface="+mn-lt"/>
                <a:cs typeface="+mn-lt"/>
              </a:rPr>
              <a:t>Thomas</a:t>
            </a:r>
            <a:r>
              <a:rPr lang="en-GB" sz="1400" dirty="0">
                <a:ea typeface="+mn-lt"/>
                <a:cs typeface="+mn-lt"/>
              </a:rPr>
              <a:t>: ”</a:t>
            </a:r>
            <a:r>
              <a:rPr lang="en-GB" sz="1400" dirty="0" err="1">
                <a:ea typeface="+mn-lt"/>
                <a:cs typeface="+mn-lt"/>
              </a:rPr>
              <a:t>Mor</a:t>
            </a:r>
            <a:r>
              <a:rPr lang="en-GB" sz="1400" dirty="0">
                <a:ea typeface="+mn-lt"/>
                <a:cs typeface="+mn-lt"/>
              </a:rPr>
              <a:t>, du </a:t>
            </a:r>
            <a:r>
              <a:rPr lang="en-GB" sz="1400" dirty="0" err="1">
                <a:ea typeface="+mn-lt"/>
                <a:cs typeface="+mn-lt"/>
              </a:rPr>
              <a:t>burde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ikke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vaske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kyllingen</a:t>
            </a:r>
            <a:r>
              <a:rPr lang="en-GB" sz="1400" dirty="0">
                <a:ea typeface="+mn-lt"/>
                <a:cs typeface="+mn-lt"/>
              </a:rPr>
              <a:t>. </a:t>
            </a:r>
            <a:r>
              <a:rPr lang="en-GB" sz="1400" dirty="0" err="1">
                <a:ea typeface="+mn-lt"/>
                <a:cs typeface="+mn-lt"/>
              </a:rPr>
              <a:t>Saften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vil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sprøjte</a:t>
            </a:r>
            <a:r>
              <a:rPr lang="en-GB" sz="1400" dirty="0">
                <a:ea typeface="+mn-lt"/>
                <a:cs typeface="+mn-lt"/>
              </a:rPr>
              <a:t> over det hele og </a:t>
            </a:r>
            <a:r>
              <a:rPr lang="en-GB" sz="1400" dirty="0" err="1">
                <a:ea typeface="+mn-lt"/>
                <a:cs typeface="+mn-lt"/>
              </a:rPr>
              <a:t>forurene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overfladerne</a:t>
            </a:r>
            <a:r>
              <a:rPr lang="en-GB" sz="1400" dirty="0">
                <a:ea typeface="+mn-lt"/>
                <a:cs typeface="+mn-lt"/>
              </a:rPr>
              <a:t>.”</a:t>
            </a:r>
          </a:p>
          <a:p>
            <a:pPr>
              <a:buNone/>
            </a:pPr>
            <a:r>
              <a:rPr lang="en-GB" sz="1400" b="1" dirty="0">
                <a:ea typeface="+mn-lt"/>
                <a:cs typeface="+mn-lt"/>
              </a:rPr>
              <a:t>Thomas's mor</a:t>
            </a:r>
            <a:r>
              <a:rPr lang="en-GB" sz="1400" dirty="0">
                <a:ea typeface="+mn-lt"/>
                <a:cs typeface="+mn-lt"/>
              </a:rPr>
              <a:t>: ”Men det er </a:t>
            </a:r>
            <a:r>
              <a:rPr lang="en-GB" sz="1400" dirty="0" err="1">
                <a:ea typeface="+mn-lt"/>
                <a:cs typeface="+mn-lt"/>
              </a:rPr>
              <a:t>sådan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jeg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altid</a:t>
            </a:r>
            <a:r>
              <a:rPr lang="en-GB" sz="1400" dirty="0">
                <a:ea typeface="+mn-lt"/>
                <a:cs typeface="+mn-lt"/>
              </a:rPr>
              <a:t> har </a:t>
            </a:r>
            <a:r>
              <a:rPr lang="en-GB" sz="1400" dirty="0" err="1">
                <a:ea typeface="+mn-lt"/>
                <a:cs typeface="+mn-lt"/>
              </a:rPr>
              <a:t>gjort</a:t>
            </a:r>
            <a:r>
              <a:rPr lang="en-GB" sz="1400" dirty="0">
                <a:ea typeface="+mn-lt"/>
                <a:cs typeface="+mn-lt"/>
              </a:rPr>
              <a:t> det, det </a:t>
            </a:r>
            <a:r>
              <a:rPr lang="en-GB" sz="1400" dirty="0" err="1">
                <a:ea typeface="+mn-lt"/>
                <a:cs typeface="+mn-lt"/>
              </a:rPr>
              <a:t>samme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gør</a:t>
            </a:r>
            <a:r>
              <a:rPr lang="en-GB" sz="1400" dirty="0">
                <a:ea typeface="+mn-lt"/>
                <a:cs typeface="+mn-lt"/>
              </a:rPr>
              <a:t> din </a:t>
            </a:r>
            <a:r>
              <a:rPr lang="en-GB" sz="1400" dirty="0" err="1">
                <a:ea typeface="+mn-lt"/>
                <a:cs typeface="+mn-lt"/>
              </a:rPr>
              <a:t>tante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og</a:t>
            </a:r>
            <a:r>
              <a:rPr lang="en-GB" sz="1400" dirty="0">
                <a:ea typeface="+mn-lt"/>
                <a:cs typeface="+mn-lt"/>
              </a:rPr>
              <a:t> det </a:t>
            </a:r>
            <a:r>
              <a:rPr lang="en-GB" sz="1400" dirty="0" err="1">
                <a:ea typeface="+mn-lt"/>
                <a:cs typeface="+mn-lt"/>
              </a:rPr>
              <a:t>samme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gør</a:t>
            </a:r>
            <a:r>
              <a:rPr lang="en-GB" sz="1400" dirty="0">
                <a:ea typeface="+mn-lt"/>
                <a:cs typeface="+mn-lt"/>
              </a:rPr>
              <a:t> din </a:t>
            </a:r>
            <a:r>
              <a:rPr lang="en-GB" sz="1400" dirty="0" err="1">
                <a:ea typeface="+mn-lt"/>
                <a:cs typeface="+mn-lt"/>
              </a:rPr>
              <a:t>mormor</a:t>
            </a:r>
            <a:r>
              <a:rPr lang="en-GB" sz="1400" dirty="0">
                <a:ea typeface="+mn-lt"/>
                <a:cs typeface="+mn-lt"/>
              </a:rPr>
              <a:t>. Vi er </a:t>
            </a:r>
            <a:r>
              <a:rPr lang="en-GB" sz="1400" dirty="0" err="1">
                <a:ea typeface="+mn-lt"/>
                <a:cs typeface="+mn-lt"/>
              </a:rPr>
              <a:t>aldrig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blevet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syge</a:t>
            </a:r>
            <a:r>
              <a:rPr lang="en-GB" sz="1400" dirty="0">
                <a:ea typeface="+mn-lt"/>
                <a:cs typeface="+mn-lt"/>
              </a:rPr>
              <a:t> </a:t>
            </a:r>
            <a:r>
              <a:rPr lang="en-GB" sz="1400" dirty="0" err="1">
                <a:ea typeface="+mn-lt"/>
                <a:cs typeface="+mn-lt"/>
              </a:rPr>
              <a:t>af</a:t>
            </a:r>
            <a:r>
              <a:rPr lang="en-GB" sz="1400" dirty="0">
                <a:ea typeface="+mn-lt"/>
                <a:cs typeface="+mn-lt"/>
              </a:rPr>
              <a:t> at </a:t>
            </a:r>
            <a:r>
              <a:rPr lang="en-GB" sz="1400" dirty="0" err="1">
                <a:ea typeface="+mn-lt"/>
                <a:cs typeface="+mn-lt"/>
              </a:rPr>
              <a:t>vaske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kyllingen</a:t>
            </a:r>
            <a:r>
              <a:rPr lang="en-GB" sz="1400" dirty="0">
                <a:ea typeface="+mn-lt"/>
                <a:cs typeface="+mn-lt"/>
              </a:rPr>
              <a:t>. </a:t>
            </a:r>
            <a:r>
              <a:rPr lang="en-GB" sz="1400" dirty="0" err="1">
                <a:ea typeface="+mn-lt"/>
                <a:cs typeface="+mn-lt"/>
              </a:rPr>
              <a:t>Hvorfor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skulle</a:t>
            </a:r>
            <a:r>
              <a:rPr lang="en-GB" sz="1400" dirty="0">
                <a:ea typeface="+mn-lt"/>
                <a:cs typeface="+mn-lt"/>
              </a:rPr>
              <a:t> vi </a:t>
            </a:r>
            <a:r>
              <a:rPr lang="en-GB" sz="1400" dirty="0" err="1">
                <a:ea typeface="+mn-lt"/>
                <a:cs typeface="+mn-lt"/>
              </a:rPr>
              <a:t>gøre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noget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anderledes</a:t>
            </a:r>
            <a:r>
              <a:rPr lang="en-GB" sz="1400" dirty="0">
                <a:ea typeface="+mn-lt"/>
                <a:cs typeface="+mn-lt"/>
              </a:rPr>
              <a:t> nu?”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GB" sz="1400" b="1" dirty="0">
                <a:ea typeface="+mn-lt"/>
                <a:cs typeface="+mn-lt"/>
              </a:rPr>
              <a:t>Thomas</a:t>
            </a:r>
            <a:r>
              <a:rPr lang="en-GB" sz="1400" dirty="0">
                <a:ea typeface="+mn-lt"/>
                <a:cs typeface="+mn-lt"/>
              </a:rPr>
              <a:t>: ”Jeg har </a:t>
            </a:r>
            <a:r>
              <a:rPr lang="en-GB" sz="1400" dirty="0" err="1">
                <a:ea typeface="+mn-lt"/>
                <a:cs typeface="+mn-lt"/>
              </a:rPr>
              <a:t>lært</a:t>
            </a:r>
            <a:r>
              <a:rPr lang="en-GB" sz="1400" dirty="0">
                <a:ea typeface="+mn-lt"/>
                <a:cs typeface="+mn-lt"/>
              </a:rPr>
              <a:t> om en type </a:t>
            </a:r>
            <a:r>
              <a:rPr lang="en-GB" sz="1400" dirty="0" err="1">
                <a:ea typeface="+mn-lt"/>
                <a:cs typeface="+mn-lt"/>
              </a:rPr>
              <a:t>bakterie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kaldet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i="1" dirty="0">
                <a:ea typeface="+mn-lt"/>
                <a:cs typeface="+mn-lt"/>
              </a:rPr>
              <a:t>Campylobacter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i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skolen</a:t>
            </a:r>
            <a:r>
              <a:rPr lang="en-GB" sz="1400" dirty="0">
                <a:ea typeface="+mn-lt"/>
                <a:cs typeface="+mn-lt"/>
              </a:rPr>
              <a:t>; den </a:t>
            </a:r>
            <a:r>
              <a:rPr lang="en-GB" sz="1400" dirty="0" err="1">
                <a:ea typeface="+mn-lt"/>
                <a:cs typeface="+mn-lt"/>
              </a:rPr>
              <a:t>findes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på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rå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kylling</a:t>
            </a:r>
            <a:r>
              <a:rPr lang="en-GB" sz="1400" dirty="0">
                <a:ea typeface="+mn-lt"/>
                <a:cs typeface="+mn-lt"/>
              </a:rPr>
              <a:t>. </a:t>
            </a:r>
            <a:r>
              <a:rPr lang="en-GB" sz="1400" dirty="0" err="1">
                <a:ea typeface="+mn-lt"/>
                <a:cs typeface="+mn-lt"/>
              </a:rPr>
              <a:t>Hvis</a:t>
            </a:r>
            <a:r>
              <a:rPr lang="en-GB" sz="1400" dirty="0">
                <a:ea typeface="+mn-lt"/>
                <a:cs typeface="+mn-lt"/>
              </a:rPr>
              <a:t> vi </a:t>
            </a:r>
            <a:r>
              <a:rPr lang="en-GB" sz="1400" dirty="0" err="1">
                <a:ea typeface="+mn-lt"/>
                <a:cs typeface="+mn-lt"/>
              </a:rPr>
              <a:t>vasker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kyllingen</a:t>
            </a:r>
            <a:r>
              <a:rPr lang="en-GB" sz="1400" dirty="0">
                <a:ea typeface="+mn-lt"/>
                <a:cs typeface="+mn-lt"/>
              </a:rPr>
              <a:t>, </a:t>
            </a:r>
            <a:r>
              <a:rPr lang="en-GB" sz="1400" dirty="0" err="1">
                <a:ea typeface="+mn-lt"/>
                <a:cs typeface="+mn-lt"/>
              </a:rPr>
              <a:t>før</a:t>
            </a:r>
            <a:r>
              <a:rPr lang="en-GB" sz="1400" dirty="0">
                <a:ea typeface="+mn-lt"/>
                <a:cs typeface="+mn-lt"/>
              </a:rPr>
              <a:t> vi </a:t>
            </a:r>
            <a:r>
              <a:rPr lang="en-GB" sz="1400" dirty="0" err="1">
                <a:ea typeface="+mn-lt"/>
                <a:cs typeface="+mn-lt"/>
              </a:rPr>
              <a:t>spiser</a:t>
            </a:r>
            <a:r>
              <a:rPr lang="en-GB" sz="1400" dirty="0">
                <a:ea typeface="+mn-lt"/>
                <a:cs typeface="+mn-lt"/>
              </a:rPr>
              <a:t> den </a:t>
            </a:r>
            <a:r>
              <a:rPr lang="en-GB" sz="1400" dirty="0" err="1">
                <a:ea typeface="+mn-lt"/>
                <a:cs typeface="+mn-lt"/>
              </a:rPr>
              <a:t>kan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i="1" dirty="0">
                <a:ea typeface="+mn-lt"/>
                <a:cs typeface="+mn-lt"/>
              </a:rPr>
              <a:t>Campylobacter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sprøjte</a:t>
            </a:r>
            <a:r>
              <a:rPr lang="en-GB" sz="1400" dirty="0">
                <a:ea typeface="+mn-lt"/>
                <a:cs typeface="+mn-lt"/>
              </a:rPr>
              <a:t> op </a:t>
            </a:r>
            <a:r>
              <a:rPr lang="en-GB" sz="1400" dirty="0" err="1">
                <a:ea typeface="+mn-lt"/>
                <a:cs typeface="+mn-lt"/>
              </a:rPr>
              <a:t>på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andre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overflader</a:t>
            </a:r>
            <a:r>
              <a:rPr lang="en-GB" sz="1400" dirty="0">
                <a:ea typeface="+mn-lt"/>
                <a:cs typeface="+mn-lt"/>
              </a:rPr>
              <a:t>, </a:t>
            </a:r>
            <a:r>
              <a:rPr lang="en-GB" sz="1400" dirty="0" err="1">
                <a:ea typeface="+mn-lt"/>
                <a:cs typeface="+mn-lt"/>
              </a:rPr>
              <a:t>tøj</a:t>
            </a:r>
            <a:r>
              <a:rPr lang="en-GB" sz="1400" dirty="0">
                <a:ea typeface="+mn-lt"/>
                <a:cs typeface="+mn-lt"/>
              </a:rPr>
              <a:t> og </a:t>
            </a:r>
            <a:r>
              <a:rPr lang="en-GB" sz="1400" dirty="0" err="1">
                <a:ea typeface="+mn-lt"/>
                <a:cs typeface="+mn-lt"/>
              </a:rPr>
              <a:t>på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vores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hænder</a:t>
            </a:r>
            <a:r>
              <a:rPr lang="en-GB" sz="1400" dirty="0">
                <a:ea typeface="+mn-lt"/>
                <a:cs typeface="+mn-lt"/>
              </a:rPr>
              <a:t>. </a:t>
            </a:r>
            <a:r>
              <a:rPr lang="en-GB" sz="1400" dirty="0" err="1">
                <a:ea typeface="+mn-lt"/>
                <a:cs typeface="+mn-lt"/>
              </a:rPr>
              <a:t>Hvis</a:t>
            </a:r>
            <a:r>
              <a:rPr lang="en-GB" sz="1400" dirty="0">
                <a:ea typeface="+mn-lt"/>
                <a:cs typeface="+mn-lt"/>
              </a:rPr>
              <a:t> vi </a:t>
            </a:r>
            <a:r>
              <a:rPr lang="en-GB" sz="1400" dirty="0" err="1">
                <a:ea typeface="+mn-lt"/>
                <a:cs typeface="+mn-lt"/>
              </a:rPr>
              <a:t>indtager</a:t>
            </a:r>
            <a:r>
              <a:rPr lang="en-GB" sz="1400" dirty="0">
                <a:ea typeface="+mn-lt"/>
                <a:cs typeface="+mn-lt"/>
              </a:rPr>
              <a:t> det </a:t>
            </a:r>
            <a:r>
              <a:rPr lang="en-GB" sz="1400" dirty="0" err="1">
                <a:ea typeface="+mn-lt"/>
                <a:cs typeface="+mn-lt"/>
              </a:rPr>
              <a:t>kan</a:t>
            </a:r>
            <a:r>
              <a:rPr lang="en-GB" sz="1400" dirty="0">
                <a:ea typeface="+mn-lt"/>
                <a:cs typeface="+mn-lt"/>
              </a:rPr>
              <a:t> vi </a:t>
            </a:r>
            <a:r>
              <a:rPr lang="en-GB" sz="1400" dirty="0" err="1">
                <a:ea typeface="+mn-lt"/>
                <a:cs typeface="+mn-lt"/>
              </a:rPr>
              <a:t>blive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virkelig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syge</a:t>
            </a:r>
            <a:r>
              <a:rPr lang="en-GB" sz="1400" dirty="0">
                <a:ea typeface="+mn-lt"/>
                <a:cs typeface="+mn-lt"/>
              </a:rPr>
              <a:t>.”</a:t>
            </a:r>
            <a:r>
              <a:rPr lang="en-GB" sz="1400" dirty="0">
                <a:latin typeface="Microsoft Sans Serif"/>
                <a:ea typeface="Microsoft Sans Serif"/>
                <a:cs typeface="Microsoft Sans Serif"/>
              </a:rPr>
              <a:t> </a:t>
            </a:r>
            <a:endParaRPr lang="en-GB" sz="2500" dirty="0">
              <a:latin typeface="Microsoft Sans Serif"/>
              <a:ea typeface="Microsoft Sans Serif"/>
              <a:cs typeface="Microsoft Sans Serif"/>
            </a:endParaRPr>
          </a:p>
          <a:p>
            <a:endParaRPr lang="en-GB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163665-7EF5-47B8-9309-D79F647EA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76" y="4825784"/>
            <a:ext cx="2706587" cy="18410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B8BE78-EBC3-4AFF-9582-B85B5F790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08" y="5142451"/>
            <a:ext cx="1775251" cy="15248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F6FF94-7898-4BA5-BFF4-921CC8EDA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525" y="5023611"/>
            <a:ext cx="1227240" cy="144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37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F13F8-0D19-4239-9294-C3538C471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44" y="264253"/>
            <a:ext cx="8605887" cy="937708"/>
          </a:xfrm>
        </p:spPr>
        <p:txBody>
          <a:bodyPr>
            <a:normAutofit/>
          </a:bodyPr>
          <a:lstStyle/>
          <a:p>
            <a:r>
              <a:rPr lang="en-GB" sz="1900" b="1" dirty="0">
                <a:latin typeface="Microsoft Sans Serif"/>
                <a:ea typeface="Microsoft Sans Serif"/>
                <a:cs typeface="Microsoft Sans Serif"/>
              </a:rPr>
              <a:t>Eksempel 3: </a:t>
            </a:r>
            <a:r>
              <a:rPr lang="en-GB" sz="1900" i="1" dirty="0">
                <a:ea typeface="+mj-lt"/>
                <a:cs typeface="+mj-lt"/>
              </a:rPr>
              <a:t>Hugo er </a:t>
            </a:r>
            <a:r>
              <a:rPr lang="en-GB" sz="1900" i="1" dirty="0" err="1">
                <a:ea typeface="+mj-lt"/>
                <a:cs typeface="+mj-lt"/>
              </a:rPr>
              <a:t>i</a:t>
            </a:r>
            <a:r>
              <a:rPr lang="en-GB" sz="1900" i="1" dirty="0">
                <a:ea typeface="+mj-lt"/>
                <a:cs typeface="+mj-lt"/>
              </a:rPr>
              <a:t> gang med at lave sin </a:t>
            </a:r>
            <a:r>
              <a:rPr lang="en-GB" sz="1900" i="1" dirty="0" err="1">
                <a:ea typeface="+mj-lt"/>
                <a:cs typeface="+mj-lt"/>
              </a:rPr>
              <a:t>frokost</a:t>
            </a:r>
            <a:r>
              <a:rPr lang="en-GB" sz="1900" i="1" dirty="0">
                <a:ea typeface="+mj-lt"/>
                <a:cs typeface="+mj-lt"/>
              </a:rPr>
              <a:t> </a:t>
            </a:r>
            <a:r>
              <a:rPr lang="en-GB" sz="1900" i="1" dirty="0" err="1">
                <a:ea typeface="+mj-lt"/>
                <a:cs typeface="+mj-lt"/>
              </a:rPr>
              <a:t>til</a:t>
            </a:r>
            <a:r>
              <a:rPr lang="en-GB" sz="1900" i="1" dirty="0">
                <a:ea typeface="+mj-lt"/>
                <a:cs typeface="+mj-lt"/>
              </a:rPr>
              <a:t> </a:t>
            </a:r>
            <a:r>
              <a:rPr lang="en-GB" sz="1900" i="1" dirty="0" err="1">
                <a:ea typeface="+mj-lt"/>
                <a:cs typeface="+mj-lt"/>
              </a:rPr>
              <a:t>i</a:t>
            </a:r>
            <a:r>
              <a:rPr lang="en-GB" sz="1900" i="1" dirty="0">
                <a:ea typeface="+mj-lt"/>
                <a:cs typeface="+mj-lt"/>
              </a:rPr>
              <a:t> morgen. Han </a:t>
            </a:r>
            <a:r>
              <a:rPr lang="en-GB" sz="1900" i="1" dirty="0" err="1">
                <a:ea typeface="+mj-lt"/>
                <a:cs typeface="+mj-lt"/>
              </a:rPr>
              <a:t>tjekker</a:t>
            </a:r>
            <a:r>
              <a:rPr lang="en-GB" sz="1900" i="1" dirty="0">
                <a:ea typeface="+mj-lt"/>
                <a:cs typeface="+mj-lt"/>
              </a:rPr>
              <a:t> </a:t>
            </a:r>
            <a:r>
              <a:rPr lang="en-GB" sz="1900" i="1" dirty="0" err="1">
                <a:ea typeface="+mj-lt"/>
                <a:cs typeface="+mj-lt"/>
              </a:rPr>
              <a:t>køleskabet</a:t>
            </a:r>
            <a:r>
              <a:rPr lang="en-GB" sz="1900" i="1" dirty="0">
                <a:ea typeface="+mj-lt"/>
                <a:cs typeface="+mj-lt"/>
              </a:rPr>
              <a:t> for at se </a:t>
            </a:r>
            <a:r>
              <a:rPr lang="en-GB" sz="1900" i="1" dirty="0" err="1">
                <a:ea typeface="+mj-lt"/>
                <a:cs typeface="+mj-lt"/>
              </a:rPr>
              <a:t>hvad</a:t>
            </a:r>
            <a:r>
              <a:rPr lang="en-GB" sz="1900" i="1" dirty="0">
                <a:ea typeface="+mj-lt"/>
                <a:cs typeface="+mj-lt"/>
              </a:rPr>
              <a:t> </a:t>
            </a:r>
            <a:r>
              <a:rPr lang="en-GB" sz="1900" i="1" dirty="0" err="1">
                <a:ea typeface="+mj-lt"/>
                <a:cs typeface="+mj-lt"/>
              </a:rPr>
              <a:t>han</a:t>
            </a:r>
            <a:r>
              <a:rPr lang="en-GB" sz="1900" i="1" dirty="0">
                <a:ea typeface="+mj-lt"/>
                <a:cs typeface="+mj-lt"/>
              </a:rPr>
              <a:t> </a:t>
            </a:r>
            <a:r>
              <a:rPr lang="en-GB" sz="1900" i="1" dirty="0" err="1">
                <a:ea typeface="+mj-lt"/>
                <a:cs typeface="+mj-lt"/>
              </a:rPr>
              <a:t>kan</a:t>
            </a:r>
            <a:r>
              <a:rPr lang="en-GB" sz="1900" i="1" dirty="0">
                <a:ea typeface="+mj-lt"/>
                <a:cs typeface="+mj-lt"/>
              </a:rPr>
              <a:t> </a:t>
            </a:r>
            <a:r>
              <a:rPr lang="en-GB" sz="1900" i="1" dirty="0" err="1">
                <a:ea typeface="+mj-lt"/>
                <a:cs typeface="+mj-lt"/>
              </a:rPr>
              <a:t>bruge</a:t>
            </a:r>
            <a:r>
              <a:rPr lang="en-GB" sz="1900" i="1" dirty="0">
                <a:ea typeface="+mj-lt"/>
                <a:cs typeface="+mj-lt"/>
              </a:rPr>
              <a:t>.</a:t>
            </a:r>
            <a:endParaRPr lang="en-GB" sz="1900" i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17CE8-EAA2-4DB3-B53A-D9C2ACA81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44" y="1134849"/>
            <a:ext cx="8305101" cy="42424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sz="1400" b="1" i="1" dirty="0">
              <a:latin typeface="Microsoft Sans Serif"/>
              <a:ea typeface="Microsoft Sans Serif"/>
              <a:cs typeface="Microsoft Sans Serif"/>
            </a:endParaRPr>
          </a:p>
          <a:p>
            <a:pPr>
              <a:buNone/>
            </a:pPr>
            <a:r>
              <a:rPr lang="en-GB" sz="1400" b="1" dirty="0">
                <a:ea typeface="+mn-lt"/>
                <a:cs typeface="+mn-lt"/>
              </a:rPr>
              <a:t>Hugo</a:t>
            </a:r>
            <a:r>
              <a:rPr lang="en-GB" sz="1400" dirty="0">
                <a:ea typeface="+mn-lt"/>
                <a:cs typeface="+mn-lt"/>
              </a:rPr>
              <a:t>: ”</a:t>
            </a:r>
            <a:r>
              <a:rPr lang="en-GB" sz="1400" dirty="0" err="1">
                <a:ea typeface="+mn-lt"/>
                <a:cs typeface="+mn-lt"/>
              </a:rPr>
              <a:t>Jeg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skal</a:t>
            </a:r>
            <a:r>
              <a:rPr lang="en-GB" sz="1400" dirty="0">
                <a:ea typeface="+mn-lt"/>
                <a:cs typeface="+mn-lt"/>
              </a:rPr>
              <a:t> lave </a:t>
            </a:r>
            <a:r>
              <a:rPr lang="en-GB" sz="1400" dirty="0" err="1">
                <a:ea typeface="+mn-lt"/>
                <a:cs typeface="+mn-lt"/>
              </a:rPr>
              <a:t>noget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frokost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til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i</a:t>
            </a:r>
            <a:r>
              <a:rPr lang="en-GB" sz="1400" dirty="0">
                <a:ea typeface="+mn-lt"/>
                <a:cs typeface="+mn-lt"/>
              </a:rPr>
              <a:t> morgen. Lad </a:t>
            </a:r>
            <a:r>
              <a:rPr lang="en-GB" sz="1400" dirty="0" err="1">
                <a:ea typeface="+mn-lt"/>
                <a:cs typeface="+mn-lt"/>
              </a:rPr>
              <a:t>mig</a:t>
            </a:r>
            <a:r>
              <a:rPr lang="en-GB" sz="1400" dirty="0">
                <a:ea typeface="+mn-lt"/>
                <a:cs typeface="+mn-lt"/>
              </a:rPr>
              <a:t> se, </a:t>
            </a:r>
            <a:r>
              <a:rPr lang="en-GB" sz="1400" dirty="0" err="1">
                <a:ea typeface="+mn-lt"/>
                <a:cs typeface="+mn-lt"/>
              </a:rPr>
              <a:t>jeg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har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noget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skinke</a:t>
            </a:r>
            <a:r>
              <a:rPr lang="en-GB" sz="1400" dirty="0">
                <a:ea typeface="+mn-lt"/>
                <a:cs typeface="+mn-lt"/>
              </a:rPr>
              <a:t> – </a:t>
            </a:r>
            <a:r>
              <a:rPr lang="en-GB" sz="1400" dirty="0" err="1">
                <a:ea typeface="+mn-lt"/>
                <a:cs typeface="+mn-lt"/>
              </a:rPr>
              <a:t>en</a:t>
            </a:r>
            <a:r>
              <a:rPr lang="en-GB" sz="1400" dirty="0">
                <a:ea typeface="+mn-lt"/>
                <a:cs typeface="+mn-lt"/>
              </a:rPr>
              <a:t> sandwich med </a:t>
            </a:r>
            <a:r>
              <a:rPr lang="en-GB" sz="1400" dirty="0" err="1">
                <a:ea typeface="+mn-lt"/>
                <a:cs typeface="+mn-lt"/>
              </a:rPr>
              <a:t>skinke</a:t>
            </a:r>
            <a:r>
              <a:rPr lang="en-GB" sz="1400" dirty="0">
                <a:ea typeface="+mn-lt"/>
                <a:cs typeface="+mn-lt"/>
              </a:rPr>
              <a:t> og </a:t>
            </a:r>
            <a:r>
              <a:rPr lang="en-GB" sz="1400" dirty="0" err="1">
                <a:ea typeface="+mn-lt"/>
                <a:cs typeface="+mn-lt"/>
              </a:rPr>
              <a:t>ost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lyder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som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en</a:t>
            </a:r>
            <a:r>
              <a:rPr lang="en-GB" sz="1400" dirty="0">
                <a:ea typeface="+mn-lt"/>
                <a:cs typeface="+mn-lt"/>
              </a:rPr>
              <a:t> god ide.”</a:t>
            </a:r>
          </a:p>
          <a:p>
            <a:pPr>
              <a:buNone/>
            </a:pPr>
            <a:r>
              <a:rPr lang="en-GB" sz="1400" b="1" dirty="0" err="1">
                <a:ea typeface="+mn-lt"/>
                <a:cs typeface="+mn-lt"/>
              </a:rPr>
              <a:t>Hugos</a:t>
            </a:r>
            <a:r>
              <a:rPr lang="en-GB" sz="1400" b="1" dirty="0">
                <a:ea typeface="+mn-lt"/>
                <a:cs typeface="+mn-lt"/>
              </a:rPr>
              <a:t> </a:t>
            </a:r>
            <a:r>
              <a:rPr lang="en-GB" sz="1400" b="1" dirty="0" err="1">
                <a:ea typeface="+mn-lt"/>
                <a:cs typeface="+mn-lt"/>
              </a:rPr>
              <a:t>bror</a:t>
            </a:r>
            <a:r>
              <a:rPr lang="en-GB" sz="1400" dirty="0">
                <a:ea typeface="+mn-lt"/>
                <a:cs typeface="+mn-lt"/>
              </a:rPr>
              <a:t>: ”</a:t>
            </a:r>
            <a:r>
              <a:rPr lang="en-GB" sz="1400" dirty="0" err="1">
                <a:ea typeface="+mn-lt"/>
                <a:cs typeface="+mn-lt"/>
              </a:rPr>
              <a:t>Har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skinken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ikke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været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i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køleskabet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i</a:t>
            </a:r>
            <a:r>
              <a:rPr lang="en-GB" sz="1400" dirty="0">
                <a:ea typeface="+mn-lt"/>
                <a:cs typeface="+mn-lt"/>
              </a:rPr>
              <a:t> et </a:t>
            </a:r>
            <a:r>
              <a:rPr lang="en-GB" sz="1400" dirty="0" err="1">
                <a:ea typeface="+mn-lt"/>
                <a:cs typeface="+mn-lt"/>
              </a:rPr>
              <a:t>stykke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tid</a:t>
            </a:r>
            <a:r>
              <a:rPr lang="en-GB" sz="1400" dirty="0">
                <a:ea typeface="+mn-lt"/>
                <a:cs typeface="+mn-lt"/>
              </a:rPr>
              <a:t>? Du </a:t>
            </a:r>
            <a:r>
              <a:rPr lang="en-GB" sz="1400" dirty="0" err="1">
                <a:ea typeface="+mn-lt"/>
                <a:cs typeface="+mn-lt"/>
              </a:rPr>
              <a:t>burde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tjekke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datoen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på</a:t>
            </a:r>
            <a:r>
              <a:rPr lang="en-GB" sz="1400" dirty="0">
                <a:ea typeface="+mn-lt"/>
                <a:cs typeface="+mn-lt"/>
              </a:rPr>
              <a:t> den.”</a:t>
            </a:r>
          </a:p>
          <a:p>
            <a:pPr>
              <a:buNone/>
            </a:pPr>
            <a:r>
              <a:rPr lang="en-GB" sz="1400" b="1" dirty="0">
                <a:ea typeface="+mn-lt"/>
                <a:cs typeface="+mn-lt"/>
              </a:rPr>
              <a:t>Hugo</a:t>
            </a:r>
            <a:r>
              <a:rPr lang="en-GB" sz="1400" dirty="0">
                <a:ea typeface="+mn-lt"/>
                <a:cs typeface="+mn-lt"/>
              </a:rPr>
              <a:t>: ”Lad </a:t>
            </a:r>
            <a:r>
              <a:rPr lang="en-GB" sz="1400" dirty="0" err="1">
                <a:ea typeface="+mn-lt"/>
                <a:cs typeface="+mn-lt"/>
              </a:rPr>
              <a:t>mig</a:t>
            </a:r>
            <a:r>
              <a:rPr lang="en-GB" sz="1400" dirty="0">
                <a:ea typeface="+mn-lt"/>
                <a:cs typeface="+mn-lt"/>
              </a:rPr>
              <a:t> se. Den </a:t>
            </a:r>
            <a:r>
              <a:rPr lang="en-GB" sz="1400" dirty="0" err="1">
                <a:ea typeface="+mn-lt"/>
                <a:cs typeface="+mn-lt"/>
              </a:rPr>
              <a:t>er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udløbet</a:t>
            </a:r>
            <a:r>
              <a:rPr lang="en-GB" sz="1400" dirty="0">
                <a:ea typeface="+mn-lt"/>
                <a:cs typeface="+mn-lt"/>
              </a:rPr>
              <a:t> for </a:t>
            </a:r>
            <a:r>
              <a:rPr lang="en-GB" sz="1400" dirty="0" err="1">
                <a:ea typeface="+mn-lt"/>
                <a:cs typeface="+mn-lt"/>
              </a:rPr>
              <a:t>tre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dage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siden</a:t>
            </a:r>
            <a:r>
              <a:rPr lang="en-GB" sz="1400" dirty="0">
                <a:ea typeface="+mn-lt"/>
                <a:cs typeface="+mn-lt"/>
              </a:rPr>
              <a:t>. Den </a:t>
            </a:r>
            <a:r>
              <a:rPr lang="en-GB" sz="1400" dirty="0" err="1">
                <a:ea typeface="+mn-lt"/>
                <a:cs typeface="+mn-lt"/>
              </a:rPr>
              <a:t>ser</a:t>
            </a:r>
            <a:r>
              <a:rPr lang="en-GB" sz="1400" dirty="0">
                <a:ea typeface="+mn-lt"/>
                <a:cs typeface="+mn-lt"/>
              </a:rPr>
              <a:t> dog </a:t>
            </a:r>
            <a:r>
              <a:rPr lang="en-GB" sz="1400" dirty="0" err="1">
                <a:ea typeface="+mn-lt"/>
                <a:cs typeface="+mn-lt"/>
              </a:rPr>
              <a:t>stadig</a:t>
            </a:r>
            <a:r>
              <a:rPr lang="en-GB" sz="1400" dirty="0">
                <a:ea typeface="+mn-lt"/>
                <a:cs typeface="+mn-lt"/>
              </a:rPr>
              <a:t> fin </a:t>
            </a:r>
            <a:r>
              <a:rPr lang="en-GB" sz="1400" dirty="0" err="1">
                <a:ea typeface="+mn-lt"/>
                <a:cs typeface="+mn-lt"/>
              </a:rPr>
              <a:t>ud</a:t>
            </a:r>
            <a:r>
              <a:rPr lang="en-GB" sz="1400" dirty="0">
                <a:ea typeface="+mn-lt"/>
                <a:cs typeface="+mn-lt"/>
              </a:rPr>
              <a:t> og den </a:t>
            </a:r>
            <a:r>
              <a:rPr lang="en-GB" sz="1400" dirty="0" err="1">
                <a:ea typeface="+mn-lt"/>
                <a:cs typeface="+mn-lt"/>
              </a:rPr>
              <a:t>lugter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ikke</a:t>
            </a:r>
            <a:r>
              <a:rPr lang="en-GB" sz="1400" dirty="0">
                <a:ea typeface="+mn-lt"/>
                <a:cs typeface="+mn-lt"/>
              </a:rPr>
              <a:t>. Der </a:t>
            </a:r>
            <a:r>
              <a:rPr lang="en-GB" sz="1400" dirty="0" err="1">
                <a:ea typeface="+mn-lt"/>
                <a:cs typeface="+mn-lt"/>
              </a:rPr>
              <a:t>er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ikke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rigtig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andet</a:t>
            </a:r>
            <a:r>
              <a:rPr lang="en-GB" sz="1400" dirty="0">
                <a:ea typeface="+mn-lt"/>
                <a:cs typeface="+mn-lt"/>
              </a:rPr>
              <a:t>, og </a:t>
            </a:r>
            <a:r>
              <a:rPr lang="en-GB" sz="1400" dirty="0" err="1">
                <a:ea typeface="+mn-lt"/>
                <a:cs typeface="+mn-lt"/>
              </a:rPr>
              <a:t>jeg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gider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ikke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gå</a:t>
            </a:r>
            <a:r>
              <a:rPr lang="en-GB" sz="1400" dirty="0">
                <a:ea typeface="+mn-lt"/>
                <a:cs typeface="+mn-lt"/>
              </a:rPr>
              <a:t> ned </a:t>
            </a:r>
            <a:r>
              <a:rPr lang="en-GB" sz="1400" dirty="0" err="1">
                <a:ea typeface="+mn-lt"/>
                <a:cs typeface="+mn-lt"/>
              </a:rPr>
              <a:t>i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supermarkedet</a:t>
            </a:r>
            <a:r>
              <a:rPr lang="en-GB" sz="1400" dirty="0">
                <a:ea typeface="+mn-lt"/>
                <a:cs typeface="+mn-lt"/>
              </a:rPr>
              <a:t> nu.”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GB" sz="1400" b="1" dirty="0" err="1">
                <a:ea typeface="+mn-lt"/>
                <a:cs typeface="+mn-lt"/>
              </a:rPr>
              <a:t>Hugos</a:t>
            </a:r>
            <a:r>
              <a:rPr lang="en-GB" sz="1400" b="1" dirty="0">
                <a:ea typeface="+mn-lt"/>
                <a:cs typeface="+mn-lt"/>
              </a:rPr>
              <a:t> </a:t>
            </a:r>
            <a:r>
              <a:rPr lang="en-GB" sz="1400" b="1" dirty="0" err="1">
                <a:ea typeface="+mn-lt"/>
                <a:cs typeface="+mn-lt"/>
              </a:rPr>
              <a:t>bror</a:t>
            </a:r>
            <a:r>
              <a:rPr lang="en-GB" sz="1400" dirty="0">
                <a:ea typeface="+mn-lt"/>
                <a:cs typeface="+mn-lt"/>
              </a:rPr>
              <a:t>: ”Du </a:t>
            </a:r>
            <a:r>
              <a:rPr lang="en-GB" sz="1400" dirty="0" err="1">
                <a:ea typeface="+mn-lt"/>
                <a:cs typeface="+mn-lt"/>
              </a:rPr>
              <a:t>skal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smide</a:t>
            </a:r>
            <a:r>
              <a:rPr lang="en-GB" sz="1400" dirty="0">
                <a:ea typeface="+mn-lt"/>
                <a:cs typeface="+mn-lt"/>
              </a:rPr>
              <a:t> den </a:t>
            </a:r>
            <a:r>
              <a:rPr lang="en-GB" sz="1400" dirty="0" err="1">
                <a:ea typeface="+mn-lt"/>
                <a:cs typeface="+mn-lt"/>
              </a:rPr>
              <a:t>ud</a:t>
            </a:r>
            <a:r>
              <a:rPr lang="en-GB" sz="1400" dirty="0">
                <a:ea typeface="+mn-lt"/>
                <a:cs typeface="+mn-lt"/>
              </a:rPr>
              <a:t> Hugo. Du </a:t>
            </a:r>
            <a:r>
              <a:rPr lang="en-GB" sz="1400" dirty="0" err="1">
                <a:ea typeface="+mn-lt"/>
                <a:cs typeface="+mn-lt"/>
              </a:rPr>
              <a:t>er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nødt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til</a:t>
            </a:r>
            <a:r>
              <a:rPr lang="en-GB" sz="1400" dirty="0">
                <a:ea typeface="+mn-lt"/>
                <a:cs typeface="+mn-lt"/>
              </a:rPr>
              <a:t> at </a:t>
            </a:r>
            <a:r>
              <a:rPr lang="en-GB" sz="1400" dirty="0" err="1">
                <a:ea typeface="+mn-lt"/>
                <a:cs typeface="+mn-lt"/>
              </a:rPr>
              <a:t>overholde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udløbsdatoer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på</a:t>
            </a:r>
            <a:r>
              <a:rPr lang="en-GB" sz="1400" dirty="0">
                <a:ea typeface="+mn-lt"/>
                <a:cs typeface="+mn-lt"/>
              </a:rPr>
              <a:t> mad, da der </a:t>
            </a:r>
            <a:r>
              <a:rPr lang="en-GB" sz="1400" dirty="0" err="1">
                <a:ea typeface="+mn-lt"/>
                <a:cs typeface="+mn-lt"/>
              </a:rPr>
              <a:t>kan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gro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skadelige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bakterier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på</a:t>
            </a:r>
            <a:r>
              <a:rPr lang="en-GB" sz="1400" dirty="0">
                <a:ea typeface="+mn-lt"/>
                <a:cs typeface="+mn-lt"/>
              </a:rPr>
              <a:t> det. </a:t>
            </a:r>
            <a:r>
              <a:rPr lang="en-GB" sz="1400" dirty="0" err="1">
                <a:ea typeface="+mn-lt"/>
                <a:cs typeface="+mn-lt"/>
              </a:rPr>
              <a:t>Kan</a:t>
            </a:r>
            <a:r>
              <a:rPr lang="en-GB" sz="1400" dirty="0">
                <a:ea typeface="+mn-lt"/>
                <a:cs typeface="+mn-lt"/>
              </a:rPr>
              <a:t> du </a:t>
            </a:r>
            <a:r>
              <a:rPr lang="en-GB" sz="1400" dirty="0" err="1">
                <a:ea typeface="+mn-lt"/>
                <a:cs typeface="+mn-lt"/>
              </a:rPr>
              <a:t>huske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sidste</a:t>
            </a:r>
            <a:r>
              <a:rPr lang="en-GB" sz="1400" dirty="0">
                <a:ea typeface="+mn-lt"/>
                <a:cs typeface="+mn-lt"/>
              </a:rPr>
              <a:t> gang </a:t>
            </a:r>
            <a:r>
              <a:rPr lang="en-GB" sz="1400" dirty="0" err="1">
                <a:ea typeface="+mn-lt"/>
                <a:cs typeface="+mn-lt"/>
              </a:rPr>
              <a:t>jeg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spiste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noget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efter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udløbsdatoen</a:t>
            </a:r>
            <a:r>
              <a:rPr lang="en-GB" sz="1400" dirty="0">
                <a:ea typeface="+mn-lt"/>
                <a:cs typeface="+mn-lt"/>
              </a:rPr>
              <a:t>? </a:t>
            </a:r>
            <a:r>
              <a:rPr lang="en-GB" sz="1400" dirty="0" err="1">
                <a:ea typeface="+mn-lt"/>
                <a:cs typeface="+mn-lt"/>
              </a:rPr>
              <a:t>Jeg</a:t>
            </a:r>
            <a:r>
              <a:rPr lang="en-GB" sz="1400" dirty="0">
                <a:ea typeface="+mn-lt"/>
                <a:cs typeface="+mn-lt"/>
              </a:rPr>
              <a:t> sad </a:t>
            </a:r>
            <a:r>
              <a:rPr lang="en-GB" sz="1400" dirty="0" err="1">
                <a:ea typeface="+mn-lt"/>
                <a:cs typeface="+mn-lt"/>
              </a:rPr>
              <a:t>nærmest</a:t>
            </a:r>
            <a:r>
              <a:rPr lang="en-GB" sz="1400" dirty="0">
                <a:ea typeface="+mn-lt"/>
                <a:cs typeface="+mn-lt"/>
              </a:rPr>
              <a:t> fast </a:t>
            </a:r>
            <a:r>
              <a:rPr lang="en-GB" sz="1400" dirty="0" err="1">
                <a:ea typeface="+mn-lt"/>
                <a:cs typeface="+mn-lt"/>
              </a:rPr>
              <a:t>på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toilettet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i</a:t>
            </a:r>
            <a:r>
              <a:rPr lang="en-GB" sz="1400" dirty="0">
                <a:ea typeface="+mn-lt"/>
                <a:cs typeface="+mn-lt"/>
              </a:rPr>
              <a:t> to </a:t>
            </a:r>
            <a:r>
              <a:rPr lang="en-GB" sz="1400" dirty="0" err="1">
                <a:ea typeface="+mn-lt"/>
                <a:cs typeface="+mn-lt"/>
              </a:rPr>
              <a:t>dage</a:t>
            </a:r>
            <a:r>
              <a:rPr lang="en-GB" sz="1400" dirty="0">
                <a:ea typeface="+mn-lt"/>
                <a:cs typeface="+mn-lt"/>
              </a:rPr>
              <a:t>! Du </a:t>
            </a:r>
            <a:r>
              <a:rPr lang="en-GB" sz="1400" dirty="0" err="1">
                <a:ea typeface="+mn-lt"/>
                <a:cs typeface="+mn-lt"/>
              </a:rPr>
              <a:t>skal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ikke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brokke</a:t>
            </a:r>
            <a:r>
              <a:rPr lang="en-GB" sz="1400" dirty="0">
                <a:ea typeface="+mn-lt"/>
                <a:cs typeface="+mn-lt"/>
              </a:rPr>
              <a:t> dig </a:t>
            </a:r>
            <a:r>
              <a:rPr lang="en-GB" sz="1400" dirty="0" err="1">
                <a:ea typeface="+mn-lt"/>
                <a:cs typeface="+mn-lt"/>
              </a:rPr>
              <a:t>til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mig</a:t>
            </a:r>
            <a:r>
              <a:rPr lang="en-GB" sz="1400" dirty="0">
                <a:ea typeface="+mn-lt"/>
                <a:cs typeface="+mn-lt"/>
              </a:rPr>
              <a:t>, </a:t>
            </a:r>
            <a:r>
              <a:rPr lang="en-GB" sz="1400" dirty="0" err="1">
                <a:ea typeface="+mn-lt"/>
                <a:cs typeface="+mn-lt"/>
              </a:rPr>
              <a:t>hvis</a:t>
            </a:r>
            <a:r>
              <a:rPr lang="en-GB" sz="1400" dirty="0">
                <a:ea typeface="+mn-lt"/>
                <a:cs typeface="+mn-lt"/>
              </a:rPr>
              <a:t> du </a:t>
            </a:r>
            <a:r>
              <a:rPr lang="en-GB" sz="1400" dirty="0" err="1">
                <a:ea typeface="+mn-lt"/>
                <a:cs typeface="+mn-lt"/>
              </a:rPr>
              <a:t>bliver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syg</a:t>
            </a:r>
            <a:r>
              <a:rPr lang="en-GB" sz="1400" dirty="0">
                <a:ea typeface="+mn-lt"/>
                <a:cs typeface="+mn-lt"/>
              </a:rPr>
              <a:t>!”</a:t>
            </a:r>
          </a:p>
          <a:p>
            <a:pPr marL="0" indent="0">
              <a:lnSpc>
                <a:spcPct val="170000"/>
              </a:lnSpc>
              <a:buNone/>
            </a:pPr>
            <a:endParaRPr lang="en-GB" sz="1400" dirty="0">
              <a:ea typeface="+mn-lt"/>
              <a:cs typeface="+mn-lt"/>
            </a:endParaRPr>
          </a:p>
          <a:p>
            <a:pPr marL="0" indent="0">
              <a:lnSpc>
                <a:spcPct val="170000"/>
              </a:lnSpc>
              <a:buNone/>
            </a:pPr>
            <a:endParaRPr lang="en-GB" sz="1400" dirty="0">
              <a:ea typeface="+mn-lt"/>
              <a:cs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DCAAFC-8C9F-4062-9FF6-1A02C1725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" t="55133" r="92821" b="21797"/>
          <a:stretch>
            <a:fillRect/>
          </a:stretch>
        </p:blipFill>
        <p:spPr bwMode="auto">
          <a:xfrm>
            <a:off x="3117728" y="4913166"/>
            <a:ext cx="1396766" cy="1860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4A5425-F958-4191-B068-47EECF9FD1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667" y="4800624"/>
            <a:ext cx="1973228" cy="192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05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B9235-0962-410B-B6E7-1D26AFB1F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94" y="501201"/>
            <a:ext cx="8647281" cy="975129"/>
          </a:xfrm>
        </p:spPr>
        <p:txBody>
          <a:bodyPr>
            <a:normAutofit/>
          </a:bodyPr>
          <a:lstStyle/>
          <a:p>
            <a:r>
              <a:rPr lang="en-GB" sz="2100" b="1" dirty="0">
                <a:latin typeface="Microsoft Sans Serif"/>
                <a:ea typeface="Microsoft Sans Serif"/>
                <a:cs typeface="Microsoft Sans Serif"/>
              </a:rPr>
              <a:t>Eksempel 4: </a:t>
            </a:r>
            <a:r>
              <a:rPr lang="en-GB" sz="2100" i="1" dirty="0">
                <a:ea typeface="+mj-lt"/>
                <a:cs typeface="+mj-lt"/>
              </a:rPr>
              <a:t>Steffen </a:t>
            </a:r>
            <a:r>
              <a:rPr lang="en-GB" sz="2100" i="1" dirty="0" err="1">
                <a:ea typeface="+mj-lt"/>
                <a:cs typeface="+mj-lt"/>
              </a:rPr>
              <a:t>og</a:t>
            </a:r>
            <a:r>
              <a:rPr lang="en-GB" sz="2100" i="1" dirty="0">
                <a:ea typeface="+mj-lt"/>
                <a:cs typeface="+mj-lt"/>
              </a:rPr>
              <a:t> </a:t>
            </a:r>
            <a:r>
              <a:rPr lang="en-GB" sz="2100" i="1" dirty="0" err="1">
                <a:ea typeface="+mj-lt"/>
                <a:cs typeface="+mj-lt"/>
              </a:rPr>
              <a:t>hans</a:t>
            </a:r>
            <a:r>
              <a:rPr lang="en-GB" sz="2100" i="1" dirty="0">
                <a:ea typeface="+mj-lt"/>
                <a:cs typeface="+mj-lt"/>
              </a:rPr>
              <a:t> </a:t>
            </a:r>
            <a:r>
              <a:rPr lang="en-GB" sz="2100" i="1" dirty="0" err="1">
                <a:ea typeface="+mj-lt"/>
                <a:cs typeface="+mj-lt"/>
              </a:rPr>
              <a:t>familie</a:t>
            </a:r>
            <a:r>
              <a:rPr lang="en-GB" sz="2100" i="1" dirty="0">
                <a:ea typeface="+mj-lt"/>
                <a:cs typeface="+mj-lt"/>
              </a:rPr>
              <a:t> </a:t>
            </a:r>
            <a:r>
              <a:rPr lang="en-GB" sz="2100" i="1" dirty="0" err="1">
                <a:ea typeface="+mj-lt"/>
                <a:cs typeface="+mj-lt"/>
              </a:rPr>
              <a:t>spiser</a:t>
            </a:r>
            <a:r>
              <a:rPr lang="en-GB" sz="2100" i="1" dirty="0">
                <a:ea typeface="+mj-lt"/>
                <a:cs typeface="+mj-lt"/>
              </a:rPr>
              <a:t> </a:t>
            </a:r>
            <a:r>
              <a:rPr lang="en-GB" sz="2100" i="1" dirty="0" err="1">
                <a:ea typeface="+mj-lt"/>
                <a:cs typeface="+mj-lt"/>
              </a:rPr>
              <a:t>middag</a:t>
            </a:r>
            <a:r>
              <a:rPr lang="en-GB" sz="2100" i="1" dirty="0">
                <a:ea typeface="+mj-lt"/>
                <a:cs typeface="+mj-lt"/>
              </a:rPr>
              <a:t> </a:t>
            </a:r>
            <a:r>
              <a:rPr lang="en-GB" sz="2100" i="1" dirty="0" err="1">
                <a:ea typeface="+mj-lt"/>
                <a:cs typeface="+mj-lt"/>
              </a:rPr>
              <a:t>derhjemme</a:t>
            </a:r>
            <a:r>
              <a:rPr lang="en-GB" sz="2100" i="1" dirty="0">
                <a:ea typeface="+mj-lt"/>
                <a:cs typeface="+mj-lt"/>
              </a:rPr>
              <a:t>. De </a:t>
            </a:r>
            <a:r>
              <a:rPr lang="en-GB" sz="2100" i="1" dirty="0" err="1">
                <a:ea typeface="+mj-lt"/>
                <a:cs typeface="+mj-lt"/>
              </a:rPr>
              <a:t>snakker</a:t>
            </a:r>
            <a:r>
              <a:rPr lang="en-GB" sz="2100" i="1" dirty="0">
                <a:ea typeface="+mj-lt"/>
                <a:cs typeface="+mj-lt"/>
              </a:rPr>
              <a:t> om en </a:t>
            </a:r>
            <a:r>
              <a:rPr lang="en-GB" sz="2100" i="1" dirty="0" err="1">
                <a:ea typeface="+mj-lt"/>
                <a:cs typeface="+mj-lt"/>
              </a:rPr>
              <a:t>familie</a:t>
            </a:r>
            <a:r>
              <a:rPr lang="en-GB" sz="2100" i="1" dirty="0">
                <a:ea typeface="+mj-lt"/>
                <a:cs typeface="+mj-lt"/>
              </a:rPr>
              <a:t>, </a:t>
            </a:r>
            <a:r>
              <a:rPr lang="en-GB" sz="2100" i="1" dirty="0" err="1">
                <a:ea typeface="+mj-lt"/>
                <a:cs typeface="+mj-lt"/>
              </a:rPr>
              <a:t>som</a:t>
            </a:r>
            <a:r>
              <a:rPr lang="en-GB" sz="2100" i="1" dirty="0">
                <a:ea typeface="+mj-lt"/>
                <a:cs typeface="+mj-lt"/>
              </a:rPr>
              <a:t> </a:t>
            </a:r>
            <a:r>
              <a:rPr lang="en-GB" sz="2100" i="1" dirty="0" err="1">
                <a:ea typeface="+mj-lt"/>
                <a:cs typeface="+mj-lt"/>
              </a:rPr>
              <a:t>blev</a:t>
            </a:r>
            <a:r>
              <a:rPr lang="en-GB" sz="2100" i="1" dirty="0">
                <a:ea typeface="+mj-lt"/>
                <a:cs typeface="+mj-lt"/>
              </a:rPr>
              <a:t> </a:t>
            </a:r>
            <a:r>
              <a:rPr lang="en-GB" sz="2100" i="1" dirty="0" err="1">
                <a:ea typeface="+mj-lt"/>
                <a:cs typeface="+mj-lt"/>
              </a:rPr>
              <a:t>syge</a:t>
            </a:r>
            <a:r>
              <a:rPr lang="en-GB" sz="2100" i="1" dirty="0">
                <a:ea typeface="+mj-lt"/>
                <a:cs typeface="+mj-lt"/>
              </a:rPr>
              <a:t> </a:t>
            </a:r>
            <a:r>
              <a:rPr lang="en-GB" sz="2100" i="1" dirty="0" err="1">
                <a:ea typeface="+mj-lt"/>
                <a:cs typeface="+mj-lt"/>
              </a:rPr>
              <a:t>efter</a:t>
            </a:r>
            <a:r>
              <a:rPr lang="en-GB" sz="2100" i="1" dirty="0">
                <a:ea typeface="+mj-lt"/>
                <a:cs typeface="+mj-lt"/>
              </a:rPr>
              <a:t> at have </a:t>
            </a:r>
            <a:r>
              <a:rPr lang="en-GB" sz="2100" i="1" dirty="0" err="1">
                <a:ea typeface="+mj-lt"/>
                <a:cs typeface="+mj-lt"/>
              </a:rPr>
              <a:t>spist</a:t>
            </a:r>
            <a:r>
              <a:rPr lang="en-GB" sz="2100" i="1" dirty="0">
                <a:ea typeface="+mj-lt"/>
                <a:cs typeface="+mj-lt"/>
              </a:rPr>
              <a:t> </a:t>
            </a:r>
            <a:r>
              <a:rPr lang="en-GB" sz="2100" i="1" dirty="0" err="1">
                <a:ea typeface="+mj-lt"/>
                <a:cs typeface="+mj-lt"/>
              </a:rPr>
              <a:t>på</a:t>
            </a:r>
            <a:r>
              <a:rPr lang="en-GB" sz="2100" i="1" dirty="0">
                <a:ea typeface="+mj-lt"/>
                <a:cs typeface="+mj-lt"/>
              </a:rPr>
              <a:t> en buffet-restaurant </a:t>
            </a:r>
            <a:r>
              <a:rPr lang="en-GB" sz="2100" i="1" dirty="0" err="1">
                <a:ea typeface="+mj-lt"/>
                <a:cs typeface="+mj-lt"/>
              </a:rPr>
              <a:t>i</a:t>
            </a:r>
            <a:r>
              <a:rPr lang="en-GB" sz="2100" i="1" dirty="0">
                <a:ea typeface="+mj-lt"/>
                <a:cs typeface="+mj-lt"/>
              </a:rPr>
              <a:t> </a:t>
            </a:r>
            <a:r>
              <a:rPr lang="en-GB" sz="2100" i="1" dirty="0" err="1">
                <a:ea typeface="+mj-lt"/>
                <a:cs typeface="+mj-lt"/>
              </a:rPr>
              <a:t>sidste</a:t>
            </a:r>
            <a:r>
              <a:rPr lang="en-GB" sz="2100" i="1" dirty="0">
                <a:ea typeface="+mj-lt"/>
                <a:cs typeface="+mj-lt"/>
              </a:rPr>
              <a:t> </a:t>
            </a:r>
            <a:r>
              <a:rPr lang="en-GB" sz="2100" i="1" dirty="0" err="1">
                <a:ea typeface="+mj-lt"/>
                <a:cs typeface="+mj-lt"/>
              </a:rPr>
              <a:t>uge</a:t>
            </a:r>
            <a:r>
              <a:rPr lang="en-GB" sz="2100" i="1" dirty="0">
                <a:ea typeface="+mj-lt"/>
                <a:cs typeface="+mj-lt"/>
              </a:rPr>
              <a:t>.</a:t>
            </a:r>
            <a:endParaRPr lang="en-GB" i="1" dirty="0">
              <a:latin typeface="Microsoft Sans Serif"/>
              <a:ea typeface="Microsoft Sans Serif"/>
              <a:cs typeface="Microsoft Sans Serif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D9C87-C8C7-4ADD-8647-80833BE61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95" y="1476330"/>
            <a:ext cx="7886700" cy="32635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sz="1600">
              <a:cs typeface="Calibri"/>
            </a:endParaRPr>
          </a:p>
          <a:p>
            <a:pPr>
              <a:buNone/>
            </a:pPr>
            <a:r>
              <a:rPr lang="en-GB" sz="1600" dirty="0">
                <a:ea typeface="+mn-lt"/>
                <a:cs typeface="+mn-lt"/>
              </a:rPr>
              <a:t>Steffen: ”Jeg </a:t>
            </a:r>
            <a:r>
              <a:rPr lang="en-GB" sz="1600" dirty="0" err="1">
                <a:ea typeface="+mn-lt"/>
                <a:cs typeface="+mn-lt"/>
              </a:rPr>
              <a:t>ville</a:t>
            </a:r>
            <a:r>
              <a:rPr lang="en-GB" sz="1600" dirty="0">
                <a:ea typeface="+mn-lt"/>
                <a:cs typeface="+mn-lt"/>
              </a:rPr>
              <a:t> </a:t>
            </a:r>
            <a:r>
              <a:rPr lang="en-GB" sz="1600" dirty="0" err="1">
                <a:ea typeface="+mn-lt"/>
                <a:cs typeface="+mn-lt"/>
              </a:rPr>
              <a:t>ikke</a:t>
            </a:r>
            <a:r>
              <a:rPr lang="en-GB" sz="1600" dirty="0">
                <a:ea typeface="+mn-lt"/>
                <a:cs typeface="+mn-lt"/>
              </a:rPr>
              <a:t> have </a:t>
            </a:r>
            <a:r>
              <a:rPr lang="en-GB" sz="1600" dirty="0" err="1">
                <a:ea typeface="+mn-lt"/>
                <a:cs typeface="+mn-lt"/>
              </a:rPr>
              <a:t>lyst</a:t>
            </a:r>
            <a:r>
              <a:rPr lang="en-GB" sz="1600" dirty="0">
                <a:ea typeface="+mn-lt"/>
                <a:cs typeface="+mn-lt"/>
              </a:rPr>
              <a:t> </a:t>
            </a:r>
            <a:r>
              <a:rPr lang="en-GB" sz="1600" dirty="0" err="1">
                <a:ea typeface="+mn-lt"/>
                <a:cs typeface="+mn-lt"/>
              </a:rPr>
              <a:t>til</a:t>
            </a:r>
            <a:r>
              <a:rPr lang="en-GB" sz="1600" dirty="0">
                <a:ea typeface="+mn-lt"/>
                <a:cs typeface="+mn-lt"/>
              </a:rPr>
              <a:t> at </a:t>
            </a:r>
            <a:r>
              <a:rPr lang="en-GB" sz="1600" dirty="0" err="1">
                <a:ea typeface="+mn-lt"/>
                <a:cs typeface="+mn-lt"/>
              </a:rPr>
              <a:t>spise</a:t>
            </a:r>
            <a:r>
              <a:rPr lang="en-GB" sz="1600" dirty="0">
                <a:ea typeface="+mn-lt"/>
                <a:cs typeface="+mn-lt"/>
              </a:rPr>
              <a:t> </a:t>
            </a:r>
            <a:r>
              <a:rPr lang="en-GB" sz="1600" dirty="0" err="1">
                <a:ea typeface="+mn-lt"/>
                <a:cs typeface="+mn-lt"/>
              </a:rPr>
              <a:t>på</a:t>
            </a:r>
            <a:r>
              <a:rPr lang="en-GB" sz="1600" dirty="0">
                <a:ea typeface="+mn-lt"/>
                <a:cs typeface="+mn-lt"/>
              </a:rPr>
              <a:t> den restaurant </a:t>
            </a:r>
            <a:r>
              <a:rPr lang="en-GB" sz="1600" dirty="0" err="1">
                <a:ea typeface="+mn-lt"/>
                <a:cs typeface="+mn-lt"/>
              </a:rPr>
              <a:t>igen</a:t>
            </a:r>
            <a:r>
              <a:rPr lang="en-GB" sz="1600" dirty="0">
                <a:ea typeface="+mn-lt"/>
                <a:cs typeface="+mn-lt"/>
              </a:rPr>
              <a:t>. Jeg </a:t>
            </a:r>
            <a:r>
              <a:rPr lang="en-GB" sz="1600" dirty="0" err="1">
                <a:ea typeface="+mn-lt"/>
                <a:cs typeface="+mn-lt"/>
              </a:rPr>
              <a:t>stoler</a:t>
            </a:r>
            <a:r>
              <a:rPr lang="en-GB" sz="1600" dirty="0">
                <a:ea typeface="+mn-lt"/>
                <a:cs typeface="+mn-lt"/>
              </a:rPr>
              <a:t> </a:t>
            </a:r>
            <a:r>
              <a:rPr lang="en-GB" sz="1600" dirty="0" err="1">
                <a:ea typeface="+mn-lt"/>
                <a:cs typeface="+mn-lt"/>
              </a:rPr>
              <a:t>ikke</a:t>
            </a:r>
            <a:r>
              <a:rPr lang="en-GB" sz="1600" dirty="0">
                <a:ea typeface="+mn-lt"/>
                <a:cs typeface="+mn-lt"/>
              </a:rPr>
              <a:t> </a:t>
            </a:r>
            <a:r>
              <a:rPr lang="en-GB" sz="1600" dirty="0" err="1">
                <a:ea typeface="+mn-lt"/>
                <a:cs typeface="+mn-lt"/>
              </a:rPr>
              <a:t>på</a:t>
            </a:r>
            <a:r>
              <a:rPr lang="en-GB" sz="1600" dirty="0">
                <a:ea typeface="+mn-lt"/>
                <a:cs typeface="+mn-lt"/>
              </a:rPr>
              <a:t> den – de har </a:t>
            </a:r>
            <a:r>
              <a:rPr lang="en-GB" sz="1600" dirty="0" err="1">
                <a:ea typeface="+mn-lt"/>
                <a:cs typeface="+mn-lt"/>
              </a:rPr>
              <a:t>skiftet</a:t>
            </a:r>
            <a:r>
              <a:rPr lang="en-GB" sz="1600" dirty="0">
                <a:ea typeface="+mn-lt"/>
                <a:cs typeface="+mn-lt"/>
              </a:rPr>
              <a:t> </a:t>
            </a:r>
            <a:r>
              <a:rPr lang="en-GB" sz="1600" dirty="0" err="1">
                <a:ea typeface="+mn-lt"/>
                <a:cs typeface="+mn-lt"/>
              </a:rPr>
              <a:t>ejer</a:t>
            </a:r>
            <a:r>
              <a:rPr lang="en-GB" sz="1600" dirty="0">
                <a:ea typeface="+mn-lt"/>
                <a:cs typeface="+mn-lt"/>
              </a:rPr>
              <a:t> to </a:t>
            </a:r>
            <a:r>
              <a:rPr lang="en-GB" sz="1600" dirty="0" err="1">
                <a:ea typeface="+mn-lt"/>
                <a:cs typeface="+mn-lt"/>
              </a:rPr>
              <a:t>gange</a:t>
            </a:r>
            <a:r>
              <a:rPr lang="en-GB" sz="1600" dirty="0">
                <a:ea typeface="+mn-lt"/>
                <a:cs typeface="+mn-lt"/>
              </a:rPr>
              <a:t> nu, </a:t>
            </a:r>
            <a:r>
              <a:rPr lang="en-GB" sz="1600" dirty="0" err="1">
                <a:ea typeface="+mn-lt"/>
                <a:cs typeface="+mn-lt"/>
              </a:rPr>
              <a:t>og</a:t>
            </a:r>
            <a:r>
              <a:rPr lang="en-GB" sz="1600" dirty="0">
                <a:ea typeface="+mn-lt"/>
                <a:cs typeface="+mn-lt"/>
              </a:rPr>
              <a:t> </a:t>
            </a:r>
            <a:r>
              <a:rPr lang="en-GB" sz="1600" dirty="0" err="1">
                <a:ea typeface="+mn-lt"/>
                <a:cs typeface="+mn-lt"/>
              </a:rPr>
              <a:t>stakkels</a:t>
            </a:r>
            <a:r>
              <a:rPr lang="en-GB" sz="1600" dirty="0">
                <a:ea typeface="+mn-lt"/>
                <a:cs typeface="+mn-lt"/>
              </a:rPr>
              <a:t> Sofie </a:t>
            </a:r>
            <a:r>
              <a:rPr lang="en-GB" sz="1600" dirty="0" err="1">
                <a:ea typeface="+mn-lt"/>
                <a:cs typeface="+mn-lt"/>
              </a:rPr>
              <a:t>og</a:t>
            </a:r>
            <a:r>
              <a:rPr lang="en-GB" sz="1600" dirty="0">
                <a:ea typeface="+mn-lt"/>
                <a:cs typeface="+mn-lt"/>
              </a:rPr>
              <a:t> </a:t>
            </a:r>
            <a:r>
              <a:rPr lang="en-GB" sz="1600" dirty="0" err="1">
                <a:ea typeface="+mn-lt"/>
                <a:cs typeface="+mn-lt"/>
              </a:rPr>
              <a:t>hendes</a:t>
            </a:r>
            <a:r>
              <a:rPr lang="en-GB" sz="1600" dirty="0">
                <a:ea typeface="+mn-lt"/>
                <a:cs typeface="+mn-lt"/>
              </a:rPr>
              <a:t> </a:t>
            </a:r>
            <a:r>
              <a:rPr lang="en-GB" sz="1600" dirty="0" err="1">
                <a:ea typeface="+mn-lt"/>
                <a:cs typeface="+mn-lt"/>
              </a:rPr>
              <a:t>familie</a:t>
            </a:r>
            <a:r>
              <a:rPr lang="en-GB" sz="1600" dirty="0">
                <a:ea typeface="+mn-lt"/>
                <a:cs typeface="+mn-lt"/>
              </a:rPr>
              <a:t> </a:t>
            </a:r>
            <a:r>
              <a:rPr lang="en-GB" sz="1600" dirty="0" err="1">
                <a:ea typeface="+mn-lt"/>
                <a:cs typeface="+mn-lt"/>
              </a:rPr>
              <a:t>blev</a:t>
            </a:r>
            <a:r>
              <a:rPr lang="en-GB" sz="1600" dirty="0">
                <a:ea typeface="+mn-lt"/>
                <a:cs typeface="+mn-lt"/>
              </a:rPr>
              <a:t> </a:t>
            </a:r>
            <a:r>
              <a:rPr lang="en-GB" sz="1600" dirty="0" err="1">
                <a:ea typeface="+mn-lt"/>
                <a:cs typeface="+mn-lt"/>
              </a:rPr>
              <a:t>syge</a:t>
            </a:r>
            <a:r>
              <a:rPr lang="en-GB" sz="1600" dirty="0">
                <a:ea typeface="+mn-lt"/>
                <a:cs typeface="+mn-lt"/>
              </a:rPr>
              <a:t> </a:t>
            </a:r>
            <a:r>
              <a:rPr lang="en-GB" sz="1600" dirty="0" err="1">
                <a:ea typeface="+mn-lt"/>
                <a:cs typeface="+mn-lt"/>
              </a:rPr>
              <a:t>af</a:t>
            </a:r>
            <a:r>
              <a:rPr lang="en-GB" sz="1600" dirty="0">
                <a:ea typeface="+mn-lt"/>
                <a:cs typeface="+mn-lt"/>
              </a:rPr>
              <a:t> </a:t>
            </a:r>
            <a:r>
              <a:rPr lang="en-GB" sz="1600" dirty="0" err="1">
                <a:ea typeface="+mn-lt"/>
                <a:cs typeface="+mn-lt"/>
              </a:rPr>
              <a:t>maden</a:t>
            </a:r>
            <a:r>
              <a:rPr lang="en-GB" sz="1600" dirty="0">
                <a:ea typeface="+mn-lt"/>
                <a:cs typeface="+mn-lt"/>
              </a:rPr>
              <a:t> der. Jeg </a:t>
            </a:r>
            <a:r>
              <a:rPr lang="en-GB" sz="1600" dirty="0" err="1">
                <a:ea typeface="+mn-lt"/>
                <a:cs typeface="+mn-lt"/>
              </a:rPr>
              <a:t>stoler</a:t>
            </a:r>
            <a:r>
              <a:rPr lang="en-GB" sz="1600" dirty="0">
                <a:ea typeface="+mn-lt"/>
                <a:cs typeface="+mn-lt"/>
              </a:rPr>
              <a:t> </a:t>
            </a:r>
            <a:r>
              <a:rPr lang="en-GB" sz="1600" dirty="0" err="1">
                <a:ea typeface="+mn-lt"/>
                <a:cs typeface="+mn-lt"/>
              </a:rPr>
              <a:t>ikke</a:t>
            </a:r>
            <a:r>
              <a:rPr lang="en-GB" sz="1600" dirty="0">
                <a:ea typeface="+mn-lt"/>
                <a:cs typeface="+mn-lt"/>
              </a:rPr>
              <a:t> </a:t>
            </a:r>
            <a:r>
              <a:rPr lang="en-GB" sz="1600" dirty="0" err="1">
                <a:ea typeface="+mn-lt"/>
                <a:cs typeface="+mn-lt"/>
              </a:rPr>
              <a:t>på</a:t>
            </a:r>
            <a:r>
              <a:rPr lang="en-GB" sz="1600" dirty="0">
                <a:ea typeface="+mn-lt"/>
                <a:cs typeface="+mn-lt"/>
              </a:rPr>
              <a:t> </a:t>
            </a:r>
            <a:r>
              <a:rPr lang="en-GB" sz="1600" dirty="0" err="1">
                <a:ea typeface="+mn-lt"/>
                <a:cs typeface="+mn-lt"/>
              </a:rPr>
              <a:t>nogen</a:t>
            </a:r>
            <a:r>
              <a:rPr lang="en-GB" sz="1600" dirty="0">
                <a:ea typeface="+mn-lt"/>
                <a:cs typeface="+mn-lt"/>
              </a:rPr>
              <a:t> </a:t>
            </a:r>
            <a:r>
              <a:rPr lang="en-GB" sz="1600" dirty="0" err="1">
                <a:ea typeface="+mn-lt"/>
                <a:cs typeface="+mn-lt"/>
              </a:rPr>
              <a:t>af</a:t>
            </a:r>
            <a:r>
              <a:rPr lang="en-GB" sz="1600" dirty="0">
                <a:ea typeface="+mn-lt"/>
                <a:cs typeface="+mn-lt"/>
              </a:rPr>
              <a:t> de takeaway- </a:t>
            </a:r>
            <a:r>
              <a:rPr lang="en-GB" sz="1600" dirty="0" err="1">
                <a:ea typeface="+mn-lt"/>
                <a:cs typeface="+mn-lt"/>
              </a:rPr>
              <a:t>eller</a:t>
            </a:r>
            <a:r>
              <a:rPr lang="en-GB" sz="1600" dirty="0">
                <a:ea typeface="+mn-lt"/>
                <a:cs typeface="+mn-lt"/>
              </a:rPr>
              <a:t> buffet-</a:t>
            </a:r>
            <a:r>
              <a:rPr lang="en-GB" sz="1600" dirty="0" err="1">
                <a:ea typeface="+mn-lt"/>
                <a:cs typeface="+mn-lt"/>
              </a:rPr>
              <a:t>resturanter</a:t>
            </a:r>
            <a:r>
              <a:rPr lang="en-GB" sz="1600" dirty="0">
                <a:ea typeface="+mn-lt"/>
                <a:cs typeface="+mn-lt"/>
              </a:rPr>
              <a:t>.”</a:t>
            </a:r>
            <a:endParaRPr lang="en-GB" dirty="0">
              <a:ea typeface="+mn-lt"/>
              <a:cs typeface="+mn-lt"/>
            </a:endParaRPr>
          </a:p>
          <a:p>
            <a:pPr>
              <a:buNone/>
            </a:pPr>
            <a:r>
              <a:rPr lang="en-GB" sz="1600" dirty="0">
                <a:ea typeface="+mn-lt"/>
                <a:cs typeface="+mn-lt"/>
              </a:rPr>
              <a:t>Steffens </a:t>
            </a:r>
            <a:r>
              <a:rPr lang="en-GB" sz="1600" dirty="0" err="1">
                <a:ea typeface="+mn-lt"/>
                <a:cs typeface="+mn-lt"/>
              </a:rPr>
              <a:t>datter</a:t>
            </a:r>
            <a:r>
              <a:rPr lang="en-GB" sz="1600" dirty="0">
                <a:ea typeface="+mn-lt"/>
                <a:cs typeface="+mn-lt"/>
              </a:rPr>
              <a:t>: ”Jeg </a:t>
            </a:r>
            <a:r>
              <a:rPr lang="en-GB" sz="1600" dirty="0" err="1">
                <a:ea typeface="+mn-lt"/>
                <a:cs typeface="+mn-lt"/>
              </a:rPr>
              <a:t>ville</a:t>
            </a:r>
            <a:r>
              <a:rPr lang="en-GB" sz="1600" dirty="0">
                <a:ea typeface="+mn-lt"/>
                <a:cs typeface="+mn-lt"/>
              </a:rPr>
              <a:t> </a:t>
            </a:r>
            <a:r>
              <a:rPr lang="en-GB" sz="1600" dirty="0" err="1">
                <a:ea typeface="+mn-lt"/>
                <a:cs typeface="+mn-lt"/>
              </a:rPr>
              <a:t>hellere</a:t>
            </a:r>
            <a:r>
              <a:rPr lang="en-GB" sz="1600" dirty="0">
                <a:ea typeface="+mn-lt"/>
                <a:cs typeface="+mn-lt"/>
              </a:rPr>
              <a:t> </a:t>
            </a:r>
            <a:r>
              <a:rPr lang="en-GB" sz="1600" dirty="0" err="1">
                <a:ea typeface="+mn-lt"/>
                <a:cs typeface="+mn-lt"/>
              </a:rPr>
              <a:t>spise</a:t>
            </a:r>
            <a:r>
              <a:rPr lang="en-GB" sz="1600" dirty="0">
                <a:ea typeface="+mn-lt"/>
                <a:cs typeface="+mn-lt"/>
              </a:rPr>
              <a:t> </a:t>
            </a:r>
            <a:r>
              <a:rPr lang="en-GB" sz="1600" dirty="0" err="1">
                <a:ea typeface="+mn-lt"/>
                <a:cs typeface="+mn-lt"/>
              </a:rPr>
              <a:t>hjemme</a:t>
            </a:r>
            <a:r>
              <a:rPr lang="en-GB" sz="1600" dirty="0">
                <a:ea typeface="+mn-lt"/>
                <a:cs typeface="+mn-lt"/>
              </a:rPr>
              <a:t> end </a:t>
            </a:r>
            <a:r>
              <a:rPr lang="en-GB" sz="1600" dirty="0" err="1">
                <a:ea typeface="+mn-lt"/>
                <a:cs typeface="+mn-lt"/>
              </a:rPr>
              <a:t>i</a:t>
            </a:r>
            <a:r>
              <a:rPr lang="en-GB" sz="1600" dirty="0">
                <a:ea typeface="+mn-lt"/>
                <a:cs typeface="+mn-lt"/>
              </a:rPr>
              <a:t> </a:t>
            </a:r>
            <a:r>
              <a:rPr lang="en-GB" sz="1600" dirty="0" err="1">
                <a:ea typeface="+mn-lt"/>
                <a:cs typeface="+mn-lt"/>
              </a:rPr>
              <a:t>skolekantinen</a:t>
            </a:r>
            <a:r>
              <a:rPr lang="en-GB" sz="1600" dirty="0">
                <a:ea typeface="+mn-lt"/>
                <a:cs typeface="+mn-lt"/>
              </a:rPr>
              <a:t>. Du </a:t>
            </a:r>
            <a:r>
              <a:rPr lang="en-GB" sz="1600" dirty="0" err="1">
                <a:ea typeface="+mn-lt"/>
                <a:cs typeface="+mn-lt"/>
              </a:rPr>
              <a:t>ved</a:t>
            </a:r>
            <a:r>
              <a:rPr lang="en-GB" sz="1600" dirty="0">
                <a:ea typeface="+mn-lt"/>
                <a:cs typeface="+mn-lt"/>
              </a:rPr>
              <a:t> </a:t>
            </a:r>
            <a:r>
              <a:rPr lang="en-GB" sz="1600" dirty="0" err="1">
                <a:ea typeface="+mn-lt"/>
                <a:cs typeface="+mn-lt"/>
              </a:rPr>
              <a:t>ikke</a:t>
            </a:r>
            <a:r>
              <a:rPr lang="en-GB" sz="1600" dirty="0">
                <a:ea typeface="+mn-lt"/>
                <a:cs typeface="+mn-lt"/>
              </a:rPr>
              <a:t> </a:t>
            </a:r>
            <a:r>
              <a:rPr lang="en-GB" sz="1600" dirty="0" err="1">
                <a:ea typeface="+mn-lt"/>
                <a:cs typeface="+mn-lt"/>
              </a:rPr>
              <a:t>hvem</a:t>
            </a:r>
            <a:r>
              <a:rPr lang="en-GB" sz="1600" dirty="0">
                <a:ea typeface="+mn-lt"/>
                <a:cs typeface="+mn-lt"/>
              </a:rPr>
              <a:t>, der har </a:t>
            </a:r>
            <a:r>
              <a:rPr lang="en-GB" sz="1600" dirty="0" err="1">
                <a:ea typeface="+mn-lt"/>
                <a:cs typeface="+mn-lt"/>
              </a:rPr>
              <a:t>lavet</a:t>
            </a:r>
            <a:r>
              <a:rPr lang="en-GB" sz="1600" dirty="0">
                <a:ea typeface="+mn-lt"/>
                <a:cs typeface="+mn-lt"/>
              </a:rPr>
              <a:t> </a:t>
            </a:r>
            <a:r>
              <a:rPr lang="en-GB" sz="1600" dirty="0" err="1">
                <a:ea typeface="+mn-lt"/>
                <a:cs typeface="+mn-lt"/>
              </a:rPr>
              <a:t>maden</a:t>
            </a:r>
            <a:r>
              <a:rPr lang="en-GB" sz="1600" dirty="0">
                <a:ea typeface="+mn-lt"/>
                <a:cs typeface="+mn-lt"/>
              </a:rPr>
              <a:t> </a:t>
            </a:r>
            <a:r>
              <a:rPr lang="en-GB" sz="1600" dirty="0" err="1">
                <a:ea typeface="+mn-lt"/>
                <a:cs typeface="+mn-lt"/>
              </a:rPr>
              <a:t>eller</a:t>
            </a:r>
            <a:r>
              <a:rPr lang="en-GB" sz="1600" dirty="0">
                <a:ea typeface="+mn-lt"/>
                <a:cs typeface="+mn-lt"/>
              </a:rPr>
              <a:t> om </a:t>
            </a:r>
            <a:r>
              <a:rPr lang="en-GB" sz="1600" dirty="0" err="1">
                <a:ea typeface="+mn-lt"/>
                <a:cs typeface="+mn-lt"/>
              </a:rPr>
              <a:t>vedkommende</a:t>
            </a:r>
            <a:r>
              <a:rPr lang="en-GB" sz="1600" dirty="0">
                <a:ea typeface="+mn-lt"/>
                <a:cs typeface="+mn-lt"/>
              </a:rPr>
              <a:t> </a:t>
            </a:r>
            <a:r>
              <a:rPr lang="en-GB" sz="1600" dirty="0" err="1">
                <a:ea typeface="+mn-lt"/>
                <a:cs typeface="+mn-lt"/>
              </a:rPr>
              <a:t>overhovedet</a:t>
            </a:r>
            <a:r>
              <a:rPr lang="en-GB" sz="1600" dirty="0">
                <a:ea typeface="+mn-lt"/>
                <a:cs typeface="+mn-lt"/>
              </a:rPr>
              <a:t> har </a:t>
            </a:r>
            <a:r>
              <a:rPr lang="en-GB" sz="1600" dirty="0" err="1">
                <a:ea typeface="+mn-lt"/>
                <a:cs typeface="+mn-lt"/>
              </a:rPr>
              <a:t>vasket</a:t>
            </a:r>
            <a:r>
              <a:rPr lang="en-GB" sz="1600" dirty="0">
                <a:ea typeface="+mn-lt"/>
                <a:cs typeface="+mn-lt"/>
              </a:rPr>
              <a:t> sine </a:t>
            </a:r>
            <a:r>
              <a:rPr lang="en-GB" sz="1600" dirty="0" err="1">
                <a:ea typeface="+mn-lt"/>
                <a:cs typeface="+mn-lt"/>
              </a:rPr>
              <a:t>hænder</a:t>
            </a:r>
            <a:r>
              <a:rPr lang="en-GB" sz="1600" dirty="0">
                <a:ea typeface="+mn-lt"/>
                <a:cs typeface="+mn-lt"/>
              </a:rPr>
              <a:t>!”</a:t>
            </a:r>
            <a:endParaRPr lang="en-GB" dirty="0">
              <a:ea typeface="+mn-lt"/>
              <a:cs typeface="+mn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1600" dirty="0">
                <a:ea typeface="+mn-lt"/>
                <a:cs typeface="+mn-lt"/>
              </a:rPr>
              <a:t>Steffens </a:t>
            </a:r>
            <a:r>
              <a:rPr lang="en-GB" sz="1600" dirty="0" err="1">
                <a:ea typeface="+mn-lt"/>
                <a:cs typeface="+mn-lt"/>
              </a:rPr>
              <a:t>kone</a:t>
            </a:r>
            <a:r>
              <a:rPr lang="en-GB" sz="1600" dirty="0">
                <a:ea typeface="+mn-lt"/>
                <a:cs typeface="+mn-lt"/>
              </a:rPr>
              <a:t>: ”Jeg </a:t>
            </a:r>
            <a:r>
              <a:rPr lang="en-GB" sz="1600" dirty="0" err="1">
                <a:ea typeface="+mn-lt"/>
                <a:cs typeface="+mn-lt"/>
              </a:rPr>
              <a:t>tror</a:t>
            </a:r>
            <a:r>
              <a:rPr lang="en-GB" sz="1600" dirty="0">
                <a:ea typeface="+mn-lt"/>
                <a:cs typeface="+mn-lt"/>
              </a:rPr>
              <a:t> </a:t>
            </a:r>
            <a:r>
              <a:rPr lang="en-GB" sz="1600" dirty="0" err="1">
                <a:ea typeface="+mn-lt"/>
                <a:cs typeface="+mn-lt"/>
              </a:rPr>
              <a:t>ikke</a:t>
            </a:r>
            <a:r>
              <a:rPr lang="en-GB" sz="1600" dirty="0">
                <a:ea typeface="+mn-lt"/>
                <a:cs typeface="+mn-lt"/>
              </a:rPr>
              <a:t>, at det handler om </a:t>
            </a:r>
            <a:r>
              <a:rPr lang="en-GB" sz="1600" dirty="0" err="1">
                <a:ea typeface="+mn-lt"/>
                <a:cs typeface="+mn-lt"/>
              </a:rPr>
              <a:t>hvilket</a:t>
            </a:r>
            <a:r>
              <a:rPr lang="en-GB" sz="1600" dirty="0">
                <a:ea typeface="+mn-lt"/>
                <a:cs typeface="+mn-lt"/>
              </a:rPr>
              <a:t> </a:t>
            </a:r>
            <a:r>
              <a:rPr lang="en-GB" sz="1600" dirty="0" err="1">
                <a:ea typeface="+mn-lt"/>
                <a:cs typeface="+mn-lt"/>
              </a:rPr>
              <a:t>sted</a:t>
            </a:r>
            <a:r>
              <a:rPr lang="en-GB" sz="1600" dirty="0">
                <a:ea typeface="+mn-lt"/>
                <a:cs typeface="+mn-lt"/>
              </a:rPr>
              <a:t> du </a:t>
            </a:r>
            <a:r>
              <a:rPr lang="en-GB" sz="1600" dirty="0" err="1">
                <a:ea typeface="+mn-lt"/>
                <a:cs typeface="+mn-lt"/>
              </a:rPr>
              <a:t>spiser</a:t>
            </a:r>
            <a:r>
              <a:rPr lang="en-GB" sz="1600" dirty="0">
                <a:ea typeface="+mn-lt"/>
                <a:cs typeface="+mn-lt"/>
              </a:rPr>
              <a:t>, det handler om </a:t>
            </a:r>
            <a:r>
              <a:rPr lang="en-GB" sz="1600" dirty="0" err="1">
                <a:ea typeface="+mn-lt"/>
                <a:cs typeface="+mn-lt"/>
              </a:rPr>
              <a:t>måden</a:t>
            </a:r>
            <a:r>
              <a:rPr lang="en-GB" sz="1600" dirty="0">
                <a:ea typeface="+mn-lt"/>
                <a:cs typeface="+mn-lt"/>
              </a:rPr>
              <a:t> </a:t>
            </a:r>
            <a:r>
              <a:rPr lang="en-GB" sz="1600" dirty="0" err="1">
                <a:ea typeface="+mn-lt"/>
                <a:cs typeface="+mn-lt"/>
              </a:rPr>
              <a:t>maden</a:t>
            </a:r>
            <a:r>
              <a:rPr lang="en-GB" sz="1600" dirty="0">
                <a:ea typeface="+mn-lt"/>
                <a:cs typeface="+mn-lt"/>
              </a:rPr>
              <a:t> er </a:t>
            </a:r>
            <a:r>
              <a:rPr lang="en-GB" sz="1600" dirty="0" err="1">
                <a:ea typeface="+mn-lt"/>
                <a:cs typeface="+mn-lt"/>
              </a:rPr>
              <a:t>blevet</a:t>
            </a:r>
            <a:r>
              <a:rPr lang="en-GB" sz="1600" dirty="0">
                <a:ea typeface="+mn-lt"/>
                <a:cs typeface="+mn-lt"/>
              </a:rPr>
              <a:t> </a:t>
            </a:r>
            <a:r>
              <a:rPr lang="en-GB" sz="1600" dirty="0" err="1">
                <a:ea typeface="+mn-lt"/>
                <a:cs typeface="+mn-lt"/>
              </a:rPr>
              <a:t>forberedt</a:t>
            </a:r>
            <a:r>
              <a:rPr lang="en-GB" sz="1600" dirty="0">
                <a:ea typeface="+mn-lt"/>
                <a:cs typeface="+mn-lt"/>
              </a:rPr>
              <a:t> </a:t>
            </a:r>
            <a:r>
              <a:rPr lang="en-GB" sz="1600" dirty="0" err="1">
                <a:ea typeface="+mn-lt"/>
                <a:cs typeface="+mn-lt"/>
              </a:rPr>
              <a:t>og</a:t>
            </a:r>
            <a:r>
              <a:rPr lang="en-GB" sz="1600" dirty="0">
                <a:ea typeface="+mn-lt"/>
                <a:cs typeface="+mn-lt"/>
              </a:rPr>
              <a:t> </a:t>
            </a:r>
            <a:r>
              <a:rPr lang="en-GB" sz="1600" dirty="0" err="1">
                <a:ea typeface="+mn-lt"/>
                <a:cs typeface="+mn-lt"/>
              </a:rPr>
              <a:t>hvordan</a:t>
            </a:r>
            <a:r>
              <a:rPr lang="en-GB" sz="1600" dirty="0">
                <a:ea typeface="+mn-lt"/>
                <a:cs typeface="+mn-lt"/>
              </a:rPr>
              <a:t> den er </a:t>
            </a:r>
            <a:r>
              <a:rPr lang="en-GB" sz="1600" dirty="0" err="1">
                <a:ea typeface="+mn-lt"/>
                <a:cs typeface="+mn-lt"/>
              </a:rPr>
              <a:t>blevet</a:t>
            </a:r>
            <a:r>
              <a:rPr lang="en-GB" sz="1600" dirty="0">
                <a:ea typeface="+mn-lt"/>
                <a:cs typeface="+mn-lt"/>
              </a:rPr>
              <a:t> </a:t>
            </a:r>
            <a:r>
              <a:rPr lang="en-GB" sz="1600" dirty="0" err="1">
                <a:ea typeface="+mn-lt"/>
                <a:cs typeface="+mn-lt"/>
              </a:rPr>
              <a:t>tilberedt</a:t>
            </a:r>
            <a:r>
              <a:rPr lang="en-GB" sz="1600" dirty="0">
                <a:ea typeface="+mn-lt"/>
                <a:cs typeface="+mn-lt"/>
              </a:rPr>
              <a:t> - </a:t>
            </a:r>
            <a:r>
              <a:rPr lang="en-GB" sz="1600" dirty="0" err="1">
                <a:ea typeface="+mn-lt"/>
                <a:cs typeface="+mn-lt"/>
              </a:rPr>
              <a:t>især</a:t>
            </a:r>
            <a:r>
              <a:rPr lang="en-GB" sz="1600" dirty="0">
                <a:ea typeface="+mn-lt"/>
                <a:cs typeface="+mn-lt"/>
              </a:rPr>
              <a:t> at man </a:t>
            </a:r>
            <a:r>
              <a:rPr lang="en-GB" sz="1600" dirty="0" err="1">
                <a:ea typeface="+mn-lt"/>
                <a:cs typeface="+mn-lt"/>
              </a:rPr>
              <a:t>sikrer</a:t>
            </a:r>
            <a:r>
              <a:rPr lang="en-GB" sz="1600" dirty="0">
                <a:ea typeface="+mn-lt"/>
                <a:cs typeface="+mn-lt"/>
              </a:rPr>
              <a:t> sig at </a:t>
            </a:r>
            <a:r>
              <a:rPr lang="en-GB" sz="1600" dirty="0" err="1">
                <a:ea typeface="+mn-lt"/>
                <a:cs typeface="+mn-lt"/>
              </a:rPr>
              <a:t>kødet</a:t>
            </a:r>
            <a:r>
              <a:rPr lang="en-GB" sz="1600" dirty="0">
                <a:ea typeface="+mn-lt"/>
                <a:cs typeface="+mn-lt"/>
              </a:rPr>
              <a:t> er </a:t>
            </a:r>
            <a:r>
              <a:rPr lang="en-GB" sz="1600" dirty="0" err="1">
                <a:ea typeface="+mn-lt"/>
                <a:cs typeface="+mn-lt"/>
              </a:rPr>
              <a:t>gennemstegt</a:t>
            </a:r>
            <a:r>
              <a:rPr lang="en-GB" sz="1600" dirty="0">
                <a:ea typeface="+mn-lt"/>
                <a:cs typeface="+mn-lt"/>
              </a:rPr>
              <a:t>. </a:t>
            </a:r>
            <a:r>
              <a:rPr lang="en-GB" sz="1600" dirty="0" err="1">
                <a:ea typeface="+mn-lt"/>
                <a:cs typeface="+mn-lt"/>
              </a:rPr>
              <a:t>Personalet</a:t>
            </a:r>
            <a:r>
              <a:rPr lang="en-GB" sz="1600" dirty="0">
                <a:ea typeface="+mn-lt"/>
                <a:cs typeface="+mn-lt"/>
              </a:rPr>
              <a:t> </a:t>
            </a:r>
            <a:r>
              <a:rPr lang="en-GB" sz="1600" dirty="0" err="1">
                <a:ea typeface="+mn-lt"/>
                <a:cs typeface="+mn-lt"/>
              </a:rPr>
              <a:t>på</a:t>
            </a:r>
            <a:r>
              <a:rPr lang="en-GB" sz="1600" dirty="0">
                <a:ea typeface="+mn-lt"/>
                <a:cs typeface="+mn-lt"/>
              </a:rPr>
              <a:t> en restaurant </a:t>
            </a:r>
            <a:r>
              <a:rPr lang="en-GB" sz="1600" dirty="0" err="1">
                <a:ea typeface="+mn-lt"/>
                <a:cs typeface="+mn-lt"/>
              </a:rPr>
              <a:t>skal</a:t>
            </a:r>
            <a:r>
              <a:rPr lang="en-GB" sz="1600" dirty="0">
                <a:ea typeface="+mn-lt"/>
                <a:cs typeface="+mn-lt"/>
              </a:rPr>
              <a:t> have </a:t>
            </a:r>
            <a:r>
              <a:rPr lang="en-GB" sz="1600" dirty="0" err="1">
                <a:ea typeface="+mn-lt"/>
                <a:cs typeface="+mn-lt"/>
              </a:rPr>
              <a:t>undervisning</a:t>
            </a:r>
            <a:r>
              <a:rPr lang="en-GB" sz="1600" dirty="0">
                <a:ea typeface="+mn-lt"/>
                <a:cs typeface="+mn-lt"/>
              </a:rPr>
              <a:t> </a:t>
            </a:r>
            <a:r>
              <a:rPr lang="en-GB" sz="1600" dirty="0" err="1">
                <a:ea typeface="+mn-lt"/>
                <a:cs typeface="+mn-lt"/>
              </a:rPr>
              <a:t>i</a:t>
            </a:r>
            <a:r>
              <a:rPr lang="en-GB" sz="1600" dirty="0">
                <a:ea typeface="+mn-lt"/>
                <a:cs typeface="+mn-lt"/>
              </a:rPr>
              <a:t> </a:t>
            </a:r>
            <a:r>
              <a:rPr lang="en-GB" sz="1600" dirty="0" err="1">
                <a:ea typeface="+mn-lt"/>
                <a:cs typeface="+mn-lt"/>
              </a:rPr>
              <a:t>fødevarehygiejne</a:t>
            </a:r>
            <a:r>
              <a:rPr lang="en-GB" sz="1600" dirty="0">
                <a:ea typeface="+mn-lt"/>
                <a:cs typeface="+mn-lt"/>
              </a:rPr>
              <a:t>, </a:t>
            </a:r>
            <a:r>
              <a:rPr lang="en-GB" sz="1600" dirty="0" err="1">
                <a:ea typeface="+mn-lt"/>
                <a:cs typeface="+mn-lt"/>
              </a:rPr>
              <a:t>så</a:t>
            </a:r>
            <a:r>
              <a:rPr lang="en-GB" sz="1600" dirty="0">
                <a:ea typeface="+mn-lt"/>
                <a:cs typeface="+mn-lt"/>
              </a:rPr>
              <a:t> de </a:t>
            </a:r>
            <a:r>
              <a:rPr lang="en-GB" sz="1600" dirty="0" err="1">
                <a:ea typeface="+mn-lt"/>
                <a:cs typeface="+mn-lt"/>
              </a:rPr>
              <a:t>ved</a:t>
            </a:r>
            <a:r>
              <a:rPr lang="en-GB" sz="1600" dirty="0">
                <a:ea typeface="+mn-lt"/>
                <a:cs typeface="+mn-lt"/>
              </a:rPr>
              <a:t> </a:t>
            </a:r>
            <a:r>
              <a:rPr lang="en-GB" sz="1600" dirty="0" err="1">
                <a:ea typeface="+mn-lt"/>
                <a:cs typeface="+mn-lt"/>
              </a:rPr>
              <a:t>sikkert</a:t>
            </a:r>
            <a:r>
              <a:rPr lang="en-GB" sz="1600" dirty="0">
                <a:ea typeface="+mn-lt"/>
                <a:cs typeface="+mn-lt"/>
              </a:rPr>
              <a:t> mere end de </a:t>
            </a:r>
            <a:r>
              <a:rPr lang="en-GB" sz="1600" dirty="0" err="1">
                <a:ea typeface="+mn-lt"/>
                <a:cs typeface="+mn-lt"/>
              </a:rPr>
              <a:t>fleste</a:t>
            </a:r>
            <a:r>
              <a:rPr lang="en-GB" sz="1600" dirty="0">
                <a:ea typeface="+mn-lt"/>
                <a:cs typeface="+mn-lt"/>
              </a:rPr>
              <a:t> </a:t>
            </a:r>
            <a:r>
              <a:rPr lang="en-GB" sz="1600" dirty="0" err="1">
                <a:ea typeface="+mn-lt"/>
                <a:cs typeface="+mn-lt"/>
              </a:rPr>
              <a:t>af</a:t>
            </a:r>
            <a:r>
              <a:rPr lang="en-GB" sz="1600" dirty="0">
                <a:ea typeface="+mn-lt"/>
                <a:cs typeface="+mn-lt"/>
              </a:rPr>
              <a:t> </a:t>
            </a:r>
            <a:r>
              <a:rPr lang="en-GB" sz="1600" dirty="0" err="1">
                <a:ea typeface="+mn-lt"/>
                <a:cs typeface="+mn-lt"/>
              </a:rPr>
              <a:t>os</a:t>
            </a:r>
            <a:r>
              <a:rPr lang="en-GB" sz="1600" dirty="0">
                <a:ea typeface="+mn-lt"/>
                <a:cs typeface="+mn-lt"/>
              </a:rPr>
              <a:t> </a:t>
            </a:r>
            <a:r>
              <a:rPr lang="en-GB" sz="1600" dirty="0" err="1">
                <a:ea typeface="+mn-lt"/>
                <a:cs typeface="+mn-lt"/>
              </a:rPr>
              <a:t>derhjemme</a:t>
            </a:r>
            <a:r>
              <a:rPr lang="en-GB" sz="1600" dirty="0">
                <a:ea typeface="+mn-lt"/>
                <a:cs typeface="+mn-lt"/>
              </a:rPr>
              <a:t>!”</a:t>
            </a:r>
            <a:endParaRPr lang="en-GB" dirty="0">
              <a:ea typeface="+mn-lt"/>
              <a:cs typeface="+mn-lt"/>
            </a:endParaRPr>
          </a:p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7D1D44-F738-4263-9829-6718FCC19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453" y="4777492"/>
            <a:ext cx="2184704" cy="19057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F5F448-A50B-4EB0-942A-71552C6ED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484" y="4682640"/>
            <a:ext cx="1950530" cy="16560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AC8685-8E07-497B-BC29-A29C014A1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112" y="5017122"/>
            <a:ext cx="1426467" cy="142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21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2B2FA-5699-47A0-A051-298A0DF31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90" y="553580"/>
            <a:ext cx="8581962" cy="993297"/>
          </a:xfrm>
        </p:spPr>
        <p:txBody>
          <a:bodyPr>
            <a:normAutofit fontScale="90000"/>
          </a:bodyPr>
          <a:lstStyle/>
          <a:p>
            <a:r>
              <a:rPr lang="en-GB" sz="2100" b="1">
                <a:latin typeface="Microsoft Sans Serif"/>
                <a:ea typeface="Microsoft Sans Serif"/>
                <a:cs typeface="Microsoft Sans Serif"/>
              </a:rPr>
              <a:t>Eksempel 5: </a:t>
            </a:r>
            <a:r>
              <a:rPr lang="en-GB" sz="2100" i="1">
                <a:ea typeface="+mj-lt"/>
                <a:cs typeface="+mj-lt"/>
              </a:rPr>
              <a:t>Maria </a:t>
            </a:r>
            <a:r>
              <a:rPr lang="en-GB" sz="2100" i="1" err="1">
                <a:ea typeface="+mj-lt"/>
                <a:cs typeface="+mj-lt"/>
              </a:rPr>
              <a:t>og</a:t>
            </a:r>
            <a:r>
              <a:rPr lang="en-GB" sz="2100" i="1">
                <a:ea typeface="+mj-lt"/>
                <a:cs typeface="+mj-lt"/>
              </a:rPr>
              <a:t> </a:t>
            </a:r>
            <a:r>
              <a:rPr lang="en-GB" sz="2100" i="1" err="1">
                <a:ea typeface="+mj-lt"/>
                <a:cs typeface="+mj-lt"/>
              </a:rPr>
              <a:t>hendes</a:t>
            </a:r>
            <a:r>
              <a:rPr lang="en-GB" sz="2100" i="1">
                <a:ea typeface="+mj-lt"/>
                <a:cs typeface="+mj-lt"/>
              </a:rPr>
              <a:t> </a:t>
            </a:r>
            <a:r>
              <a:rPr lang="en-GB" sz="2100" i="1" err="1">
                <a:ea typeface="+mj-lt"/>
                <a:cs typeface="+mj-lt"/>
              </a:rPr>
              <a:t>bror</a:t>
            </a:r>
            <a:r>
              <a:rPr lang="en-GB" sz="2100" i="1">
                <a:ea typeface="+mj-lt"/>
                <a:cs typeface="+mj-lt"/>
              </a:rPr>
              <a:t> er </a:t>
            </a:r>
            <a:r>
              <a:rPr lang="en-GB" sz="2100" i="1" err="1">
                <a:ea typeface="+mj-lt"/>
                <a:cs typeface="+mj-lt"/>
              </a:rPr>
              <a:t>ved</a:t>
            </a:r>
            <a:r>
              <a:rPr lang="en-GB" sz="2100" i="1">
                <a:ea typeface="+mj-lt"/>
                <a:cs typeface="+mj-lt"/>
              </a:rPr>
              <a:t> at </a:t>
            </a:r>
            <a:r>
              <a:rPr lang="en-GB" sz="2100" i="1" err="1">
                <a:ea typeface="+mj-lt"/>
                <a:cs typeface="+mj-lt"/>
              </a:rPr>
              <a:t>forberede</a:t>
            </a:r>
            <a:r>
              <a:rPr lang="en-GB" sz="2100" i="1">
                <a:ea typeface="+mj-lt"/>
                <a:cs typeface="+mj-lt"/>
              </a:rPr>
              <a:t> </a:t>
            </a:r>
            <a:r>
              <a:rPr lang="en-GB" sz="2100" i="1" err="1">
                <a:ea typeface="+mj-lt"/>
                <a:cs typeface="+mj-lt"/>
              </a:rPr>
              <a:t>frokost</a:t>
            </a:r>
            <a:r>
              <a:rPr lang="en-GB" sz="2100" i="1">
                <a:ea typeface="+mj-lt"/>
                <a:cs typeface="+mj-lt"/>
              </a:rPr>
              <a:t> </a:t>
            </a:r>
            <a:r>
              <a:rPr lang="en-GB" sz="2100" i="1" err="1">
                <a:ea typeface="+mj-lt"/>
                <a:cs typeface="+mj-lt"/>
              </a:rPr>
              <a:t>til</a:t>
            </a:r>
            <a:r>
              <a:rPr lang="en-GB" sz="2100" i="1">
                <a:ea typeface="+mj-lt"/>
                <a:cs typeface="+mj-lt"/>
              </a:rPr>
              <a:t> </a:t>
            </a:r>
            <a:r>
              <a:rPr lang="en-GB" sz="2100" i="1" err="1">
                <a:ea typeface="+mj-lt"/>
                <a:cs typeface="+mj-lt"/>
              </a:rPr>
              <a:t>deres</a:t>
            </a:r>
            <a:r>
              <a:rPr lang="en-GB" sz="2100" i="1">
                <a:ea typeface="+mj-lt"/>
                <a:cs typeface="+mj-lt"/>
              </a:rPr>
              <a:t> </a:t>
            </a:r>
            <a:r>
              <a:rPr lang="en-GB" sz="2100" i="1" err="1">
                <a:ea typeface="+mj-lt"/>
                <a:cs typeface="+mj-lt"/>
              </a:rPr>
              <a:t>gæster</a:t>
            </a:r>
            <a:r>
              <a:rPr lang="en-GB" sz="2100" i="1">
                <a:ea typeface="+mj-lt"/>
                <a:cs typeface="+mj-lt"/>
              </a:rPr>
              <a:t>. Maria har </a:t>
            </a:r>
            <a:r>
              <a:rPr lang="en-GB" sz="2100" i="1" err="1">
                <a:ea typeface="+mj-lt"/>
                <a:cs typeface="+mj-lt"/>
              </a:rPr>
              <a:t>allerede</a:t>
            </a:r>
            <a:r>
              <a:rPr lang="en-GB" sz="2100" i="1">
                <a:ea typeface="+mj-lt"/>
                <a:cs typeface="+mj-lt"/>
              </a:rPr>
              <a:t> </a:t>
            </a:r>
            <a:r>
              <a:rPr lang="en-GB" sz="2100" i="1" err="1">
                <a:ea typeface="+mj-lt"/>
                <a:cs typeface="+mj-lt"/>
              </a:rPr>
              <a:t>forberedt</a:t>
            </a:r>
            <a:r>
              <a:rPr lang="en-GB" sz="2100" i="1">
                <a:ea typeface="+mj-lt"/>
                <a:cs typeface="+mj-lt"/>
              </a:rPr>
              <a:t> </a:t>
            </a:r>
            <a:r>
              <a:rPr lang="en-GB" sz="2100" i="1" err="1">
                <a:ea typeface="+mj-lt"/>
                <a:cs typeface="+mj-lt"/>
              </a:rPr>
              <a:t>grøntsagerne</a:t>
            </a:r>
            <a:r>
              <a:rPr lang="en-GB" sz="2100" i="1">
                <a:ea typeface="+mj-lt"/>
                <a:cs typeface="+mj-lt"/>
              </a:rPr>
              <a:t> </a:t>
            </a:r>
            <a:r>
              <a:rPr lang="en-GB" sz="2100" i="1" err="1">
                <a:ea typeface="+mj-lt"/>
                <a:cs typeface="+mj-lt"/>
              </a:rPr>
              <a:t>og</a:t>
            </a:r>
            <a:r>
              <a:rPr lang="en-GB" sz="2100" i="1">
                <a:ea typeface="+mj-lt"/>
                <a:cs typeface="+mj-lt"/>
              </a:rPr>
              <a:t> </a:t>
            </a:r>
            <a:r>
              <a:rPr lang="en-GB" sz="2100" i="1" err="1">
                <a:ea typeface="+mj-lt"/>
                <a:cs typeface="+mj-lt"/>
              </a:rPr>
              <a:t>skal</a:t>
            </a:r>
            <a:r>
              <a:rPr lang="en-GB" sz="2100" i="1">
                <a:ea typeface="+mj-lt"/>
                <a:cs typeface="+mj-lt"/>
              </a:rPr>
              <a:t> </a:t>
            </a:r>
            <a:r>
              <a:rPr lang="en-GB" sz="2100" i="1" err="1">
                <a:ea typeface="+mj-lt"/>
                <a:cs typeface="+mj-lt"/>
              </a:rPr>
              <a:t>til</a:t>
            </a:r>
            <a:r>
              <a:rPr lang="en-GB" sz="2100" i="1">
                <a:ea typeface="+mj-lt"/>
                <a:cs typeface="+mj-lt"/>
              </a:rPr>
              <a:t> at </a:t>
            </a:r>
            <a:r>
              <a:rPr lang="en-GB" sz="2100" i="1" err="1">
                <a:ea typeface="+mj-lt"/>
                <a:cs typeface="+mj-lt"/>
              </a:rPr>
              <a:t>gøre</a:t>
            </a:r>
            <a:r>
              <a:rPr lang="en-GB" sz="2100" i="1">
                <a:ea typeface="+mj-lt"/>
                <a:cs typeface="+mj-lt"/>
              </a:rPr>
              <a:t> det </a:t>
            </a:r>
            <a:r>
              <a:rPr lang="en-GB" sz="2100" i="1" err="1">
                <a:ea typeface="+mj-lt"/>
                <a:cs typeface="+mj-lt"/>
              </a:rPr>
              <a:t>samme</a:t>
            </a:r>
            <a:r>
              <a:rPr lang="en-GB" sz="2100" i="1">
                <a:ea typeface="+mj-lt"/>
                <a:cs typeface="+mj-lt"/>
              </a:rPr>
              <a:t> med </a:t>
            </a:r>
            <a:r>
              <a:rPr lang="en-GB" sz="2100" i="1" err="1">
                <a:ea typeface="+mj-lt"/>
                <a:cs typeface="+mj-lt"/>
              </a:rPr>
              <a:t>kødet</a:t>
            </a:r>
            <a:r>
              <a:rPr lang="en-GB" sz="2100" i="1">
                <a:ea typeface="+mj-lt"/>
                <a:cs typeface="+mj-lt"/>
              </a:rPr>
              <a:t>.</a:t>
            </a:r>
            <a:r>
              <a:rPr lang="en-GB" sz="2100" i="1">
                <a:latin typeface="Microsoft Sans Serif"/>
                <a:ea typeface="Microsoft Sans Serif"/>
                <a:cs typeface="Microsoft Sans Serif"/>
              </a:rPr>
              <a:t> </a:t>
            </a:r>
            <a:endParaRPr lang="en-GB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187B7-8F92-45CD-B60A-4FE31E612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790" y="1546877"/>
            <a:ext cx="8581961" cy="38052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1400" b="1" dirty="0">
                <a:ea typeface="+mn-lt"/>
                <a:cs typeface="+mn-lt"/>
              </a:rPr>
              <a:t>Marias </a:t>
            </a:r>
            <a:r>
              <a:rPr lang="en-GB" sz="1400" b="1" dirty="0" err="1">
                <a:ea typeface="+mn-lt"/>
                <a:cs typeface="+mn-lt"/>
              </a:rPr>
              <a:t>bror</a:t>
            </a:r>
            <a:r>
              <a:rPr lang="en-GB" sz="1400" dirty="0">
                <a:ea typeface="+mn-lt"/>
                <a:cs typeface="+mn-lt"/>
              </a:rPr>
              <a:t>: ”Maria, </a:t>
            </a:r>
            <a:r>
              <a:rPr lang="en-GB" sz="1400" dirty="0" err="1">
                <a:ea typeface="+mn-lt"/>
                <a:cs typeface="+mn-lt"/>
              </a:rPr>
              <a:t>jeg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skal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til</a:t>
            </a:r>
            <a:r>
              <a:rPr lang="en-GB" sz="1400" dirty="0">
                <a:ea typeface="+mn-lt"/>
                <a:cs typeface="+mn-lt"/>
              </a:rPr>
              <a:t> at </a:t>
            </a:r>
            <a:r>
              <a:rPr lang="en-GB" sz="1400" dirty="0" err="1">
                <a:ea typeface="+mn-lt"/>
                <a:cs typeface="+mn-lt"/>
              </a:rPr>
              <a:t>gå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igang</a:t>
            </a:r>
            <a:r>
              <a:rPr lang="en-GB" sz="1400" dirty="0">
                <a:ea typeface="+mn-lt"/>
                <a:cs typeface="+mn-lt"/>
              </a:rPr>
              <a:t> med at lave </a:t>
            </a:r>
            <a:r>
              <a:rPr lang="en-GB" sz="1400" dirty="0" err="1">
                <a:ea typeface="+mn-lt"/>
                <a:cs typeface="+mn-lt"/>
              </a:rPr>
              <a:t>desserten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til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frokost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i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eftermiddag</a:t>
            </a:r>
            <a:r>
              <a:rPr lang="en-GB" sz="1400" dirty="0">
                <a:ea typeface="+mn-lt"/>
                <a:cs typeface="+mn-lt"/>
              </a:rPr>
              <a:t>. </a:t>
            </a:r>
            <a:r>
              <a:rPr lang="en-GB" sz="1400" dirty="0" err="1">
                <a:ea typeface="+mn-lt"/>
                <a:cs typeface="+mn-lt"/>
              </a:rPr>
              <a:t>Hvordan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står</a:t>
            </a:r>
            <a:r>
              <a:rPr lang="en-GB" sz="1400" dirty="0">
                <a:ea typeface="+mn-lt"/>
                <a:cs typeface="+mn-lt"/>
              </a:rPr>
              <a:t> det </a:t>
            </a:r>
            <a:r>
              <a:rPr lang="en-GB" sz="1400" dirty="0" err="1">
                <a:ea typeface="+mn-lt"/>
                <a:cs typeface="+mn-lt"/>
              </a:rPr>
              <a:t>til</a:t>
            </a:r>
            <a:r>
              <a:rPr lang="en-GB" sz="1400" dirty="0">
                <a:ea typeface="+mn-lt"/>
                <a:cs typeface="+mn-lt"/>
              </a:rPr>
              <a:t> med </a:t>
            </a:r>
            <a:r>
              <a:rPr lang="en-GB" sz="1400" dirty="0" err="1">
                <a:ea typeface="+mn-lt"/>
                <a:cs typeface="+mn-lt"/>
              </a:rPr>
              <a:t>hovedretten</a:t>
            </a:r>
            <a:r>
              <a:rPr lang="en-GB" sz="1400" dirty="0">
                <a:ea typeface="+mn-lt"/>
                <a:cs typeface="+mn-lt"/>
              </a:rPr>
              <a:t>?”</a:t>
            </a:r>
            <a:endParaRPr lang="en-GB" sz="1400" b="1" dirty="0">
              <a:ea typeface="+mn-lt"/>
              <a:cs typeface="+mn-lt"/>
            </a:endParaRPr>
          </a:p>
          <a:p>
            <a:pPr>
              <a:buNone/>
            </a:pPr>
            <a:r>
              <a:rPr lang="en-GB" sz="1400" b="1" dirty="0">
                <a:ea typeface="+mn-lt"/>
                <a:cs typeface="+mn-lt"/>
              </a:rPr>
              <a:t>Maria</a:t>
            </a:r>
            <a:r>
              <a:rPr lang="en-GB" sz="1400" dirty="0">
                <a:ea typeface="+mn-lt"/>
                <a:cs typeface="+mn-lt"/>
              </a:rPr>
              <a:t>: ”</a:t>
            </a:r>
            <a:r>
              <a:rPr lang="en-GB" sz="1400" dirty="0" err="1">
                <a:ea typeface="+mn-lt"/>
                <a:cs typeface="+mn-lt"/>
              </a:rPr>
              <a:t>Jeg</a:t>
            </a:r>
            <a:r>
              <a:rPr lang="en-GB" sz="1400" dirty="0">
                <a:ea typeface="+mn-lt"/>
                <a:cs typeface="+mn-lt"/>
              </a:rPr>
              <a:t> har </a:t>
            </a:r>
            <a:r>
              <a:rPr lang="en-GB" sz="1400" dirty="0" err="1">
                <a:ea typeface="+mn-lt"/>
                <a:cs typeface="+mn-lt"/>
              </a:rPr>
              <a:t>skåret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grøntsagerne</a:t>
            </a:r>
            <a:r>
              <a:rPr lang="en-GB" sz="1400" dirty="0">
                <a:ea typeface="+mn-lt"/>
                <a:cs typeface="+mn-lt"/>
              </a:rPr>
              <a:t>, </a:t>
            </a:r>
            <a:r>
              <a:rPr lang="en-GB" sz="1400" dirty="0" err="1">
                <a:ea typeface="+mn-lt"/>
                <a:cs typeface="+mn-lt"/>
              </a:rPr>
              <a:t>forberedt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salaten</a:t>
            </a:r>
            <a:r>
              <a:rPr lang="en-GB" sz="1400" dirty="0">
                <a:ea typeface="+mn-lt"/>
                <a:cs typeface="+mn-lt"/>
              </a:rPr>
              <a:t> og </a:t>
            </a:r>
            <a:r>
              <a:rPr lang="en-GB" sz="1400" dirty="0" err="1">
                <a:ea typeface="+mn-lt"/>
                <a:cs typeface="+mn-lt"/>
              </a:rPr>
              <a:t>dressingen</a:t>
            </a:r>
            <a:r>
              <a:rPr lang="en-GB" sz="1400" dirty="0">
                <a:ea typeface="+mn-lt"/>
                <a:cs typeface="+mn-lt"/>
              </a:rPr>
              <a:t> og </a:t>
            </a:r>
            <a:r>
              <a:rPr lang="en-GB" sz="1400" dirty="0" err="1">
                <a:ea typeface="+mn-lt"/>
                <a:cs typeface="+mn-lt"/>
              </a:rPr>
              <a:t>stillet</a:t>
            </a:r>
            <a:r>
              <a:rPr lang="en-GB" sz="1400" dirty="0">
                <a:ea typeface="+mn-lt"/>
                <a:cs typeface="+mn-lt"/>
              </a:rPr>
              <a:t> det </a:t>
            </a:r>
            <a:r>
              <a:rPr lang="en-GB" sz="1400" dirty="0" err="1">
                <a:ea typeface="+mn-lt"/>
                <a:cs typeface="+mn-lt"/>
              </a:rPr>
              <a:t>i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køleskabet</a:t>
            </a:r>
            <a:r>
              <a:rPr lang="en-GB" sz="1400" dirty="0">
                <a:ea typeface="+mn-lt"/>
                <a:cs typeface="+mn-lt"/>
              </a:rPr>
              <a:t>. </a:t>
            </a:r>
            <a:r>
              <a:rPr lang="en-GB" sz="1400" dirty="0" err="1">
                <a:ea typeface="+mn-lt"/>
                <a:cs typeface="+mn-lt"/>
              </a:rPr>
              <a:t>Vil</a:t>
            </a:r>
            <a:r>
              <a:rPr lang="en-GB" sz="1400" dirty="0">
                <a:ea typeface="+mn-lt"/>
                <a:cs typeface="+mn-lt"/>
              </a:rPr>
              <a:t> du </a:t>
            </a:r>
            <a:r>
              <a:rPr lang="en-GB" sz="1400" dirty="0" err="1">
                <a:ea typeface="+mn-lt"/>
                <a:cs typeface="+mn-lt"/>
              </a:rPr>
              <a:t>række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mig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træskærebrættet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til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kødet</a:t>
            </a:r>
            <a:r>
              <a:rPr lang="en-GB" sz="1400" dirty="0">
                <a:ea typeface="+mn-lt"/>
                <a:cs typeface="+mn-lt"/>
              </a:rPr>
              <a:t>?”</a:t>
            </a:r>
          </a:p>
          <a:p>
            <a:pPr>
              <a:buNone/>
            </a:pPr>
            <a:r>
              <a:rPr lang="en-GB" sz="1400" b="1" dirty="0">
                <a:ea typeface="+mn-lt"/>
                <a:cs typeface="+mn-lt"/>
              </a:rPr>
              <a:t>Marias </a:t>
            </a:r>
            <a:r>
              <a:rPr lang="en-GB" sz="1400" b="1" dirty="0" err="1">
                <a:ea typeface="+mn-lt"/>
                <a:cs typeface="+mn-lt"/>
              </a:rPr>
              <a:t>bror</a:t>
            </a:r>
            <a:r>
              <a:rPr lang="en-GB" sz="1400" dirty="0">
                <a:ea typeface="+mn-lt"/>
                <a:cs typeface="+mn-lt"/>
              </a:rPr>
              <a:t>: ”Maria, </a:t>
            </a:r>
            <a:r>
              <a:rPr lang="en-GB" sz="1400" dirty="0" err="1">
                <a:ea typeface="+mn-lt"/>
                <a:cs typeface="+mn-lt"/>
              </a:rPr>
              <a:t>brug</a:t>
            </a:r>
            <a:r>
              <a:rPr lang="en-GB" sz="1400" dirty="0">
                <a:ea typeface="+mn-lt"/>
                <a:cs typeface="+mn-lt"/>
              </a:rPr>
              <a:t> det </a:t>
            </a:r>
            <a:r>
              <a:rPr lang="en-GB" sz="1400" dirty="0" err="1">
                <a:ea typeface="+mn-lt"/>
                <a:cs typeface="+mn-lt"/>
              </a:rPr>
              <a:t>røde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plastikskærebræt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i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stedet</a:t>
            </a:r>
            <a:r>
              <a:rPr lang="en-GB" sz="1400" dirty="0">
                <a:ea typeface="+mn-lt"/>
                <a:cs typeface="+mn-lt"/>
              </a:rPr>
              <a:t>. </a:t>
            </a:r>
            <a:r>
              <a:rPr lang="en-GB" sz="1400" dirty="0" err="1">
                <a:ea typeface="+mn-lt"/>
                <a:cs typeface="+mn-lt"/>
              </a:rPr>
              <a:t>Jeg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skal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vaske</a:t>
            </a:r>
            <a:r>
              <a:rPr lang="en-GB" sz="1400" dirty="0">
                <a:ea typeface="+mn-lt"/>
                <a:cs typeface="+mn-lt"/>
              </a:rPr>
              <a:t> op </a:t>
            </a:r>
            <a:r>
              <a:rPr lang="en-GB" sz="1400" dirty="0" err="1">
                <a:ea typeface="+mn-lt"/>
                <a:cs typeface="+mn-lt"/>
              </a:rPr>
              <a:t>bagefter</a:t>
            </a:r>
            <a:r>
              <a:rPr lang="en-GB" sz="1400" dirty="0">
                <a:ea typeface="+mn-lt"/>
                <a:cs typeface="+mn-lt"/>
              </a:rPr>
              <a:t> og det </a:t>
            </a:r>
            <a:r>
              <a:rPr lang="en-GB" sz="1400" dirty="0" err="1">
                <a:ea typeface="+mn-lt"/>
                <a:cs typeface="+mn-lt"/>
              </a:rPr>
              <a:t>er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meget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nemmere</a:t>
            </a:r>
            <a:r>
              <a:rPr lang="en-GB" sz="1400" dirty="0">
                <a:ea typeface="+mn-lt"/>
                <a:cs typeface="+mn-lt"/>
              </a:rPr>
              <a:t> og </a:t>
            </a:r>
            <a:r>
              <a:rPr lang="en-GB" sz="1400" dirty="0" err="1">
                <a:ea typeface="+mn-lt"/>
                <a:cs typeface="+mn-lt"/>
              </a:rPr>
              <a:t>sikrere</a:t>
            </a:r>
            <a:r>
              <a:rPr lang="en-GB" sz="1400" dirty="0">
                <a:ea typeface="+mn-lt"/>
                <a:cs typeface="+mn-lt"/>
              </a:rPr>
              <a:t> at </a:t>
            </a:r>
            <a:r>
              <a:rPr lang="en-GB" sz="1400" dirty="0" err="1">
                <a:ea typeface="+mn-lt"/>
                <a:cs typeface="+mn-lt"/>
              </a:rPr>
              <a:t>vaske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plastikskærebrættet</a:t>
            </a:r>
            <a:r>
              <a:rPr lang="en-GB" sz="1400" dirty="0">
                <a:ea typeface="+mn-lt"/>
                <a:cs typeface="+mn-lt"/>
              </a:rPr>
              <a:t> op </a:t>
            </a:r>
            <a:r>
              <a:rPr lang="en-GB" sz="1400" dirty="0" err="1">
                <a:ea typeface="+mn-lt"/>
                <a:cs typeface="+mn-lt"/>
              </a:rPr>
              <a:t>i</a:t>
            </a:r>
            <a:r>
              <a:rPr lang="en-GB" sz="1400" dirty="0">
                <a:ea typeface="+mn-lt"/>
                <a:cs typeface="+mn-lt"/>
              </a:rPr>
              <a:t> forhold </a:t>
            </a:r>
            <a:r>
              <a:rPr lang="en-GB" sz="1400" dirty="0" err="1">
                <a:ea typeface="+mn-lt"/>
                <a:cs typeface="+mn-lt"/>
              </a:rPr>
              <a:t>til</a:t>
            </a:r>
            <a:r>
              <a:rPr lang="en-GB" sz="1400" dirty="0">
                <a:ea typeface="+mn-lt"/>
                <a:cs typeface="+mn-lt"/>
              </a:rPr>
              <a:t> det </a:t>
            </a:r>
            <a:r>
              <a:rPr lang="en-GB" sz="1400" dirty="0" err="1">
                <a:ea typeface="+mn-lt"/>
                <a:cs typeface="+mn-lt"/>
              </a:rPr>
              <a:t>i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træ</a:t>
            </a:r>
            <a:r>
              <a:rPr lang="en-GB" sz="1400" dirty="0">
                <a:ea typeface="+mn-lt"/>
                <a:cs typeface="+mn-lt"/>
              </a:rPr>
              <a:t>.”</a:t>
            </a:r>
          </a:p>
          <a:p>
            <a:pPr>
              <a:buNone/>
            </a:pPr>
            <a:r>
              <a:rPr lang="en-GB" sz="1400" b="1" dirty="0">
                <a:ea typeface="+mn-lt"/>
                <a:cs typeface="+mn-lt"/>
              </a:rPr>
              <a:t>Maria</a:t>
            </a:r>
            <a:r>
              <a:rPr lang="en-GB" sz="1400" dirty="0">
                <a:ea typeface="+mn-lt"/>
                <a:cs typeface="+mn-lt"/>
              </a:rPr>
              <a:t>: ”God pointe, det </a:t>
            </a:r>
            <a:r>
              <a:rPr lang="en-GB" sz="1400" dirty="0" err="1">
                <a:ea typeface="+mn-lt"/>
                <a:cs typeface="+mn-lt"/>
              </a:rPr>
              <a:t>røde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skærebræt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skal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kun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bruges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til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kød</a:t>
            </a:r>
            <a:r>
              <a:rPr lang="en-GB" sz="1400" dirty="0">
                <a:ea typeface="+mn-lt"/>
                <a:cs typeface="+mn-lt"/>
              </a:rPr>
              <a:t> og det </a:t>
            </a:r>
            <a:r>
              <a:rPr lang="en-GB" sz="1400" dirty="0" err="1">
                <a:ea typeface="+mn-lt"/>
                <a:cs typeface="+mn-lt"/>
              </a:rPr>
              <a:t>grønne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til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grøntsager</a:t>
            </a:r>
            <a:r>
              <a:rPr lang="en-GB" sz="1400" dirty="0">
                <a:ea typeface="+mn-lt"/>
                <a:cs typeface="+mn-lt"/>
              </a:rPr>
              <a:t>.”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400" b="1" dirty="0">
                <a:ea typeface="+mn-lt"/>
                <a:cs typeface="+mn-lt"/>
              </a:rPr>
              <a:t>Marias </a:t>
            </a:r>
            <a:r>
              <a:rPr lang="en-GB" sz="1400" b="1" dirty="0" err="1">
                <a:ea typeface="+mn-lt"/>
                <a:cs typeface="+mn-lt"/>
              </a:rPr>
              <a:t>bror</a:t>
            </a:r>
            <a:r>
              <a:rPr lang="en-GB" sz="1400" dirty="0">
                <a:ea typeface="+mn-lt"/>
                <a:cs typeface="+mn-lt"/>
              </a:rPr>
              <a:t>: ”</a:t>
            </a:r>
            <a:r>
              <a:rPr lang="en-GB" sz="1400" dirty="0" err="1">
                <a:ea typeface="+mn-lt"/>
                <a:cs typeface="+mn-lt"/>
              </a:rPr>
              <a:t>Ja</a:t>
            </a:r>
            <a:r>
              <a:rPr lang="en-GB" sz="1400" dirty="0">
                <a:ea typeface="+mn-lt"/>
                <a:cs typeface="+mn-lt"/>
              </a:rPr>
              <a:t>, du har ret. Vi </a:t>
            </a:r>
            <a:r>
              <a:rPr lang="en-GB" sz="1400" dirty="0" err="1">
                <a:ea typeface="+mn-lt"/>
                <a:cs typeface="+mn-lt"/>
              </a:rPr>
              <a:t>vil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helst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ikke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forurene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>
                <a:ea typeface="+mn-lt"/>
                <a:cs typeface="+mn-lt"/>
              </a:rPr>
              <a:t>skærebrætterne</a:t>
            </a:r>
            <a:r>
              <a:rPr lang="en-GB" sz="1400" dirty="0">
                <a:ea typeface="+mn-lt"/>
                <a:cs typeface="+mn-lt"/>
              </a:rPr>
              <a:t>, </a:t>
            </a:r>
            <a:r>
              <a:rPr lang="en-GB" sz="1400" dirty="0" err="1">
                <a:ea typeface="+mn-lt"/>
                <a:cs typeface="+mn-lt"/>
              </a:rPr>
              <a:t>ellers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er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jeg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ikke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sikker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på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vores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gæster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ville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komme</a:t>
            </a:r>
            <a:r>
              <a:rPr lang="en-GB" sz="1400" dirty="0">
                <a:ea typeface="+mn-lt"/>
                <a:cs typeface="+mn-lt"/>
              </a:rPr>
              <a:t> </a:t>
            </a:r>
            <a:r>
              <a:rPr lang="en-GB" sz="1400" dirty="0" err="1">
                <a:ea typeface="+mn-lt"/>
                <a:cs typeface="+mn-lt"/>
              </a:rPr>
              <a:t>igen</a:t>
            </a:r>
            <a:r>
              <a:rPr lang="en-GB" sz="1400" dirty="0">
                <a:ea typeface="+mn-lt"/>
                <a:cs typeface="+mn-lt"/>
              </a:rPr>
              <a:t>!”</a:t>
            </a:r>
          </a:p>
          <a:p>
            <a:endParaRPr lang="en-GB" sz="1400" dirty="0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23C485-3A07-43A0-B84B-EDD918A5A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858473" y="5038751"/>
            <a:ext cx="1642014" cy="18008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709105-5A6C-4760-AFF6-6719462DA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4" t="29037" r="77110" b="45364"/>
          <a:stretch>
            <a:fillRect/>
          </a:stretch>
        </p:blipFill>
        <p:spPr bwMode="auto">
          <a:xfrm>
            <a:off x="5546571" y="4855089"/>
            <a:ext cx="1131547" cy="1984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7977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501779BA33D24E8149D4B874D12439" ma:contentTypeVersion="10" ma:contentTypeDescription="Create a new document." ma:contentTypeScope="" ma:versionID="4c9363805fa9d57d915737c42785b0f5">
  <xsd:schema xmlns:xsd="http://www.w3.org/2001/XMLSchema" xmlns:xs="http://www.w3.org/2001/XMLSchema" xmlns:p="http://schemas.microsoft.com/office/2006/metadata/properties" xmlns:ns2="1fb14ad6-309a-489a-a37a-efadb6fb7c1d" targetNamespace="http://schemas.microsoft.com/office/2006/metadata/properties" ma:root="true" ma:fieldsID="37e72963be641e46334b69e806042f93" ns2:_="">
    <xsd:import namespace="1fb14ad6-309a-489a-a37a-efadb6fb7c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b14ad6-309a-489a-a37a-efadb6fb7c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23AA36-ADFD-47BB-9EDA-4827AB17E67E}">
  <ds:schemaRefs>
    <ds:schemaRef ds:uri="http://www.w3.org/XML/1998/namespace"/>
    <ds:schemaRef ds:uri="http://purl.org/dc/dcmitype/"/>
    <ds:schemaRef ds:uri="http://schemas.microsoft.com/office/2006/metadata/properties"/>
    <ds:schemaRef ds:uri="http://schemas.openxmlformats.org/package/2006/metadata/core-properties"/>
    <ds:schemaRef ds:uri="1fb14ad6-309a-489a-a37a-efadb6fb7c1d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EE0E962-9155-4F8F-A04B-B3A8AB0319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6B8BD3-7D0B-4735-B726-32F2BF61CAB4}">
  <ds:schemaRefs>
    <ds:schemaRef ds:uri="1fb14ad6-309a-489a-a37a-efadb6fb7c1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</TotalTime>
  <Words>1112</Words>
  <Application>Microsoft Office PowerPoint</Application>
  <PresentationFormat>On-screen Show (4:3)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Microsoft Sans Serif</vt:lpstr>
      <vt:lpstr>Office Theme</vt:lpstr>
      <vt:lpstr>Fødevarehygiejne og -sikkerhed </vt:lpstr>
      <vt:lpstr>Læringsmål</vt:lpstr>
      <vt:lpstr>Eksempel 1: Anna får symptomer på en fødevarebåren sygdom efter at have spist grillmad en aften. Anna tager til lægen for at snakke om sine symptomer. </vt:lpstr>
      <vt:lpstr>Eksempel 2: Thomas' mor er ved at tilberede kylling til aftensmaden og tager den hen til vasken for at vaske den</vt:lpstr>
      <vt:lpstr>Eksempel 3: Hugo er i gang med at lave sin frokost til i morgen. Han tjekker køleskabet for at se hvad han kan bruge.</vt:lpstr>
      <vt:lpstr>Eksempel 4: Steffen og hans familie spiser middag derhjemme. De snakker om en familie, som blev syge efter at have spist på en buffet-restaurant i sidste uge.</vt:lpstr>
      <vt:lpstr>Eksempel 5: Maria og hendes bror er ved at forberede frokost til deres gæster. Maria har allerede forberedt grøntsagerne og skal til at gøre det samme med kødet.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Rowshonara Syeda</dc:creator>
  <cp:lastModifiedBy>Liam Clayton</cp:lastModifiedBy>
  <cp:revision>59</cp:revision>
  <dcterms:created xsi:type="dcterms:W3CDTF">2019-11-29T08:10:51Z</dcterms:created>
  <dcterms:modified xsi:type="dcterms:W3CDTF">2022-12-19T10:30:59Z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0x01010083501779BA33D24E8149D4B874D12439</vt:lpwstr>
  </property>
</Properties>
</file>