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064" r:id="rId5"/>
  </p:sldMasterIdLst>
  <p:notesMasterIdLst>
    <p:notesMasterId r:id="rId106"/>
  </p:notesMasterIdLst>
  <p:handoutMasterIdLst>
    <p:handoutMasterId r:id="rId107"/>
  </p:handoutMasterIdLst>
  <p:sldIdLst>
    <p:sldId id="262" r:id="rId6"/>
    <p:sldId id="271" r:id="rId7"/>
    <p:sldId id="459" r:id="rId8"/>
    <p:sldId id="272" r:id="rId9"/>
    <p:sldId id="274" r:id="rId10"/>
    <p:sldId id="362" r:id="rId11"/>
    <p:sldId id="275" r:id="rId12"/>
    <p:sldId id="273" r:id="rId13"/>
    <p:sldId id="276" r:id="rId14"/>
    <p:sldId id="277" r:id="rId15"/>
    <p:sldId id="278" r:id="rId16"/>
    <p:sldId id="279" r:id="rId17"/>
    <p:sldId id="369" r:id="rId18"/>
    <p:sldId id="280" r:id="rId19"/>
    <p:sldId id="281" r:id="rId20"/>
    <p:sldId id="361" r:id="rId21"/>
    <p:sldId id="301" r:id="rId22"/>
    <p:sldId id="302" r:id="rId23"/>
    <p:sldId id="303" r:id="rId24"/>
    <p:sldId id="304" r:id="rId25"/>
    <p:sldId id="305" r:id="rId26"/>
    <p:sldId id="306" r:id="rId27"/>
    <p:sldId id="307" r:id="rId28"/>
    <p:sldId id="363" r:id="rId29"/>
    <p:sldId id="364" r:id="rId30"/>
    <p:sldId id="366" r:id="rId31"/>
    <p:sldId id="367" r:id="rId32"/>
    <p:sldId id="368" r:id="rId33"/>
    <p:sldId id="370" r:id="rId34"/>
    <p:sldId id="371" r:id="rId35"/>
    <p:sldId id="372" r:id="rId36"/>
    <p:sldId id="373" r:id="rId37"/>
    <p:sldId id="374" r:id="rId38"/>
    <p:sldId id="416" r:id="rId39"/>
    <p:sldId id="419" r:id="rId40"/>
    <p:sldId id="421" r:id="rId41"/>
    <p:sldId id="422" r:id="rId42"/>
    <p:sldId id="423" r:id="rId43"/>
    <p:sldId id="424" r:id="rId44"/>
    <p:sldId id="425" r:id="rId45"/>
    <p:sldId id="426" r:id="rId46"/>
    <p:sldId id="427" r:id="rId47"/>
    <p:sldId id="428" r:id="rId48"/>
    <p:sldId id="429" r:id="rId49"/>
    <p:sldId id="430" r:id="rId50"/>
    <p:sldId id="435" r:id="rId51"/>
    <p:sldId id="436" r:id="rId52"/>
    <p:sldId id="437" r:id="rId53"/>
    <p:sldId id="438" r:id="rId54"/>
    <p:sldId id="439" r:id="rId55"/>
    <p:sldId id="440" r:id="rId56"/>
    <p:sldId id="441" r:id="rId57"/>
    <p:sldId id="442" r:id="rId58"/>
    <p:sldId id="443" r:id="rId59"/>
    <p:sldId id="445" r:id="rId60"/>
    <p:sldId id="446" r:id="rId61"/>
    <p:sldId id="447" r:id="rId62"/>
    <p:sldId id="448" r:id="rId63"/>
    <p:sldId id="449" r:id="rId64"/>
    <p:sldId id="450" r:id="rId65"/>
    <p:sldId id="452" r:id="rId66"/>
    <p:sldId id="453" r:id="rId67"/>
    <p:sldId id="454" r:id="rId68"/>
    <p:sldId id="455" r:id="rId69"/>
    <p:sldId id="456" r:id="rId70"/>
    <p:sldId id="457" r:id="rId71"/>
    <p:sldId id="458" r:id="rId72"/>
    <p:sldId id="398" r:id="rId73"/>
    <p:sldId id="400" r:id="rId74"/>
    <p:sldId id="403" r:id="rId75"/>
    <p:sldId id="406" r:id="rId76"/>
    <p:sldId id="410" r:id="rId77"/>
    <p:sldId id="414" r:id="rId78"/>
    <p:sldId id="377" r:id="rId79"/>
    <p:sldId id="385" r:id="rId80"/>
    <p:sldId id="379" r:id="rId81"/>
    <p:sldId id="391" r:id="rId82"/>
    <p:sldId id="394" r:id="rId83"/>
    <p:sldId id="395" r:id="rId84"/>
    <p:sldId id="396" r:id="rId85"/>
    <p:sldId id="270" r:id="rId86"/>
    <p:sldId id="460" r:id="rId87"/>
    <p:sldId id="461"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01" r:id="rId104"/>
    <p:sldId id="402" r:id="rId105"/>
  </p:sldIdLst>
  <p:sldSz cx="12192000" cy="6858000"/>
  <p:notesSz cx="6858000" cy="9144000"/>
  <p:defaultTextStyle>
    <a:defPPr>
      <a:defRPr lang="en-US"/>
    </a:defPPr>
    <a:lvl1pPr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1pPr>
    <a:lvl2pPr marL="228600" indent="2286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2pPr>
    <a:lvl3pPr marL="457200" indent="4572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3pPr>
    <a:lvl4pPr marL="685800" indent="6858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4pPr>
    <a:lvl5pPr marL="914400" indent="9144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5pPr>
    <a:lvl6pPr marL="2286000" algn="l" defTabSz="914400" rtl="0" eaLnBrk="1" latinLnBrk="0" hangingPunct="1">
      <a:defRPr sz="900" kern="1200">
        <a:solidFill>
          <a:schemeClr val="tx1"/>
        </a:solidFill>
        <a:latin typeface="Microsoft Sans Serif" panose="020B0604020202020204" pitchFamily="34" charset="0"/>
        <a:ea typeface="+mn-ea"/>
        <a:cs typeface="+mn-cs"/>
      </a:defRPr>
    </a:lvl6pPr>
    <a:lvl7pPr marL="2743200" algn="l" defTabSz="914400" rtl="0" eaLnBrk="1" latinLnBrk="0" hangingPunct="1">
      <a:defRPr sz="900" kern="1200">
        <a:solidFill>
          <a:schemeClr val="tx1"/>
        </a:solidFill>
        <a:latin typeface="Microsoft Sans Serif" panose="020B0604020202020204" pitchFamily="34" charset="0"/>
        <a:ea typeface="+mn-ea"/>
        <a:cs typeface="+mn-cs"/>
      </a:defRPr>
    </a:lvl7pPr>
    <a:lvl8pPr marL="3200400" algn="l" defTabSz="914400" rtl="0" eaLnBrk="1" latinLnBrk="0" hangingPunct="1">
      <a:defRPr sz="900" kern="1200">
        <a:solidFill>
          <a:schemeClr val="tx1"/>
        </a:solidFill>
        <a:latin typeface="Microsoft Sans Serif" panose="020B0604020202020204" pitchFamily="34" charset="0"/>
        <a:ea typeface="+mn-ea"/>
        <a:cs typeface="+mn-cs"/>
      </a:defRPr>
    </a:lvl8pPr>
    <a:lvl9pPr marL="3657600" algn="l" defTabSz="914400" rtl="0" eaLnBrk="1" latinLnBrk="0" hangingPunct="1">
      <a:defRPr sz="900" kern="1200">
        <a:solidFill>
          <a:schemeClr val="tx1"/>
        </a:solidFill>
        <a:latin typeface="Microsoft Sans Serif"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8EB5A-631C-4F8D-BB2B-0678625E2F0E}" v="112" dt="2020-12-07T10:27:48.08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94637"/>
  </p:normalViewPr>
  <p:slideViewPr>
    <p:cSldViewPr snapToGrid="0">
      <p:cViewPr varScale="1">
        <p:scale>
          <a:sx n="95" d="100"/>
          <a:sy n="95" d="100"/>
        </p:scale>
        <p:origin x="1578" y="84"/>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handoutMaster" Target="handoutMasters/handout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D1A34030-CBE2-454D-997D-FD98868D8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0C4CC1A6-CD31-4F72-9F13-DB32E22798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E22C78-F0EE-43E7-9354-F4E673D10473}" type="datetimeFigureOut">
              <a:rPr lang="pt-PT" smtClean="0"/>
              <a:t>17/06/2021</a:t>
            </a:fld>
            <a:endParaRPr lang="pt-PT"/>
          </a:p>
        </p:txBody>
      </p:sp>
      <p:sp>
        <p:nvSpPr>
          <p:cNvPr id="4" name="Marcador de Posição do Rodapé 3">
            <a:extLst>
              <a:ext uri="{FF2B5EF4-FFF2-40B4-BE49-F238E27FC236}">
                <a16:creationId xmlns:a16="http://schemas.microsoft.com/office/drawing/2014/main" id="{FE68BA61-6774-4ADF-A2E3-EE06780881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E9CFD375-CFDF-4C21-91A0-286C6DA03F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C792D-B680-4B0F-8C08-8823B0923F93}" type="slidenum">
              <a:rPr lang="pt-PT" smtClean="0"/>
              <a:t>‹N°›</a:t>
            </a:fld>
            <a:endParaRPr lang="pt-PT"/>
          </a:p>
        </p:txBody>
      </p:sp>
    </p:spTree>
    <p:extLst>
      <p:ext uri="{BB962C8B-B14F-4D97-AF65-F5344CB8AC3E}">
        <p14:creationId xmlns:p14="http://schemas.microsoft.com/office/powerpoint/2010/main" val="1973203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52D8127-60D8-408B-82CC-1A2D8953E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91A6D585-2BAE-479F-85CF-FF548AE4CFF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13A6667-E40F-4D22-A85D-96338698E053}" type="datetimeFigureOut">
              <a:rPr lang="fr-FR"/>
              <a:pPr>
                <a:defRPr/>
              </a:pPr>
              <a:t>17/06/2021</a:t>
            </a:fld>
            <a:endParaRPr lang="fr-FR"/>
          </a:p>
        </p:txBody>
      </p:sp>
      <p:sp>
        <p:nvSpPr>
          <p:cNvPr id="4" name="Espace réservé de l'image des diapositives 3">
            <a:extLst>
              <a:ext uri="{FF2B5EF4-FFF2-40B4-BE49-F238E27FC236}">
                <a16:creationId xmlns:a16="http://schemas.microsoft.com/office/drawing/2014/main" id="{F271665A-0B7B-49A7-B096-5A9748774BE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A0B49E53-A13F-43DB-9CF9-C77D286A833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72A250C4-64B8-4CA8-8B81-761ED1E53AB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37071CD5-78A8-481C-905C-2CE37791C93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F0E473B-DE19-4C33-8EC4-1CF46511FDC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a:extLst>
              <a:ext uri="{FF2B5EF4-FFF2-40B4-BE49-F238E27FC236}">
                <a16:creationId xmlns:a16="http://schemas.microsoft.com/office/drawing/2014/main" id="{C84FCF58-F3E3-469E-A58F-056BD5BE8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notes 2">
            <a:extLst>
              <a:ext uri="{FF2B5EF4-FFF2-40B4-BE49-F238E27FC236}">
                <a16:creationId xmlns:a16="http://schemas.microsoft.com/office/drawing/2014/main" id="{298B3326-0F8E-4CAC-ADAE-CDD0F4665F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916" name="Espace réservé du numéro de diapositive 3">
            <a:extLst>
              <a:ext uri="{FF2B5EF4-FFF2-40B4-BE49-F238E27FC236}">
                <a16:creationId xmlns:a16="http://schemas.microsoft.com/office/drawing/2014/main" id="{0771EA75-1EB5-4AA9-9551-6BF4F9366D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fld id="{50312632-83CC-44CC-ADF2-1E922F148465}" type="slidenum">
              <a:rPr lang="fr-FR" altLang="fr-FR" sz="1200" smtClean="0">
                <a:latin typeface="Calibri" panose="020F0502020204030204" pitchFamily="34" charset="0"/>
              </a:rPr>
              <a:pPr/>
              <a:t>1</a:t>
            </a:fld>
            <a:endParaRPr lang="fr-FR" altLang="fr-FR"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DF0E473B-DE19-4C33-8EC4-1CF46511FDC1}" type="slidenum">
              <a:rPr lang="fr-FR" altLang="fr-FR" smtClean="0"/>
              <a:pPr>
                <a:defRPr/>
              </a:pPr>
              <a:t>2</a:t>
            </a:fld>
            <a:endParaRPr lang="fr-FR" altLang="fr-FR"/>
          </a:p>
        </p:txBody>
      </p:sp>
    </p:spTree>
    <p:extLst>
      <p:ext uri="{BB962C8B-B14F-4D97-AF65-F5344CB8AC3E}">
        <p14:creationId xmlns:p14="http://schemas.microsoft.com/office/powerpoint/2010/main" val="281185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a:extLst>
              <a:ext uri="{FF2B5EF4-FFF2-40B4-BE49-F238E27FC236}">
                <a16:creationId xmlns:a16="http://schemas.microsoft.com/office/drawing/2014/main" id="{AC215B5C-ED0C-4DF9-B2A9-3EF5EAC2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notes 2">
            <a:extLst>
              <a:ext uri="{FF2B5EF4-FFF2-40B4-BE49-F238E27FC236}">
                <a16:creationId xmlns:a16="http://schemas.microsoft.com/office/drawing/2014/main" id="{8E3D4F5D-2F44-4099-9DC9-0535C7472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3012" name="Espace réservé du numéro de diapositive 3">
            <a:extLst>
              <a:ext uri="{FF2B5EF4-FFF2-40B4-BE49-F238E27FC236}">
                <a16:creationId xmlns:a16="http://schemas.microsoft.com/office/drawing/2014/main" id="{A3380674-559F-4F3D-917D-77BEC9A9B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87857B-EBD1-42F9-A177-CA80370EAA78}" type="slidenum">
              <a:rPr lang="fr-FR" altLang="fr-FR" smtClean="0"/>
              <a:pPr/>
              <a:t>4</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96D09AF5-A506-4B9B-B0C3-DEF6A9C2FE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notes 2">
            <a:extLst>
              <a:ext uri="{FF2B5EF4-FFF2-40B4-BE49-F238E27FC236}">
                <a16:creationId xmlns:a16="http://schemas.microsoft.com/office/drawing/2014/main" id="{62668226-8DC5-40F0-A31E-D4A8A47A74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5060" name="Espace réservé du numéro de diapositive 3">
            <a:extLst>
              <a:ext uri="{FF2B5EF4-FFF2-40B4-BE49-F238E27FC236}">
                <a16:creationId xmlns:a16="http://schemas.microsoft.com/office/drawing/2014/main" id="{C3F0B9D4-3BC3-4D21-A82C-F4BCE0B2A8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E93E7FA-A102-48B3-86AB-BFEC5AE944E9}" type="slidenum">
              <a:rPr lang="fr-FR" altLang="fr-FR" smtClean="0"/>
              <a:pPr/>
              <a:t>5</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a:extLst>
              <a:ext uri="{FF2B5EF4-FFF2-40B4-BE49-F238E27FC236}">
                <a16:creationId xmlns:a16="http://schemas.microsoft.com/office/drawing/2014/main" id="{F6B6DA7C-C3EB-4DEF-BEEE-E283494944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notes 2">
            <a:extLst>
              <a:ext uri="{FF2B5EF4-FFF2-40B4-BE49-F238E27FC236}">
                <a16:creationId xmlns:a16="http://schemas.microsoft.com/office/drawing/2014/main" id="{460B3879-8101-4097-BDC7-9CABAF6ADD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9396" name="Espace réservé du numéro de diapositive 3">
            <a:extLst>
              <a:ext uri="{FF2B5EF4-FFF2-40B4-BE49-F238E27FC236}">
                <a16:creationId xmlns:a16="http://schemas.microsoft.com/office/drawing/2014/main" id="{71E1D3A5-06F1-4A6E-8331-7CE67A2CDE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511EE16-DA16-4E65-A018-DC94079B59AC}" type="slidenum">
              <a:rPr lang="fr-FR" altLang="fr-FR" smtClean="0"/>
              <a:pPr/>
              <a:t>18</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a:extLst>
              <a:ext uri="{FF2B5EF4-FFF2-40B4-BE49-F238E27FC236}">
                <a16:creationId xmlns:a16="http://schemas.microsoft.com/office/drawing/2014/main" id="{77BD3BD0-9470-4B5F-AE18-22DD64000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notes 2">
            <a:extLst>
              <a:ext uri="{FF2B5EF4-FFF2-40B4-BE49-F238E27FC236}">
                <a16:creationId xmlns:a16="http://schemas.microsoft.com/office/drawing/2014/main" id="{A9EB46DC-C758-4147-B586-F3BA3D72F0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5236" name="Espace réservé du numéro de diapositive 3">
            <a:extLst>
              <a:ext uri="{FF2B5EF4-FFF2-40B4-BE49-F238E27FC236}">
                <a16:creationId xmlns:a16="http://schemas.microsoft.com/office/drawing/2014/main" id="{18F78C1D-A70D-4D39-9326-A4BAA33C0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2DB62F-F9FF-4F2B-97F6-85BF1FEB05FB}" type="slidenum">
              <a:rPr lang="fr-FR" altLang="fr-FR" smtClean="0"/>
              <a:pPr/>
              <a:t>52</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DF0E473B-DE19-4C33-8EC4-1CF46511FDC1}" type="slidenum">
              <a:rPr lang="fr-FR" altLang="fr-FR" smtClean="0"/>
              <a:pPr>
                <a:defRPr/>
              </a:pPr>
              <a:t>54</a:t>
            </a:fld>
            <a:endParaRPr lang="fr-FR" altLang="fr-FR"/>
          </a:p>
        </p:txBody>
      </p:sp>
    </p:spTree>
    <p:extLst>
      <p:ext uri="{BB962C8B-B14F-4D97-AF65-F5344CB8AC3E}">
        <p14:creationId xmlns:p14="http://schemas.microsoft.com/office/powerpoint/2010/main" val="263959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DF0E473B-DE19-4C33-8EC4-1CF46511FDC1}" type="slidenum">
              <a:rPr lang="fr-FR" altLang="fr-FR" smtClean="0"/>
              <a:pPr>
                <a:defRPr/>
              </a:pPr>
              <a:t>74</a:t>
            </a:fld>
            <a:endParaRPr lang="fr-FR" altLang="fr-FR"/>
          </a:p>
        </p:txBody>
      </p:sp>
    </p:spTree>
    <p:extLst>
      <p:ext uri="{BB962C8B-B14F-4D97-AF65-F5344CB8AC3E}">
        <p14:creationId xmlns:p14="http://schemas.microsoft.com/office/powerpoint/2010/main" val="396661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a:extLst>
              <a:ext uri="{FF2B5EF4-FFF2-40B4-BE49-F238E27FC236}">
                <a16:creationId xmlns:a16="http://schemas.microsoft.com/office/drawing/2014/main" id="{EE479950-1AB3-41E6-94B7-8DE198B13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Espace réservé des notes 2">
            <a:extLst>
              <a:ext uri="{FF2B5EF4-FFF2-40B4-BE49-F238E27FC236}">
                <a16:creationId xmlns:a16="http://schemas.microsoft.com/office/drawing/2014/main" id="{28D69EA1-68D0-4DB0-9377-52C456E20F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45412" name="Espace réservé du numéro de diapositive 3">
            <a:extLst>
              <a:ext uri="{FF2B5EF4-FFF2-40B4-BE49-F238E27FC236}">
                <a16:creationId xmlns:a16="http://schemas.microsoft.com/office/drawing/2014/main" id="{080A303F-6C07-4E33-8D14-B49491679E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485E2BB-9891-42D9-8664-5D9DED17B681}" type="slidenum">
              <a:rPr lang="fr-FR" altLang="fr-FR" smtClean="0"/>
              <a:pPr/>
              <a:t>99</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image.ku.dk/lightbox/211/13407586855728741badb20/"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5F629C90-E708-468E-808C-EE1FC3B7C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AED4A520-FF1F-4A94-B006-2B862B77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81237377-38F1-45A7-A5F8-2CDE499D4A67}"/>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DF395492-0F4B-4FEE-B544-C24AF4A4DF8E}"/>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562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79903B9-E729-4BB5-86E8-8635E4205FE8}"/>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A0D36DC8-3F0F-4C08-8A3D-71FF250A9622}"/>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3746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F9062C95-09E1-4447-9EB6-ACE21E2D178A}"/>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436592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6432356-9071-4E43-8056-FBE2FB3CFAA1}"/>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C009E37-9833-467E-8601-83DD732BFBDC}"/>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787160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B5B9D447-4CA3-4FAB-8016-60EA50D96FDA}"/>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18023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FF3E6AC-9DF1-4310-ACBC-B498C0CA0D58}"/>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761839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1"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2" name="Titel 1"/>
          <p:cNvSpPr>
            <a:spLocks noGrp="1"/>
          </p:cNvSpPr>
          <p:nvPr>
            <p:ph type="body" sz="quarter" idx="15"/>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9283D460-370A-4070-9DE7-77B8B876B566}"/>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EF7BEE2D-187D-4F4D-9827-82AAFFF68736}" type="datetime1">
              <a:rPr lang="en-GB"/>
              <a:pPr>
                <a:defRPr/>
              </a:pPr>
              <a:t>17/06/2021</a:t>
            </a:fld>
            <a:endParaRPr lang="en-GB" dirty="0"/>
          </a:p>
        </p:txBody>
      </p:sp>
      <p:sp>
        <p:nvSpPr>
          <p:cNvPr id="8" name="Pladsholder til sidefod 4">
            <a:extLst>
              <a:ext uri="{FF2B5EF4-FFF2-40B4-BE49-F238E27FC236}">
                <a16:creationId xmlns:a16="http://schemas.microsoft.com/office/drawing/2014/main" id="{6F52EF42-85EE-4522-AA6D-DC32A08B97E9}"/>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3" name="Pladsholder til slidenummer 5">
            <a:extLst>
              <a:ext uri="{FF2B5EF4-FFF2-40B4-BE49-F238E27FC236}">
                <a16:creationId xmlns:a16="http://schemas.microsoft.com/office/drawing/2014/main" id="{BC2FAB59-A77C-4C7A-BC1A-D25691B32C86}"/>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pPr>
              <a:defRPr/>
            </a:pPr>
            <a:fld id="{98FD7D99-224C-45BC-9A55-822E6894474E}" type="slidenum">
              <a:rPr lang="en-GB" altLang="fr-FR"/>
              <a:pPr>
                <a:defRPr/>
              </a:pPr>
              <a:t>‹N°›</a:t>
            </a:fld>
            <a:endParaRPr lang="en-GB" altLang="fr-FR"/>
          </a:p>
        </p:txBody>
      </p:sp>
    </p:spTree>
    <p:extLst>
      <p:ext uri="{BB962C8B-B14F-4D97-AF65-F5344CB8AC3E}">
        <p14:creationId xmlns:p14="http://schemas.microsoft.com/office/powerpoint/2010/main" val="213433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p:nvPr>
        </p:nvSpPr>
        <p:spPr>
          <a:xfrm>
            <a:off x="783166" y="4042705"/>
            <a:ext cx="4751233"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43FC563F-F533-4DFF-9FBE-9B76F467181F}"/>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0DA56596-61B8-467A-A36E-702F7AAC9BA9}" type="datetime1">
              <a:rPr lang="en-GB"/>
              <a:pPr>
                <a:defRPr/>
              </a:pPr>
              <a:t>17/06/2021</a:t>
            </a:fld>
            <a:endParaRPr lang="en-GB" dirty="0"/>
          </a:p>
        </p:txBody>
      </p:sp>
      <p:sp>
        <p:nvSpPr>
          <p:cNvPr id="7" name="Pladsholder til sidefod 4">
            <a:extLst>
              <a:ext uri="{FF2B5EF4-FFF2-40B4-BE49-F238E27FC236}">
                <a16:creationId xmlns:a16="http://schemas.microsoft.com/office/drawing/2014/main" id="{0F1506F0-4020-4BB4-996C-AF0A798182A9}"/>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9" name="Pladsholder til slidenummer 5">
            <a:extLst>
              <a:ext uri="{FF2B5EF4-FFF2-40B4-BE49-F238E27FC236}">
                <a16:creationId xmlns:a16="http://schemas.microsoft.com/office/drawing/2014/main" id="{9AEAC2E0-8DCE-4973-A576-7FD376C0DB74}"/>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pPr>
              <a:defRPr/>
            </a:pPr>
            <a:fld id="{019097A0-02D6-49FB-92A9-C4339E565EC7}" type="slidenum">
              <a:rPr lang="en-GB" altLang="fr-FR"/>
              <a:pPr>
                <a:defRPr/>
              </a:pPr>
              <a:t>‹N°›</a:t>
            </a:fld>
            <a:endParaRPr lang="en-GB" altLang="fr-FR"/>
          </a:p>
        </p:txBody>
      </p:sp>
    </p:spTree>
    <p:extLst>
      <p:ext uri="{BB962C8B-B14F-4D97-AF65-F5344CB8AC3E}">
        <p14:creationId xmlns:p14="http://schemas.microsoft.com/office/powerpoint/2010/main" val="129609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p:nvPr>
        </p:nvSpPr>
        <p:spPr>
          <a:xfrm>
            <a:off x="8804" y="0"/>
            <a:ext cx="12192000" cy="6858000"/>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6243637" y="691817"/>
            <a:ext cx="5948363" cy="5474035"/>
          </a:xfrm>
          <a:blipFill>
            <a:blip r:embed="rId3" cstate="email"/>
            <a:stretch>
              <a:fillRect/>
            </a:stretch>
          </a:blipFill>
        </p:spPr>
        <p:txBody>
          <a:bodyPr lIns="360000" tIns="468000" rIns="54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6740997" y="4053600"/>
            <a:ext cx="4665723" cy="899766"/>
          </a:xfrm>
        </p:spPr>
        <p:txBody>
          <a:bodyPr/>
          <a:lstStyle>
            <a:lvl1pPr marL="0" indent="0">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6740997" y="3007287"/>
            <a:ext cx="4665721" cy="726435"/>
          </a:xfrm>
        </p:spPr>
        <p:txBody>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0" name="Titel 1"/>
          <p:cNvSpPr>
            <a:spLocks noGrp="1"/>
          </p:cNvSpPr>
          <p:nvPr>
            <p:ph type="body" sz="quarter" idx="15"/>
          </p:nvPr>
        </p:nvSpPr>
        <p:spPr>
          <a:xfrm>
            <a:off x="6740997" y="1020201"/>
            <a:ext cx="468265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E79AAAA6-637C-46F4-A0CB-761714648D96}"/>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A7D78AAF-CEBF-47AB-B7DC-BA15F360DD4F}" type="datetime1">
              <a:rPr lang="en-GB"/>
              <a:pPr>
                <a:defRPr/>
              </a:pPr>
              <a:t>17/06/2021</a:t>
            </a:fld>
            <a:endParaRPr lang="en-GB" dirty="0"/>
          </a:p>
        </p:txBody>
      </p:sp>
      <p:sp>
        <p:nvSpPr>
          <p:cNvPr id="8" name="Pladsholder til sidefod 4">
            <a:extLst>
              <a:ext uri="{FF2B5EF4-FFF2-40B4-BE49-F238E27FC236}">
                <a16:creationId xmlns:a16="http://schemas.microsoft.com/office/drawing/2014/main" id="{8DB0D547-4BC2-4A3B-B999-A8ACB931325B}"/>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1" name="Pladsholder til slidenummer 5">
            <a:extLst>
              <a:ext uri="{FF2B5EF4-FFF2-40B4-BE49-F238E27FC236}">
                <a16:creationId xmlns:a16="http://schemas.microsoft.com/office/drawing/2014/main" id="{1806A8C2-B10C-401A-9CF6-435D545243CA}"/>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pPr>
              <a:defRPr/>
            </a:pPr>
            <a:fld id="{252ADCEC-69FF-4E70-A7B6-A32C744A3940}" type="slidenum">
              <a:rPr lang="en-GB" altLang="fr-FR"/>
              <a:pPr>
                <a:defRPr/>
              </a:pPr>
              <a:t>‹N°›</a:t>
            </a:fld>
            <a:endParaRPr lang="en-GB" altLang="fr-FR"/>
          </a:p>
        </p:txBody>
      </p:sp>
    </p:spTree>
    <p:extLst>
      <p:ext uri="{BB962C8B-B14F-4D97-AF65-F5344CB8AC3E}">
        <p14:creationId xmlns:p14="http://schemas.microsoft.com/office/powerpoint/2010/main" val="157204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6243637" y="2271092"/>
            <a:ext cx="5948363" cy="3895200"/>
          </a:xfrm>
          <a:blipFill>
            <a:blip r:embed="rId3" cstate="email"/>
            <a:stretch>
              <a:fillRect/>
            </a:stretch>
          </a:blipFill>
        </p:spPr>
        <p:txBody>
          <a:bodyPr lIns="360000" tIns="468000" rIns="540000" bIns="2448000" anchor="b"/>
          <a:lstStyle>
            <a:lvl1pPr algn="l">
              <a:lnSpc>
                <a:spcPts val="4000"/>
              </a:lnSpc>
              <a:defRPr sz="36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p:nvPr>
        </p:nvSpPr>
        <p:spPr>
          <a:xfrm>
            <a:off x="6739202" y="4053600"/>
            <a:ext cx="4667517"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6739202" y="2610941"/>
            <a:ext cx="4684449"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35F125B8-D155-4E30-9552-CEC0C71B2E91}"/>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55C20146-8F45-4957-BE58-DD87B34D9EFB}" type="datetime1">
              <a:rPr lang="en-GB"/>
              <a:pPr>
                <a:defRPr/>
              </a:pPr>
              <a:t>17/06/2021</a:t>
            </a:fld>
            <a:endParaRPr lang="en-GB" dirty="0"/>
          </a:p>
        </p:txBody>
      </p:sp>
      <p:sp>
        <p:nvSpPr>
          <p:cNvPr id="7" name="Pladsholder til sidefod 4">
            <a:extLst>
              <a:ext uri="{FF2B5EF4-FFF2-40B4-BE49-F238E27FC236}">
                <a16:creationId xmlns:a16="http://schemas.microsoft.com/office/drawing/2014/main" id="{E8E513B7-661E-42F0-AD48-EE83FF10C248}"/>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0D2E44AE-DD5A-43B6-9E34-72A13C08FAD7}"/>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pPr>
              <a:defRPr/>
            </a:pPr>
            <a:fld id="{CAC83D5E-B951-4DD5-B7F2-C570447F01E2}" type="slidenum">
              <a:rPr lang="en-GB" altLang="fr-FR"/>
              <a:pPr>
                <a:defRPr/>
              </a:pPr>
              <a:t>‹N°›</a:t>
            </a:fld>
            <a:endParaRPr lang="en-GB" altLang="fr-FR"/>
          </a:p>
        </p:txBody>
      </p:sp>
    </p:spTree>
    <p:extLst>
      <p:ext uri="{BB962C8B-B14F-4D97-AF65-F5344CB8AC3E}">
        <p14:creationId xmlns:p14="http://schemas.microsoft.com/office/powerpoint/2010/main" val="159227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eal lar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0F5695-6813-4C16-A254-33C89DB59B89}"/>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7" name="Picture 8">
            <a:extLst>
              <a:ext uri="{FF2B5EF4-FFF2-40B4-BE49-F238E27FC236}">
                <a16:creationId xmlns:a16="http://schemas.microsoft.com/office/drawing/2014/main" id="{16B7D4E8-5932-46D4-BB75-BB1BBE6CB8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37"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38"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12" name="Titel 1"/>
          <p:cNvSpPr>
            <a:spLocks noGrp="1"/>
          </p:cNvSpPr>
          <p:nvPr>
            <p:ph type="body" sz="quarter" idx="14"/>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8" name="Pladsholder til dato 3">
            <a:extLst>
              <a:ext uri="{FF2B5EF4-FFF2-40B4-BE49-F238E27FC236}">
                <a16:creationId xmlns:a16="http://schemas.microsoft.com/office/drawing/2014/main" id="{6FFA2592-56A1-46F9-A106-05B6F50615DA}"/>
              </a:ext>
            </a:extLst>
          </p:cNvPr>
          <p:cNvSpPr>
            <a:spLocks noGrp="1"/>
          </p:cNvSpPr>
          <p:nvPr>
            <p:ph type="dt" sz="half" idx="15"/>
          </p:nvPr>
        </p:nvSpPr>
        <p:spPr>
          <a:xfrm>
            <a:off x="10329863" y="-385763"/>
            <a:ext cx="814387" cy="177800"/>
          </a:xfrm>
        </p:spPr>
        <p:txBody>
          <a:bodyPr/>
          <a:lstStyle>
            <a:lvl1pPr>
              <a:defRPr sz="100">
                <a:solidFill>
                  <a:schemeClr val="bg1"/>
                </a:solidFill>
              </a:defRPr>
            </a:lvl1pPr>
          </a:lstStyle>
          <a:p>
            <a:pPr>
              <a:defRPr/>
            </a:pPr>
            <a:fld id="{75422C91-592D-4EC1-AF41-F38542200EDF}" type="datetime1">
              <a:rPr lang="en-GB"/>
              <a:pPr>
                <a:defRPr/>
              </a:pPr>
              <a:t>17/06/2021</a:t>
            </a:fld>
            <a:endParaRPr lang="en-GB" dirty="0"/>
          </a:p>
        </p:txBody>
      </p:sp>
      <p:sp>
        <p:nvSpPr>
          <p:cNvPr id="9" name="Pladsholder til sidefod 4">
            <a:extLst>
              <a:ext uri="{FF2B5EF4-FFF2-40B4-BE49-F238E27FC236}">
                <a16:creationId xmlns:a16="http://schemas.microsoft.com/office/drawing/2014/main" id="{C8334D65-9FF9-43EE-AFC4-DA740BBAB1C9}"/>
              </a:ext>
            </a:extLst>
          </p:cNvPr>
          <p:cNvSpPr>
            <a:spLocks noGrp="1"/>
          </p:cNvSpPr>
          <p:nvPr>
            <p:ph type="ftr" sz="quarter" idx="16"/>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24BCBEEB-6270-4DC6-BE5A-0D84EA901DF1}"/>
              </a:ext>
            </a:extLst>
          </p:cNvPr>
          <p:cNvSpPr>
            <a:spLocks noGrp="1"/>
          </p:cNvSpPr>
          <p:nvPr>
            <p:ph type="sldNum" sz="quarter" idx="17"/>
          </p:nvPr>
        </p:nvSpPr>
        <p:spPr>
          <a:xfrm>
            <a:off x="11255375" y="-385763"/>
            <a:ext cx="382588" cy="177800"/>
          </a:xfrm>
        </p:spPr>
        <p:txBody>
          <a:bodyPr/>
          <a:lstStyle>
            <a:lvl1pPr>
              <a:defRPr sz="100">
                <a:solidFill>
                  <a:schemeClr val="bg1"/>
                </a:solidFill>
              </a:defRPr>
            </a:lvl1pPr>
          </a:lstStyle>
          <a:p>
            <a:pPr>
              <a:defRPr/>
            </a:pPr>
            <a:fld id="{36C5EF16-8A80-4096-BA46-1DB78E7416C3}" type="slidenum">
              <a:rPr lang="en-GB" altLang="fr-FR"/>
              <a:pPr>
                <a:defRPr/>
              </a:pPr>
              <a:t>‹N°›</a:t>
            </a:fld>
            <a:endParaRPr lang="en-GB" altLang="fr-FR"/>
          </a:p>
        </p:txBody>
      </p:sp>
    </p:spTree>
    <p:extLst>
      <p:ext uri="{BB962C8B-B14F-4D97-AF65-F5344CB8AC3E}">
        <p14:creationId xmlns:p14="http://schemas.microsoft.com/office/powerpoint/2010/main" val="327882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93580ED4-7E37-479F-A6F2-BE8B53F50616}"/>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731237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eal small">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6DF846-672A-40B5-87E7-84FA878CF823}"/>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6" name="Picture 8">
            <a:extLst>
              <a:ext uri="{FF2B5EF4-FFF2-40B4-BE49-F238E27FC236}">
                <a16:creationId xmlns:a16="http://schemas.microsoft.com/office/drawing/2014/main" id="{8E6EFFFB-D12A-40FB-948E-0A709B325A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783166" y="4053600"/>
            <a:ext cx="4751233"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2C149B42-9E58-4E53-BC74-94FDEFD08418}"/>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D6D7A456-5E7A-45C6-B8E0-D9EAE0167660}" type="datetime1">
              <a:rPr lang="en-GB"/>
              <a:pPr>
                <a:defRPr/>
              </a:pPr>
              <a:t>17/06/2021</a:t>
            </a:fld>
            <a:endParaRPr lang="en-GB" dirty="0"/>
          </a:p>
        </p:txBody>
      </p:sp>
      <p:sp>
        <p:nvSpPr>
          <p:cNvPr id="8" name="Pladsholder til sidefod 4">
            <a:extLst>
              <a:ext uri="{FF2B5EF4-FFF2-40B4-BE49-F238E27FC236}">
                <a16:creationId xmlns:a16="http://schemas.microsoft.com/office/drawing/2014/main" id="{AF6BAF72-955E-4A29-AF12-32C00CCAD451}"/>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BAE63BE8-85F0-47DF-927D-10CBED55A819}"/>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pPr>
              <a:defRPr/>
            </a:pPr>
            <a:fld id="{42DD008E-6C6F-4F7D-8B40-C2F8F96EA7AE}" type="slidenum">
              <a:rPr lang="en-GB" altLang="fr-FR"/>
              <a:pPr>
                <a:defRPr/>
              </a:pPr>
              <a:t>‹N°›</a:t>
            </a:fld>
            <a:endParaRPr lang="en-GB" altLang="fr-FR"/>
          </a:p>
        </p:txBody>
      </p:sp>
    </p:spTree>
    <p:extLst>
      <p:ext uri="{BB962C8B-B14F-4D97-AF65-F5344CB8AC3E}">
        <p14:creationId xmlns:p14="http://schemas.microsoft.com/office/powerpoint/2010/main" val="3831882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2" cy="865188"/>
          </a:xfrm>
        </p:spPr>
        <p:txBody>
          <a:bodyPr/>
          <a:lstStyle>
            <a:lvl1pPr>
              <a:defRPr baseline="0"/>
            </a:lvl1pPr>
          </a:lstStyle>
          <a:p>
            <a:r>
              <a:rPr lang="fr-FR"/>
              <a:t>Modifiez le style du titre</a:t>
            </a:r>
            <a:endParaRPr lang="en-GB" dirty="0"/>
          </a:p>
        </p:txBody>
      </p:sp>
      <p:sp>
        <p:nvSpPr>
          <p:cNvPr id="3" name="Pladsholder til indhold 2"/>
          <p:cNvSpPr>
            <a:spLocks noGrp="1"/>
          </p:cNvSpPr>
          <p:nvPr>
            <p:ph idx="1"/>
          </p:nvPr>
        </p:nvSpPr>
        <p:spPr>
          <a:xfrm>
            <a:off x="783167" y="1635125"/>
            <a:ext cx="10623551" cy="4668178"/>
          </a:xfrm>
        </p:spPr>
        <p:txBody>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dato 3">
            <a:extLst>
              <a:ext uri="{FF2B5EF4-FFF2-40B4-BE49-F238E27FC236}">
                <a16:creationId xmlns:a16="http://schemas.microsoft.com/office/drawing/2014/main" id="{C5F7A0D2-06EC-4A55-8252-52D90A65B176}"/>
              </a:ext>
            </a:extLst>
          </p:cNvPr>
          <p:cNvSpPr>
            <a:spLocks noGrp="1"/>
          </p:cNvSpPr>
          <p:nvPr>
            <p:ph type="dt" sz="half" idx="10"/>
          </p:nvPr>
        </p:nvSpPr>
        <p:spPr/>
        <p:txBody>
          <a:bodyPr/>
          <a:lstStyle>
            <a:lvl1pPr>
              <a:defRPr/>
            </a:lvl1pPr>
          </a:lstStyle>
          <a:p>
            <a:pPr>
              <a:defRPr/>
            </a:pPr>
            <a:fld id="{0957A78E-CECC-4DEA-B5D0-DF8C3E3C62E0}" type="datetime1">
              <a:rPr lang="en-GB"/>
              <a:pPr>
                <a:defRPr/>
              </a:pPr>
              <a:t>17/06/2021</a:t>
            </a:fld>
            <a:endParaRPr lang="en-GB" dirty="0"/>
          </a:p>
        </p:txBody>
      </p:sp>
      <p:sp>
        <p:nvSpPr>
          <p:cNvPr id="5" name="Pladsholder til sidefod 4">
            <a:extLst>
              <a:ext uri="{FF2B5EF4-FFF2-40B4-BE49-F238E27FC236}">
                <a16:creationId xmlns:a16="http://schemas.microsoft.com/office/drawing/2014/main" id="{16099D2C-AFF0-4A7E-9F19-327FE09E8907}"/>
              </a:ext>
            </a:extLst>
          </p:cNvPr>
          <p:cNvSpPr>
            <a:spLocks noGrp="1"/>
          </p:cNvSpPr>
          <p:nvPr>
            <p:ph type="ftr" sz="quarter" idx="11"/>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33DE4A56-6E12-42A1-A38E-FF5DBD8C18F8}"/>
              </a:ext>
            </a:extLst>
          </p:cNvPr>
          <p:cNvSpPr>
            <a:spLocks noGrp="1"/>
          </p:cNvSpPr>
          <p:nvPr>
            <p:ph type="sldNum" sz="quarter" idx="12"/>
          </p:nvPr>
        </p:nvSpPr>
        <p:spPr/>
        <p:txBody>
          <a:bodyPr/>
          <a:lstStyle>
            <a:lvl1pPr>
              <a:defRPr/>
            </a:lvl1pPr>
          </a:lstStyle>
          <a:p>
            <a:pPr>
              <a:defRPr/>
            </a:pPr>
            <a:fld id="{B708D34D-CC5B-479A-A0DE-764F676C40A9}" type="slidenum">
              <a:rPr lang="en-GB" altLang="fr-FR"/>
              <a:pPr>
                <a:defRPr/>
              </a:pPr>
              <a:t>‹N°›</a:t>
            </a:fld>
            <a:endParaRPr lang="en-GB" altLang="fr-FR"/>
          </a:p>
        </p:txBody>
      </p:sp>
    </p:spTree>
    <p:extLst>
      <p:ext uri="{BB962C8B-B14F-4D97-AF65-F5344CB8AC3E}">
        <p14:creationId xmlns:p14="http://schemas.microsoft.com/office/powerpoint/2010/main" val="2288310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p:nvPr>
        </p:nvSpPr>
        <p:spPr>
          <a:xfrm>
            <a:off x="783168" y="619125"/>
            <a:ext cx="10623549" cy="865188"/>
          </a:xfrm>
        </p:spPr>
        <p:txBody>
          <a:bodyPr/>
          <a:lstStyle/>
          <a:p>
            <a:r>
              <a:rPr lang="fr-FR"/>
              <a:t>Modifiez le style du titre</a:t>
            </a:r>
            <a:endParaRPr lang="en-GB" dirty="0"/>
          </a:p>
        </p:txBody>
      </p:sp>
      <p:sp>
        <p:nvSpPr>
          <p:cNvPr id="3" name="Pladsholder til indhold 2"/>
          <p:cNvSpPr>
            <a:spLocks noGrp="1"/>
          </p:cNvSpPr>
          <p:nvPr>
            <p:ph sz="half" idx="1"/>
          </p:nvPr>
        </p:nvSpPr>
        <p:spPr>
          <a:xfrm>
            <a:off x="783169" y="1633539"/>
            <a:ext cx="5164329" cy="4668836"/>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indhold 3"/>
          <p:cNvSpPr>
            <a:spLocks noGrp="1"/>
          </p:cNvSpPr>
          <p:nvPr>
            <p:ph sz="half" idx="2"/>
          </p:nvPr>
        </p:nvSpPr>
        <p:spPr>
          <a:xfrm>
            <a:off x="6238346" y="1635125"/>
            <a:ext cx="5168373" cy="4667250"/>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C8884B82-4E17-4E1F-AA75-A427A4B77110}"/>
              </a:ext>
            </a:extLst>
          </p:cNvPr>
          <p:cNvSpPr>
            <a:spLocks noGrp="1"/>
          </p:cNvSpPr>
          <p:nvPr>
            <p:ph type="dt" sz="half" idx="10"/>
          </p:nvPr>
        </p:nvSpPr>
        <p:spPr/>
        <p:txBody>
          <a:bodyPr/>
          <a:lstStyle>
            <a:lvl1pPr>
              <a:defRPr/>
            </a:lvl1pPr>
          </a:lstStyle>
          <a:p>
            <a:pPr>
              <a:defRPr/>
            </a:pPr>
            <a:fld id="{A30F2E28-DEAE-43A8-A8AC-41BA62F8E5D6}" type="datetime1">
              <a:rPr lang="en-GB"/>
              <a:pPr>
                <a:defRPr/>
              </a:pPr>
              <a:t>17/06/2021</a:t>
            </a:fld>
            <a:endParaRPr lang="en-GB" dirty="0"/>
          </a:p>
        </p:txBody>
      </p:sp>
      <p:sp>
        <p:nvSpPr>
          <p:cNvPr id="6" name="Pladsholder til sidefod 5">
            <a:extLst>
              <a:ext uri="{FF2B5EF4-FFF2-40B4-BE49-F238E27FC236}">
                <a16:creationId xmlns:a16="http://schemas.microsoft.com/office/drawing/2014/main" id="{D31D4B41-DFA0-461C-886D-84BA55D74DFD}"/>
              </a:ext>
            </a:extLst>
          </p:cNvPr>
          <p:cNvSpPr>
            <a:spLocks noGrp="1"/>
          </p:cNvSpPr>
          <p:nvPr>
            <p:ph type="ftr" sz="quarter" idx="11"/>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C7027ED3-DE28-4F13-AB91-E39C8C71C28E}"/>
              </a:ext>
            </a:extLst>
          </p:cNvPr>
          <p:cNvSpPr>
            <a:spLocks noGrp="1"/>
          </p:cNvSpPr>
          <p:nvPr>
            <p:ph type="sldNum" sz="quarter" idx="12"/>
          </p:nvPr>
        </p:nvSpPr>
        <p:spPr/>
        <p:txBody>
          <a:bodyPr/>
          <a:lstStyle>
            <a:lvl1pPr>
              <a:defRPr/>
            </a:lvl1pPr>
          </a:lstStyle>
          <a:p>
            <a:pPr>
              <a:defRPr/>
            </a:pPr>
            <a:fld id="{CBF130AC-0C2F-4570-8101-F39930E8368F}" type="slidenum">
              <a:rPr lang="en-GB" altLang="fr-FR"/>
              <a:pPr>
                <a:defRPr/>
              </a:pPr>
              <a:t>‹N°›</a:t>
            </a:fld>
            <a:endParaRPr lang="en-GB" altLang="fr-FR"/>
          </a:p>
        </p:txBody>
      </p:sp>
    </p:spTree>
    <p:extLst>
      <p:ext uri="{BB962C8B-B14F-4D97-AF65-F5344CB8AC3E}">
        <p14:creationId xmlns:p14="http://schemas.microsoft.com/office/powerpoint/2010/main" val="63920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p:nvPr>
        </p:nvSpPr>
        <p:spPr>
          <a:xfrm>
            <a:off x="6243639" y="1635126"/>
            <a:ext cx="5163079" cy="4667251"/>
          </a:xfrm>
          <a:blipFill>
            <a:blip r:embed="rId2" cstate="email"/>
            <a:srcRect/>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70" y="619125"/>
            <a:ext cx="10623549" cy="865188"/>
          </a:xfrm>
        </p:spPr>
        <p:txBody>
          <a:bodyPr/>
          <a:lstStyle>
            <a:lvl1pPr>
              <a:defRPr/>
            </a:lvl1pPr>
          </a:lstStyle>
          <a:p>
            <a:r>
              <a:rPr lang="fr-FR"/>
              <a:t>Modifiez le style du titre</a:t>
            </a:r>
            <a:endParaRPr lang="en-GB" dirty="0"/>
          </a:p>
        </p:txBody>
      </p:sp>
      <p:sp>
        <p:nvSpPr>
          <p:cNvPr id="3" name="Pladsholder til indhold 2"/>
          <p:cNvSpPr>
            <a:spLocks noGrp="1"/>
          </p:cNvSpPr>
          <p:nvPr>
            <p:ph sz="half" idx="1"/>
          </p:nvPr>
        </p:nvSpPr>
        <p:spPr>
          <a:xfrm>
            <a:off x="783168" y="1635126"/>
            <a:ext cx="5176648" cy="4667251"/>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207AC6C8-FB73-4321-BD61-38472765FF32}"/>
              </a:ext>
            </a:extLst>
          </p:cNvPr>
          <p:cNvSpPr>
            <a:spLocks noGrp="1"/>
          </p:cNvSpPr>
          <p:nvPr>
            <p:ph type="dt" sz="half" idx="16"/>
          </p:nvPr>
        </p:nvSpPr>
        <p:spPr/>
        <p:txBody>
          <a:bodyPr/>
          <a:lstStyle>
            <a:lvl1pPr>
              <a:defRPr/>
            </a:lvl1pPr>
          </a:lstStyle>
          <a:p>
            <a:pPr>
              <a:defRPr/>
            </a:pPr>
            <a:fld id="{FBF2BC22-AC59-436B-8E2B-C1906641F35B}" type="datetime1">
              <a:rPr lang="en-GB"/>
              <a:pPr>
                <a:defRPr/>
              </a:pPr>
              <a:t>17/06/2021</a:t>
            </a:fld>
            <a:endParaRPr lang="en-GB" dirty="0"/>
          </a:p>
        </p:txBody>
      </p:sp>
      <p:sp>
        <p:nvSpPr>
          <p:cNvPr id="6" name="Pladsholder til sidefod 5">
            <a:extLst>
              <a:ext uri="{FF2B5EF4-FFF2-40B4-BE49-F238E27FC236}">
                <a16:creationId xmlns:a16="http://schemas.microsoft.com/office/drawing/2014/main" id="{57A849B0-9FF1-4994-B309-5E839BA548BA}"/>
              </a:ext>
            </a:extLst>
          </p:cNvPr>
          <p:cNvSpPr>
            <a:spLocks noGrp="1"/>
          </p:cNvSpPr>
          <p:nvPr>
            <p:ph type="ftr" sz="quarter" idx="17"/>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3A2EBEFE-8F6D-4C03-85C4-3D80BD3B1165}"/>
              </a:ext>
            </a:extLst>
          </p:cNvPr>
          <p:cNvSpPr>
            <a:spLocks noGrp="1"/>
          </p:cNvSpPr>
          <p:nvPr>
            <p:ph type="sldNum" sz="quarter" idx="18"/>
          </p:nvPr>
        </p:nvSpPr>
        <p:spPr/>
        <p:txBody>
          <a:bodyPr/>
          <a:lstStyle>
            <a:lvl1pPr>
              <a:defRPr/>
            </a:lvl1pPr>
          </a:lstStyle>
          <a:p>
            <a:pPr>
              <a:defRPr/>
            </a:pPr>
            <a:fld id="{FC15697D-9177-4C98-BAF0-98B6DD3FC299}" type="slidenum">
              <a:rPr lang="en-GB" altLang="fr-FR"/>
              <a:pPr>
                <a:defRPr/>
              </a:pPr>
              <a:t>‹N°›</a:t>
            </a:fld>
            <a:endParaRPr lang="en-GB" altLang="fr-FR"/>
          </a:p>
        </p:txBody>
      </p:sp>
    </p:spTree>
    <p:extLst>
      <p:ext uri="{BB962C8B-B14F-4D97-AF65-F5344CB8AC3E}">
        <p14:creationId xmlns:p14="http://schemas.microsoft.com/office/powerpoint/2010/main" val="11246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p:nvPr>
        </p:nvSpPr>
        <p:spPr>
          <a:xfrm>
            <a:off x="783168" y="1635125"/>
            <a:ext cx="10623549" cy="4667250"/>
          </a:xfrm>
          <a:blipFill>
            <a:blip r:embed="rId2"/>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69" y="619125"/>
            <a:ext cx="10623551" cy="865188"/>
          </a:xfrm>
        </p:spPr>
        <p:txBody>
          <a:bodyPr/>
          <a:lstStyle/>
          <a:p>
            <a:r>
              <a:rPr lang="fr-FR"/>
              <a:t>Modifiez le style du titre</a:t>
            </a:r>
            <a:endParaRPr lang="en-GB" dirty="0"/>
          </a:p>
        </p:txBody>
      </p:sp>
      <p:sp>
        <p:nvSpPr>
          <p:cNvPr id="4" name="Pladsholder til dato 4">
            <a:extLst>
              <a:ext uri="{FF2B5EF4-FFF2-40B4-BE49-F238E27FC236}">
                <a16:creationId xmlns:a16="http://schemas.microsoft.com/office/drawing/2014/main" id="{FE5B5062-2884-4169-9650-10D6B487D30E}"/>
              </a:ext>
            </a:extLst>
          </p:cNvPr>
          <p:cNvSpPr>
            <a:spLocks noGrp="1"/>
          </p:cNvSpPr>
          <p:nvPr>
            <p:ph type="dt" sz="half" idx="15"/>
          </p:nvPr>
        </p:nvSpPr>
        <p:spPr/>
        <p:txBody>
          <a:bodyPr/>
          <a:lstStyle>
            <a:lvl1pPr>
              <a:defRPr/>
            </a:lvl1pPr>
          </a:lstStyle>
          <a:p>
            <a:pPr>
              <a:defRPr/>
            </a:pPr>
            <a:fld id="{7989264C-1412-4912-B440-92CECA86C8DA}" type="datetime1">
              <a:rPr lang="en-GB"/>
              <a:pPr>
                <a:defRPr/>
              </a:pPr>
              <a:t>17/06/2021</a:t>
            </a:fld>
            <a:endParaRPr lang="en-GB" dirty="0"/>
          </a:p>
        </p:txBody>
      </p:sp>
      <p:sp>
        <p:nvSpPr>
          <p:cNvPr id="5" name="Pladsholder til sidefod 5">
            <a:extLst>
              <a:ext uri="{FF2B5EF4-FFF2-40B4-BE49-F238E27FC236}">
                <a16:creationId xmlns:a16="http://schemas.microsoft.com/office/drawing/2014/main" id="{7B06C589-4305-4116-838F-BCC5EDBC7758}"/>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6">
            <a:extLst>
              <a:ext uri="{FF2B5EF4-FFF2-40B4-BE49-F238E27FC236}">
                <a16:creationId xmlns:a16="http://schemas.microsoft.com/office/drawing/2014/main" id="{BBF0ABC0-E5D7-42E0-89E9-2E40F16C169D}"/>
              </a:ext>
            </a:extLst>
          </p:cNvPr>
          <p:cNvSpPr>
            <a:spLocks noGrp="1"/>
          </p:cNvSpPr>
          <p:nvPr>
            <p:ph type="sldNum" sz="quarter" idx="17"/>
          </p:nvPr>
        </p:nvSpPr>
        <p:spPr/>
        <p:txBody>
          <a:bodyPr/>
          <a:lstStyle>
            <a:lvl1pPr>
              <a:defRPr/>
            </a:lvl1pPr>
          </a:lstStyle>
          <a:p>
            <a:pPr>
              <a:defRPr/>
            </a:pPr>
            <a:fld id="{7ED2772A-8E61-47B9-9C4D-55ABAB9A6FE2}" type="slidenum">
              <a:rPr lang="en-GB" altLang="fr-FR"/>
              <a:pPr>
                <a:defRPr/>
              </a:pPr>
              <a:t>‹N°›</a:t>
            </a:fld>
            <a:endParaRPr lang="en-GB" altLang="fr-FR"/>
          </a:p>
        </p:txBody>
      </p:sp>
    </p:spTree>
    <p:extLst>
      <p:ext uri="{BB962C8B-B14F-4D97-AF65-F5344CB8AC3E}">
        <p14:creationId xmlns:p14="http://schemas.microsoft.com/office/powerpoint/2010/main" val="1699024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tx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6243637" y="4903567"/>
            <a:ext cx="5948363" cy="1398808"/>
          </a:xfrm>
          <a:solidFill>
            <a:srgbClr val="A31D20">
              <a:alpha val="95000"/>
            </a:srgbClr>
          </a:solidFill>
        </p:spPr>
        <p:txBody>
          <a:bodyPr lIns="252000" tIns="144000" rIns="540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DB952084-32F2-4CEF-8DE7-9C1BEF839DF5}"/>
              </a:ext>
            </a:extLst>
          </p:cNvPr>
          <p:cNvSpPr>
            <a:spLocks noGrp="1"/>
          </p:cNvSpPr>
          <p:nvPr>
            <p:ph type="dt" sz="half" idx="15"/>
          </p:nvPr>
        </p:nvSpPr>
        <p:spPr/>
        <p:txBody>
          <a:bodyPr/>
          <a:lstStyle>
            <a:lvl1pPr>
              <a:defRPr/>
            </a:lvl1pPr>
          </a:lstStyle>
          <a:p>
            <a:pPr>
              <a:defRPr/>
            </a:pPr>
            <a:fld id="{CC5EAF4C-6F8B-472E-8FE1-35F1B35A20C1}" type="datetime1">
              <a:rPr lang="en-GB"/>
              <a:pPr>
                <a:defRPr/>
              </a:pPr>
              <a:t>17/06/2021</a:t>
            </a:fld>
            <a:endParaRPr lang="en-GB" dirty="0"/>
          </a:p>
        </p:txBody>
      </p:sp>
      <p:sp>
        <p:nvSpPr>
          <p:cNvPr id="5" name="Pladsholder til sidefod 4">
            <a:extLst>
              <a:ext uri="{FF2B5EF4-FFF2-40B4-BE49-F238E27FC236}">
                <a16:creationId xmlns:a16="http://schemas.microsoft.com/office/drawing/2014/main" id="{80FE7A5F-6683-4643-BEC3-03E17A388779}"/>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F0C183F4-B7D0-43C9-ACA6-04D8DC880CA9}"/>
              </a:ext>
            </a:extLst>
          </p:cNvPr>
          <p:cNvSpPr>
            <a:spLocks noGrp="1"/>
          </p:cNvSpPr>
          <p:nvPr>
            <p:ph type="sldNum" sz="quarter" idx="17"/>
          </p:nvPr>
        </p:nvSpPr>
        <p:spPr/>
        <p:txBody>
          <a:bodyPr/>
          <a:lstStyle>
            <a:lvl1pPr>
              <a:defRPr/>
            </a:lvl1pPr>
          </a:lstStyle>
          <a:p>
            <a:pPr>
              <a:defRPr/>
            </a:pPr>
            <a:fld id="{1BE467E1-FB6E-479E-B3C8-90A94C794893}" type="slidenum">
              <a:rPr lang="en-GB" altLang="fr-FR"/>
              <a:pPr>
                <a:defRPr/>
              </a:pPr>
              <a:t>‹N°›</a:t>
            </a:fld>
            <a:endParaRPr lang="en-GB" altLang="fr-FR"/>
          </a:p>
        </p:txBody>
      </p:sp>
    </p:spTree>
    <p:extLst>
      <p:ext uri="{BB962C8B-B14F-4D97-AF65-F5344CB8AC3E}">
        <p14:creationId xmlns:p14="http://schemas.microsoft.com/office/powerpoint/2010/main" val="69055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0" y="4903567"/>
            <a:ext cx="5948363" cy="1398808"/>
          </a:xfrm>
          <a:solidFill>
            <a:srgbClr val="A31D20">
              <a:alpha val="95000"/>
            </a:srgbClr>
          </a:solidFill>
        </p:spPr>
        <p:txBody>
          <a:bodyPr lIns="576000" tIns="144000" rIns="252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1ABE0D68-51AF-4F68-8D2C-4EB75894643F}"/>
              </a:ext>
            </a:extLst>
          </p:cNvPr>
          <p:cNvSpPr>
            <a:spLocks noGrp="1"/>
          </p:cNvSpPr>
          <p:nvPr>
            <p:ph type="dt" sz="half" idx="15"/>
          </p:nvPr>
        </p:nvSpPr>
        <p:spPr/>
        <p:txBody>
          <a:bodyPr/>
          <a:lstStyle>
            <a:lvl1pPr>
              <a:defRPr/>
            </a:lvl1pPr>
          </a:lstStyle>
          <a:p>
            <a:pPr>
              <a:defRPr/>
            </a:pPr>
            <a:fld id="{F3F2A824-268B-4464-9406-3A0F8C695070}" type="datetime1">
              <a:rPr lang="en-GB"/>
              <a:pPr>
                <a:defRPr/>
              </a:pPr>
              <a:t>17/06/2021</a:t>
            </a:fld>
            <a:endParaRPr lang="en-GB" dirty="0"/>
          </a:p>
        </p:txBody>
      </p:sp>
      <p:sp>
        <p:nvSpPr>
          <p:cNvPr id="5" name="Pladsholder til sidefod 4">
            <a:extLst>
              <a:ext uri="{FF2B5EF4-FFF2-40B4-BE49-F238E27FC236}">
                <a16:creationId xmlns:a16="http://schemas.microsoft.com/office/drawing/2014/main" id="{0CC22842-44F8-41A9-BF62-691B1D3C2E9F}"/>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BCD93B58-481B-42E4-960A-B431F4959F40}"/>
              </a:ext>
            </a:extLst>
          </p:cNvPr>
          <p:cNvSpPr>
            <a:spLocks noGrp="1"/>
          </p:cNvSpPr>
          <p:nvPr>
            <p:ph type="sldNum" sz="quarter" idx="17"/>
          </p:nvPr>
        </p:nvSpPr>
        <p:spPr/>
        <p:txBody>
          <a:bodyPr/>
          <a:lstStyle>
            <a:lvl1pPr>
              <a:defRPr/>
            </a:lvl1pPr>
          </a:lstStyle>
          <a:p>
            <a:pPr>
              <a:defRPr/>
            </a:pPr>
            <a:fld id="{E686D84D-A715-4B2A-9620-9B6585350700}" type="slidenum">
              <a:rPr lang="en-GB" altLang="fr-FR"/>
              <a:pPr>
                <a:defRPr/>
              </a:pPr>
              <a:t>‹N°›</a:t>
            </a:fld>
            <a:endParaRPr lang="en-GB" altLang="fr-FR"/>
          </a:p>
        </p:txBody>
      </p:sp>
    </p:spTree>
    <p:extLst>
      <p:ext uri="{BB962C8B-B14F-4D97-AF65-F5344CB8AC3E}">
        <p14:creationId xmlns:p14="http://schemas.microsoft.com/office/powerpoint/2010/main" val="57116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10" name="Pladsholder til tekst 9"/>
          <p:cNvSpPr>
            <a:spLocks noGrp="1"/>
          </p:cNvSpPr>
          <p:nvPr>
            <p:ph type="body" sz="quarter" idx="15"/>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ED573284-9F6C-415C-8198-7FD0C81D1B1B}"/>
              </a:ext>
            </a:extLst>
          </p:cNvPr>
          <p:cNvSpPr>
            <a:spLocks noGrp="1"/>
          </p:cNvSpPr>
          <p:nvPr>
            <p:ph type="dt" sz="half" idx="16"/>
          </p:nvPr>
        </p:nvSpPr>
        <p:spPr/>
        <p:txBody>
          <a:bodyPr/>
          <a:lstStyle>
            <a:lvl1pPr>
              <a:defRPr/>
            </a:lvl1pPr>
          </a:lstStyle>
          <a:p>
            <a:pPr>
              <a:defRPr/>
            </a:pPr>
            <a:fld id="{0C1B9538-CD01-4265-96E9-F5B93B9F2904}" type="datetime1">
              <a:rPr lang="en-GB"/>
              <a:pPr>
                <a:defRPr/>
              </a:pPr>
              <a:t>17/06/2021</a:t>
            </a:fld>
            <a:endParaRPr lang="en-GB" dirty="0"/>
          </a:p>
        </p:txBody>
      </p:sp>
      <p:sp>
        <p:nvSpPr>
          <p:cNvPr id="5" name="Pladsholder til sidefod 4">
            <a:extLst>
              <a:ext uri="{FF2B5EF4-FFF2-40B4-BE49-F238E27FC236}">
                <a16:creationId xmlns:a16="http://schemas.microsoft.com/office/drawing/2014/main" id="{33FF3113-DAD1-418A-A616-1A5B060B541D}"/>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E51ED6D7-6CF6-4F88-9892-14604D83AAAB}"/>
              </a:ext>
            </a:extLst>
          </p:cNvPr>
          <p:cNvSpPr>
            <a:spLocks noGrp="1"/>
          </p:cNvSpPr>
          <p:nvPr>
            <p:ph type="sldNum" sz="quarter" idx="18"/>
          </p:nvPr>
        </p:nvSpPr>
        <p:spPr/>
        <p:txBody>
          <a:bodyPr/>
          <a:lstStyle>
            <a:lvl1pPr>
              <a:defRPr/>
            </a:lvl1pPr>
          </a:lstStyle>
          <a:p>
            <a:pPr>
              <a:defRPr/>
            </a:pPr>
            <a:fld id="{A7CC8430-FF6C-479B-A50A-1F37BACFD37C}" type="slidenum">
              <a:rPr lang="en-GB" altLang="fr-FR"/>
              <a:pPr>
                <a:defRPr/>
              </a:pPr>
              <a:t>‹N°›</a:t>
            </a:fld>
            <a:endParaRPr lang="en-GB" altLang="fr-FR"/>
          </a:p>
        </p:txBody>
      </p:sp>
    </p:spTree>
    <p:extLst>
      <p:ext uri="{BB962C8B-B14F-4D97-AF65-F5344CB8AC3E}">
        <p14:creationId xmlns:p14="http://schemas.microsoft.com/office/powerpoint/2010/main" val="170173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8" name="Pladsholder til tekst 9"/>
          <p:cNvSpPr>
            <a:spLocks noGrp="1"/>
          </p:cNvSpPr>
          <p:nvPr>
            <p:ph type="body" sz="quarter" idx="15"/>
          </p:nvPr>
        </p:nvSpPr>
        <p:spPr>
          <a:xfrm>
            <a:off x="0"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5C45AD70-5E43-4E98-AE35-41F606394914}"/>
              </a:ext>
            </a:extLst>
          </p:cNvPr>
          <p:cNvSpPr>
            <a:spLocks noGrp="1"/>
          </p:cNvSpPr>
          <p:nvPr>
            <p:ph type="dt" sz="half" idx="16"/>
          </p:nvPr>
        </p:nvSpPr>
        <p:spPr/>
        <p:txBody>
          <a:bodyPr/>
          <a:lstStyle>
            <a:lvl1pPr>
              <a:defRPr/>
            </a:lvl1pPr>
          </a:lstStyle>
          <a:p>
            <a:pPr>
              <a:defRPr/>
            </a:pPr>
            <a:fld id="{0EA95608-ACEE-4E6F-AE89-3348BDB24D77}" type="datetime1">
              <a:rPr lang="en-GB"/>
              <a:pPr>
                <a:defRPr/>
              </a:pPr>
              <a:t>17/06/2021</a:t>
            </a:fld>
            <a:endParaRPr lang="en-GB" dirty="0"/>
          </a:p>
        </p:txBody>
      </p:sp>
      <p:sp>
        <p:nvSpPr>
          <p:cNvPr id="5" name="Pladsholder til sidefod 4">
            <a:extLst>
              <a:ext uri="{FF2B5EF4-FFF2-40B4-BE49-F238E27FC236}">
                <a16:creationId xmlns:a16="http://schemas.microsoft.com/office/drawing/2014/main" id="{FDBEBDC0-F92F-42E2-BFE2-32FE9E19D4AE}"/>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7D59D1BF-9653-4BD5-A241-B8557F3FBC51}"/>
              </a:ext>
            </a:extLst>
          </p:cNvPr>
          <p:cNvSpPr>
            <a:spLocks noGrp="1"/>
          </p:cNvSpPr>
          <p:nvPr>
            <p:ph type="sldNum" sz="quarter" idx="18"/>
          </p:nvPr>
        </p:nvSpPr>
        <p:spPr/>
        <p:txBody>
          <a:bodyPr/>
          <a:lstStyle>
            <a:lvl1pPr>
              <a:defRPr/>
            </a:lvl1pPr>
          </a:lstStyle>
          <a:p>
            <a:pPr>
              <a:defRPr/>
            </a:pPr>
            <a:fld id="{F025676A-063D-4F29-B057-A14772F63232}" type="slidenum">
              <a:rPr lang="en-GB" altLang="fr-FR"/>
              <a:pPr>
                <a:defRPr/>
              </a:pPr>
              <a:t>‹N°›</a:t>
            </a:fld>
            <a:endParaRPr lang="en-GB" altLang="fr-FR"/>
          </a:p>
        </p:txBody>
      </p:sp>
    </p:spTree>
    <p:extLst>
      <p:ext uri="{BB962C8B-B14F-4D97-AF65-F5344CB8AC3E}">
        <p14:creationId xmlns:p14="http://schemas.microsoft.com/office/powerpoint/2010/main" val="2510705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pital bullet list">
    <p:spTree>
      <p:nvGrpSpPr>
        <p:cNvPr id="1" name=""/>
        <p:cNvGrpSpPr/>
        <p:nvPr/>
      </p:nvGrpSpPr>
      <p:grpSpPr>
        <a:xfrm>
          <a:off x="0" y="0"/>
          <a:ext cx="0" cy="0"/>
          <a:chOff x="0" y="0"/>
          <a:chExt cx="0" cy="0"/>
        </a:xfrm>
      </p:grpSpPr>
      <p:sp>
        <p:nvSpPr>
          <p:cNvPr id="7" name="Pladsholder til tekst 9"/>
          <p:cNvSpPr>
            <a:spLocks noGrp="1"/>
          </p:cNvSpPr>
          <p:nvPr>
            <p:ph type="body" sz="quarter" idx="15"/>
          </p:nvPr>
        </p:nvSpPr>
        <p:spPr>
          <a:xfrm>
            <a:off x="783166" y="622301"/>
            <a:ext cx="10623551" cy="5681002"/>
          </a:xfrm>
          <a:noFill/>
        </p:spPr>
        <p:txBody>
          <a:bodyPr/>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 name="Pladsholder til dato 3">
            <a:extLst>
              <a:ext uri="{FF2B5EF4-FFF2-40B4-BE49-F238E27FC236}">
                <a16:creationId xmlns:a16="http://schemas.microsoft.com/office/drawing/2014/main" id="{C19F7029-BD31-44E4-B8C4-EE46EE19F50E}"/>
              </a:ext>
            </a:extLst>
          </p:cNvPr>
          <p:cNvSpPr>
            <a:spLocks noGrp="1"/>
          </p:cNvSpPr>
          <p:nvPr>
            <p:ph type="dt" sz="half" idx="16"/>
          </p:nvPr>
        </p:nvSpPr>
        <p:spPr/>
        <p:txBody>
          <a:bodyPr/>
          <a:lstStyle>
            <a:lvl1pPr>
              <a:defRPr/>
            </a:lvl1pPr>
          </a:lstStyle>
          <a:p>
            <a:pPr>
              <a:defRPr/>
            </a:pPr>
            <a:fld id="{FA09A5BD-2940-4364-8312-C7AB5412BE71}" type="datetime1">
              <a:rPr lang="en-GB"/>
              <a:pPr>
                <a:defRPr/>
              </a:pPr>
              <a:t>17/06/2021</a:t>
            </a:fld>
            <a:endParaRPr lang="en-GB" dirty="0"/>
          </a:p>
        </p:txBody>
      </p:sp>
      <p:sp>
        <p:nvSpPr>
          <p:cNvPr id="4" name="Pladsholder til sidefod 4">
            <a:extLst>
              <a:ext uri="{FF2B5EF4-FFF2-40B4-BE49-F238E27FC236}">
                <a16:creationId xmlns:a16="http://schemas.microsoft.com/office/drawing/2014/main" id="{C48A3108-18F5-4FDC-9C03-44EF21E39148}"/>
              </a:ext>
            </a:extLst>
          </p:cNvPr>
          <p:cNvSpPr>
            <a:spLocks noGrp="1"/>
          </p:cNvSpPr>
          <p:nvPr>
            <p:ph type="ftr" sz="quarter" idx="17"/>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23BE5F32-8C6E-468C-BF23-1FD37462D667}"/>
              </a:ext>
            </a:extLst>
          </p:cNvPr>
          <p:cNvSpPr>
            <a:spLocks noGrp="1"/>
          </p:cNvSpPr>
          <p:nvPr>
            <p:ph type="sldNum" sz="quarter" idx="18"/>
          </p:nvPr>
        </p:nvSpPr>
        <p:spPr/>
        <p:txBody>
          <a:bodyPr/>
          <a:lstStyle>
            <a:lvl1pPr>
              <a:defRPr/>
            </a:lvl1pPr>
          </a:lstStyle>
          <a:p>
            <a:pPr>
              <a:defRPr/>
            </a:pPr>
            <a:fld id="{8DCAFA60-C974-45F3-9C8A-F28474BFAC95}" type="slidenum">
              <a:rPr lang="en-GB" altLang="fr-FR"/>
              <a:pPr>
                <a:defRPr/>
              </a:pPr>
              <a:t>‹N°›</a:t>
            </a:fld>
            <a:endParaRPr lang="en-GB" altLang="fr-FR"/>
          </a:p>
        </p:txBody>
      </p:sp>
    </p:spTree>
    <p:extLst>
      <p:ext uri="{BB962C8B-B14F-4D97-AF65-F5344CB8AC3E}">
        <p14:creationId xmlns:p14="http://schemas.microsoft.com/office/powerpoint/2010/main" val="1661134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1B5B3A6E-61E0-4EF7-87A4-AE83DAD093F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950018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721D98AB-5F1C-4057-8129-7BB68BAF084A}"/>
              </a:ext>
            </a:extLst>
          </p:cNvPr>
          <p:cNvSpPr txBox="1"/>
          <p:nvPr userDrawn="1"/>
        </p:nvSpPr>
        <p:spPr>
          <a:xfrm>
            <a:off x="608013" y="612775"/>
            <a:ext cx="1168400" cy="1824038"/>
          </a:xfrm>
          <a:prstGeom prst="rect">
            <a:avLst/>
          </a:prstGeom>
          <a:noFill/>
        </p:spPr>
        <p:txBody>
          <a:bodyPr>
            <a:spAutoFit/>
          </a:bodyPr>
          <a:lstStyle/>
          <a:p>
            <a:pPr>
              <a:defRPr/>
            </a:pPr>
            <a:r>
              <a:rPr lang="en-GB" sz="11250" b="1" dirty="0">
                <a:solidFill>
                  <a:schemeClr val="bg1"/>
                </a:solidFill>
              </a:rPr>
              <a:t>”</a:t>
            </a:r>
          </a:p>
        </p:txBody>
      </p:sp>
      <p:sp>
        <p:nvSpPr>
          <p:cNvPr id="7" name="Pladsholder til tekst 9"/>
          <p:cNvSpPr>
            <a:spLocks noGrp="1"/>
          </p:cNvSpPr>
          <p:nvPr>
            <p:ph type="body" sz="quarter" idx="15"/>
          </p:nvPr>
        </p:nvSpPr>
        <p:spPr>
          <a:xfrm>
            <a:off x="783167" y="1633539"/>
            <a:ext cx="10623551" cy="4110037"/>
          </a:xfrm>
          <a:noFill/>
        </p:spPr>
        <p:txBody>
          <a:bodyPr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fr-FR"/>
              <a:t>Cliquez pour modifier les styles du texte du masque</a:t>
            </a:r>
          </a:p>
        </p:txBody>
      </p:sp>
      <p:sp>
        <p:nvSpPr>
          <p:cNvPr id="8" name="Pladsholder til tekst 14"/>
          <p:cNvSpPr>
            <a:spLocks noGrp="1"/>
          </p:cNvSpPr>
          <p:nvPr>
            <p:ph type="body" sz="quarter" idx="13"/>
          </p:nvPr>
        </p:nvSpPr>
        <p:spPr>
          <a:xfrm>
            <a:off x="783167" y="5934971"/>
            <a:ext cx="10623551" cy="367404"/>
          </a:xfrm>
        </p:spPr>
        <p:txBody>
          <a:bodyPr>
            <a:normAutofit/>
          </a:bodyPr>
          <a:lstStyle>
            <a:lvl1pPr marL="0" indent="0">
              <a:buNone/>
              <a:defRPr sz="2400" b="0" baseline="0">
                <a:solidFill>
                  <a:schemeClr val="bg1"/>
                </a:solidFill>
              </a:defRPr>
            </a:lvl1pPr>
          </a:lstStyle>
          <a:p>
            <a:pPr lvl="0"/>
            <a:r>
              <a:rPr lang="fr-FR"/>
              <a:t>Cliquez pour modifier les styles du texte du masque</a:t>
            </a:r>
          </a:p>
        </p:txBody>
      </p:sp>
      <p:sp>
        <p:nvSpPr>
          <p:cNvPr id="5" name="Pladsholder til dato 3">
            <a:extLst>
              <a:ext uri="{FF2B5EF4-FFF2-40B4-BE49-F238E27FC236}">
                <a16:creationId xmlns:a16="http://schemas.microsoft.com/office/drawing/2014/main" id="{5ED0D8AC-15DD-4650-9C89-825E0A66524E}"/>
              </a:ext>
            </a:extLst>
          </p:cNvPr>
          <p:cNvSpPr>
            <a:spLocks noGrp="1"/>
          </p:cNvSpPr>
          <p:nvPr>
            <p:ph type="dt" sz="half" idx="16"/>
          </p:nvPr>
        </p:nvSpPr>
        <p:spPr/>
        <p:txBody>
          <a:bodyPr/>
          <a:lstStyle>
            <a:lvl1pPr>
              <a:defRPr/>
            </a:lvl1pPr>
          </a:lstStyle>
          <a:p>
            <a:pPr>
              <a:defRPr/>
            </a:pPr>
            <a:fld id="{DA6B8181-9E93-450E-986F-529938D664F2}" type="datetime1">
              <a:rPr lang="en-GB"/>
              <a:pPr>
                <a:defRPr/>
              </a:pPr>
              <a:t>17/06/2021</a:t>
            </a:fld>
            <a:endParaRPr lang="en-GB" dirty="0"/>
          </a:p>
        </p:txBody>
      </p:sp>
      <p:sp>
        <p:nvSpPr>
          <p:cNvPr id="6" name="Pladsholder til sidefod 4">
            <a:extLst>
              <a:ext uri="{FF2B5EF4-FFF2-40B4-BE49-F238E27FC236}">
                <a16:creationId xmlns:a16="http://schemas.microsoft.com/office/drawing/2014/main" id="{3AE026E5-423F-4115-A034-752EC3912EEB}"/>
              </a:ext>
            </a:extLst>
          </p:cNvPr>
          <p:cNvSpPr>
            <a:spLocks noGrp="1"/>
          </p:cNvSpPr>
          <p:nvPr>
            <p:ph type="ftr" sz="quarter" idx="17"/>
          </p:nvPr>
        </p:nvSpPr>
        <p:spPr/>
        <p:txBody>
          <a:bodyPr/>
          <a:lstStyle>
            <a:lvl1pPr>
              <a:defRPr/>
            </a:lvl1pPr>
          </a:lstStyle>
          <a:p>
            <a:pPr>
              <a:defRPr/>
            </a:pPr>
            <a:endParaRPr lang="en-GB"/>
          </a:p>
        </p:txBody>
      </p:sp>
      <p:sp>
        <p:nvSpPr>
          <p:cNvPr id="9" name="Pladsholder til slidenummer 5">
            <a:extLst>
              <a:ext uri="{FF2B5EF4-FFF2-40B4-BE49-F238E27FC236}">
                <a16:creationId xmlns:a16="http://schemas.microsoft.com/office/drawing/2014/main" id="{867AA7B7-8C62-4E69-BD28-372704235FB4}"/>
              </a:ext>
            </a:extLst>
          </p:cNvPr>
          <p:cNvSpPr>
            <a:spLocks noGrp="1"/>
          </p:cNvSpPr>
          <p:nvPr>
            <p:ph type="sldNum" sz="quarter" idx="18"/>
          </p:nvPr>
        </p:nvSpPr>
        <p:spPr/>
        <p:txBody>
          <a:bodyPr/>
          <a:lstStyle>
            <a:lvl1pPr>
              <a:defRPr/>
            </a:lvl1pPr>
          </a:lstStyle>
          <a:p>
            <a:pPr>
              <a:defRPr/>
            </a:pPr>
            <a:fld id="{65AA6BF0-6E6A-4E23-9904-B4261604F3D1}" type="slidenum">
              <a:rPr lang="en-GB" altLang="fr-FR"/>
              <a:pPr>
                <a:defRPr/>
              </a:pPr>
              <a:t>‹N°›</a:t>
            </a:fld>
            <a:endParaRPr lang="en-GB" altLang="fr-FR"/>
          </a:p>
        </p:txBody>
      </p:sp>
    </p:spTree>
    <p:extLst>
      <p:ext uri="{BB962C8B-B14F-4D97-AF65-F5344CB8AC3E}">
        <p14:creationId xmlns:p14="http://schemas.microsoft.com/office/powerpoint/2010/main" val="3029420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mirrored texts">
    <p:spTree>
      <p:nvGrpSpPr>
        <p:cNvPr id="1" name=""/>
        <p:cNvGrpSpPr/>
        <p:nvPr/>
      </p:nvGrpSpPr>
      <p:grpSpPr>
        <a:xfrm>
          <a:off x="0" y="0"/>
          <a:ext cx="0" cy="0"/>
          <a:chOff x="0" y="0"/>
          <a:chExt cx="0" cy="0"/>
        </a:xfrm>
      </p:grpSpPr>
      <p:sp>
        <p:nvSpPr>
          <p:cNvPr id="9" name="Pladsholder til tekst 9"/>
          <p:cNvSpPr>
            <a:spLocks noGrp="1"/>
          </p:cNvSpPr>
          <p:nvPr>
            <p:ph type="body" sz="quarter" idx="15"/>
          </p:nvPr>
        </p:nvSpPr>
        <p:spPr>
          <a:xfrm>
            <a:off x="783167" y="1633538"/>
            <a:ext cx="5158111" cy="4669764"/>
          </a:xfrm>
          <a:noFill/>
        </p:spPr>
        <p:txBody>
          <a:bodyPr/>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Pladsholder til tekst 9"/>
          <p:cNvSpPr>
            <a:spLocks noGrp="1"/>
          </p:cNvSpPr>
          <p:nvPr>
            <p:ph type="body" sz="quarter" idx="16"/>
          </p:nvPr>
        </p:nvSpPr>
        <p:spPr>
          <a:xfrm>
            <a:off x="6238347" y="1633538"/>
            <a:ext cx="5168371" cy="4669764"/>
          </a:xfrm>
          <a:noFill/>
        </p:spPr>
        <p:txBody>
          <a:bodyPr/>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itel 1"/>
          <p:cNvSpPr>
            <a:spLocks noGrp="1"/>
          </p:cNvSpPr>
          <p:nvPr>
            <p:ph type="title"/>
          </p:nvPr>
        </p:nvSpPr>
        <p:spPr>
          <a:xfrm>
            <a:off x="783170" y="622301"/>
            <a:ext cx="10623549" cy="849313"/>
          </a:xfrm>
        </p:spPr>
        <p:txBody>
          <a:bodyPr/>
          <a:lstStyle>
            <a:lvl1pPr>
              <a:defRPr>
                <a:solidFill>
                  <a:schemeClr val="bg1"/>
                </a:solidFill>
              </a:defRPr>
            </a:lvl1pPr>
          </a:lstStyle>
          <a:p>
            <a:r>
              <a:rPr lang="en-US"/>
              <a:t>Click to edit Master title style</a:t>
            </a:r>
            <a:endParaRPr lang="en-GB" dirty="0"/>
          </a:p>
        </p:txBody>
      </p:sp>
      <p:sp>
        <p:nvSpPr>
          <p:cNvPr id="5" name="Pladsholder til dato 3">
            <a:extLst>
              <a:ext uri="{FF2B5EF4-FFF2-40B4-BE49-F238E27FC236}">
                <a16:creationId xmlns:a16="http://schemas.microsoft.com/office/drawing/2014/main" id="{9E38EB2B-F78F-4B62-A6EA-5A30380B79C7}"/>
              </a:ext>
            </a:extLst>
          </p:cNvPr>
          <p:cNvSpPr>
            <a:spLocks noGrp="1"/>
          </p:cNvSpPr>
          <p:nvPr>
            <p:ph type="dt" sz="half" idx="17"/>
          </p:nvPr>
        </p:nvSpPr>
        <p:spPr/>
        <p:txBody>
          <a:bodyPr/>
          <a:lstStyle>
            <a:lvl1pPr>
              <a:defRPr/>
            </a:lvl1pPr>
          </a:lstStyle>
          <a:p>
            <a:pPr>
              <a:defRPr/>
            </a:pPr>
            <a:fld id="{0025DF10-F0B1-41C1-A6FC-5311C5D5E3CB}" type="datetime1">
              <a:rPr lang="en-GB"/>
              <a:pPr>
                <a:defRPr/>
              </a:pPr>
              <a:t>17/06/2021</a:t>
            </a:fld>
            <a:endParaRPr lang="en-GB" dirty="0"/>
          </a:p>
        </p:txBody>
      </p:sp>
      <p:sp>
        <p:nvSpPr>
          <p:cNvPr id="6" name="Pladsholder til sidefod 4">
            <a:extLst>
              <a:ext uri="{FF2B5EF4-FFF2-40B4-BE49-F238E27FC236}">
                <a16:creationId xmlns:a16="http://schemas.microsoft.com/office/drawing/2014/main" id="{0FB014C2-13DB-4444-95F0-BD8196619B0C}"/>
              </a:ext>
            </a:extLst>
          </p:cNvPr>
          <p:cNvSpPr>
            <a:spLocks noGrp="1"/>
          </p:cNvSpPr>
          <p:nvPr>
            <p:ph type="ftr" sz="quarter" idx="18"/>
          </p:nvPr>
        </p:nvSpPr>
        <p:spPr/>
        <p:txBody>
          <a:bodyPr/>
          <a:lstStyle>
            <a:lvl1pPr>
              <a:defRPr/>
            </a:lvl1pPr>
          </a:lstStyle>
          <a:p>
            <a:pPr>
              <a:defRPr/>
            </a:pPr>
            <a:endParaRPr lang="en-GB"/>
          </a:p>
        </p:txBody>
      </p:sp>
      <p:sp>
        <p:nvSpPr>
          <p:cNvPr id="8" name="Pladsholder til slidenummer 5">
            <a:extLst>
              <a:ext uri="{FF2B5EF4-FFF2-40B4-BE49-F238E27FC236}">
                <a16:creationId xmlns:a16="http://schemas.microsoft.com/office/drawing/2014/main" id="{4613BA5B-F95C-433D-9AAB-AA39822A0516}"/>
              </a:ext>
            </a:extLst>
          </p:cNvPr>
          <p:cNvSpPr>
            <a:spLocks noGrp="1"/>
          </p:cNvSpPr>
          <p:nvPr>
            <p:ph type="sldNum" sz="quarter" idx="19"/>
          </p:nvPr>
        </p:nvSpPr>
        <p:spPr/>
        <p:txBody>
          <a:bodyPr/>
          <a:lstStyle>
            <a:lvl1pPr>
              <a:defRPr/>
            </a:lvl1pPr>
          </a:lstStyle>
          <a:p>
            <a:pPr>
              <a:defRPr/>
            </a:pPr>
            <a:fld id="{A13A2627-81F3-48AA-818D-9DF1B314FF79}" type="slidenum">
              <a:rPr lang="en-GB" altLang="fr-FR"/>
              <a:pPr>
                <a:defRPr/>
              </a:pPr>
              <a:t>‹N°›</a:t>
            </a:fld>
            <a:endParaRPr lang="en-GB" altLang="fr-FR"/>
          </a:p>
        </p:txBody>
      </p:sp>
    </p:spTree>
    <p:extLst>
      <p:ext uri="{BB962C8B-B14F-4D97-AF65-F5344CB8AC3E}">
        <p14:creationId xmlns:p14="http://schemas.microsoft.com/office/powerpoint/2010/main" val="395700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ing ">
    <p:spTree>
      <p:nvGrpSpPr>
        <p:cNvPr id="1" name=""/>
        <p:cNvGrpSpPr/>
        <p:nvPr/>
      </p:nvGrpSpPr>
      <p:grpSpPr>
        <a:xfrm>
          <a:off x="0" y="0"/>
          <a:ext cx="0" cy="0"/>
          <a:chOff x="0" y="0"/>
          <a:chExt cx="0" cy="0"/>
        </a:xfrm>
      </p:grpSpPr>
      <p:sp>
        <p:nvSpPr>
          <p:cNvPr id="7" name="Titel 1"/>
          <p:cNvSpPr>
            <a:spLocks noGrp="1"/>
          </p:cNvSpPr>
          <p:nvPr>
            <p:ph type="title"/>
          </p:nvPr>
        </p:nvSpPr>
        <p:spPr>
          <a:xfrm>
            <a:off x="783167" y="1633538"/>
            <a:ext cx="10623551" cy="4668837"/>
          </a:xfrm>
        </p:spPr>
        <p:txBody>
          <a:bodyPr/>
          <a:lstStyle>
            <a:lvl1pPr>
              <a:defRPr sz="6400" b="0" baseline="0">
                <a:solidFill>
                  <a:schemeClr val="bg1"/>
                </a:solidFill>
              </a:defRPr>
            </a:lvl1pPr>
          </a:lstStyle>
          <a:p>
            <a:r>
              <a:rPr lang="fr-FR"/>
              <a:t>Modifiez le style du titre</a:t>
            </a:r>
            <a:endParaRPr lang="en-GB" dirty="0"/>
          </a:p>
        </p:txBody>
      </p:sp>
      <p:sp>
        <p:nvSpPr>
          <p:cNvPr id="3" name="Pladsholder til dato 3">
            <a:extLst>
              <a:ext uri="{FF2B5EF4-FFF2-40B4-BE49-F238E27FC236}">
                <a16:creationId xmlns:a16="http://schemas.microsoft.com/office/drawing/2014/main" id="{F32F0226-E042-4612-A1BE-378112C3B2EC}"/>
              </a:ext>
            </a:extLst>
          </p:cNvPr>
          <p:cNvSpPr>
            <a:spLocks noGrp="1"/>
          </p:cNvSpPr>
          <p:nvPr>
            <p:ph type="dt" sz="half" idx="10"/>
          </p:nvPr>
        </p:nvSpPr>
        <p:spPr/>
        <p:txBody>
          <a:bodyPr/>
          <a:lstStyle>
            <a:lvl1pPr>
              <a:defRPr/>
            </a:lvl1pPr>
          </a:lstStyle>
          <a:p>
            <a:pPr>
              <a:defRPr/>
            </a:pPr>
            <a:fld id="{EAFF95D6-5DB0-44B2-AB4C-21807418CD5E}" type="datetime1">
              <a:rPr lang="en-GB"/>
              <a:pPr>
                <a:defRPr/>
              </a:pPr>
              <a:t>17/06/2021</a:t>
            </a:fld>
            <a:endParaRPr lang="en-GB" dirty="0"/>
          </a:p>
        </p:txBody>
      </p:sp>
      <p:sp>
        <p:nvSpPr>
          <p:cNvPr id="4" name="Pladsholder til sidefod 4">
            <a:extLst>
              <a:ext uri="{FF2B5EF4-FFF2-40B4-BE49-F238E27FC236}">
                <a16:creationId xmlns:a16="http://schemas.microsoft.com/office/drawing/2014/main" id="{20512F45-EDD0-49F5-92A3-1ECA74C97749}"/>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4B2E14CE-109A-4C54-9432-302914CA99EF}"/>
              </a:ext>
            </a:extLst>
          </p:cNvPr>
          <p:cNvSpPr>
            <a:spLocks noGrp="1"/>
          </p:cNvSpPr>
          <p:nvPr>
            <p:ph type="sldNum" sz="quarter" idx="12"/>
          </p:nvPr>
        </p:nvSpPr>
        <p:spPr/>
        <p:txBody>
          <a:bodyPr/>
          <a:lstStyle>
            <a:lvl1pPr>
              <a:defRPr/>
            </a:lvl1pPr>
          </a:lstStyle>
          <a:p>
            <a:pPr>
              <a:defRPr/>
            </a:pPr>
            <a:fld id="{B727850E-E820-4D33-AC3B-E8C55B98F239}" type="slidenum">
              <a:rPr lang="en-GB" altLang="fr-FR"/>
              <a:pPr>
                <a:defRPr/>
              </a:pPr>
              <a:t>‹N°›</a:t>
            </a:fld>
            <a:endParaRPr lang="en-GB" altLang="fr-FR"/>
          </a:p>
        </p:txBody>
      </p:sp>
    </p:spTree>
    <p:extLst>
      <p:ext uri="{BB962C8B-B14F-4D97-AF65-F5344CB8AC3E}">
        <p14:creationId xmlns:p14="http://schemas.microsoft.com/office/powerpoint/2010/main" val="644462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1" cy="865188"/>
          </a:xfrm>
        </p:spPr>
        <p:txBody>
          <a:bodyPr/>
          <a:lstStyle/>
          <a:p>
            <a:r>
              <a:rPr lang="fr-FR"/>
              <a:t>Modifiez le style du titre</a:t>
            </a:r>
            <a:endParaRPr lang="en-GB" dirty="0"/>
          </a:p>
        </p:txBody>
      </p:sp>
      <p:sp>
        <p:nvSpPr>
          <p:cNvPr id="3" name="Pladsholder til dato 2">
            <a:extLst>
              <a:ext uri="{FF2B5EF4-FFF2-40B4-BE49-F238E27FC236}">
                <a16:creationId xmlns:a16="http://schemas.microsoft.com/office/drawing/2014/main" id="{91D80EEA-585D-4B0B-9EEB-FE11137C2A4D}"/>
              </a:ext>
            </a:extLst>
          </p:cNvPr>
          <p:cNvSpPr>
            <a:spLocks noGrp="1"/>
          </p:cNvSpPr>
          <p:nvPr>
            <p:ph type="dt" sz="half" idx="10"/>
          </p:nvPr>
        </p:nvSpPr>
        <p:spPr/>
        <p:txBody>
          <a:bodyPr/>
          <a:lstStyle>
            <a:lvl1pPr>
              <a:defRPr/>
            </a:lvl1pPr>
          </a:lstStyle>
          <a:p>
            <a:pPr>
              <a:defRPr/>
            </a:pPr>
            <a:fld id="{261CCD76-6B39-44F5-AA90-EA10635E2622}" type="datetime1">
              <a:rPr lang="en-GB"/>
              <a:pPr>
                <a:defRPr/>
              </a:pPr>
              <a:t>17/06/2021</a:t>
            </a:fld>
            <a:endParaRPr lang="en-GB" dirty="0"/>
          </a:p>
        </p:txBody>
      </p:sp>
      <p:sp>
        <p:nvSpPr>
          <p:cNvPr id="4" name="Pladsholder til sidefod 3">
            <a:extLst>
              <a:ext uri="{FF2B5EF4-FFF2-40B4-BE49-F238E27FC236}">
                <a16:creationId xmlns:a16="http://schemas.microsoft.com/office/drawing/2014/main" id="{3FA8EDF5-8346-43E8-BFFB-EEF931F08655}"/>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4">
            <a:extLst>
              <a:ext uri="{FF2B5EF4-FFF2-40B4-BE49-F238E27FC236}">
                <a16:creationId xmlns:a16="http://schemas.microsoft.com/office/drawing/2014/main" id="{67D84BBB-C65B-43EC-9DFF-9D8C4432DB68}"/>
              </a:ext>
            </a:extLst>
          </p:cNvPr>
          <p:cNvSpPr>
            <a:spLocks noGrp="1"/>
          </p:cNvSpPr>
          <p:nvPr>
            <p:ph type="sldNum" sz="quarter" idx="12"/>
          </p:nvPr>
        </p:nvSpPr>
        <p:spPr/>
        <p:txBody>
          <a:bodyPr/>
          <a:lstStyle>
            <a:lvl1pPr>
              <a:defRPr/>
            </a:lvl1pPr>
          </a:lstStyle>
          <a:p>
            <a:pPr>
              <a:defRPr/>
            </a:pPr>
            <a:fld id="{CDC461EA-A0F3-4699-A08B-30FD9AB94728}" type="slidenum">
              <a:rPr lang="en-GB" altLang="fr-FR"/>
              <a:pPr>
                <a:defRPr/>
              </a:pPr>
              <a:t>‹N°›</a:t>
            </a:fld>
            <a:endParaRPr lang="en-GB" altLang="fr-FR"/>
          </a:p>
        </p:txBody>
      </p:sp>
    </p:spTree>
    <p:extLst>
      <p:ext uri="{BB962C8B-B14F-4D97-AF65-F5344CB8AC3E}">
        <p14:creationId xmlns:p14="http://schemas.microsoft.com/office/powerpoint/2010/main" val="2981583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578F9C9-3CA2-4C54-ACD5-DE88F9E18D65}"/>
              </a:ext>
            </a:extLst>
          </p:cNvPr>
          <p:cNvSpPr>
            <a:spLocks noGrp="1"/>
          </p:cNvSpPr>
          <p:nvPr>
            <p:ph type="dt" sz="half" idx="10"/>
          </p:nvPr>
        </p:nvSpPr>
        <p:spPr/>
        <p:txBody>
          <a:bodyPr/>
          <a:lstStyle>
            <a:lvl1pPr>
              <a:defRPr/>
            </a:lvl1pPr>
          </a:lstStyle>
          <a:p>
            <a:pPr>
              <a:defRPr/>
            </a:pPr>
            <a:fld id="{5EAF30A8-F815-4B0E-BE0C-AC512DA07564}" type="datetime1">
              <a:rPr lang="en-GB"/>
              <a:pPr>
                <a:defRPr/>
              </a:pPr>
              <a:t>17/06/2021</a:t>
            </a:fld>
            <a:endParaRPr lang="en-GB" dirty="0"/>
          </a:p>
        </p:txBody>
      </p:sp>
      <p:sp>
        <p:nvSpPr>
          <p:cNvPr id="3" name="Pladsholder til sidefod 2">
            <a:extLst>
              <a:ext uri="{FF2B5EF4-FFF2-40B4-BE49-F238E27FC236}">
                <a16:creationId xmlns:a16="http://schemas.microsoft.com/office/drawing/2014/main" id="{E8ED4AC3-5DFE-468A-89EB-9B5E2EE07167}"/>
              </a:ext>
            </a:extLst>
          </p:cNvPr>
          <p:cNvSpPr>
            <a:spLocks noGrp="1"/>
          </p:cNvSpPr>
          <p:nvPr>
            <p:ph type="ftr" sz="quarter" idx="11"/>
          </p:nvPr>
        </p:nvSpPr>
        <p:spPr/>
        <p:txBody>
          <a:bodyPr/>
          <a:lstStyle>
            <a:lvl1pPr>
              <a:defRPr/>
            </a:lvl1pPr>
          </a:lstStyle>
          <a:p>
            <a:pPr>
              <a:defRPr/>
            </a:pPr>
            <a:endParaRPr lang="en-GB"/>
          </a:p>
        </p:txBody>
      </p:sp>
      <p:sp>
        <p:nvSpPr>
          <p:cNvPr id="4" name="Pladsholder til slidenummer 3">
            <a:extLst>
              <a:ext uri="{FF2B5EF4-FFF2-40B4-BE49-F238E27FC236}">
                <a16:creationId xmlns:a16="http://schemas.microsoft.com/office/drawing/2014/main" id="{CB6FC97D-99F1-4832-9BCD-9D2B70A962DB}"/>
              </a:ext>
            </a:extLst>
          </p:cNvPr>
          <p:cNvSpPr>
            <a:spLocks noGrp="1"/>
          </p:cNvSpPr>
          <p:nvPr>
            <p:ph type="sldNum" sz="quarter" idx="12"/>
          </p:nvPr>
        </p:nvSpPr>
        <p:spPr/>
        <p:txBody>
          <a:bodyPr/>
          <a:lstStyle>
            <a:lvl1pPr>
              <a:defRPr/>
            </a:lvl1pPr>
          </a:lstStyle>
          <a:p>
            <a:pPr>
              <a:defRPr/>
            </a:pPr>
            <a:fld id="{C4EC2646-D8A2-4852-8722-40CC8ED1B133}" type="slidenum">
              <a:rPr lang="en-GB" altLang="fr-FR"/>
              <a:pPr>
                <a:defRPr/>
              </a:pPr>
              <a:t>‹N°›</a:t>
            </a:fld>
            <a:endParaRPr lang="en-GB" altLang="fr-FR"/>
          </a:p>
        </p:txBody>
      </p:sp>
    </p:spTree>
    <p:extLst>
      <p:ext uri="{BB962C8B-B14F-4D97-AF65-F5344CB8AC3E}">
        <p14:creationId xmlns:p14="http://schemas.microsoft.com/office/powerpoint/2010/main" val="36281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19E60-96D3-4E7B-B924-202381CE10AE}"/>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extLst>
      <p:ext uri="{BB962C8B-B14F-4D97-AF65-F5344CB8AC3E}">
        <p14:creationId xmlns:p14="http://schemas.microsoft.com/office/powerpoint/2010/main" val="2360241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E3DE-69E3-4B52-AA18-D5FDAB030302}"/>
              </a:ext>
            </a:extLst>
          </p:cNvPr>
          <p:cNvSpPr txBox="1">
            <a:spLocks/>
          </p:cNvSpPr>
          <p:nvPr userDrawn="1"/>
        </p:nvSpPr>
        <p:spPr>
          <a:xfrm>
            <a:off x="782638" y="619125"/>
            <a:ext cx="10623550" cy="865188"/>
          </a:xfrm>
          <a:prstGeom prst="rect">
            <a:avLst/>
          </a:prstGeom>
        </p:spPr>
        <p:txBody>
          <a:bodyPr lIns="0" tIns="0" rIns="0" bIns="0"/>
          <a:lstStyle>
            <a:lvl1pPr>
              <a:lnSpc>
                <a:spcPct val="100000"/>
              </a:lnSpc>
              <a:spcBef>
                <a:spcPct val="0"/>
              </a:spcBef>
              <a:buNone/>
              <a:defRPr sz="3200">
                <a:solidFill>
                  <a:schemeClr val="bg1"/>
                </a:solidFill>
                <a:latin typeface="+mj-lt"/>
                <a:ea typeface="+mj-ea"/>
                <a:cs typeface="+mj-cs"/>
              </a:defRPr>
            </a:lvl1pPr>
          </a:lstStyle>
          <a:p>
            <a:pPr>
              <a:defRPr/>
            </a:pPr>
            <a:r>
              <a:rPr lang="en-GB" sz="3000" dirty="0">
                <a:solidFill>
                  <a:schemeClr val="tx1"/>
                </a:solidFill>
              </a:rPr>
              <a:t>User guide </a:t>
            </a:r>
            <a:r>
              <a:rPr lang="en-GB" sz="1800" dirty="0">
                <a:solidFill>
                  <a:schemeClr val="tx1"/>
                </a:solidFill>
              </a:rPr>
              <a:t>– delete before use</a:t>
            </a:r>
          </a:p>
        </p:txBody>
      </p:sp>
      <p:sp>
        <p:nvSpPr>
          <p:cNvPr id="3" name="Text Box 48">
            <a:extLst>
              <a:ext uri="{FF2B5EF4-FFF2-40B4-BE49-F238E27FC236}">
                <a16:creationId xmlns:a16="http://schemas.microsoft.com/office/drawing/2014/main" id="{80CEE852-711B-40D6-9279-F6038E61022B}"/>
              </a:ext>
            </a:extLst>
          </p:cNvPr>
          <p:cNvSpPr txBox="1">
            <a:spLocks noChangeArrowheads="1"/>
          </p:cNvSpPr>
          <p:nvPr userDrawn="1"/>
        </p:nvSpPr>
        <p:spPr bwMode="auto">
          <a:xfrm>
            <a:off x="782638" y="1639888"/>
            <a:ext cx="2333625" cy="32131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UCPH PowerPoint templates</a:t>
            </a:r>
            <a:br>
              <a:rPr lang="en-GB" sz="1000" b="1" noProof="1">
                <a:latin typeface="+mn-lt"/>
                <a:cs typeface="Arial" panose="020B0604020202020204" pitchFamily="34" charset="0"/>
              </a:rPr>
            </a:br>
            <a:r>
              <a:rPr lang="en-GB" sz="800" dirty="0">
                <a:latin typeface="+mj-lt"/>
                <a:ea typeface="Calibri" panose="020F0502020204030204" pitchFamily="34" charset="0"/>
                <a:cs typeface="Times New Roman" panose="02020603050405020304" pitchFamily="18" charset="0"/>
              </a:rPr>
              <a:t>When you open PowerPoint on your UCPH computer, </a:t>
            </a:r>
            <a:r>
              <a:rPr lang="en-GB" sz="800" dirty="0">
                <a:ea typeface="Calibri" panose="020F0502020204030204" pitchFamily="34" charset="0"/>
                <a:cs typeface="Times New Roman" panose="02020603050405020304" pitchFamily="18" charset="0"/>
              </a:rPr>
              <a:t>PowerPoint opens</a:t>
            </a:r>
            <a:r>
              <a:rPr lang="en-GB" sz="800" dirty="0">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defRPr/>
            </a:pPr>
            <a:r>
              <a:rPr lang="en-GB" sz="800" dirty="0">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latin typeface="+mj-lt"/>
                <a:ea typeface="Calibri" panose="020F0502020204030204" pitchFamily="34" charset="0"/>
                <a:cs typeface="Times New Roman" panose="02020603050405020304" pitchFamily="18" charset="0"/>
              </a:rPr>
            </a:br>
            <a:br>
              <a:rPr lang="en-GB" sz="800" dirty="0">
                <a:latin typeface="+mj-lt"/>
                <a:ea typeface="Calibri" panose="020F0502020204030204" pitchFamily="34" charset="0"/>
                <a:cs typeface="Times New Roman" panose="02020603050405020304" pitchFamily="18" charset="0"/>
              </a:rPr>
            </a:br>
            <a:r>
              <a:rPr lang="en-GB" sz="800" dirty="0">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defRPr/>
            </a:pPr>
            <a:r>
              <a:rPr lang="en-GB" sz="800" dirty="0">
                <a:solidFill>
                  <a:schemeClr val="accent4"/>
                </a:solidFill>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latin typeface="+mj-lt"/>
              <a:ea typeface="Calibri" panose="020F0502020204030204" pitchFamily="34" charset="0"/>
              <a:cs typeface="Times New Roman" panose="02020603050405020304" pitchFamily="18" charset="0"/>
            </a:endParaRPr>
          </a:p>
        </p:txBody>
      </p:sp>
      <p:sp>
        <p:nvSpPr>
          <p:cNvPr id="4" name="Text Box 48">
            <a:extLst>
              <a:ext uri="{FF2B5EF4-FFF2-40B4-BE49-F238E27FC236}">
                <a16:creationId xmlns:a16="http://schemas.microsoft.com/office/drawing/2014/main" id="{1196A36F-4D73-4A72-ABDA-F22F6C434AD7}"/>
              </a:ext>
            </a:extLst>
          </p:cNvPr>
          <p:cNvSpPr txBox="1">
            <a:spLocks noChangeArrowheads="1"/>
          </p:cNvSpPr>
          <p:nvPr userDrawn="1"/>
        </p:nvSpPr>
        <p:spPr bwMode="auto">
          <a:xfrm>
            <a:off x="3427413" y="3965575"/>
            <a:ext cx="2339975" cy="17843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your unit name (e.g. your department), page numbers and the date</a:t>
            </a:r>
            <a:endParaRPr lang="en-GB" sz="800" dirty="0">
              <a:latin typeface="+mj-lt"/>
              <a:ea typeface="Calibri" panose="020F0502020204030204" pitchFamily="34" charset="0"/>
              <a:cs typeface="Times New Roman" panose="02020603050405020304" pitchFamily="18" charset="0"/>
            </a:endParaRP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1. </a:t>
            </a:r>
            <a:r>
              <a:rPr lang="en-GB" sz="800" dirty="0">
                <a:latin typeface="+mj-lt"/>
                <a:ea typeface="Calibri" panose="020F0502020204030204" pitchFamily="34" charset="0"/>
                <a:cs typeface="Times New Roman" panose="02020603050405020304" pitchFamily="18" charset="0"/>
              </a:rPr>
              <a:t>Click on </a:t>
            </a:r>
            <a:r>
              <a:rPr lang="en-GB" sz="800" b="1" dirty="0">
                <a:latin typeface="+mj-lt"/>
                <a:ea typeface="Calibri" panose="020F0502020204030204" pitchFamily="34" charset="0"/>
                <a:cs typeface="Times New Roman" panose="02020603050405020304" pitchFamily="18" charset="0"/>
              </a:rPr>
              <a:t>Insert</a:t>
            </a:r>
            <a:r>
              <a:rPr lang="en-GB" sz="800" dirty="0">
                <a:latin typeface="+mj-lt"/>
                <a:ea typeface="Calibri" panose="020F0502020204030204" pitchFamily="34" charset="0"/>
                <a:cs typeface="Times New Roman" panose="02020603050405020304" pitchFamily="18" charset="0"/>
              </a:rPr>
              <a:t> in the top menu</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2.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Header and Footer</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3. </a:t>
            </a:r>
            <a:r>
              <a:rPr lang="en-GB" sz="800" dirty="0">
                <a:latin typeface="+mj-lt"/>
                <a:ea typeface="Calibri" panose="020F0502020204030204" pitchFamily="34" charset="0"/>
                <a:cs typeface="Times New Roman" panose="02020603050405020304" pitchFamily="18" charset="0"/>
              </a:rPr>
              <a:t>Fill in the fields</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4.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a:t>
            </a:r>
            <a:r>
              <a:rPr lang="en-GB" sz="800" b="1" dirty="0">
                <a:latin typeface="+mj-lt"/>
                <a:ea typeface="Calibri" panose="020F0502020204030204" pitchFamily="34" charset="0"/>
                <a:cs typeface="Times New Roman" panose="02020603050405020304" pitchFamily="18" charset="0"/>
              </a:rPr>
              <a:t>to all </a:t>
            </a:r>
            <a:r>
              <a:rPr lang="en-GB" sz="800" dirty="0">
                <a:latin typeface="+mj-lt"/>
                <a:ea typeface="Calibri" panose="020F0502020204030204" pitchFamily="34" charset="0"/>
                <a:cs typeface="Times New Roman" panose="02020603050405020304" pitchFamily="18" charset="0"/>
              </a:rPr>
              <a:t>or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defRPr/>
            </a:pPr>
            <a:r>
              <a:rPr lang="en-GB" sz="800" dirty="0">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5" name="Text Box 48">
            <a:extLst>
              <a:ext uri="{FF2B5EF4-FFF2-40B4-BE49-F238E27FC236}">
                <a16:creationId xmlns:a16="http://schemas.microsoft.com/office/drawing/2014/main" id="{314D771F-5690-430E-9BFB-73902B6A1E76}"/>
              </a:ext>
            </a:extLst>
          </p:cNvPr>
          <p:cNvSpPr txBox="1">
            <a:spLocks noChangeArrowheads="1"/>
          </p:cNvSpPr>
          <p:nvPr userDrawn="1"/>
        </p:nvSpPr>
        <p:spPr bwMode="auto">
          <a:xfrm>
            <a:off x="782638" y="5689600"/>
            <a:ext cx="2533650" cy="43021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Create a new slide (2010 + 2013 and 2016 version) </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p:txBody>
      </p:sp>
      <p:pic>
        <p:nvPicPr>
          <p:cNvPr id="6" name="Billede 40">
            <a:extLst>
              <a:ext uri="{FF2B5EF4-FFF2-40B4-BE49-F238E27FC236}">
                <a16:creationId xmlns:a16="http://schemas.microsoft.com/office/drawing/2014/main" id="{6D6E3C77-F32F-454F-9701-A9C64ECE309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3550" y="2897188"/>
            <a:ext cx="52705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8">
            <a:extLst>
              <a:ext uri="{FF2B5EF4-FFF2-40B4-BE49-F238E27FC236}">
                <a16:creationId xmlns:a16="http://schemas.microsoft.com/office/drawing/2014/main" id="{8E7C3859-41A9-48DB-AE4F-8BDE2FB33F6A}"/>
              </a:ext>
            </a:extLst>
          </p:cNvPr>
          <p:cNvSpPr txBox="1">
            <a:spLocks noChangeArrowheads="1"/>
          </p:cNvSpPr>
          <p:nvPr userDrawn="1"/>
        </p:nvSpPr>
        <p:spPr bwMode="auto">
          <a:xfrm>
            <a:off x="3427413" y="2582863"/>
            <a:ext cx="2165350" cy="6000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Replace slide type</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Select </a:t>
            </a:r>
            <a:r>
              <a:rPr lang="en-GB" altLang="da-DK" sz="800" b="1" noProof="1">
                <a:latin typeface="+mn-lt"/>
                <a:cs typeface="Arial" panose="020B0604020202020204" pitchFamily="34" charset="0"/>
              </a:rPr>
              <a:t>Layout</a:t>
            </a:r>
            <a:r>
              <a:rPr lang="en-GB" altLang="da-DK" sz="800" noProof="1">
                <a:latin typeface="+mn-lt"/>
                <a:cs typeface="Arial" panose="020B0604020202020204" pitchFamily="34" charset="0"/>
              </a:rPr>
              <a:t> to change the layout of your current slide.</a:t>
            </a:r>
          </a:p>
        </p:txBody>
      </p:sp>
      <p:sp>
        <p:nvSpPr>
          <p:cNvPr id="8" name="Text Box 48">
            <a:extLst>
              <a:ext uri="{FF2B5EF4-FFF2-40B4-BE49-F238E27FC236}">
                <a16:creationId xmlns:a16="http://schemas.microsoft.com/office/drawing/2014/main" id="{DD064BBA-918D-4071-8A22-2FE71EAA3F50}"/>
              </a:ext>
            </a:extLst>
          </p:cNvPr>
          <p:cNvSpPr txBox="1">
            <a:spLocks noChangeArrowheads="1"/>
          </p:cNvSpPr>
          <p:nvPr userDrawn="1"/>
        </p:nvSpPr>
        <p:spPr bwMode="auto">
          <a:xfrm>
            <a:off x="3427413" y="3314700"/>
            <a:ext cx="2179637" cy="4000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Font</a:t>
            </a:r>
            <a:br>
              <a:rPr lang="en-GB" sz="1000" b="1" noProof="1">
                <a:latin typeface="+mn-lt"/>
                <a:cs typeface="Arial" panose="020B0604020202020204" pitchFamily="34" charset="0"/>
              </a:rPr>
            </a:br>
            <a:r>
              <a:rPr lang="en-GB" altLang="da-DK" sz="800" noProof="1">
                <a:latin typeface="+mn-lt"/>
                <a:cs typeface="Arial" panose="020B0604020202020204" pitchFamily="34" charset="0"/>
              </a:rPr>
              <a:t>UCPH uses the font Microsoft New Tai Lue in PowerPoint.</a:t>
            </a:r>
          </a:p>
        </p:txBody>
      </p:sp>
      <p:sp>
        <p:nvSpPr>
          <p:cNvPr id="9" name="Text Box 48">
            <a:extLst>
              <a:ext uri="{FF2B5EF4-FFF2-40B4-BE49-F238E27FC236}">
                <a16:creationId xmlns:a16="http://schemas.microsoft.com/office/drawing/2014/main" id="{5A26765F-B46B-4E34-8640-72EAD57EBBE3}"/>
              </a:ext>
            </a:extLst>
          </p:cNvPr>
          <p:cNvSpPr txBox="1">
            <a:spLocks noChangeArrowheads="1"/>
          </p:cNvSpPr>
          <p:nvPr userDrawn="1"/>
        </p:nvSpPr>
        <p:spPr bwMode="auto">
          <a:xfrm>
            <a:off x="6318250" y="1627188"/>
            <a:ext cx="2179638" cy="18224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Gridliness and Guides</a:t>
            </a:r>
            <a:br>
              <a:rPr lang="en-GB" sz="1000" b="1" noProof="1">
                <a:latin typeface="+mj-lt"/>
                <a:cs typeface="Arial" panose="020B0604020202020204" pitchFamily="34" charset="0"/>
              </a:rPr>
            </a:br>
            <a:r>
              <a:rPr lang="en-GB" sz="800" noProof="1">
                <a:latin typeface="+mj-lt"/>
                <a:cs typeface="Arial" panose="020B0604020202020204" pitchFamily="34" charset="0"/>
              </a:rPr>
              <a:t>To see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Click on </a:t>
            </a:r>
            <a:r>
              <a:rPr lang="en-GB" sz="800" b="1" noProof="1">
                <a:latin typeface="+mj-lt"/>
                <a:cs typeface="Arial" panose="020B0604020202020204" pitchFamily="34" charset="0"/>
              </a:rPr>
              <a:t>View</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Select </a:t>
            </a:r>
            <a:r>
              <a:rPr lang="en-GB" sz="800" b="1" noProof="1">
                <a:latin typeface="+mj-lt"/>
                <a:cs typeface="Arial" panose="020B0604020202020204" pitchFamily="34" charset="0"/>
              </a:rPr>
              <a:t>Gridlines</a:t>
            </a:r>
            <a:r>
              <a:rPr lang="en-GB" sz="800" noProof="1">
                <a:latin typeface="+mj-lt"/>
                <a:cs typeface="Arial" panose="020B0604020202020204" pitchFamily="34" charset="0"/>
              </a:rPr>
              <a:t> and/or </a:t>
            </a:r>
            <a:r>
              <a:rPr lang="en-GB" sz="800" b="1" noProof="1">
                <a:latin typeface="+mj-lt"/>
                <a:cs typeface="Arial" panose="020B0604020202020204" pitchFamily="34" charset="0"/>
              </a:rPr>
              <a:t>Guides</a:t>
            </a:r>
          </a:p>
          <a:p>
            <a:pPr eaLnBrk="1" hangingPunct="1">
              <a:lnSpc>
                <a:spcPct val="90000"/>
              </a:lnSpc>
              <a:spcAft>
                <a:spcPts val="600"/>
              </a:spcAft>
              <a:defRPr/>
            </a:pPr>
            <a:r>
              <a:rPr lang="en-GB" sz="800" noProof="1">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Hold down the </a:t>
            </a:r>
            <a:r>
              <a:rPr lang="en-GB" sz="800" b="1" noProof="1">
                <a:latin typeface="+mj-lt"/>
                <a:cs typeface="Arial" panose="020B0604020202020204" pitchFamily="34" charset="0"/>
              </a:rPr>
              <a:t>CTRL key </a:t>
            </a:r>
            <a:r>
              <a:rPr lang="en-GB" sz="800" noProof="1">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Press Alt + F9 for a rapid display of gridlines</a:t>
            </a:r>
          </a:p>
        </p:txBody>
      </p:sp>
      <p:sp>
        <p:nvSpPr>
          <p:cNvPr id="10" name="Text Box 48">
            <a:extLst>
              <a:ext uri="{FF2B5EF4-FFF2-40B4-BE49-F238E27FC236}">
                <a16:creationId xmlns:a16="http://schemas.microsoft.com/office/drawing/2014/main" id="{0A1AFC8F-6C84-48CB-80E0-7B5D4E84B72E}"/>
              </a:ext>
            </a:extLst>
          </p:cNvPr>
          <p:cNvSpPr txBox="1">
            <a:spLocks noChangeArrowheads="1"/>
          </p:cNvSpPr>
          <p:nvPr userDrawn="1"/>
        </p:nvSpPr>
        <p:spPr bwMode="auto">
          <a:xfrm>
            <a:off x="6305550" y="4141788"/>
            <a:ext cx="2179638" cy="15906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picture</a:t>
            </a:r>
            <a:br>
              <a:rPr lang="en-GB" sz="1000" b="1" noProof="1">
                <a:latin typeface="+mj-lt"/>
                <a:cs typeface="Arial" panose="020B0604020202020204" pitchFamily="34" charset="0"/>
              </a:rPr>
            </a:br>
            <a:r>
              <a:rPr lang="en-GB" sz="800" noProof="1">
                <a:latin typeface="+mj-lt"/>
                <a:cs typeface="Arial" panose="020B0604020202020204" pitchFamily="34" charset="0"/>
              </a:rPr>
              <a:t>On layouts with picture placeholders: Click the icon and select </a:t>
            </a:r>
            <a:r>
              <a:rPr lang="en-GB" sz="800" b="1" noProof="1">
                <a:latin typeface="+mj-lt"/>
                <a:cs typeface="Arial" panose="020B0604020202020204" pitchFamily="34" charset="0"/>
              </a:rPr>
              <a:t>Insert</a:t>
            </a:r>
          </a:p>
          <a:p>
            <a:pPr eaLnBrk="1" hangingPunct="1">
              <a:lnSpc>
                <a:spcPct val="90000"/>
              </a:lnSpc>
              <a:spcAft>
                <a:spcPts val="600"/>
              </a:spcAft>
              <a:defRPr/>
            </a:pPr>
            <a:r>
              <a:rPr lang="en-GB" sz="800" noProof="1">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noProof="1">
                <a:latin typeface="+mj-lt"/>
                <a:cs typeface="Arial" panose="020B0604020202020204" pitchFamily="34" charset="0"/>
              </a:rPr>
              <a:t>You can find UCPH-images, which are adapted to and minimised to the 4:3 and 16:9 format via this link: </a:t>
            </a:r>
            <a:br>
              <a:rPr lang="en-GB" sz="800" noProof="1">
                <a:latin typeface="+mj-lt"/>
                <a:cs typeface="Arial" panose="020B0604020202020204" pitchFamily="34" charset="0"/>
              </a:rPr>
            </a:br>
            <a:r>
              <a:rPr lang="en-GB" sz="800" noProof="1">
                <a:latin typeface="+mj-lt"/>
                <a:cs typeface="Arial" panose="020B0604020202020204" pitchFamily="34" charset="0"/>
              </a:rPr>
              <a:t> </a:t>
            </a:r>
            <a:r>
              <a:rPr lang="en-GB" sz="800" noProof="1">
                <a:solidFill>
                  <a:schemeClr val="accent4"/>
                </a:solidFill>
                <a:latin typeface="+mj-lt"/>
                <a:cs typeface="Arial" panose="020B0604020202020204" pitchFamily="34" charset="0"/>
                <a:hlinkClick r:id="rId4"/>
              </a:rPr>
              <a:t>http://image.ku.dk/lightbox/211/13407586855728741badb20/ </a:t>
            </a:r>
            <a:endParaRPr lang="en-GB" sz="80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noProof="1">
                <a:latin typeface="+mj-lt"/>
                <a:cs typeface="Arial" panose="020B0604020202020204" pitchFamily="34" charset="0"/>
              </a:rPr>
              <a:t>Select slide show-view to activate the link.</a:t>
            </a:r>
          </a:p>
        </p:txBody>
      </p:sp>
      <p:sp>
        <p:nvSpPr>
          <p:cNvPr id="11" name="Text Box 48">
            <a:extLst>
              <a:ext uri="{FF2B5EF4-FFF2-40B4-BE49-F238E27FC236}">
                <a16:creationId xmlns:a16="http://schemas.microsoft.com/office/drawing/2014/main" id="{61CA9ADA-2A88-4F2C-925A-A99A9E74DB71}"/>
              </a:ext>
            </a:extLst>
          </p:cNvPr>
          <p:cNvSpPr txBox="1">
            <a:spLocks noChangeArrowheads="1"/>
          </p:cNvSpPr>
          <p:nvPr userDrawn="1"/>
        </p:nvSpPr>
        <p:spPr bwMode="auto">
          <a:xfrm>
            <a:off x="8921750" y="1639888"/>
            <a:ext cx="2179638" cy="9239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Image sizes</a:t>
            </a:r>
            <a:br>
              <a:rPr lang="en-GB" sz="1000" b="1" noProof="1">
                <a:latin typeface="+mj-lt"/>
                <a:cs typeface="Arial" panose="020B0604020202020204" pitchFamily="34" charset="0"/>
              </a:rPr>
            </a:br>
            <a:r>
              <a:rPr lang="en-GB" sz="800" noProof="1">
                <a:latin typeface="+mj-lt"/>
                <a:cs typeface="Arial" panose="020B0604020202020204" pitchFamily="34" charset="0"/>
              </a:rPr>
              <a:t>The optimal picture sizes are</a:t>
            </a:r>
          </a:p>
          <a:p>
            <a:pPr eaLnBrk="1" hangingPunct="1">
              <a:lnSpc>
                <a:spcPct val="90000"/>
              </a:lnSpc>
              <a:spcAft>
                <a:spcPts val="600"/>
              </a:spcAft>
              <a:defRPr/>
            </a:pPr>
            <a:r>
              <a:rPr lang="en-GB" sz="800" noProof="1">
                <a:latin typeface="+mj-lt"/>
                <a:cs typeface="Arial" panose="020B0604020202020204" pitchFamily="34" charset="0"/>
              </a:rPr>
              <a:t>4:3-format: 1.500 x 1.073 pixels</a:t>
            </a:r>
          </a:p>
          <a:p>
            <a:pPr eaLnBrk="1" hangingPunct="1">
              <a:lnSpc>
                <a:spcPct val="90000"/>
              </a:lnSpc>
              <a:spcAft>
                <a:spcPts val="600"/>
              </a:spcAft>
              <a:defRPr/>
            </a:pPr>
            <a:r>
              <a:rPr lang="en-GB" sz="800" noProof="1">
                <a:latin typeface="+mj-lt"/>
                <a:cs typeface="Arial" panose="020B0604020202020204" pitchFamily="34" charset="0"/>
              </a:rPr>
              <a:t>16:9-format: 1.500 x 818 pixels</a:t>
            </a:r>
          </a:p>
          <a:p>
            <a:pPr eaLnBrk="1" hangingPunct="1">
              <a:lnSpc>
                <a:spcPct val="90000"/>
              </a:lnSpc>
              <a:spcAft>
                <a:spcPts val="600"/>
              </a:spcAft>
              <a:defRPr/>
            </a:pPr>
            <a:r>
              <a:rPr lang="en-GB" sz="800" noProof="1">
                <a:latin typeface="+mj-lt"/>
                <a:cs typeface="Arial" panose="020B0604020202020204" pitchFamily="34" charset="0"/>
              </a:rPr>
              <a:t>Save the images in 72 dpi and in "jpg medium quality"</a:t>
            </a:r>
          </a:p>
        </p:txBody>
      </p:sp>
      <p:sp>
        <p:nvSpPr>
          <p:cNvPr id="12" name="Text Box 48">
            <a:extLst>
              <a:ext uri="{FF2B5EF4-FFF2-40B4-BE49-F238E27FC236}">
                <a16:creationId xmlns:a16="http://schemas.microsoft.com/office/drawing/2014/main" id="{6391EBF4-60BF-4452-ABA0-DD96FDD34D93}"/>
              </a:ext>
            </a:extLst>
          </p:cNvPr>
          <p:cNvSpPr txBox="1">
            <a:spLocks noChangeArrowheads="1"/>
          </p:cNvSpPr>
          <p:nvPr userDrawn="1"/>
        </p:nvSpPr>
        <p:spPr bwMode="auto">
          <a:xfrm>
            <a:off x="8921750" y="2719388"/>
            <a:ext cx="2179638" cy="1481137"/>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Trimming pictures</a:t>
            </a:r>
            <a:br>
              <a:rPr lang="en-GB" sz="1000" b="1" noProof="1">
                <a:latin typeface="+mj-lt"/>
                <a:cs typeface="Arial" panose="020B0604020202020204" pitchFamily="34" charset="0"/>
              </a:rPr>
            </a:br>
            <a:r>
              <a:rPr lang="en-GB" sz="800" b="1" noProof="1">
                <a:latin typeface="+mj-lt"/>
                <a:cs typeface="Arial" panose="020B0604020202020204" pitchFamily="34" charset="0"/>
              </a:rPr>
              <a:t>1</a:t>
            </a:r>
            <a:r>
              <a:rPr lang="en-GB" sz="800" noProof="1">
                <a:latin typeface="+mj-lt"/>
                <a:cs typeface="Arial" panose="020B0604020202020204" pitchFamily="34" charset="0"/>
              </a:rPr>
              <a:t>. Click</a:t>
            </a:r>
            <a:r>
              <a:rPr lang="en-GB" sz="800" b="1" noProof="1">
                <a:latin typeface="+mj-lt"/>
                <a:cs typeface="Arial" panose="020B0604020202020204" pitchFamily="34" charset="0"/>
              </a:rPr>
              <a:t> Crop </a:t>
            </a:r>
            <a:r>
              <a:rPr lang="en-GB" sz="800" noProof="1">
                <a:latin typeface="+mj-lt"/>
                <a:cs typeface="Arial" panose="020B0604020202020204" pitchFamily="34" charset="0"/>
              </a:rPr>
              <a:t>to change the image focus/size</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If you want to scale the picture, hold the </a:t>
            </a:r>
            <a:r>
              <a:rPr lang="en-GB" sz="800" b="1" noProof="1">
                <a:latin typeface="+mj-lt"/>
                <a:cs typeface="Arial" panose="020B0604020202020204" pitchFamily="34" charset="0"/>
              </a:rPr>
              <a:t>SHIFT</a:t>
            </a:r>
            <a:r>
              <a:rPr lang="en-GB" sz="800" noProof="1">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latin typeface="+mj-lt"/>
                <a:cs typeface="Arial" panose="020B0604020202020204" pitchFamily="34" charset="0"/>
              </a:rPr>
              <a:t>3. </a:t>
            </a:r>
            <a:r>
              <a:rPr lang="en-GB" sz="800" noProof="1">
                <a:latin typeface="+mj-lt"/>
                <a:cs typeface="Arial" panose="020B0604020202020204" pitchFamily="34" charset="0"/>
              </a:rPr>
              <a:t>Right-click on the picture and select </a:t>
            </a:r>
            <a:r>
              <a:rPr lang="en-GB" sz="800" b="1" noProof="1">
                <a:latin typeface="+mj-lt"/>
                <a:cs typeface="Arial" panose="020B0604020202020204" pitchFamily="34" charset="0"/>
              </a:rPr>
              <a:t>Send to back</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latin typeface="+mj-lt"/>
                <a:cs typeface="Arial" panose="020B0604020202020204" pitchFamily="34" charset="0"/>
              </a:rPr>
              <a:t>Send to back</a:t>
            </a:r>
          </a:p>
        </p:txBody>
      </p:sp>
      <p:sp>
        <p:nvSpPr>
          <p:cNvPr id="13" name="Text Box 48">
            <a:extLst>
              <a:ext uri="{FF2B5EF4-FFF2-40B4-BE49-F238E27FC236}">
                <a16:creationId xmlns:a16="http://schemas.microsoft.com/office/drawing/2014/main" id="{7A9D0FFE-B6D3-45AA-AF14-8A889F702474}"/>
              </a:ext>
            </a:extLst>
          </p:cNvPr>
          <p:cNvSpPr txBox="1">
            <a:spLocks noChangeArrowheads="1"/>
          </p:cNvSpPr>
          <p:nvPr userDrawn="1"/>
        </p:nvSpPr>
        <p:spPr bwMode="auto">
          <a:xfrm>
            <a:off x="8921750" y="4765675"/>
            <a:ext cx="2179638" cy="7715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Template colors</a:t>
            </a:r>
            <a:br>
              <a:rPr lang="en-GB" sz="1000" b="1" noProof="1">
                <a:latin typeface="+mj-lt"/>
                <a:cs typeface="Arial" panose="020B0604020202020204" pitchFamily="34" charset="0"/>
              </a:rPr>
            </a:br>
            <a:r>
              <a:rPr lang="en-GB" sz="800" noProof="1">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noProof="1">
                <a:latin typeface="+mj-lt"/>
                <a:cs typeface="Arial" panose="020B0604020202020204" pitchFamily="34" charset="0"/>
              </a:rPr>
              <a:t>Right-click on the surface of which you want to change the color and then click on the paint can icon</a:t>
            </a:r>
          </a:p>
        </p:txBody>
      </p:sp>
      <p:sp>
        <p:nvSpPr>
          <p:cNvPr id="14" name="Text Box 48">
            <a:extLst>
              <a:ext uri="{FF2B5EF4-FFF2-40B4-BE49-F238E27FC236}">
                <a16:creationId xmlns:a16="http://schemas.microsoft.com/office/drawing/2014/main" id="{346A1458-39B8-4666-BAB7-01107130A582}"/>
              </a:ext>
            </a:extLst>
          </p:cNvPr>
          <p:cNvSpPr txBox="1">
            <a:spLocks noChangeArrowheads="1"/>
          </p:cNvSpPr>
          <p:nvPr userDrawn="1"/>
        </p:nvSpPr>
        <p:spPr bwMode="auto">
          <a:xfrm>
            <a:off x="8921750" y="5815013"/>
            <a:ext cx="2179638" cy="5842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Further information</a:t>
            </a:r>
            <a:br>
              <a:rPr lang="en-GB" sz="1000" b="1" noProof="1">
                <a:latin typeface="+mj-lt"/>
                <a:cs typeface="Arial" panose="020B0604020202020204" pitchFamily="34" charset="0"/>
              </a:rPr>
            </a:br>
            <a:r>
              <a:rPr lang="en-GB" sz="800" noProof="1">
                <a:latin typeface="+mj-lt"/>
                <a:cs typeface="Arial" panose="020B0604020202020204" pitchFamily="34" charset="0"/>
              </a:rPr>
              <a:t>See </a:t>
            </a:r>
            <a:br>
              <a:rPr lang="en-GB" sz="800" noProof="1">
                <a:latin typeface="+mj-lt"/>
                <a:cs typeface="Arial" panose="020B0604020202020204" pitchFamily="34" charset="0"/>
              </a:rPr>
            </a:br>
            <a:r>
              <a:rPr lang="en-GB" sz="800" noProof="1">
                <a:solidFill>
                  <a:schemeClr val="accent4"/>
                </a:solidFill>
                <a:latin typeface="+mj-lt"/>
                <a:cs typeface="Arial" panose="020B0604020202020204" pitchFamily="34" charset="0"/>
                <a:hlinkClick r:id="rId2"/>
              </a:rPr>
              <a:t>www.designguide.ku.dk/ku/</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skabeloner/powerpoint/</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praesentationer/</a:t>
            </a:r>
            <a:endParaRPr lang="en-GB" sz="800" noProof="1">
              <a:solidFill>
                <a:schemeClr val="accent4"/>
              </a:solidFill>
              <a:latin typeface="+mj-lt"/>
              <a:cs typeface="Arial" panose="020B0604020202020204" pitchFamily="34" charset="0"/>
            </a:endParaRPr>
          </a:p>
        </p:txBody>
      </p:sp>
      <p:pic>
        <p:nvPicPr>
          <p:cNvPr id="15" name="Billede 25">
            <a:extLst>
              <a:ext uri="{FF2B5EF4-FFF2-40B4-BE49-F238E27FC236}">
                <a16:creationId xmlns:a16="http://schemas.microsoft.com/office/drawing/2014/main" id="{F807BE87-7D98-4B86-BA16-1365D037050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6600" y="42021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36">
            <a:extLst>
              <a:ext uri="{FF2B5EF4-FFF2-40B4-BE49-F238E27FC236}">
                <a16:creationId xmlns:a16="http://schemas.microsoft.com/office/drawing/2014/main" id="{CEAC9FB1-74F2-4C57-A27D-326CD85BDCD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64863" y="2795588"/>
            <a:ext cx="384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lede 37">
            <a:extLst>
              <a:ext uri="{FF2B5EF4-FFF2-40B4-BE49-F238E27FC236}">
                <a16:creationId xmlns:a16="http://schemas.microsoft.com/office/drawing/2014/main" id="{FB86AEBA-EE25-43E3-9911-703FD6BBF8D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88675" y="3187700"/>
            <a:ext cx="298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8">
            <a:extLst>
              <a:ext uri="{FF2B5EF4-FFF2-40B4-BE49-F238E27FC236}">
                <a16:creationId xmlns:a16="http://schemas.microsoft.com/office/drawing/2014/main" id="{4D486DFB-3A54-484C-823D-44556093FEBC}"/>
              </a:ext>
            </a:extLst>
          </p:cNvPr>
          <p:cNvSpPr txBox="1">
            <a:spLocks noChangeArrowheads="1"/>
          </p:cNvSpPr>
          <p:nvPr userDrawn="1"/>
        </p:nvSpPr>
        <p:spPr bwMode="auto">
          <a:xfrm>
            <a:off x="3427413" y="1666875"/>
            <a:ext cx="2357437" cy="61436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Under the </a:t>
            </a:r>
            <a:r>
              <a:rPr lang="en-GB" altLang="da-DK" sz="800" b="1" noProof="1">
                <a:latin typeface="+mn-lt"/>
                <a:cs typeface="Arial" panose="020B0604020202020204" pitchFamily="34" charset="0"/>
              </a:rPr>
              <a:t>New slide </a:t>
            </a:r>
            <a:r>
              <a:rPr lang="en-GB" altLang="da-DK" sz="800" noProof="1">
                <a:latin typeface="+mn-lt"/>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19" name="Picture 21">
            <a:extLst>
              <a:ext uri="{FF2B5EF4-FFF2-40B4-BE49-F238E27FC236}">
                <a16:creationId xmlns:a16="http://schemas.microsoft.com/office/drawing/2014/main" id="{008A7B35-F16D-4ECE-8396-4875E3DCBE2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95950" y="1743075"/>
            <a:ext cx="323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50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4B178A11-4743-428D-83A4-98256DFAAE41}"/>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0296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59E4E12-2D08-4371-B3DC-CDD2AC77CAE6}"/>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5E54BF70-9B16-47F5-84E1-E956B9B9B6E0}"/>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247549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1B10B1B5-D645-46E5-A7E7-A56D75BDE0C0}"/>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76219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F2DF8E6-F152-4D3B-BC95-52BACA3A2C49}"/>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EE4B5D5A-6D1F-477C-9F8C-97CB47B93C2C}"/>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83031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EF52B92E-0EBD-4A9D-8D91-A3EA053A3891}"/>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19370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96E24897-4AA5-4E4C-AD9C-421EA3C95D2C}"/>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8233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4.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509DFA-0F0D-4A47-96E5-01B8C55B8BA5}"/>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1027" name="Text Placeholder 2">
            <a:extLst>
              <a:ext uri="{FF2B5EF4-FFF2-40B4-BE49-F238E27FC236}">
                <a16:creationId xmlns:a16="http://schemas.microsoft.com/office/drawing/2014/main" id="{CCDB27AB-C008-4810-A31F-41AF5FBBF9D6}"/>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94504A98-EF85-4598-A658-8C4104DAFFD2}"/>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8914" r:id="rId1"/>
    <p:sldLayoutId id="2147488915" r:id="rId2"/>
    <p:sldLayoutId id="2147488916" r:id="rId3"/>
    <p:sldLayoutId id="2147488917" r:id="rId4"/>
    <p:sldLayoutId id="2147488918" r:id="rId5"/>
    <p:sldLayoutId id="2147488911" r:id="rId6"/>
    <p:sldLayoutId id="2147488919" r:id="rId7"/>
    <p:sldLayoutId id="2147488920" r:id="rId8"/>
    <p:sldLayoutId id="2147488921" r:id="rId9"/>
    <p:sldLayoutId id="2147488922" r:id="rId10"/>
    <p:sldLayoutId id="2147488923" r:id="rId11"/>
    <p:sldLayoutId id="2147488924" r:id="rId12"/>
    <p:sldLayoutId id="2147488912" r:id="rId13"/>
    <p:sldLayoutId id="2147488913"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6FB666C-53EE-4C01-8C7C-B684BE1D8820}"/>
              </a:ext>
            </a:extLst>
          </p:cNvPr>
          <p:cNvSpPr>
            <a:spLocks noGrp="1"/>
          </p:cNvSpPr>
          <p:nvPr>
            <p:ph type="title"/>
          </p:nvPr>
        </p:nvSpPr>
        <p:spPr>
          <a:xfrm>
            <a:off x="782638" y="619125"/>
            <a:ext cx="10623550" cy="865188"/>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text</a:t>
            </a:r>
            <a:endParaRPr lang="da-DK" dirty="0"/>
          </a:p>
        </p:txBody>
      </p:sp>
      <p:sp>
        <p:nvSpPr>
          <p:cNvPr id="3" name="Pladsholder til tekst 2">
            <a:extLst>
              <a:ext uri="{FF2B5EF4-FFF2-40B4-BE49-F238E27FC236}">
                <a16:creationId xmlns:a16="http://schemas.microsoft.com/office/drawing/2014/main" id="{A7CD8CD4-4238-48BC-8996-0F787433B621}"/>
              </a:ext>
            </a:extLst>
          </p:cNvPr>
          <p:cNvSpPr>
            <a:spLocks noGrp="1"/>
          </p:cNvSpPr>
          <p:nvPr>
            <p:ph type="body" idx="1"/>
          </p:nvPr>
        </p:nvSpPr>
        <p:spPr>
          <a:xfrm>
            <a:off x="782638" y="1635125"/>
            <a:ext cx="10623550" cy="4668838"/>
          </a:xfrm>
          <a:prstGeom prst="rect">
            <a:avLst/>
          </a:prstGeom>
        </p:spPr>
        <p:txBody>
          <a:bodyPr vert="horz" lIns="0" tIns="0" rIns="0" bIns="0" rtlCol="0">
            <a:noAutofit/>
          </a:bodyPr>
          <a:lstStyle/>
          <a:p>
            <a:pPr lvl="0"/>
            <a:r>
              <a:rPr lang="da-DK" dirty="0" err="1"/>
              <a:t>Click</a:t>
            </a:r>
            <a:r>
              <a:rPr lang="da-DK" dirty="0"/>
              <a:t> to </a:t>
            </a:r>
            <a:r>
              <a:rPr lang="da-DK" dirty="0" err="1"/>
              <a:t>add</a:t>
            </a:r>
            <a:r>
              <a:rPr lang="da-DK" dirty="0"/>
              <a:t> </a:t>
            </a:r>
            <a:r>
              <a:rPr lang="da-DK" dirty="0" err="1"/>
              <a:t>text</a:t>
            </a:r>
            <a:endParaRPr lang="da-DK" dirty="0"/>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a:p>
            <a:pPr lvl="4"/>
            <a:endParaRPr lang="da-DK" dirty="0"/>
          </a:p>
          <a:p>
            <a:pPr lvl="1"/>
            <a:endParaRPr lang="da-DK" dirty="0"/>
          </a:p>
        </p:txBody>
      </p:sp>
      <p:sp>
        <p:nvSpPr>
          <p:cNvPr id="7" name="Rectangle 19">
            <a:extLst>
              <a:ext uri="{FF2B5EF4-FFF2-40B4-BE49-F238E27FC236}">
                <a16:creationId xmlns:a16="http://schemas.microsoft.com/office/drawing/2014/main" id="{338D2AC1-B8EA-4DB3-A223-4CA30F45F666}"/>
              </a:ext>
            </a:extLst>
          </p:cNvPr>
          <p:cNvSpPr/>
          <p:nvPr/>
        </p:nvSpPr>
        <p:spPr>
          <a:xfrm>
            <a:off x="0" y="0"/>
            <a:ext cx="12192000" cy="33337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5" name="Pladsholder til sidefod 4">
            <a:extLst>
              <a:ext uri="{FF2B5EF4-FFF2-40B4-BE49-F238E27FC236}">
                <a16:creationId xmlns:a16="http://schemas.microsoft.com/office/drawing/2014/main" id="{450A0A29-4915-492E-93FD-739FDE5A64EF}"/>
              </a:ext>
            </a:extLst>
          </p:cNvPr>
          <p:cNvSpPr>
            <a:spLocks noGrp="1"/>
          </p:cNvSpPr>
          <p:nvPr>
            <p:ph type="ftr" sz="quarter" idx="3"/>
          </p:nvPr>
        </p:nvSpPr>
        <p:spPr>
          <a:xfrm>
            <a:off x="3979863" y="85725"/>
            <a:ext cx="5557837" cy="176213"/>
          </a:xfrm>
          <a:prstGeom prst="rect">
            <a:avLst/>
          </a:prstGeom>
        </p:spPr>
        <p:txBody>
          <a:bodyPr vert="horz" lIns="0" tIns="0" rIns="0" bIns="0" rtlCol="0" anchor="b" anchorCtr="0"/>
          <a:lstStyle>
            <a:lvl1pPr algn="r">
              <a:defRPr sz="1000">
                <a:solidFill>
                  <a:srgbClr val="333333"/>
                </a:solidFill>
              </a:defRPr>
            </a:lvl1pPr>
          </a:lstStyle>
          <a:p>
            <a:pPr>
              <a:defRPr/>
            </a:pPr>
            <a:endParaRPr lang="da-DK"/>
          </a:p>
        </p:txBody>
      </p:sp>
      <p:sp>
        <p:nvSpPr>
          <p:cNvPr id="6" name="Pladsholder til slidenummer 5">
            <a:extLst>
              <a:ext uri="{FF2B5EF4-FFF2-40B4-BE49-F238E27FC236}">
                <a16:creationId xmlns:a16="http://schemas.microsoft.com/office/drawing/2014/main" id="{908BB1CB-01D7-40C3-9003-0AF3B1366449}"/>
              </a:ext>
            </a:extLst>
          </p:cNvPr>
          <p:cNvSpPr>
            <a:spLocks noGrp="1"/>
          </p:cNvSpPr>
          <p:nvPr>
            <p:ph type="sldNum" sz="quarter" idx="4"/>
          </p:nvPr>
        </p:nvSpPr>
        <p:spPr>
          <a:xfrm>
            <a:off x="10904538" y="85725"/>
            <a:ext cx="501650" cy="176213"/>
          </a:xfrm>
          <a:prstGeom prst="rect">
            <a:avLst/>
          </a:prstGeom>
        </p:spPr>
        <p:txBody>
          <a:bodyPr vert="horz" wrap="square" lIns="0" tIns="0" rIns="0" bIns="0" numCol="1" anchor="b" anchorCtr="0" compatLnSpc="1">
            <a:prstTxWarp prst="textNoShape">
              <a:avLst/>
            </a:prstTxWarp>
          </a:bodyPr>
          <a:lstStyle>
            <a:lvl1pPr algn="r">
              <a:defRPr sz="1000">
                <a:solidFill>
                  <a:srgbClr val="333333"/>
                </a:solidFill>
              </a:defRPr>
            </a:lvl1pPr>
          </a:lstStyle>
          <a:p>
            <a:pPr>
              <a:defRPr/>
            </a:pPr>
            <a:fld id="{EB6AD0D1-DB5A-417C-800A-7E1CF64A7B34}" type="slidenum">
              <a:rPr lang="da-DK" altLang="fr-FR"/>
              <a:pPr>
                <a:defRPr/>
              </a:pPr>
              <a:t>‹N°›</a:t>
            </a:fld>
            <a:endParaRPr lang="da-DK" altLang="fr-FR"/>
          </a:p>
        </p:txBody>
      </p:sp>
      <p:sp>
        <p:nvSpPr>
          <p:cNvPr id="4" name="Pladsholder til dato 3">
            <a:extLst>
              <a:ext uri="{FF2B5EF4-FFF2-40B4-BE49-F238E27FC236}">
                <a16:creationId xmlns:a16="http://schemas.microsoft.com/office/drawing/2014/main" id="{7691A3A0-407C-4011-9AE8-BF482F0FE90A}"/>
              </a:ext>
            </a:extLst>
          </p:cNvPr>
          <p:cNvSpPr>
            <a:spLocks noGrp="1"/>
          </p:cNvSpPr>
          <p:nvPr>
            <p:ph type="dt" sz="half" idx="2"/>
          </p:nvPr>
        </p:nvSpPr>
        <p:spPr>
          <a:xfrm>
            <a:off x="9696450" y="85725"/>
            <a:ext cx="1087438" cy="176213"/>
          </a:xfrm>
          <a:prstGeom prst="rect">
            <a:avLst/>
          </a:prstGeom>
        </p:spPr>
        <p:txBody>
          <a:bodyPr vert="horz" lIns="0" tIns="0" rIns="0" bIns="0" rtlCol="0" anchor="b" anchorCtr="0"/>
          <a:lstStyle>
            <a:lvl1pPr algn="r">
              <a:defRPr sz="1000">
                <a:solidFill>
                  <a:srgbClr val="333333"/>
                </a:solidFill>
              </a:defRPr>
            </a:lvl1pPr>
          </a:lstStyle>
          <a:p>
            <a:pPr>
              <a:defRPr/>
            </a:pPr>
            <a:fld id="{46CDD430-F209-4237-84FA-76CBDE6206A6}" type="datetime1">
              <a:rPr lang="da-DK"/>
              <a:pPr>
                <a:defRPr/>
              </a:pPr>
              <a:t>17-06-2021</a:t>
            </a:fld>
            <a:endParaRPr lang="da-DK" dirty="0"/>
          </a:p>
        </p:txBody>
      </p:sp>
      <p:pic>
        <p:nvPicPr>
          <p:cNvPr id="2056" name="Picture 13">
            <a:extLst>
              <a:ext uri="{FF2B5EF4-FFF2-40B4-BE49-F238E27FC236}">
                <a16:creationId xmlns:a16="http://schemas.microsoft.com/office/drawing/2014/main" id="{CE704F63-21DA-47EF-AFCA-BA9B89420E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12044" t="11449" r="17200" b="13844"/>
          <a:stretch>
            <a:fillRect/>
          </a:stretch>
        </p:blipFill>
        <p:spPr bwMode="auto">
          <a:xfrm>
            <a:off x="447675" y="63500"/>
            <a:ext cx="2222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a:extLst>
              <a:ext uri="{FF2B5EF4-FFF2-40B4-BE49-F238E27FC236}">
                <a16:creationId xmlns:a16="http://schemas.microsoft.com/office/drawing/2014/main" id="{468B9A6B-C2CC-4DD9-A518-4E6F8B5B095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9300" y="96838"/>
            <a:ext cx="31099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925" r:id="rId1"/>
    <p:sldLayoutId id="2147488926" r:id="rId2"/>
    <p:sldLayoutId id="2147488927" r:id="rId3"/>
    <p:sldLayoutId id="2147488928" r:id="rId4"/>
    <p:sldLayoutId id="2147488929" r:id="rId5"/>
    <p:sldLayoutId id="2147488930" r:id="rId6"/>
    <p:sldLayoutId id="2147488931" r:id="rId7"/>
    <p:sldLayoutId id="2147488932" r:id="rId8"/>
    <p:sldLayoutId id="2147488933" r:id="rId9"/>
    <p:sldLayoutId id="2147488934" r:id="rId10"/>
    <p:sldLayoutId id="2147488935" r:id="rId11"/>
    <p:sldLayoutId id="2147488936" r:id="rId12"/>
    <p:sldLayoutId id="2147488937" r:id="rId13"/>
    <p:sldLayoutId id="2147488938" r:id="rId14"/>
    <p:sldLayoutId id="2147488939" r:id="rId15"/>
    <p:sldLayoutId id="2147488940" r:id="rId16"/>
    <p:sldLayoutId id="2147488941" r:id="rId17"/>
    <p:sldLayoutId id="2147488942" r:id="rId18"/>
    <p:sldLayoutId id="2147488943" r:id="rId19"/>
    <p:sldLayoutId id="2147488944" r:id="rId20"/>
    <p:sldLayoutId id="2147488945" r:id="rId21"/>
    <p:sldLayoutId id="2147488946" r:id="rId22"/>
  </p:sldLayoutIdLst>
  <p:hf hdr="0" ftr="0"/>
  <p:txStyles>
    <p:titleStyle>
      <a:lvl1pPr algn="l" defTabSz="685800" rtl="0" eaLnBrk="0" fontAlgn="base" hangingPunct="0">
        <a:spcBef>
          <a:spcPct val="0"/>
        </a:spcBef>
        <a:spcAft>
          <a:spcPct val="0"/>
        </a:spcAft>
        <a:defRPr sz="3000" kern="1200" spc="45">
          <a:solidFill>
            <a:schemeClr val="accent1"/>
          </a:solidFill>
          <a:latin typeface="+mj-lt"/>
          <a:ea typeface="+mj-ea"/>
          <a:cs typeface="+mj-cs"/>
        </a:defRPr>
      </a:lvl1pPr>
      <a:lvl2pPr algn="l" defTabSz="685800" rtl="0" eaLnBrk="0" fontAlgn="base" hangingPunct="0">
        <a:spcBef>
          <a:spcPct val="0"/>
        </a:spcBef>
        <a:spcAft>
          <a:spcPct val="0"/>
        </a:spcAft>
        <a:defRPr sz="3000">
          <a:solidFill>
            <a:schemeClr val="accent1"/>
          </a:solidFill>
          <a:latin typeface="Microsoft New Tai Lue" pitchFamily="34" charset="0"/>
        </a:defRPr>
      </a:lvl2pPr>
      <a:lvl3pPr algn="l" defTabSz="685800" rtl="0" eaLnBrk="0" fontAlgn="base" hangingPunct="0">
        <a:spcBef>
          <a:spcPct val="0"/>
        </a:spcBef>
        <a:spcAft>
          <a:spcPct val="0"/>
        </a:spcAft>
        <a:defRPr sz="3000">
          <a:solidFill>
            <a:schemeClr val="accent1"/>
          </a:solidFill>
          <a:latin typeface="Microsoft New Tai Lue" pitchFamily="34" charset="0"/>
        </a:defRPr>
      </a:lvl3pPr>
      <a:lvl4pPr algn="l" defTabSz="685800" rtl="0" eaLnBrk="0" fontAlgn="base" hangingPunct="0">
        <a:spcBef>
          <a:spcPct val="0"/>
        </a:spcBef>
        <a:spcAft>
          <a:spcPct val="0"/>
        </a:spcAft>
        <a:defRPr sz="3000">
          <a:solidFill>
            <a:schemeClr val="accent1"/>
          </a:solidFill>
          <a:latin typeface="Microsoft New Tai Lue" pitchFamily="34" charset="0"/>
        </a:defRPr>
      </a:lvl4pPr>
      <a:lvl5pPr algn="l" defTabSz="685800" rtl="0" eaLnBrk="0" fontAlgn="base" hangingPunct="0">
        <a:spcBef>
          <a:spcPct val="0"/>
        </a:spcBef>
        <a:spcAft>
          <a:spcPct val="0"/>
        </a:spcAft>
        <a:defRPr sz="3000">
          <a:solidFill>
            <a:schemeClr val="accent1"/>
          </a:solidFill>
          <a:latin typeface="Microsoft New Tai Lue" pitchFamily="34" charset="0"/>
        </a:defRPr>
      </a:lvl5pPr>
      <a:lvl6pPr marL="457200" algn="l" defTabSz="685800" rtl="0" fontAlgn="base">
        <a:spcBef>
          <a:spcPct val="0"/>
        </a:spcBef>
        <a:spcAft>
          <a:spcPct val="0"/>
        </a:spcAft>
        <a:defRPr sz="3000">
          <a:solidFill>
            <a:schemeClr val="accent1"/>
          </a:solidFill>
          <a:latin typeface="Microsoft New Tai Lue" pitchFamily="34" charset="0"/>
        </a:defRPr>
      </a:lvl6pPr>
      <a:lvl7pPr marL="914400" algn="l" defTabSz="685800" rtl="0" fontAlgn="base">
        <a:spcBef>
          <a:spcPct val="0"/>
        </a:spcBef>
        <a:spcAft>
          <a:spcPct val="0"/>
        </a:spcAft>
        <a:defRPr sz="3000">
          <a:solidFill>
            <a:schemeClr val="accent1"/>
          </a:solidFill>
          <a:latin typeface="Microsoft New Tai Lue" pitchFamily="34" charset="0"/>
        </a:defRPr>
      </a:lvl7pPr>
      <a:lvl8pPr marL="1371600" algn="l" defTabSz="685800" rtl="0" fontAlgn="base">
        <a:spcBef>
          <a:spcPct val="0"/>
        </a:spcBef>
        <a:spcAft>
          <a:spcPct val="0"/>
        </a:spcAft>
        <a:defRPr sz="3000">
          <a:solidFill>
            <a:schemeClr val="accent1"/>
          </a:solidFill>
          <a:latin typeface="Microsoft New Tai Lue" pitchFamily="34" charset="0"/>
        </a:defRPr>
      </a:lvl8pPr>
      <a:lvl9pPr marL="1828800" algn="l" defTabSz="685800" rtl="0" fontAlgn="base">
        <a:spcBef>
          <a:spcPct val="0"/>
        </a:spcBef>
        <a:spcAft>
          <a:spcPct val="0"/>
        </a:spcAft>
        <a:defRPr sz="3000">
          <a:solidFill>
            <a:schemeClr val="accent1"/>
          </a:solidFill>
          <a:latin typeface="Microsoft New Tai Lue" pitchFamily="34" charset="0"/>
        </a:defRPr>
      </a:lvl9pPr>
    </p:titleStyle>
    <p:bodyStyle>
      <a:lvl1pPr marL="271463" indent="-271463" algn="l" defTabSz="685800" rtl="0" eaLnBrk="0" fontAlgn="base" hangingPunct="0">
        <a:spcBef>
          <a:spcPts val="750"/>
        </a:spcBef>
        <a:spcAft>
          <a:spcPct val="0"/>
        </a:spcAft>
        <a:buFont typeface="Arial" panose="020B0604020202020204" pitchFamily="34" charset="0"/>
        <a:buChar char="•"/>
        <a:defRPr sz="2400" kern="1200" spc="45">
          <a:solidFill>
            <a:schemeClr val="tx1"/>
          </a:solidFill>
          <a:latin typeface="+mn-lt"/>
          <a:ea typeface="+mn-ea"/>
          <a:cs typeface="+mn-cs"/>
        </a:defRPr>
      </a:lvl1pPr>
      <a:lvl2pPr marL="534988" indent="-263525" algn="l" defTabSz="685800" rtl="0" eaLnBrk="0" fontAlgn="base" hangingPunct="0">
        <a:spcBef>
          <a:spcPts val="375"/>
        </a:spcBef>
        <a:spcAft>
          <a:spcPct val="0"/>
        </a:spcAft>
        <a:buFont typeface="Arial" panose="020B0604020202020204" pitchFamily="34" charset="0"/>
        <a:buChar char="•"/>
        <a:defRPr lang="da-DK" sz="2000" kern="1200" spc="45" dirty="0">
          <a:solidFill>
            <a:schemeClr val="tx1"/>
          </a:solidFill>
          <a:latin typeface="+mn-lt"/>
          <a:ea typeface="+mn-ea"/>
          <a:cs typeface="+mn-cs"/>
        </a:defRPr>
      </a:lvl2pPr>
      <a:lvl3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0" fontAlgn="base" hangingPunct="0">
        <a:spcBef>
          <a:spcPts val="375"/>
        </a:spcBef>
        <a:spcAft>
          <a:spcPct val="0"/>
        </a:spcAft>
        <a:buFont typeface="Arial" panose="020B0604020202020204" pitchFamily="34" charset="0"/>
        <a:buChar char="•"/>
        <a:defRPr sz="1600" kern="1200" spc="45">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27.png"/><Relationship Id="rId7" Type="http://schemas.openxmlformats.org/officeDocument/2006/relationships/slide" Target="slide8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35.png"/><Relationship Id="rId9" Type="http://schemas.openxmlformats.org/officeDocument/2006/relationships/slide" Target="slide83.xml"/></Relationships>
</file>

<file path=ppt/slides/_rels/slide100.xml.rels><?xml version="1.0" encoding="UTF-8" standalone="yes"?>
<Relationships xmlns="http://schemas.openxmlformats.org/package/2006/relationships"><Relationship Id="rId8" Type="http://schemas.openxmlformats.org/officeDocument/2006/relationships/hyperlink" Target="https://en.wikipedia.org/wiki/List_of_microorganisms_used_in_food_and_beverage_preparation" TargetMode="External"/><Relationship Id="rId3" Type="http://schemas.openxmlformats.org/officeDocument/2006/relationships/hyperlink" Target="http://www.madehow.com/Volume-1/Chocolate.html" TargetMode="External"/><Relationship Id="rId7" Type="http://schemas.openxmlformats.org/officeDocument/2006/relationships/image" Target="../media/image148.jpeg"/><Relationship Id="rId12" Type="http://schemas.openxmlformats.org/officeDocument/2006/relationships/image" Target="../media/image27.png"/><Relationship Id="rId2" Type="http://schemas.openxmlformats.org/officeDocument/2006/relationships/hyperlink" Target="http://www.madehow.com/Volume-1/Coffee.html" TargetMode="Externa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slide" Target="slide74.xml"/><Relationship Id="rId5" Type="http://schemas.openxmlformats.org/officeDocument/2006/relationships/hyperlink" Target="https://www.youtube.com/watch?v=FnfvrWUXM0Q" TargetMode="External"/><Relationship Id="rId10"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hyperlink" Target="https://www.youtube.com/watch?v=eksagPy5tmQ" TargetMode="External"/></Relationships>
</file>

<file path=ppt/slides/_rels/slide11.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27.png"/><Relationship Id="rId7" Type="http://schemas.openxmlformats.org/officeDocument/2006/relationships/slide" Target="slide8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36.png"/><Relationship Id="rId9" Type="http://schemas.openxmlformats.org/officeDocument/2006/relationships/slide" Target="slide83.xml"/></Relationships>
</file>

<file path=ppt/slides/_rels/slide12.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7.png"/><Relationship Id="rId7" Type="http://schemas.openxmlformats.org/officeDocument/2006/relationships/slide" Target="slide81.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82.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13.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4.xml"/><Relationship Id="rId7" Type="http://schemas.openxmlformats.org/officeDocument/2006/relationships/hyperlink" Target="https://forms.gle/5JsB3pdd6au36sCn9" TargetMode="External"/><Relationship Id="rId2" Type="http://schemas.openxmlformats.org/officeDocument/2006/relationships/hyperlink" Target="https://ec.europa.eu/food/sites/food/files/safety/docs/biosafety_fh_guidance_community_guide_bivalve_mollusc_monitoring_en.pdf" TargetMode="Externa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37.png"/><Relationship Id="rId10" Type="http://schemas.openxmlformats.org/officeDocument/2006/relationships/slide" Target="slide83.xml"/><Relationship Id="rId4" Type="http://schemas.openxmlformats.org/officeDocument/2006/relationships/image" Target="../media/image27.png"/><Relationship Id="rId9" Type="http://schemas.openxmlformats.org/officeDocument/2006/relationships/slide" Target="slide81.xml"/></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4.xml"/><Relationship Id="rId18" Type="http://schemas.openxmlformats.org/officeDocument/2006/relationships/slide" Target="slide85.xml"/><Relationship Id="rId3" Type="http://schemas.openxmlformats.org/officeDocument/2006/relationships/slide" Target="slide15.xml"/><Relationship Id="rId7" Type="http://schemas.openxmlformats.org/officeDocument/2006/relationships/slide" Target="slide21.xml"/><Relationship Id="rId12" Type="http://schemas.openxmlformats.org/officeDocument/2006/relationships/image" Target="../media/image27.png"/><Relationship Id="rId17" Type="http://schemas.openxmlformats.org/officeDocument/2006/relationships/slide" Target="slide84.xml"/><Relationship Id="rId2" Type="http://schemas.openxmlformats.org/officeDocument/2006/relationships/slide" Target="slide18.xml"/><Relationship Id="rId16" Type="http://schemas.openxmlformats.org/officeDocument/2006/relationships/hyperlink" Target="https://forms.gle/5JsB3pdd6au36sCn9" TargetMode="External"/><Relationship Id="rId20"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20.xml"/><Relationship Id="rId11" Type="http://schemas.openxmlformats.org/officeDocument/2006/relationships/slide" Target="slide24.xml"/><Relationship Id="rId5" Type="http://schemas.openxmlformats.org/officeDocument/2006/relationships/slide" Target="slide19.xml"/><Relationship Id="rId15" Type="http://schemas.openxmlformats.org/officeDocument/2006/relationships/image" Target="../media/image30.png"/><Relationship Id="rId10" Type="http://schemas.openxmlformats.org/officeDocument/2006/relationships/image" Target="../media/image38.jpeg"/><Relationship Id="rId19" Type="http://schemas.openxmlformats.org/officeDocument/2006/relationships/slide" Target="slide86.xml"/><Relationship Id="rId4" Type="http://schemas.openxmlformats.org/officeDocument/2006/relationships/slide" Target="slide17.xml"/><Relationship Id="rId9" Type="http://schemas.openxmlformats.org/officeDocument/2006/relationships/slide" Target="slide23.xml"/><Relationship Id="rId14"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27.png"/><Relationship Id="rId7" Type="http://schemas.openxmlformats.org/officeDocument/2006/relationships/slide" Target="slide84.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16.xml"/><Relationship Id="rId9" Type="http://schemas.openxmlformats.org/officeDocument/2006/relationships/slide" Target="slide86.xml"/></Relationships>
</file>

<file path=ppt/slides/_rels/slide1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14.xml"/><Relationship Id="rId7" Type="http://schemas.openxmlformats.org/officeDocument/2006/relationships/slide" Target="slide84.xml"/><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27.png"/><Relationship Id="rId9" Type="http://schemas.openxmlformats.org/officeDocument/2006/relationships/slide" Target="slide86.xml"/></Relationships>
</file>

<file path=ppt/slides/_rels/slide1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27.png"/><Relationship Id="rId7" Type="http://schemas.openxmlformats.org/officeDocument/2006/relationships/slide" Target="slide84.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40.png"/><Relationship Id="rId9" Type="http://schemas.openxmlformats.org/officeDocument/2006/relationships/slide" Target="slide86.xml"/></Relationships>
</file>

<file path=ppt/slides/_rels/slide18.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hyperlink" Target="https://forms.gle/oNf88eSkLBydPvu28"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slide" Target="slide86.xml"/><Relationship Id="rId5" Type="http://schemas.openxmlformats.org/officeDocument/2006/relationships/image" Target="../media/image42.jpeg"/><Relationship Id="rId10" Type="http://schemas.openxmlformats.org/officeDocument/2006/relationships/slide" Target="slide85.xml"/><Relationship Id="rId4" Type="http://schemas.openxmlformats.org/officeDocument/2006/relationships/image" Target="../media/image41.png"/><Relationship Id="rId9" Type="http://schemas.openxmlformats.org/officeDocument/2006/relationships/slide" Target="slide84.xml"/></Relationships>
</file>

<file path=ppt/slides/_rels/slide19.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27.png"/><Relationship Id="rId7" Type="http://schemas.openxmlformats.org/officeDocument/2006/relationships/slide" Target="slide85.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hyperlink" Target="https://forms.gle/oNf88eSkLBydPvu28" TargetMode="External"/><Relationship Id="rId3" Type="http://schemas.openxmlformats.org/officeDocument/2006/relationships/slide" Target="slide74.xml"/><Relationship Id="rId7" Type="http://schemas.openxmlformats.org/officeDocument/2006/relationships/slide" Target="slide34.xml"/><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4.xml"/><Relationship Id="rId11" Type="http://schemas.openxmlformats.org/officeDocument/2006/relationships/hyperlink" Target="https://forms.gle/5JsB3pdd6au36sCn9" TargetMode="External"/><Relationship Id="rId5" Type="http://schemas.openxmlformats.org/officeDocument/2006/relationships/slide" Target="slide14.xml"/><Relationship Id="rId10" Type="http://schemas.openxmlformats.org/officeDocument/2006/relationships/image" Target="../media/image29.png"/><Relationship Id="rId4" Type="http://schemas.openxmlformats.org/officeDocument/2006/relationships/slide" Target="slide4.xml"/><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43.jpeg"/><Relationship Id="rId7" Type="http://schemas.openxmlformats.org/officeDocument/2006/relationships/slide" Target="slide84.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14.xml"/><Relationship Id="rId9" Type="http://schemas.openxmlformats.org/officeDocument/2006/relationships/slide" Target="slide86.xml"/></Relationships>
</file>

<file path=ppt/slides/_rels/slide21.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44.jpeg"/><Relationship Id="rId7" Type="http://schemas.openxmlformats.org/officeDocument/2006/relationships/slide" Target="slide84.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14.xml"/><Relationship Id="rId9" Type="http://schemas.openxmlformats.org/officeDocument/2006/relationships/slide" Target="slide86.xml"/></Relationships>
</file>

<file path=ppt/slides/_rels/slide22.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45.png"/><Relationship Id="rId7" Type="http://schemas.openxmlformats.org/officeDocument/2006/relationships/hyperlink" Target="https://forms.gle/5JsB3pdd6au36sCn9" TargetMode="Externa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slide" Target="slide14.xml"/><Relationship Id="rId10" Type="http://schemas.openxmlformats.org/officeDocument/2006/relationships/slide" Target="slide86.xml"/><Relationship Id="rId4" Type="http://schemas.openxmlformats.org/officeDocument/2006/relationships/image" Target="../media/image46.png"/><Relationship Id="rId9" Type="http://schemas.openxmlformats.org/officeDocument/2006/relationships/slide" Target="slide85.xml"/></Relationships>
</file>

<file path=ppt/slides/_rels/slide23.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27.png"/><Relationship Id="rId7" Type="http://schemas.openxmlformats.org/officeDocument/2006/relationships/hyperlink" Target="https://forms.gle/5JsB3pdd6au36sCn9" TargetMode="External"/><Relationship Id="rId2" Type="http://schemas.openxmlformats.org/officeDocument/2006/relationships/hyperlink" Target="https://www.previssima.fr/files/previssima/documents_pdf/telechargements/carnet_maternite_sante_cerfa_13139_02.pdf" TargetMode="Externa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47.png"/><Relationship Id="rId10" Type="http://schemas.openxmlformats.org/officeDocument/2006/relationships/slide" Target="slide86.xml"/><Relationship Id="rId4" Type="http://schemas.openxmlformats.org/officeDocument/2006/relationships/slide" Target="slide14.xml"/><Relationship Id="rId9" Type="http://schemas.openxmlformats.org/officeDocument/2006/relationships/slide" Target="slide85.xml"/></Relationships>
</file>

<file path=ppt/slides/_rels/slide24.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14.xml"/><Relationship Id="rId18" Type="http://schemas.openxmlformats.org/officeDocument/2006/relationships/slide" Target="slide89.xml"/><Relationship Id="rId3" Type="http://schemas.openxmlformats.org/officeDocument/2006/relationships/slide" Target="slide25.xml"/><Relationship Id="rId7" Type="http://schemas.openxmlformats.org/officeDocument/2006/relationships/slide" Target="slide31.xml"/><Relationship Id="rId12" Type="http://schemas.openxmlformats.org/officeDocument/2006/relationships/image" Target="../media/image27.png"/><Relationship Id="rId17" Type="http://schemas.openxmlformats.org/officeDocument/2006/relationships/slide" Target="slide88.xml"/><Relationship Id="rId2" Type="http://schemas.openxmlformats.org/officeDocument/2006/relationships/slide" Target="slide28.xml"/><Relationship Id="rId16" Type="http://schemas.openxmlformats.org/officeDocument/2006/relationships/hyperlink" Target="https://forms.gle/5JsB3pdd6au36sCn9" TargetMode="External"/><Relationship Id="rId20"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30.xml"/><Relationship Id="rId11" Type="http://schemas.openxmlformats.org/officeDocument/2006/relationships/slide" Target="slide34.xml"/><Relationship Id="rId5" Type="http://schemas.openxmlformats.org/officeDocument/2006/relationships/slide" Target="slide29.xml"/><Relationship Id="rId15" Type="http://schemas.openxmlformats.org/officeDocument/2006/relationships/image" Target="../media/image30.png"/><Relationship Id="rId10" Type="http://schemas.openxmlformats.org/officeDocument/2006/relationships/image" Target="../media/image48.png"/><Relationship Id="rId19" Type="http://schemas.openxmlformats.org/officeDocument/2006/relationships/slide" Target="slide90.xml"/><Relationship Id="rId4" Type="http://schemas.openxmlformats.org/officeDocument/2006/relationships/slide" Target="slide27.xml"/><Relationship Id="rId9" Type="http://schemas.openxmlformats.org/officeDocument/2006/relationships/slide" Target="slide33.xml"/><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image" Target="../media/image27.png"/><Relationship Id="rId7" Type="http://schemas.openxmlformats.org/officeDocument/2006/relationships/slide" Target="slide88.xml"/><Relationship Id="rId2"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26.xml"/><Relationship Id="rId9" Type="http://schemas.openxmlformats.org/officeDocument/2006/relationships/slide" Target="slide90.xml"/></Relationships>
</file>

<file path=ppt/slides/_rels/slide26.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image" Target="../media/image27.png"/><Relationship Id="rId7" Type="http://schemas.openxmlformats.org/officeDocument/2006/relationships/slide" Target="slide88.xml"/><Relationship Id="rId2"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49.png"/><Relationship Id="rId10" Type="http://schemas.openxmlformats.org/officeDocument/2006/relationships/hyperlink" Target="https://forms.gle/oNf88eSkLBydPvu28" TargetMode="External"/><Relationship Id="rId4" Type="http://schemas.openxmlformats.org/officeDocument/2006/relationships/image" Target="../media/image30.png"/><Relationship Id="rId9" Type="http://schemas.openxmlformats.org/officeDocument/2006/relationships/slide" Target="slide90.xml"/></Relationships>
</file>

<file path=ppt/slides/_rels/slide27.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24.xml"/><Relationship Id="rId7" Type="http://schemas.openxmlformats.org/officeDocument/2006/relationships/slide" Target="slide88.xml"/><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27.png"/><Relationship Id="rId9" Type="http://schemas.openxmlformats.org/officeDocument/2006/relationships/slide" Target="slide90.xml"/></Relationships>
</file>

<file path=ppt/slides/_rels/slide28.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24.xml"/><Relationship Id="rId7" Type="http://schemas.openxmlformats.org/officeDocument/2006/relationships/slide" Target="slide88.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27.png"/><Relationship Id="rId9" Type="http://schemas.openxmlformats.org/officeDocument/2006/relationships/slide" Target="slide90.xml"/></Relationships>
</file>

<file path=ppt/slides/_rels/slide29.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27.png"/><Relationship Id="rId7" Type="http://schemas.openxmlformats.org/officeDocument/2006/relationships/slide" Target="slide89.xml"/><Relationship Id="rId2"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88.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image" Target="../media/image31.png"/><Relationship Id="rId3" Type="http://schemas.openxmlformats.org/officeDocument/2006/relationships/slide" Target="slide14.xml"/><Relationship Id="rId7" Type="http://schemas.openxmlformats.org/officeDocument/2006/relationships/slide" Target="slide54.xml"/><Relationship Id="rId12" Type="http://schemas.openxmlformats.org/officeDocument/2006/relationships/image" Target="../media/image27.png"/><Relationship Id="rId2" Type="http://schemas.openxmlformats.org/officeDocument/2006/relationships/slide" Target="slide4.xml"/><Relationship Id="rId16"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44.xml"/><Relationship Id="rId11" Type="http://schemas.openxmlformats.org/officeDocument/2006/relationships/slide" Target="slide53.xml"/><Relationship Id="rId5" Type="http://schemas.openxmlformats.org/officeDocument/2006/relationships/slide" Target="slide34.xml"/><Relationship Id="rId15" Type="http://schemas.openxmlformats.org/officeDocument/2006/relationships/hyperlink" Target="https://forms.gle/5JsB3pdd6au36sCn9" TargetMode="External"/><Relationship Id="rId10" Type="http://schemas.openxmlformats.org/officeDocument/2006/relationships/slide" Target="slide74.xml"/><Relationship Id="rId4" Type="http://schemas.openxmlformats.org/officeDocument/2006/relationships/slide" Target="slide24.xml"/><Relationship Id="rId9" Type="http://schemas.openxmlformats.org/officeDocument/2006/relationships/slide" Target="slide68.xml"/><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24.xml"/><Relationship Id="rId7" Type="http://schemas.openxmlformats.org/officeDocument/2006/relationships/slide" Target="slide88.xml"/><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27.png"/><Relationship Id="rId9" Type="http://schemas.openxmlformats.org/officeDocument/2006/relationships/slide" Target="slide90.xml"/></Relationships>
</file>

<file path=ppt/slides/_rels/slide31.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image" Target="../media/image52.png"/><Relationship Id="rId7" Type="http://schemas.openxmlformats.org/officeDocument/2006/relationships/hyperlink" Target="https://forms.gle/5JsB3pdd6au36sCn9" TargetMode="Externa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27.png"/><Relationship Id="rId10" Type="http://schemas.openxmlformats.org/officeDocument/2006/relationships/slide" Target="slide90.xml"/><Relationship Id="rId4" Type="http://schemas.openxmlformats.org/officeDocument/2006/relationships/slide" Target="slide24.xml"/><Relationship Id="rId9" Type="http://schemas.openxmlformats.org/officeDocument/2006/relationships/slide" Target="slide89.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90.xml"/><Relationship Id="rId3" Type="http://schemas.openxmlformats.org/officeDocument/2006/relationships/image" Target="../media/image53.png"/><Relationship Id="rId7" Type="http://schemas.openxmlformats.org/officeDocument/2006/relationships/slide" Target="slide24.xml"/><Relationship Id="rId12" Type="http://schemas.openxmlformats.org/officeDocument/2006/relationships/slide" Target="slide89.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slide" Target="slide88.xml"/><Relationship Id="rId5" Type="http://schemas.openxmlformats.org/officeDocument/2006/relationships/image" Target="../media/image55.png"/><Relationship Id="rId10" Type="http://schemas.openxmlformats.org/officeDocument/2006/relationships/hyperlink" Target="https://forms.gle/5JsB3pdd6au36sCn9" TargetMode="External"/><Relationship Id="rId4" Type="http://schemas.openxmlformats.org/officeDocument/2006/relationships/image" Target="../media/image54.png"/><Relationship Id="rId9" Type="http://schemas.openxmlformats.org/officeDocument/2006/relationships/image" Target="../media/image30.png"/><Relationship Id="rId14" Type="http://schemas.openxmlformats.org/officeDocument/2006/relationships/hyperlink" Target="https://forms.gle/oNf88eSkLBydPvu28"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hyperlink" Target="https://www.youtube.com/watch?v=Nf66OIEllRE" TargetMode="External"/><Relationship Id="rId7" Type="http://schemas.openxmlformats.org/officeDocument/2006/relationships/image" Target="../media/image30.png"/><Relationship Id="rId12" Type="http://schemas.openxmlformats.org/officeDocument/2006/relationships/hyperlink" Target="https://forms.gle/oNf88eSkLBydPvu28" TargetMode="External"/><Relationship Id="rId2" Type="http://schemas.openxmlformats.org/officeDocument/2006/relationships/hyperlink" Target="https://eur-lex.europa.eu/legal-content/EN/TXT/?uri=CELEX:32017R1495" TargetMode="Externa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slide" Target="slide90.xml"/><Relationship Id="rId5" Type="http://schemas.openxmlformats.org/officeDocument/2006/relationships/slide" Target="slide24.xml"/><Relationship Id="rId10" Type="http://schemas.openxmlformats.org/officeDocument/2006/relationships/slide" Target="slide89.xml"/><Relationship Id="rId4" Type="http://schemas.openxmlformats.org/officeDocument/2006/relationships/slide" Target="slide14.xml"/><Relationship Id="rId9" Type="http://schemas.openxmlformats.org/officeDocument/2006/relationships/slide" Target="slide88.xml"/></Relationships>
</file>

<file path=ppt/slides/_rels/slide3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4.xml"/><Relationship Id="rId1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41.xml"/><Relationship Id="rId12" Type="http://schemas.openxmlformats.org/officeDocument/2006/relationships/image" Target="../media/image27.png"/><Relationship Id="rId17" Type="http://schemas.openxmlformats.org/officeDocument/2006/relationships/slide" Target="slide91.xml"/><Relationship Id="rId2" Type="http://schemas.openxmlformats.org/officeDocument/2006/relationships/slide" Target="slide38.xml"/><Relationship Id="rId16" Type="http://schemas.openxmlformats.org/officeDocument/2006/relationships/hyperlink" Target="https://forms.gle/5JsB3pdd6au36sCn9" TargetMode="External"/><Relationship Id="rId20"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40.xml"/><Relationship Id="rId11" Type="http://schemas.openxmlformats.org/officeDocument/2006/relationships/slide" Target="slide44.xml"/><Relationship Id="rId5" Type="http://schemas.openxmlformats.org/officeDocument/2006/relationships/slide" Target="slide39.xml"/><Relationship Id="rId15" Type="http://schemas.openxmlformats.org/officeDocument/2006/relationships/image" Target="../media/image30.png"/><Relationship Id="rId10" Type="http://schemas.openxmlformats.org/officeDocument/2006/relationships/image" Target="../media/image57.png"/><Relationship Id="rId19" Type="http://schemas.openxmlformats.org/officeDocument/2006/relationships/slide" Target="slide93.xml"/><Relationship Id="rId4" Type="http://schemas.openxmlformats.org/officeDocument/2006/relationships/slide" Target="slide37.xml"/><Relationship Id="rId9" Type="http://schemas.openxmlformats.org/officeDocument/2006/relationships/slide" Target="slide43.xml"/><Relationship Id="rId14"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image" Target="../media/image27.png"/><Relationship Id="rId7" Type="http://schemas.openxmlformats.org/officeDocument/2006/relationships/slide" Target="slide91.xml"/><Relationship Id="rId2"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36.xml"/><Relationship Id="rId9" Type="http://schemas.openxmlformats.org/officeDocument/2006/relationships/slide" Target="slide93.xml"/></Relationships>
</file>

<file path=ppt/slides/_rels/slide36.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image" Target="../media/image27.png"/><Relationship Id="rId7" Type="http://schemas.openxmlformats.org/officeDocument/2006/relationships/slide" Target="slide91.xml"/><Relationship Id="rId2"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58.png"/><Relationship Id="rId10" Type="http://schemas.openxmlformats.org/officeDocument/2006/relationships/hyperlink" Target="https://forms.gle/oNf88eSkLBydPvu28" TargetMode="External"/><Relationship Id="rId4" Type="http://schemas.openxmlformats.org/officeDocument/2006/relationships/image" Target="../media/image30.png"/><Relationship Id="rId9" Type="http://schemas.openxmlformats.org/officeDocument/2006/relationships/slide" Target="slide93.xml"/></Relationships>
</file>

<file path=ppt/slides/_rels/slide37.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image" Target="../media/image27.png"/><Relationship Id="rId7" Type="http://schemas.openxmlformats.org/officeDocument/2006/relationships/slide" Target="slide91.xml"/><Relationship Id="rId2"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59.png"/><Relationship Id="rId9" Type="http://schemas.openxmlformats.org/officeDocument/2006/relationships/slide" Target="slide93.xml"/></Relationships>
</file>

<file path=ppt/slides/_rels/slide38.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4.xml"/><Relationship Id="rId7" Type="http://schemas.openxmlformats.org/officeDocument/2006/relationships/hyperlink" Target="https://forms.gle/5JsB3pdd6au36sCn9" TargetMode="Externa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60.jpeg"/><Relationship Id="rId10" Type="http://schemas.openxmlformats.org/officeDocument/2006/relationships/slide" Target="slide93.xml"/><Relationship Id="rId4" Type="http://schemas.openxmlformats.org/officeDocument/2006/relationships/image" Target="../media/image27.png"/><Relationship Id="rId9" Type="http://schemas.openxmlformats.org/officeDocument/2006/relationships/slide" Target="slide92.xml"/></Relationships>
</file>

<file path=ppt/slides/_rels/slide39.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image" Target="../media/image27.png"/><Relationship Id="rId7" Type="http://schemas.openxmlformats.org/officeDocument/2006/relationships/slide" Target="slide92.xml"/><Relationship Id="rId2"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slide" Target="slide91.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83.xml"/><Relationship Id="rId18" Type="http://schemas.openxmlformats.org/officeDocument/2006/relationships/slide" Target="slide3.xml"/><Relationship Id="rId3" Type="http://schemas.openxmlformats.org/officeDocument/2006/relationships/slide" Target="slide8.xml"/><Relationship Id="rId7" Type="http://schemas.openxmlformats.org/officeDocument/2006/relationships/slide" Target="slide10.xml"/><Relationship Id="rId12" Type="http://schemas.openxmlformats.org/officeDocument/2006/relationships/slide" Target="slide81.xml"/><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slide" Target="slide14.xml"/><Relationship Id="rId20"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82.xml"/><Relationship Id="rId5" Type="http://schemas.openxmlformats.org/officeDocument/2006/relationships/slide" Target="slide7.xml"/><Relationship Id="rId15" Type="http://schemas.openxmlformats.org/officeDocument/2006/relationships/image" Target="../media/image32.jpeg"/><Relationship Id="rId10" Type="http://schemas.openxmlformats.org/officeDocument/2006/relationships/hyperlink" Target="https://forms.gle/5JsB3pdd6au36sCn9" TargetMode="External"/><Relationship Id="rId19" Type="http://schemas.openxmlformats.org/officeDocument/2006/relationships/image" Target="../media/image30.png"/><Relationship Id="rId4" Type="http://schemas.openxmlformats.org/officeDocument/2006/relationships/slide" Target="slide5.xml"/><Relationship Id="rId9" Type="http://schemas.openxmlformats.org/officeDocument/2006/relationships/slide" Target="slide12.xml"/><Relationship Id="rId14" Type="http://schemas.openxmlformats.org/officeDocument/2006/relationships/slide" Target="slide13.xml"/></Relationships>
</file>

<file path=ppt/slides/_rels/slide40.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image" Target="../media/image27.png"/><Relationship Id="rId7" Type="http://schemas.openxmlformats.org/officeDocument/2006/relationships/slide" Target="slide91.xml"/><Relationship Id="rId2"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61.png"/><Relationship Id="rId9" Type="http://schemas.openxmlformats.org/officeDocument/2006/relationships/slide" Target="slide93.xml"/></Relationships>
</file>

<file path=ppt/slides/_rels/slide41.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4.xml"/><Relationship Id="rId7" Type="http://schemas.openxmlformats.org/officeDocument/2006/relationships/hyperlink" Target="https://forms.gle/5JsB3pdd6au36sCn9" TargetMode="Externa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52.png"/><Relationship Id="rId10" Type="http://schemas.openxmlformats.org/officeDocument/2006/relationships/slide" Target="slide93.xml"/><Relationship Id="rId4" Type="http://schemas.openxmlformats.org/officeDocument/2006/relationships/image" Target="../media/image27.png"/><Relationship Id="rId9" Type="http://schemas.openxmlformats.org/officeDocument/2006/relationships/slide" Target="slide92.xm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slide" Target="slide93.xml"/><Relationship Id="rId3" Type="http://schemas.openxmlformats.org/officeDocument/2006/relationships/slide" Target="slide14.xml"/><Relationship Id="rId7" Type="http://schemas.openxmlformats.org/officeDocument/2006/relationships/image" Target="../media/image63.png"/><Relationship Id="rId12" Type="http://schemas.openxmlformats.org/officeDocument/2006/relationships/slide" Target="slide92.xml"/><Relationship Id="rId2" Type="http://schemas.openxmlformats.org/officeDocument/2006/relationships/hyperlink" Target="https://m.wikihow.com/Pasteurize-Eggs" TargetMode="Externa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slide" Target="slide91.xml"/><Relationship Id="rId5" Type="http://schemas.openxmlformats.org/officeDocument/2006/relationships/image" Target="../media/image27.png"/><Relationship Id="rId10" Type="http://schemas.openxmlformats.org/officeDocument/2006/relationships/hyperlink" Target="https://forms.gle/5JsB3pdd6au36sCn9" TargetMode="External"/><Relationship Id="rId4" Type="http://schemas.openxmlformats.org/officeDocument/2006/relationships/slide" Target="slide34.xml"/><Relationship Id="rId9" Type="http://schemas.openxmlformats.org/officeDocument/2006/relationships/image" Target="../media/image30.png"/><Relationship Id="rId14" Type="http://schemas.openxmlformats.org/officeDocument/2006/relationships/hyperlink" Target="https://forms.gle/oNf88eSkLBydPvu28"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forms.gle/oNf88eSkLBydPvu28" TargetMode="External"/><Relationship Id="rId3" Type="http://schemas.openxmlformats.org/officeDocument/2006/relationships/hyperlink" Target="https://www.efsa.europa.eu/en/topics/topic/salmonella" TargetMode="External"/><Relationship Id="rId7" Type="http://schemas.openxmlformats.org/officeDocument/2006/relationships/image" Target="../media/image65.png"/><Relationship Id="rId12" Type="http://schemas.openxmlformats.org/officeDocument/2006/relationships/slide" Target="slide93.xml"/><Relationship Id="rId2" Type="http://schemas.openxmlformats.org/officeDocument/2006/relationships/hyperlink" Target="https://eur-lex.europa.eu/legal-content/PT/TXT/HTML/?uri=CELEX:32005R2073&amp;from=PT" TargetMode="Externa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slide" Target="slide92.xml"/><Relationship Id="rId5" Type="http://schemas.openxmlformats.org/officeDocument/2006/relationships/slide" Target="slide34.xml"/><Relationship Id="rId10" Type="http://schemas.openxmlformats.org/officeDocument/2006/relationships/slide" Target="slide91.xml"/><Relationship Id="rId4" Type="http://schemas.openxmlformats.org/officeDocument/2006/relationships/slide" Target="slide14.xml"/><Relationship Id="rId9" Type="http://schemas.openxmlformats.org/officeDocument/2006/relationships/hyperlink" Target="https://forms.gle/5JsB3pdd6au36sCn9" TargetMode="External"/></Relationships>
</file>

<file path=ppt/slides/_rels/slide44.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3.xml"/><Relationship Id="rId18" Type="http://schemas.openxmlformats.org/officeDocument/2006/relationships/slide" Target="slide96.xml"/><Relationship Id="rId3" Type="http://schemas.openxmlformats.org/officeDocument/2006/relationships/slide" Target="slide45.xml"/><Relationship Id="rId7" Type="http://schemas.openxmlformats.org/officeDocument/2006/relationships/slide" Target="slide51.xml"/><Relationship Id="rId12" Type="http://schemas.openxmlformats.org/officeDocument/2006/relationships/slide" Target="slide34.xml"/><Relationship Id="rId17" Type="http://schemas.openxmlformats.org/officeDocument/2006/relationships/slide" Target="slide95.xml"/><Relationship Id="rId2" Type="http://schemas.openxmlformats.org/officeDocument/2006/relationships/slide" Target="slide48.xml"/><Relationship Id="rId16" Type="http://schemas.openxmlformats.org/officeDocument/2006/relationships/hyperlink" Target="https://forms.gle/5JsB3pdd6au36sCn9" TargetMode="External"/><Relationship Id="rId20"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50.xml"/><Relationship Id="rId11" Type="http://schemas.openxmlformats.org/officeDocument/2006/relationships/image" Target="../media/image27.png"/><Relationship Id="rId5" Type="http://schemas.openxmlformats.org/officeDocument/2006/relationships/slide" Target="slide49.xml"/><Relationship Id="rId15" Type="http://schemas.openxmlformats.org/officeDocument/2006/relationships/image" Target="../media/image30.png"/><Relationship Id="rId10" Type="http://schemas.openxmlformats.org/officeDocument/2006/relationships/slide" Target="slide54.xml"/><Relationship Id="rId19" Type="http://schemas.openxmlformats.org/officeDocument/2006/relationships/slide" Target="slide97.xml"/><Relationship Id="rId4" Type="http://schemas.openxmlformats.org/officeDocument/2006/relationships/slide" Target="slide47.xml"/><Relationship Id="rId9" Type="http://schemas.openxmlformats.org/officeDocument/2006/relationships/slide" Target="slide53.xml"/><Relationship Id="rId1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27.png"/><Relationship Id="rId7" Type="http://schemas.openxmlformats.org/officeDocument/2006/relationships/slide" Target="slide95.xml"/><Relationship Id="rId2" Type="http://schemas.openxmlformats.org/officeDocument/2006/relationships/slide" Target="slide4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46.xml"/><Relationship Id="rId9" Type="http://schemas.openxmlformats.org/officeDocument/2006/relationships/slide" Target="slide97.xml"/></Relationships>
</file>

<file path=ppt/slides/_rels/slide46.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image" Target="../media/image27.png"/><Relationship Id="rId7" Type="http://schemas.openxmlformats.org/officeDocument/2006/relationships/image" Target="../media/image68.png"/><Relationship Id="rId12" Type="http://schemas.openxmlformats.org/officeDocument/2006/relationships/hyperlink" Target="https://forms.gle/oNf88eSkLBydPvu28" TargetMode="External"/><Relationship Id="rId2" Type="http://schemas.openxmlformats.org/officeDocument/2006/relationships/hyperlink" Target="https://www.efsa.europa.eu/en/press/news/180124" TargetMode="Externa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slide" Target="slide97.xml"/><Relationship Id="rId5" Type="http://schemas.openxmlformats.org/officeDocument/2006/relationships/slide" Target="slide44.xml"/><Relationship Id="rId10" Type="http://schemas.openxmlformats.org/officeDocument/2006/relationships/slide" Target="slide96.xml"/><Relationship Id="rId4" Type="http://schemas.openxmlformats.org/officeDocument/2006/relationships/image" Target="../media/image67.png"/><Relationship Id="rId9" Type="http://schemas.openxmlformats.org/officeDocument/2006/relationships/slide" Target="slide95.xml"/></Relationships>
</file>

<file path=ppt/slides/_rels/slide47.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44.xml"/><Relationship Id="rId7" Type="http://schemas.openxmlformats.org/officeDocument/2006/relationships/slide" Target="slide96.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95.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4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44.xml"/><Relationship Id="rId7" Type="http://schemas.openxmlformats.org/officeDocument/2006/relationships/slide" Target="slide95.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69.jpeg"/><Relationship Id="rId9" Type="http://schemas.openxmlformats.org/officeDocument/2006/relationships/slide" Target="slide97.xml"/></Relationships>
</file>

<file path=ppt/slides/_rels/slide49.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44.xml"/><Relationship Id="rId7" Type="http://schemas.openxmlformats.org/officeDocument/2006/relationships/slide" Target="slide96.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95.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4.xml"/><Relationship Id="rId7" Type="http://schemas.openxmlformats.org/officeDocument/2006/relationships/hyperlink" Target="https://forms.gle/5JsB3pdd6au36sCn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slide" Target="slide6.xml"/><Relationship Id="rId10" Type="http://schemas.openxmlformats.org/officeDocument/2006/relationships/slide" Target="slide83.xml"/><Relationship Id="rId4" Type="http://schemas.openxmlformats.org/officeDocument/2006/relationships/image" Target="../media/image27.png"/><Relationship Id="rId9" Type="http://schemas.openxmlformats.org/officeDocument/2006/relationships/slide" Target="slide81.xml"/></Relationships>
</file>

<file path=ppt/slides/_rels/slide50.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44.xml"/><Relationship Id="rId7" Type="http://schemas.openxmlformats.org/officeDocument/2006/relationships/hyperlink" Target="https://forms.gle/5JsB3pdd6au36sCn9" TargetMode="Externa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hyperlink" Target="https://forms.gle/oNf88eSkLBydPvu28" TargetMode="External"/><Relationship Id="rId5" Type="http://schemas.openxmlformats.org/officeDocument/2006/relationships/image" Target="../media/image71.png"/><Relationship Id="rId10" Type="http://schemas.openxmlformats.org/officeDocument/2006/relationships/slide" Target="slide97.xml"/><Relationship Id="rId4" Type="http://schemas.openxmlformats.org/officeDocument/2006/relationships/image" Target="../media/image70.png"/><Relationship Id="rId9" Type="http://schemas.openxmlformats.org/officeDocument/2006/relationships/slide" Target="slide96.xml"/></Relationships>
</file>

<file path=ppt/slides/_rels/slide51.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44.xml"/><Relationship Id="rId7" Type="http://schemas.openxmlformats.org/officeDocument/2006/relationships/slide" Target="slide95.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44.jpeg"/><Relationship Id="rId9" Type="http://schemas.openxmlformats.org/officeDocument/2006/relationships/slide" Target="slide97.xml"/></Relationships>
</file>

<file path=ppt/slides/_rels/slide52.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27.png"/><Relationship Id="rId7" Type="http://schemas.openxmlformats.org/officeDocument/2006/relationships/slide" Target="slide9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slide" Target="slide44.xml"/><Relationship Id="rId9" Type="http://schemas.openxmlformats.org/officeDocument/2006/relationships/slide" Target="slide97.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97.xml"/><Relationship Id="rId3" Type="http://schemas.openxmlformats.org/officeDocument/2006/relationships/image" Target="../media/image27.png"/><Relationship Id="rId7" Type="http://schemas.openxmlformats.org/officeDocument/2006/relationships/hyperlink" Target="https://www.asae.gov.pt/seguranca-alimentar/riscos-biologicos/listeria-monocytogenes.aspx" TargetMode="External"/><Relationship Id="rId12" Type="http://schemas.openxmlformats.org/officeDocument/2006/relationships/slide" Target="slide96.xml"/><Relationship Id="rId2" Type="http://schemas.openxmlformats.org/officeDocument/2006/relationships/hyperlink" Target="https://eur-lex.europa.eu/legal-content/EN/TXT/?qid=1565174812199&amp;uri=CELEX:32005R2073" TargetMode="External"/><Relationship Id="rId1" Type="http://schemas.openxmlformats.org/officeDocument/2006/relationships/slideLayout" Target="../slideLayouts/slideLayout3.xml"/><Relationship Id="rId6" Type="http://schemas.openxmlformats.org/officeDocument/2006/relationships/hyperlink" Target="https://www.dgs.pt/saude-publica1/listeriose.aspx" TargetMode="External"/><Relationship Id="rId11" Type="http://schemas.openxmlformats.org/officeDocument/2006/relationships/slide" Target="slide95.xml"/><Relationship Id="rId5" Type="http://schemas.openxmlformats.org/officeDocument/2006/relationships/image" Target="../media/image30.png"/><Relationship Id="rId10" Type="http://schemas.openxmlformats.org/officeDocument/2006/relationships/hyperlink" Target="https://forms.gle/5JsB3pdd6au36sCn9" TargetMode="External"/><Relationship Id="rId4" Type="http://schemas.openxmlformats.org/officeDocument/2006/relationships/slide" Target="slide44.xml"/><Relationship Id="rId9" Type="http://schemas.openxmlformats.org/officeDocument/2006/relationships/image" Target="../media/image73.png"/><Relationship Id="rId14" Type="http://schemas.openxmlformats.org/officeDocument/2006/relationships/hyperlink" Target="https://forms.gle/oNf88eSkLBydPvu28"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slide" Target="slide3.xml"/><Relationship Id="rId3" Type="http://schemas.openxmlformats.org/officeDocument/2006/relationships/slide" Target="slide58.xml"/><Relationship Id="rId7" Type="http://schemas.openxmlformats.org/officeDocument/2006/relationships/slide" Target="slide60.xml"/><Relationship Id="rId12" Type="http://schemas.openxmlformats.org/officeDocument/2006/relationships/slide" Target="slide44.xml"/><Relationship Id="rId2" Type="http://schemas.openxmlformats.org/officeDocument/2006/relationships/notesSlide" Target="../notesSlides/notesSlide7.xml"/><Relationship Id="rId16" Type="http://schemas.openxmlformats.org/officeDocument/2006/relationships/hyperlink" Target="https://forms.gle/oNf88eSkLBydPvu28" TargetMode="External"/><Relationship Id="rId1" Type="http://schemas.openxmlformats.org/officeDocument/2006/relationships/slideLayout" Target="../slideLayouts/slideLayout3.xml"/><Relationship Id="rId6" Type="http://schemas.openxmlformats.org/officeDocument/2006/relationships/slide" Target="slide59.xml"/><Relationship Id="rId11" Type="http://schemas.openxmlformats.org/officeDocument/2006/relationships/image" Target="../media/image27.png"/><Relationship Id="rId5" Type="http://schemas.openxmlformats.org/officeDocument/2006/relationships/slide" Target="slide57.xml"/><Relationship Id="rId15" Type="http://schemas.openxmlformats.org/officeDocument/2006/relationships/hyperlink" Target="https://forms.gle/5JsB3pdd6au36sCn9" TargetMode="External"/><Relationship Id="rId10" Type="http://schemas.openxmlformats.org/officeDocument/2006/relationships/slide" Target="slide61.xml"/><Relationship Id="rId4" Type="http://schemas.openxmlformats.org/officeDocument/2006/relationships/slide" Target="slide56.xml"/><Relationship Id="rId9" Type="http://schemas.openxmlformats.org/officeDocument/2006/relationships/slide" Target="slide55.xml"/><Relationship Id="rId1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27.png"/><Relationship Id="rId7" Type="http://schemas.openxmlformats.org/officeDocument/2006/relationships/slide" Target="slide8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3.png"/><Relationship Id="rId10" Type="http://schemas.openxmlformats.org/officeDocument/2006/relationships/hyperlink" Target="https://forms.gle/oNf88eSkLBydPvu28" TargetMode="External"/><Relationship Id="rId4" Type="http://schemas.openxmlformats.org/officeDocument/2006/relationships/image" Target="../media/image30.png"/><Relationship Id="rId9" Type="http://schemas.openxmlformats.org/officeDocument/2006/relationships/slide" Target="slide83.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hyperlink" Target="https://forms.gle/5JsB3pdd6au36sCn9" TargetMode="External"/><Relationship Id="rId3" Type="http://schemas.openxmlformats.org/officeDocument/2006/relationships/slide" Target="slide63.xml"/><Relationship Id="rId7" Type="http://schemas.openxmlformats.org/officeDocument/2006/relationships/slide" Target="slide62.xml"/><Relationship Id="rId12" Type="http://schemas.openxmlformats.org/officeDocument/2006/relationships/image" Target="../media/image30.png"/><Relationship Id="rId2" Type="http://schemas.openxmlformats.org/officeDocument/2006/relationships/slide" Target="slide65.xml"/><Relationship Id="rId1" Type="http://schemas.openxmlformats.org/officeDocument/2006/relationships/slideLayout" Target="../slideLayouts/slideLayout3.xml"/><Relationship Id="rId6" Type="http://schemas.openxmlformats.org/officeDocument/2006/relationships/slide" Target="slide67.xml"/><Relationship Id="rId11" Type="http://schemas.openxmlformats.org/officeDocument/2006/relationships/slide" Target="slide3.xml"/><Relationship Id="rId5" Type="http://schemas.openxmlformats.org/officeDocument/2006/relationships/slide" Target="slide66.xml"/><Relationship Id="rId10" Type="http://schemas.openxmlformats.org/officeDocument/2006/relationships/slide" Target="slide54.xml"/><Relationship Id="rId4" Type="http://schemas.openxmlformats.org/officeDocument/2006/relationships/slide" Target="slide64.xml"/><Relationship Id="rId9" Type="http://schemas.openxmlformats.org/officeDocument/2006/relationships/image" Target="../media/image27.png"/><Relationship Id="rId14" Type="http://schemas.openxmlformats.org/officeDocument/2006/relationships/hyperlink" Target="https://forms.gle/oNf88eSkLBydPvu2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61.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61.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61.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61.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61.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efsa.europa.eu/sites/default/files/corporate_publications/files/factsheetecoli.pdf" TargetMode="External"/><Relationship Id="rId7" Type="http://schemas.openxmlformats.org/officeDocument/2006/relationships/image" Target="../media/image30.png"/><Relationship Id="rId2" Type="http://schemas.openxmlformats.org/officeDocument/2006/relationships/hyperlink" Target="https://www.asae.gov.pt/?cn=541054135465AAAAAAAAAAAA" TargetMode="Externa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61.xml"/><Relationship Id="rId10" Type="http://schemas.openxmlformats.org/officeDocument/2006/relationships/hyperlink" Target="https://forms.gle/oNf88eSkLBydPvu28" TargetMode="External"/><Relationship Id="rId4" Type="http://schemas.openxmlformats.org/officeDocument/2006/relationships/image" Target="../media/image80.png"/><Relationship Id="rId9" Type="http://schemas.openxmlformats.org/officeDocument/2006/relationships/hyperlink" Target="https://forms.gle/5JsB3pdd6au36sCn9"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forms.gle/oNf88eSkLBydPvu28" TargetMode="External"/><Relationship Id="rId3" Type="http://schemas.openxmlformats.org/officeDocument/2006/relationships/slide" Target="slide70.xml"/><Relationship Id="rId7" Type="http://schemas.openxmlformats.org/officeDocument/2006/relationships/slide" Target="slide74.xml"/><Relationship Id="rId12" Type="http://schemas.openxmlformats.org/officeDocument/2006/relationships/hyperlink" Target="https://forms.gle/5JsB3pdd6au36sCn9" TargetMode="External"/><Relationship Id="rId2" Type="http://schemas.openxmlformats.org/officeDocument/2006/relationships/slide" Target="slide69.xml"/><Relationship Id="rId1" Type="http://schemas.openxmlformats.org/officeDocument/2006/relationships/slideLayout" Target="../slideLayouts/slideLayout3.xml"/><Relationship Id="rId6" Type="http://schemas.openxmlformats.org/officeDocument/2006/relationships/image" Target="../media/image81.jpeg"/><Relationship Id="rId11" Type="http://schemas.openxmlformats.org/officeDocument/2006/relationships/image" Target="../media/image30.png"/><Relationship Id="rId5" Type="http://schemas.openxmlformats.org/officeDocument/2006/relationships/slide" Target="slide73.xml"/><Relationship Id="rId10" Type="http://schemas.openxmlformats.org/officeDocument/2006/relationships/slide" Target="slide3.xml"/><Relationship Id="rId4" Type="http://schemas.openxmlformats.org/officeDocument/2006/relationships/slide" Target="slide71.xml"/><Relationship Id="rId9" Type="http://schemas.openxmlformats.org/officeDocument/2006/relationships/slide" Target="slide61.xml"/></Relationships>
</file>

<file path=ppt/slides/_rels/slide69.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slide" Target="slide68.xml"/><Relationship Id="rId7" Type="http://schemas.openxmlformats.org/officeDocument/2006/relationships/image" Target="../media/image30.png"/><Relationship Id="rId2" Type="http://schemas.openxmlformats.org/officeDocument/2006/relationships/hyperlink" Target="https://microbiologyjournal.org/control-of-food-spoilage-molds-using-lactobacillus-bacteriocins/" TargetMode="Externa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7.png"/><Relationship Id="rId9" Type="http://schemas.openxmlformats.org/officeDocument/2006/relationships/hyperlink" Target="https://forms.gle/oNf88eSkLBydPvu28"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27.png"/><Relationship Id="rId7" Type="http://schemas.openxmlformats.org/officeDocument/2006/relationships/slide" Target="slide8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10" Type="http://schemas.openxmlformats.org/officeDocument/2006/relationships/hyperlink" Target="https://forms.gle/oNf88eSkLBydPvu28" TargetMode="External"/><Relationship Id="rId4" Type="http://schemas.openxmlformats.org/officeDocument/2006/relationships/image" Target="../media/image34.png"/><Relationship Id="rId9" Type="http://schemas.openxmlformats.org/officeDocument/2006/relationships/slide" Target="slide83.xml"/></Relationships>
</file>

<file path=ppt/slides/_rels/slide70.xml.rels><?xml version="1.0" encoding="UTF-8" standalone="yes"?>
<Relationships xmlns="http://schemas.openxmlformats.org/package/2006/relationships"><Relationship Id="rId8" Type="http://schemas.openxmlformats.org/officeDocument/2006/relationships/hyperlink" Target="https://forms.gle/oNf88eSkLBydPvu28" TargetMode="External"/><Relationship Id="rId3" Type="http://schemas.openxmlformats.org/officeDocument/2006/relationships/image" Target="../media/image27.png"/><Relationship Id="rId7" Type="http://schemas.openxmlformats.org/officeDocument/2006/relationships/hyperlink" Target="https://forms.gle/5JsB3pdd6au36sCn9" TargetMode="External"/><Relationship Id="rId2" Type="http://schemas.openxmlformats.org/officeDocument/2006/relationships/slide" Target="slide6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85.jpeg"/><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68.xml"/><Relationship Id="rId1" Type="http://schemas.openxmlformats.org/officeDocument/2006/relationships/slideLayout" Target="../slideLayouts/slideLayout3.xml"/><Relationship Id="rId6" Type="http://schemas.openxmlformats.org/officeDocument/2006/relationships/hyperlink" Target="https://forms.gle/oNf88eSkLBydPvu28" TargetMode="External"/><Relationship Id="rId5" Type="http://schemas.openxmlformats.org/officeDocument/2006/relationships/hyperlink" Target="https://forms.gle/5JsB3pdd6au36sCn9" TargetMode="Externa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orms.gle/oNf88eSkLBydPvu28" TargetMode="External"/><Relationship Id="rId2" Type="http://schemas.openxmlformats.org/officeDocument/2006/relationships/slide" Target="slide68.xml"/><Relationship Id="rId1" Type="http://schemas.openxmlformats.org/officeDocument/2006/relationships/slideLayout" Target="../slideLayouts/slideLayout3.xml"/><Relationship Id="rId6" Type="http://schemas.openxmlformats.org/officeDocument/2006/relationships/hyperlink" Target="https://forms.gle/5JsB3pdd6au36sCn9" TargetMode="External"/><Relationship Id="rId5" Type="http://schemas.openxmlformats.org/officeDocument/2006/relationships/image" Target="../media/image30.png"/><Relationship Id="rId4" Type="http://schemas.openxmlformats.org/officeDocument/2006/relationships/hyperlink" Target="https://e-bug.eu/downloads/portugal/senior/food%20hygiene/TTR/S3/PORTUGAL_SafeConsume_TeacherTraining_Session3.FoodLabels_v3_Dec2020.pptx"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slide" Target="slide68.xml"/><Relationship Id="rId7" Type="http://schemas.openxmlformats.org/officeDocument/2006/relationships/image" Target="../media/image30.png"/><Relationship Id="rId2" Type="http://schemas.openxmlformats.org/officeDocument/2006/relationships/slide" Target="slide54.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27.png"/><Relationship Id="rId9" Type="http://schemas.openxmlformats.org/officeDocument/2006/relationships/hyperlink" Target="https://forms.gle/oNf88eSkLBydPvu28" TargetMode="External"/></Relationships>
</file>

<file path=ppt/slides/_rels/slide74.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hyperlink" Target="https://forms.gle/oNf88eSkLBydPvu28" TargetMode="External"/><Relationship Id="rId3" Type="http://schemas.openxmlformats.org/officeDocument/2006/relationships/slide" Target="slide75.xml"/><Relationship Id="rId7" Type="http://schemas.openxmlformats.org/officeDocument/2006/relationships/image" Target="../media/image27.png"/><Relationship Id="rId12" Type="http://schemas.openxmlformats.org/officeDocument/2006/relationships/slide" Target="slide98.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80.xml"/><Relationship Id="rId11" Type="http://schemas.openxmlformats.org/officeDocument/2006/relationships/hyperlink" Target="https://forms.gle/5JsB3pdd6au36sCn9" TargetMode="External"/><Relationship Id="rId5" Type="http://schemas.openxmlformats.org/officeDocument/2006/relationships/slide" Target="slide79.xml"/><Relationship Id="rId10" Type="http://schemas.openxmlformats.org/officeDocument/2006/relationships/image" Target="../media/image30.png"/><Relationship Id="rId4" Type="http://schemas.openxmlformats.org/officeDocument/2006/relationships/slide" Target="slide76.xml"/><Relationship Id="rId9" Type="http://schemas.openxmlformats.org/officeDocument/2006/relationships/slide" Target="slide3.xml"/></Relationships>
</file>

<file path=ppt/slides/_rels/slide7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jpeg"/><Relationship Id="rId3" Type="http://schemas.openxmlformats.org/officeDocument/2006/relationships/image" Target="../media/image27.png"/><Relationship Id="rId21" Type="http://schemas.openxmlformats.org/officeDocument/2006/relationships/slide" Target="slide98.xml"/><Relationship Id="rId7" Type="http://schemas.openxmlformats.org/officeDocument/2006/relationships/image" Target="../media/image91.jpe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slide" Target="slide74.xml"/><Relationship Id="rId16" Type="http://schemas.openxmlformats.org/officeDocument/2006/relationships/image" Target="../media/image100.png"/><Relationship Id="rId20" Type="http://schemas.openxmlformats.org/officeDocument/2006/relationships/hyperlink" Target="https://forms.gle/5JsB3pdd6au36sCn9" TargetMode="Externa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jpeg"/><Relationship Id="rId19" Type="http://schemas.openxmlformats.org/officeDocument/2006/relationships/image" Target="../media/image30.pn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png"/><Relationship Id="rId22" Type="http://schemas.openxmlformats.org/officeDocument/2006/relationships/hyperlink" Target="https://forms.gle/oNf88eSkLBydPvu28" TargetMode="External"/></Relationships>
</file>

<file path=ppt/slides/_rels/slide76.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78.xml"/><Relationship Id="rId7" Type="http://schemas.openxmlformats.org/officeDocument/2006/relationships/hyperlink" Target="https://forms.gle/5JsB3pdd6au36sCn9" TargetMode="External"/><Relationship Id="rId2" Type="http://schemas.openxmlformats.org/officeDocument/2006/relationships/slide" Target="slide7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74.xml"/><Relationship Id="rId9" Type="http://schemas.openxmlformats.org/officeDocument/2006/relationships/hyperlink" Target="https://forms.gle/oNf88eSkLBydPvu28"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forms.gle/5JsB3pdd6au36sCn9" TargetMode="External"/><Relationship Id="rId3" Type="http://schemas.openxmlformats.org/officeDocument/2006/relationships/image" Target="../media/image104.png"/><Relationship Id="rId7" Type="http://schemas.openxmlformats.org/officeDocument/2006/relationships/image" Target="../media/image30.png"/><Relationship Id="rId2" Type="http://schemas.openxmlformats.org/officeDocument/2006/relationships/image" Target="../media/image10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76.xml"/><Relationship Id="rId10" Type="http://schemas.openxmlformats.org/officeDocument/2006/relationships/hyperlink" Target="https://forms.gle/oNf88eSkLBydPvu28" TargetMode="External"/><Relationship Id="rId4" Type="http://schemas.openxmlformats.org/officeDocument/2006/relationships/hyperlink" Target="https://pt.wikipedia.org/wiki/Saccharomyces_cerevisiae" TargetMode="External"/><Relationship Id="rId9" Type="http://schemas.openxmlformats.org/officeDocument/2006/relationships/slide" Target="slide98.xml"/></Relationships>
</file>

<file path=ppt/slides/_rels/slide7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en.wikipedia.org/wiki/Lactic_acid_bacteria" TargetMode="External"/><Relationship Id="rId7" Type="http://schemas.openxmlformats.org/officeDocument/2006/relationships/image" Target="../media/image27.pn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slide" Target="slide76.xml"/><Relationship Id="rId11" Type="http://schemas.openxmlformats.org/officeDocument/2006/relationships/hyperlink" Target="https://forms.gle/oNf88eSkLBydPvu28" TargetMode="External"/><Relationship Id="rId5" Type="http://schemas.openxmlformats.org/officeDocument/2006/relationships/hyperlink" Target="https://www.sciencedirect.com/topics/food-science/lactic-acid-bacteria" TargetMode="External"/><Relationship Id="rId10" Type="http://schemas.openxmlformats.org/officeDocument/2006/relationships/slide" Target="slide98.xml"/><Relationship Id="rId4" Type="http://schemas.openxmlformats.org/officeDocument/2006/relationships/image" Target="../media/image106.png"/><Relationship Id="rId9" Type="http://schemas.openxmlformats.org/officeDocument/2006/relationships/hyperlink" Target="https://forms.gle/5JsB3pdd6au36sCn9" TargetMode="External"/></Relationships>
</file>

<file path=ppt/slides/_rels/slide79.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image" Target="../media/image108.jpeg"/><Relationship Id="rId7" Type="http://schemas.openxmlformats.org/officeDocument/2006/relationships/hyperlink" Target="https://forms.gle/5JsB3pdd6au36sCn9" TargetMode="External"/><Relationship Id="rId2" Type="http://schemas.openxmlformats.org/officeDocument/2006/relationships/image" Target="../media/image107.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74.xml"/><Relationship Id="rId9" Type="http://schemas.openxmlformats.org/officeDocument/2006/relationships/hyperlink" Target="https://forms.gle/oNf88eSkLBydPvu28"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7.png"/><Relationship Id="rId7" Type="http://schemas.openxmlformats.org/officeDocument/2006/relationships/slide" Target="slide81.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82.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www.ncbi.nlm.nih.gov/pmc/articles/PMC5464223/" TargetMode="External"/><Relationship Id="rId7" Type="http://schemas.openxmlformats.org/officeDocument/2006/relationships/image" Target="../media/image27.png"/><Relationship Id="rId12" Type="http://schemas.openxmlformats.org/officeDocument/2006/relationships/hyperlink" Target="https://forms.gle/oNf88eSkLBydPvu28" TargetMode="External"/><Relationship Id="rId2" Type="http://schemas.openxmlformats.org/officeDocument/2006/relationships/hyperlink" Target="https://www.ncbi.nlm.nih.gov/pubmed/?term=Health+benefits+of+fermented+foods%3A+microbiota+and+beyond+Maria+L+Marco" TargetMode="External"/><Relationship Id="rId1" Type="http://schemas.openxmlformats.org/officeDocument/2006/relationships/slideLayout" Target="../slideLayouts/slideLayout3.xml"/><Relationship Id="rId6" Type="http://schemas.openxmlformats.org/officeDocument/2006/relationships/slide" Target="slide74.xml"/><Relationship Id="rId11" Type="http://schemas.openxmlformats.org/officeDocument/2006/relationships/slide" Target="slide98.xml"/><Relationship Id="rId5" Type="http://schemas.openxmlformats.org/officeDocument/2006/relationships/hyperlink" Target="https://www.ncbi.nlm.nih.gov/pmc/articles/PMC6117398/" TargetMode="External"/><Relationship Id="rId10" Type="http://schemas.openxmlformats.org/officeDocument/2006/relationships/hyperlink" Target="https://forms.gle/5JsB3pdd6au36sCn9" TargetMode="External"/><Relationship Id="rId4" Type="http://schemas.openxmlformats.org/officeDocument/2006/relationships/hyperlink" Target="https://www.ncbi.nlm.nih.gov/pubmed/10488849" TargetMode="External"/><Relationship Id="rId9" Type="http://schemas.openxmlformats.org/officeDocument/2006/relationships/image" Target="../media/image30.png"/></Relationships>
</file>

<file path=ppt/slides/_rels/slide8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www.eurosurveillance.org/content/10.2807/1560-7917.ES2014.19.8.20719" TargetMode="External"/><Relationship Id="rId7" Type="http://schemas.openxmlformats.org/officeDocument/2006/relationships/image" Target="../media/image110.png"/><Relationship Id="rId2" Type="http://schemas.openxmlformats.org/officeDocument/2006/relationships/hyperlink" Target="http://beh.santepubliquefrance.fr/beh/2016/26-27/pdf/2016_26-27_2.pdf" TargetMode="Externa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slide" Target="slide4.xml"/></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repositorio.insa.pt/bitstream/10400.18/4131/3/observacoesNEspecia8-2016_artigo10.pdf" TargetMode="Externa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32.jpe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8" Type="http://schemas.openxmlformats.org/officeDocument/2006/relationships/hyperlink" Target="http://www.euro.who.int/en/health-topics/communicable-diseases/pages/news/news/2016/11/toxoplasmosis-greater-awareness-needed/i-was-diagnosed-with-toxoplasmosis-when-pregnant" TargetMode="External"/><Relationship Id="rId13" Type="http://schemas.openxmlformats.org/officeDocument/2006/relationships/image" Target="../media/image115.png"/><Relationship Id="rId3" Type="http://schemas.openxmlformats.org/officeDocument/2006/relationships/hyperlink" Target="http://www.rpmgf.pt/ojs/index.php/rpmgf/article/download/9891/9629" TargetMode="External"/><Relationship Id="rId7" Type="http://schemas.openxmlformats.org/officeDocument/2006/relationships/hyperlink" Target="http://www.euro.who.int/en/health-topics/disease-prevention/food-safety/news/news/2016/11/toxoplasmosis-greater-awareness-needed/my-son-was-born-with-congenital-toxoplasmosis" TargetMode="External"/><Relationship Id="rId12" Type="http://schemas.openxmlformats.org/officeDocument/2006/relationships/image" Target="../media/image114.png"/><Relationship Id="rId2" Type="http://schemas.openxmlformats.org/officeDocument/2006/relationships/hyperlink" Target="https://www.sns24.gov.pt/tema/doencas-infecciosas/toxoplasmose/" TargetMode="External"/><Relationship Id="rId16"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hyperlink" Target="http://www.euro.who.int/en/health-topics/disease-prevention/food-safety/news/news/2016/11/toxoplasmosis-greater-awareness-needed" TargetMode="External"/><Relationship Id="rId11" Type="http://schemas.openxmlformats.org/officeDocument/2006/relationships/image" Target="../media/image27.png"/><Relationship Id="rId5" Type="http://schemas.openxmlformats.org/officeDocument/2006/relationships/hyperlink" Target="http://www.euro.who.int/en/media-centre/sections/fact-sheets/2015/fact-sheet-toxoplasmosis" TargetMode="External"/><Relationship Id="rId15" Type="http://schemas.openxmlformats.org/officeDocument/2006/relationships/image" Target="../media/image116.png"/><Relationship Id="rId10" Type="http://schemas.openxmlformats.org/officeDocument/2006/relationships/slide" Target="slide14.xml"/><Relationship Id="rId4" Type="http://schemas.openxmlformats.org/officeDocument/2006/relationships/hyperlink" Target="http://repositorio.insa.pt/bitstream/10400.18/3101/1/Boletim_Epidemiologico_Observacoes_N13_2015_artigo3.pdf" TargetMode="External"/><Relationship Id="rId9" Type="http://schemas.openxmlformats.org/officeDocument/2006/relationships/hyperlink" Target="https://ecdc.europa.eu/en/toxoplasmosis/facts" TargetMode="External"/><Relationship Id="rId14" Type="http://schemas.openxmlformats.org/officeDocument/2006/relationships/image" Target="../media/image38.jpeg"/></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9.png"/><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hyperlink" Target="https://www.santepubliquefrance.fr/regions/occitanie/documents/article/2012/toxi-infection-alimentaire-collective-a-toxoplasma-gondii-liee-a-la-consommation-d-agneau.-aveyron-france-novembre-2010" TargetMode="Externa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14.xml"/><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8.png"/><Relationship Id="rId3" Type="http://schemas.openxmlformats.org/officeDocument/2006/relationships/hyperlink" Target="http://www.efsa.europa.eu/sites/default/files/corporate_publications/files/factsheetcampylobacter.pdf" TargetMode="External"/><Relationship Id="rId7" Type="http://schemas.openxmlformats.org/officeDocument/2006/relationships/slide" Target="slide24.xml"/><Relationship Id="rId12" Type="http://schemas.openxmlformats.org/officeDocument/2006/relationships/image" Target="../media/image67.png"/><Relationship Id="rId2" Type="http://schemas.openxmlformats.org/officeDocument/2006/relationships/hyperlink" Target="https://www.food.gov.uk/safety-hygiene/campylobacter" TargetMode="External"/><Relationship Id="rId1" Type="http://schemas.openxmlformats.org/officeDocument/2006/relationships/slideLayout" Target="../slideLayouts/slideLayout3.xml"/><Relationship Id="rId6" Type="http://schemas.openxmlformats.org/officeDocument/2006/relationships/hyperlink" Target="https://www.youtube.com/watch?v=Nf66OIEllRE" TargetMode="External"/><Relationship Id="rId11" Type="http://schemas.openxmlformats.org/officeDocument/2006/relationships/image" Target="../media/image127.png"/><Relationship Id="rId5" Type="http://schemas.openxmlformats.org/officeDocument/2006/relationships/hyperlink" Target="https://ecdc.europa.eu/en/campylobacteriosis/facts" TargetMode="External"/><Relationship Id="rId10" Type="http://schemas.openxmlformats.org/officeDocument/2006/relationships/image" Target="../media/image126.png"/><Relationship Id="rId4" Type="http://schemas.openxmlformats.org/officeDocument/2006/relationships/hyperlink" Target="https://www.who.int/news-room/fact-sheets/detail/campylobacter" TargetMode="External"/><Relationship Id="rId9" Type="http://schemas.openxmlformats.org/officeDocument/2006/relationships/image" Target="../media/image114.png"/><Relationship Id="rId1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hyperlink" Target="https://www.cambridge.org/core/journals/epidemiology-and-infection/article/recipe-for-disaster-outbreaks-of-campylobacteriosis-associated-with-poultry-liver-pate-in-england-and-wales/789A0710D61382ACDBB23BD9890414C6" TargetMode="External"/><Relationship Id="rId7" Type="http://schemas.openxmlformats.org/officeDocument/2006/relationships/image" Target="../media/image48.png"/><Relationship Id="rId2" Type="http://schemas.openxmlformats.org/officeDocument/2006/relationships/hyperlink" Target="https://www.cdc.gov/mmwr/volumes/66/wr/pdfs/mm6638a4.pdf" TargetMode="Externa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27.png"/><Relationship Id="rId4" Type="http://schemas.openxmlformats.org/officeDocument/2006/relationships/slide" Target="slide24.xml"/></Relationships>
</file>

<file path=ppt/slides/_rels/slide9.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7.png"/><Relationship Id="rId7" Type="http://schemas.openxmlformats.org/officeDocument/2006/relationships/slide" Target="slide81.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82.xml"/><Relationship Id="rId5" Type="http://schemas.openxmlformats.org/officeDocument/2006/relationships/hyperlink" Target="https://forms.gle/5JsB3pdd6au36sCn9" TargetMode="External"/><Relationship Id="rId4" Type="http://schemas.openxmlformats.org/officeDocument/2006/relationships/image" Target="../media/image30.png"/><Relationship Id="rId9" Type="http://schemas.openxmlformats.org/officeDocument/2006/relationships/hyperlink" Target="https://forms.gle/oNf88eSkLBydPvu28"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1.png"/><Relationship Id="rId3" Type="http://schemas.openxmlformats.org/officeDocument/2006/relationships/hyperlink" Target="http://www.asae.gov.pt/?cn=541054135462AAAAAAAAAAAA" TargetMode="External"/><Relationship Id="rId7" Type="http://schemas.openxmlformats.org/officeDocument/2006/relationships/slide" Target="slide34.xml"/><Relationship Id="rId12" Type="http://schemas.openxmlformats.org/officeDocument/2006/relationships/image" Target="../media/image130.png"/><Relationship Id="rId2" Type="http://schemas.openxmlformats.org/officeDocument/2006/relationships/hyperlink" Target="https://www.sns24.gov.pt/tema/doencas-infecciosas/infecoes-por-salmonella/" TargetMode="External"/><Relationship Id="rId1" Type="http://schemas.openxmlformats.org/officeDocument/2006/relationships/slideLayout" Target="../slideLayouts/slideLayout3.xml"/><Relationship Id="rId6" Type="http://schemas.openxmlformats.org/officeDocument/2006/relationships/hyperlink" Target="https://www.who.int/news-room/fact-sheets/detail/salmonella-(non-typhoidal)" TargetMode="External"/><Relationship Id="rId11" Type="http://schemas.openxmlformats.org/officeDocument/2006/relationships/image" Target="../media/image67.png"/><Relationship Id="rId5" Type="http://schemas.openxmlformats.org/officeDocument/2006/relationships/hyperlink" Target="https://www.efsa.europa.eu/fr/topics/topic/salmonella" TargetMode="External"/><Relationship Id="rId10" Type="http://schemas.openxmlformats.org/officeDocument/2006/relationships/image" Target="../media/image57.png"/><Relationship Id="rId4" Type="http://schemas.openxmlformats.org/officeDocument/2006/relationships/hyperlink" Target="https://www.efsa.europa.eu/sites/default/files/corporate_publications/files/factsheetsalmonella.pdf" TargetMode="External"/><Relationship Id="rId9" Type="http://schemas.openxmlformats.org/officeDocument/2006/relationships/image" Target="../media/image126.png"/></Relationships>
</file>

<file path=ppt/slides/_rels/slide9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eurosurveillance.org/content/10.2807/1560-7917.ES.2016.21.40.30363" TargetMode="External"/><Relationship Id="rId7" Type="http://schemas.openxmlformats.org/officeDocument/2006/relationships/slide" Target="slide34.xml"/><Relationship Id="rId2" Type="http://schemas.openxmlformats.org/officeDocument/2006/relationships/hyperlink" Target="https://efsa.onlinelibrary.wiley.com/doi/abs/10.2903/sp.efsa.2017.EN-1188" TargetMode="External"/><Relationship Id="rId1" Type="http://schemas.openxmlformats.org/officeDocument/2006/relationships/slideLayout" Target="../slideLayouts/slideLayout3.xml"/><Relationship Id="rId6" Type="http://schemas.openxmlformats.org/officeDocument/2006/relationships/hyperlink" Target="https://www.asae.gov.pt/cooperacao/internacional/multilateral1/efsa/noticias/pareceres-cientificos-/surto-de-salmonelose-associado-ao-consumo-de-ovos-provenientes-da-alemanha.aspx" TargetMode="External"/><Relationship Id="rId11" Type="http://schemas.openxmlformats.org/officeDocument/2006/relationships/image" Target="../media/image133.png"/><Relationship Id="rId5" Type="http://schemas.openxmlformats.org/officeDocument/2006/relationships/hyperlink" Target="https://ecdc.europa.eu/en/publications-data/rapid-outbreak-assessment-multi-country-outbreak-salmonella-agona-infections" TargetMode="External"/><Relationship Id="rId10" Type="http://schemas.openxmlformats.org/officeDocument/2006/relationships/image" Target="../media/image132.png"/><Relationship Id="rId4" Type="http://schemas.openxmlformats.org/officeDocument/2006/relationships/hyperlink" Target="https://www.ecdc.europa.eu/en/publications-data/rapid-outbreak-assessment-multi-country-outbreak-salmonella-agona-infections" TargetMode="External"/><Relationship Id="rId9"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6.png"/><Relationship Id="rId3" Type="http://schemas.openxmlformats.org/officeDocument/2006/relationships/hyperlink" Target="https://www.asae.gov.pt/seguranca-alimentar/riscos-biologicos/listeria-monocytogenes.aspx" TargetMode="External"/><Relationship Id="rId7" Type="http://schemas.openxmlformats.org/officeDocument/2006/relationships/hyperlink" Target="https://www.ecdc.europa.eu/en/listeriosis/facts" TargetMode="External"/><Relationship Id="rId12" Type="http://schemas.openxmlformats.org/officeDocument/2006/relationships/image" Target="../media/image67.png"/><Relationship Id="rId2" Type="http://schemas.openxmlformats.org/officeDocument/2006/relationships/hyperlink" Target="https://www.dgs.pt/saude-publica1/listeriose.aspx" TargetMode="External"/><Relationship Id="rId1" Type="http://schemas.openxmlformats.org/officeDocument/2006/relationships/slideLayout" Target="../slideLayouts/slideLayout3.xml"/><Relationship Id="rId6" Type="http://schemas.openxmlformats.org/officeDocument/2006/relationships/hyperlink" Target="https://www.efsa.europa.eu/en/press/news/180124" TargetMode="External"/><Relationship Id="rId11" Type="http://schemas.openxmlformats.org/officeDocument/2006/relationships/image" Target="../media/image126.png"/><Relationship Id="rId5" Type="http://schemas.openxmlformats.org/officeDocument/2006/relationships/hyperlink" Target="https://www.efsa.europa.eu/en/topics/topic/listeria" TargetMode="External"/><Relationship Id="rId15" Type="http://schemas.openxmlformats.org/officeDocument/2006/relationships/image" Target="../media/image134.png"/><Relationship Id="rId10" Type="http://schemas.openxmlformats.org/officeDocument/2006/relationships/image" Target="../media/image114.png"/><Relationship Id="rId4" Type="http://schemas.openxmlformats.org/officeDocument/2006/relationships/hyperlink" Target="https://www.who.int/news-room/fact-sheets/detail/listeriosis" TargetMode="External"/><Relationship Id="rId9" Type="http://schemas.openxmlformats.org/officeDocument/2006/relationships/image" Target="../media/image27.png"/><Relationship Id="rId14" Type="http://schemas.openxmlformats.org/officeDocument/2006/relationships/image" Target="../media/image72.png"/></Relationships>
</file>

<file path=ppt/slides/_rels/slide9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efsa.onlinelibrary.wiley.com/doi/abs/10.2903/sp.efsa.2019.EN-1665" TargetMode="External"/><Relationship Id="rId7" Type="http://schemas.openxmlformats.org/officeDocument/2006/relationships/image" Target="../media/image67.png"/><Relationship Id="rId2" Type="http://schemas.openxmlformats.org/officeDocument/2006/relationships/hyperlink" Target="https://www.gov.uk/government/news/listeria-cases-being-investigated" TargetMode="Externa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27.png"/><Relationship Id="rId4" Type="http://schemas.openxmlformats.org/officeDocument/2006/relationships/slide" Target="slide44.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136.png"/><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imprensaregional.cienciaviva.pt/conteudos/artigos/?accao=showartigo&amp;id_artigocir=125" TargetMode="External"/><Relationship Id="rId7" Type="http://schemas.openxmlformats.org/officeDocument/2006/relationships/image" Target="../media/image138.jpeg"/><Relationship Id="rId2" Type="http://schemas.openxmlformats.org/officeDocument/2006/relationships/hyperlink" Target="https://en.wikipedia.org/wiki/Yeast_in_winemaking" TargetMode="External"/><Relationship Id="rId1" Type="http://schemas.openxmlformats.org/officeDocument/2006/relationships/slideLayout" Target="../slideLayouts/slideLayout3.xml"/><Relationship Id="rId6" Type="http://schemas.openxmlformats.org/officeDocument/2006/relationships/image" Target="../media/image137.jpeg"/><Relationship Id="rId11" Type="http://schemas.openxmlformats.org/officeDocument/2006/relationships/image" Target="../media/image27.png"/><Relationship Id="rId5" Type="http://schemas.openxmlformats.org/officeDocument/2006/relationships/hyperlink" Target="https://pt.wikipedia.org/wiki/Queijo#Produ%C3%A7%C3%A3o" TargetMode="External"/><Relationship Id="rId10" Type="http://schemas.openxmlformats.org/officeDocument/2006/relationships/slide" Target="slide74.xml"/><Relationship Id="rId4" Type="http://schemas.openxmlformats.org/officeDocument/2006/relationships/hyperlink" Target="https://www.youtube.com/watch?v=DUci9Xg-p0g" TargetMode="External"/><Relationship Id="rId9" Type="http://schemas.openxmlformats.org/officeDocument/2006/relationships/image" Target="../media/image140.png"/></Relationships>
</file>

<file path=ppt/slides/_rels/slide99.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27.png"/><Relationship Id="rId3" Type="http://schemas.openxmlformats.org/officeDocument/2006/relationships/hyperlink" Target="https://en.wikipedia.org/wiki/Sauerkraut" TargetMode="External"/><Relationship Id="rId7" Type="http://schemas.openxmlformats.org/officeDocument/2006/relationships/image" Target="../media/image141.jpeg"/><Relationship Id="rId12" Type="http://schemas.openxmlformats.org/officeDocument/2006/relationships/slide" Target="slide7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madehow.com/Volume-3/Soy-Sauce.html" TargetMode="External"/><Relationship Id="rId11" Type="http://schemas.openxmlformats.org/officeDocument/2006/relationships/image" Target="../media/image145.png"/><Relationship Id="rId5" Type="http://schemas.openxmlformats.org/officeDocument/2006/relationships/hyperlink" Target="https://en.wikipedia.org/wiki/Salami#Fermentation" TargetMode="External"/><Relationship Id="rId10" Type="http://schemas.openxmlformats.org/officeDocument/2006/relationships/image" Target="../media/image144.png"/><Relationship Id="rId4" Type="http://schemas.openxmlformats.org/officeDocument/2006/relationships/hyperlink" Target="https://en.wikipedia.org/wiki/Kimchi#Microorganisms_present_in_kimchi" TargetMode="External"/><Relationship Id="rId9" Type="http://schemas.openxmlformats.org/officeDocument/2006/relationships/image" Target="../media/image1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C7000BA7-A6EF-4920-8A99-8B1CEB9E650F}"/>
              </a:ext>
            </a:extLst>
          </p:cNvPr>
          <p:cNvSpPr>
            <a:spLocks noGrp="1"/>
          </p:cNvSpPr>
          <p:nvPr>
            <p:ph type="subTitle" idx="1"/>
          </p:nvPr>
        </p:nvSpPr>
        <p:spPr>
          <a:xfrm>
            <a:off x="1524000" y="4140200"/>
            <a:ext cx="9144000" cy="1320800"/>
          </a:xfrm>
        </p:spPr>
        <p:txBody>
          <a:bodyPr rtlCol="0">
            <a:noAutofit/>
          </a:bodyPr>
          <a:lstStyle/>
          <a:p>
            <a:pPr defTabSz="914446" eaLnBrk="1" fontAlgn="auto" hangingPunct="1">
              <a:spcAft>
                <a:spcPts val="0"/>
              </a:spcAft>
              <a:defRPr/>
            </a:pPr>
            <a:r>
              <a:rPr lang="fr-FR" altLang="fr-FR" sz="3200"/>
              <a:t>Aspetos microbiológicos</a:t>
            </a:r>
            <a:endParaRPr lang="fr-FR" sz="3200"/>
          </a:p>
        </p:txBody>
      </p:sp>
      <p:pic>
        <p:nvPicPr>
          <p:cNvPr id="37891" name="Image 12">
            <a:extLst>
              <a:ext uri="{FF2B5EF4-FFF2-40B4-BE49-F238E27FC236}">
                <a16:creationId xmlns:a16="http://schemas.microsoft.com/office/drawing/2014/main" id="{21F9D76D-0E65-418B-BFB0-8A2E1752C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age 13">
            <a:extLst>
              <a:ext uri="{FF2B5EF4-FFF2-40B4-BE49-F238E27FC236}">
                <a16:creationId xmlns:a16="http://schemas.microsoft.com/office/drawing/2014/main" id="{B22FB1B0-9843-4951-B47A-035CCB330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e 4">
            <a:extLst>
              <a:ext uri="{FF2B5EF4-FFF2-40B4-BE49-F238E27FC236}">
                <a16:creationId xmlns:a16="http://schemas.microsoft.com/office/drawing/2014/main" id="{4962C4C1-8C18-4BAE-B754-E370931F08C1}"/>
              </a:ext>
            </a:extLst>
          </p:cNvPr>
          <p:cNvGrpSpPr>
            <a:grpSpLocks/>
          </p:cNvGrpSpPr>
          <p:nvPr/>
        </p:nvGrpSpPr>
        <p:grpSpPr bwMode="auto">
          <a:xfrm>
            <a:off x="-41275" y="6016625"/>
            <a:ext cx="12276138" cy="887413"/>
            <a:chOff x="-41565" y="6016088"/>
            <a:chExt cx="12276859" cy="888671"/>
          </a:xfrm>
        </p:grpSpPr>
        <p:sp>
          <p:nvSpPr>
            <p:cNvPr id="37896" name="ZoneTexte 5">
              <a:extLst>
                <a:ext uri="{FF2B5EF4-FFF2-40B4-BE49-F238E27FC236}">
                  <a16:creationId xmlns:a16="http://schemas.microsoft.com/office/drawing/2014/main" id="{7227F6E5-6706-4BD3-BFE7-9764920AF93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37897" name="ZoneTexte 8">
              <a:extLst>
                <a:ext uri="{FF2B5EF4-FFF2-40B4-BE49-F238E27FC236}">
                  <a16:creationId xmlns:a16="http://schemas.microsoft.com/office/drawing/2014/main" id="{0363312F-361B-43E8-8BB8-99E3D0E86F33}"/>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3" name="Rectangle 22">
              <a:extLst>
                <a:ext uri="{FF2B5EF4-FFF2-40B4-BE49-F238E27FC236}">
                  <a16:creationId xmlns:a16="http://schemas.microsoft.com/office/drawing/2014/main" id="{06C21269-CBE1-40FA-8DA7-79E7CD461DA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4" name="Bouton d’action : vide 23">
              <a:hlinkClick r:id="" action="ppaction://hlinkshowjump?jump=endshow" highlightClick="1"/>
              <a:extLst>
                <a:ext uri="{FF2B5EF4-FFF2-40B4-BE49-F238E27FC236}">
                  <a16:creationId xmlns:a16="http://schemas.microsoft.com/office/drawing/2014/main" id="{950EDED4-E368-4CE0-B88D-481778E760F5}"/>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37900" name="ZoneTexte 25">
              <a:extLst>
                <a:ext uri="{FF2B5EF4-FFF2-40B4-BE49-F238E27FC236}">
                  <a16:creationId xmlns:a16="http://schemas.microsoft.com/office/drawing/2014/main" id="{1A70AC88-A535-4338-BDCE-7C1D84ACE922}"/>
                </a:ext>
              </a:extLst>
            </p:cNvPr>
            <p:cNvSpPr txBox="1">
              <a:spLocks noChangeArrowheads="1"/>
            </p:cNvSpPr>
            <p:nvPr/>
          </p:nvSpPr>
          <p:spPr bwMode="auto">
            <a:xfrm>
              <a:off x="9637568" y="6135725"/>
              <a:ext cx="2071327"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t>
              </a:r>
              <a:r>
                <a:rPr lang="fr-FR" altLang="fr-FR"/>
                <a:t>Previous</a:t>
              </a:r>
              <a:r>
                <a:rPr lang="fr-FR" altLang="fr-FR">
                  <a:solidFill>
                    <a:schemeClr val="bg1"/>
                  </a:solidFill>
                </a:rPr>
                <a:t>           Próximo</a:t>
              </a:r>
            </a:p>
          </p:txBody>
        </p:sp>
        <p:sp>
          <p:nvSpPr>
            <p:cNvPr id="27" name="Bouton d’action : vide 26">
              <a:hlinkClick r:id="" action="ppaction://hlinkshowjump?jump=nextslide" highlightClick="1"/>
              <a:extLst>
                <a:ext uri="{FF2B5EF4-FFF2-40B4-BE49-F238E27FC236}">
                  <a16:creationId xmlns:a16="http://schemas.microsoft.com/office/drawing/2014/main" id="{C1A4AD12-F3AB-4507-9C9C-3D3CD1537DEB}"/>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37902" name="Image 28">
              <a:extLst>
                <a:ext uri="{FF2B5EF4-FFF2-40B4-BE49-F238E27FC236}">
                  <a16:creationId xmlns:a16="http://schemas.microsoft.com/office/drawing/2014/main" id="{63C4E5DF-DB72-42B1-874B-70D23C30E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4" name="Image 3">
            <a:extLst>
              <a:ext uri="{FF2B5EF4-FFF2-40B4-BE49-F238E27FC236}">
                <a16:creationId xmlns:a16="http://schemas.microsoft.com/office/drawing/2014/main" id="{1705350B-3ED8-4E27-87EE-85B9F1072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325" y="104775"/>
            <a:ext cx="36385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ZoneTexte 22">
            <a:extLst>
              <a:ext uri="{FF2B5EF4-FFF2-40B4-BE49-F238E27FC236}">
                <a16:creationId xmlns:a16="http://schemas.microsoft.com/office/drawing/2014/main" id="{6C4B150F-A273-4A89-9052-8F7F1D19C637}"/>
              </a:ext>
            </a:extLst>
          </p:cNvPr>
          <p:cNvSpPr txBox="1">
            <a:spLocks noChangeArrowheads="1"/>
          </p:cNvSpPr>
          <p:nvPr/>
        </p:nvSpPr>
        <p:spPr bwMode="auto">
          <a:xfrm>
            <a:off x="6019800" y="6154738"/>
            <a:ext cx="981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15" name="ZoneTexte 14">
            <a:extLst>
              <a:ext uri="{FF2B5EF4-FFF2-40B4-BE49-F238E27FC236}">
                <a16:creationId xmlns:a16="http://schemas.microsoft.com/office/drawing/2014/main" id="{447207FB-55F2-4B8A-8C38-2847144EE6BE}"/>
              </a:ext>
            </a:extLst>
          </p:cNvPr>
          <p:cNvSpPr txBox="1"/>
          <p:nvPr/>
        </p:nvSpPr>
        <p:spPr>
          <a:xfrm>
            <a:off x="1214284" y="4846940"/>
            <a:ext cx="9763432" cy="1231106"/>
          </a:xfrm>
          <a:prstGeom prst="rect">
            <a:avLst/>
          </a:prstGeom>
          <a:noFill/>
        </p:spPr>
        <p:txBody>
          <a:bodyPr wrap="square" rtlCol="0">
            <a:spAutoFit/>
          </a:bodyPr>
          <a:lstStyle/>
          <a:p>
            <a:r>
              <a:rPr lang="fr-FR" sz="1400" dirty="0" err="1">
                <a:solidFill>
                  <a:schemeClr val="accent3">
                    <a:lumMod val="75000"/>
                  </a:schemeClr>
                </a:solidFill>
                <a:latin typeface="Arial" panose="020B0604020202020204" pitchFamily="34" charset="0"/>
                <a:cs typeface="Arial" panose="020B0604020202020204" pitchFamily="34" charset="0"/>
              </a:rPr>
              <a:t>Instruções</a:t>
            </a:r>
            <a:r>
              <a:rPr lang="fr-FR" sz="1400" dirty="0">
                <a:solidFill>
                  <a:schemeClr val="accent3">
                    <a:lumMod val="75000"/>
                  </a:schemeClr>
                </a:solidFill>
                <a:latin typeface="Arial" panose="020B0604020202020204" pitchFamily="34" charset="0"/>
                <a:cs typeface="Arial" panose="020B0604020202020204" pitchFamily="34" charset="0"/>
              </a:rPr>
              <a:t> de </a:t>
            </a:r>
            <a:r>
              <a:rPr lang="fr-FR" sz="1400" dirty="0" err="1">
                <a:solidFill>
                  <a:schemeClr val="accent3">
                    <a:lumMod val="75000"/>
                  </a:schemeClr>
                </a:solidFill>
                <a:latin typeface="Arial" panose="020B0604020202020204" pitchFamily="34" charset="0"/>
                <a:cs typeface="Arial" panose="020B0604020202020204" pitchFamily="34" charset="0"/>
              </a:rPr>
              <a:t>utilização</a:t>
            </a:r>
            <a:r>
              <a:rPr lang="fr-FR" sz="1400" dirty="0">
                <a:solidFill>
                  <a:schemeClr val="accent3">
                    <a:lumMod val="75000"/>
                  </a:schemeClr>
                </a:solidFill>
                <a:latin typeface="Arial" panose="020B0604020202020204" pitchFamily="34" charset="0"/>
                <a:cs typeface="Arial" panose="020B0604020202020204" pitchFamily="34" charset="0"/>
              </a:rPr>
              <a:t>:</a:t>
            </a:r>
          </a:p>
          <a:p>
            <a:r>
              <a:rPr lang="fr-FR" sz="1400" dirty="0" err="1">
                <a:solidFill>
                  <a:srgbClr val="00707C"/>
                </a:solidFill>
                <a:latin typeface="Arial" panose="020B0604020202020204" pitchFamily="34" charset="0"/>
                <a:cs typeface="Arial" panose="020B0604020202020204" pitchFamily="34" charset="0"/>
              </a:rPr>
              <a:t>Esta</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sessão</a:t>
            </a:r>
            <a:r>
              <a:rPr lang="fr-FR" sz="1400" dirty="0">
                <a:solidFill>
                  <a:srgbClr val="00707C"/>
                </a:solidFill>
                <a:latin typeface="Arial" panose="020B0604020202020204" pitchFamily="34" charset="0"/>
                <a:cs typeface="Arial" panose="020B0604020202020204" pitchFamily="34" charset="0"/>
              </a:rPr>
              <a:t> de </a:t>
            </a:r>
            <a:r>
              <a:rPr lang="fr-FR" sz="1400" dirty="0" err="1">
                <a:solidFill>
                  <a:srgbClr val="00707C"/>
                </a:solidFill>
                <a:latin typeface="Arial" panose="020B0604020202020204" pitchFamily="34" charset="0"/>
                <a:cs typeface="Arial" panose="020B0604020202020204" pitchFamily="34" charset="0"/>
              </a:rPr>
              <a:t>treino</a:t>
            </a:r>
            <a:r>
              <a:rPr lang="fr-FR" sz="1400" dirty="0">
                <a:solidFill>
                  <a:srgbClr val="00707C"/>
                </a:solidFill>
                <a:latin typeface="Arial" panose="020B0604020202020204" pitchFamily="34" charset="0"/>
                <a:cs typeface="Arial" panose="020B0604020202020204" pitchFamily="34" charset="0"/>
              </a:rPr>
              <a:t> foi </a:t>
            </a:r>
            <a:r>
              <a:rPr lang="fr-FR" sz="1400" dirty="0" err="1">
                <a:solidFill>
                  <a:srgbClr val="00707C"/>
                </a:solidFill>
                <a:latin typeface="Arial" panose="020B0604020202020204" pitchFamily="34" charset="0"/>
                <a:cs typeface="Arial" panose="020B0604020202020204" pitchFamily="34" charset="0"/>
              </a:rPr>
              <a:t>desenvolvida</a:t>
            </a:r>
            <a:r>
              <a:rPr lang="fr-FR" sz="1400" dirty="0">
                <a:solidFill>
                  <a:srgbClr val="00707C"/>
                </a:solidFill>
                <a:latin typeface="Arial" panose="020B0604020202020204" pitchFamily="34" charset="0"/>
                <a:cs typeface="Arial" panose="020B0604020202020204" pitchFamily="34" charset="0"/>
              </a:rPr>
              <a:t> para </a:t>
            </a:r>
            <a:r>
              <a:rPr lang="fr-FR" sz="1400" dirty="0" err="1">
                <a:solidFill>
                  <a:srgbClr val="00707C"/>
                </a:solidFill>
                <a:latin typeface="Arial" panose="020B0604020202020204" pitchFamily="34" charset="0"/>
                <a:cs typeface="Arial" panose="020B0604020202020204" pitchFamily="34" charset="0"/>
              </a:rPr>
              <a:t>ser</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chemeClr val="accent3">
                    <a:lumMod val="75000"/>
                  </a:schemeClr>
                </a:solidFill>
                <a:latin typeface="Arial" panose="020B0604020202020204" pitchFamily="34" charset="0"/>
                <a:cs typeface="Arial" panose="020B0604020202020204" pitchFamily="34" charset="0"/>
              </a:rPr>
              <a:t>uma</a:t>
            </a:r>
            <a:r>
              <a:rPr lang="fr-FR" sz="1400" dirty="0">
                <a:solidFill>
                  <a:schemeClr val="accent3">
                    <a:lumMod val="75000"/>
                  </a:schemeClr>
                </a:solidFill>
                <a:latin typeface="Arial" panose="020B0604020202020204" pitchFamily="34" charset="0"/>
                <a:cs typeface="Arial" panose="020B0604020202020204" pitchFamily="34" charset="0"/>
              </a:rPr>
              <a:t> fonte de </a:t>
            </a:r>
            <a:r>
              <a:rPr lang="fr-FR" sz="1400" dirty="0" err="1">
                <a:solidFill>
                  <a:schemeClr val="accent3">
                    <a:lumMod val="75000"/>
                  </a:schemeClr>
                </a:solidFill>
                <a:latin typeface="Arial" panose="020B0604020202020204" pitchFamily="34" charset="0"/>
                <a:cs typeface="Arial" panose="020B0604020202020204" pitchFamily="34" charset="0"/>
              </a:rPr>
              <a:t>informação</a:t>
            </a:r>
            <a:r>
              <a:rPr lang="fr-FR" sz="1400" dirty="0">
                <a:solidFill>
                  <a:schemeClr val="accent3">
                    <a:lumMod val="75000"/>
                  </a:schemeClr>
                </a:solidFill>
                <a:latin typeface="Arial" panose="020B0604020202020204" pitchFamily="34" charset="0"/>
                <a:cs typeface="Arial" panose="020B0604020202020204" pitchFamily="34" charset="0"/>
              </a:rPr>
              <a:t> </a:t>
            </a:r>
            <a:r>
              <a:rPr lang="fr-FR" sz="1400" dirty="0">
                <a:solidFill>
                  <a:srgbClr val="00707C"/>
                </a:solidFill>
                <a:latin typeface="Arial" panose="020B0604020202020204" pitchFamily="34" charset="0"/>
                <a:cs typeface="Arial" panose="020B0604020202020204" pitchFamily="34" charset="0"/>
              </a:rPr>
              <a:t>que </a:t>
            </a:r>
            <a:r>
              <a:rPr lang="fr-FR" sz="1400" dirty="0" err="1">
                <a:solidFill>
                  <a:srgbClr val="00707C"/>
                </a:solidFill>
                <a:latin typeface="Arial" panose="020B0604020202020204" pitchFamily="34" charset="0"/>
                <a:cs typeface="Arial" panose="020B0604020202020204" pitchFamily="34" charset="0"/>
              </a:rPr>
              <a:t>lhe</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permita</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aceder</a:t>
            </a:r>
            <a:r>
              <a:rPr lang="fr-FR" sz="1400" dirty="0">
                <a:solidFill>
                  <a:srgbClr val="00707C"/>
                </a:solidFill>
                <a:latin typeface="Arial" panose="020B0604020202020204" pitchFamily="34" charset="0"/>
                <a:cs typeface="Arial" panose="020B0604020202020204" pitchFamily="34" charset="0"/>
              </a:rPr>
              <a:t> à </a:t>
            </a:r>
            <a:r>
              <a:rPr lang="fr-FR" sz="1400" dirty="0" err="1">
                <a:solidFill>
                  <a:srgbClr val="00707C"/>
                </a:solidFill>
                <a:latin typeface="Arial" panose="020B0604020202020204" pitchFamily="34" charset="0"/>
                <a:cs typeface="Arial" panose="020B0604020202020204" pitchFamily="34" charset="0"/>
              </a:rPr>
              <a:t>informação</a:t>
            </a:r>
            <a:r>
              <a:rPr lang="fr-FR" sz="1400" dirty="0">
                <a:solidFill>
                  <a:srgbClr val="00707C"/>
                </a:solidFill>
                <a:latin typeface="Arial" panose="020B0604020202020204" pitchFamily="34" charset="0"/>
                <a:cs typeface="Arial" panose="020B0604020202020204" pitchFamily="34" charset="0"/>
              </a:rPr>
              <a:t> que </a:t>
            </a:r>
            <a:r>
              <a:rPr lang="fr-FR" sz="1400" dirty="0" err="1">
                <a:solidFill>
                  <a:srgbClr val="00707C"/>
                </a:solidFill>
                <a:latin typeface="Arial" panose="020B0604020202020204" pitchFamily="34" charset="0"/>
                <a:cs typeface="Arial" panose="020B0604020202020204" pitchFamily="34" charset="0"/>
              </a:rPr>
              <a:t>lhe</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interessa</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sem</a:t>
            </a:r>
            <a:r>
              <a:rPr lang="fr-FR" sz="1400" dirty="0">
                <a:solidFill>
                  <a:srgbClr val="00707C"/>
                </a:solidFill>
                <a:latin typeface="Arial" panose="020B0604020202020204" pitchFamily="34" charset="0"/>
                <a:cs typeface="Arial" panose="020B0604020202020204" pitchFamily="34" charset="0"/>
              </a:rPr>
              <a:t> ter de </a:t>
            </a:r>
            <a:r>
              <a:rPr lang="fr-FR" sz="1400" dirty="0" err="1">
                <a:solidFill>
                  <a:srgbClr val="00707C"/>
                </a:solidFill>
                <a:latin typeface="Arial" panose="020B0604020202020204" pitchFamily="34" charset="0"/>
                <a:cs typeface="Arial" panose="020B0604020202020204" pitchFamily="34" charset="0"/>
              </a:rPr>
              <a:t>percorrer</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toda</a:t>
            </a:r>
            <a:r>
              <a:rPr lang="fr-FR" sz="1400" dirty="0">
                <a:solidFill>
                  <a:srgbClr val="00707C"/>
                </a:solidFill>
                <a:latin typeface="Arial" panose="020B0604020202020204" pitchFamily="34" charset="0"/>
                <a:cs typeface="Arial" panose="020B0604020202020204" pitchFamily="34" charset="0"/>
              </a:rPr>
              <a:t> a </a:t>
            </a:r>
            <a:r>
              <a:rPr lang="fr-FR" sz="1400" dirty="0" err="1">
                <a:solidFill>
                  <a:srgbClr val="00707C"/>
                </a:solidFill>
                <a:latin typeface="Arial" panose="020B0604020202020204" pitchFamily="34" charset="0"/>
                <a:cs typeface="Arial" panose="020B0604020202020204" pitchFamily="34" charset="0"/>
              </a:rPr>
              <a:t>sessão</a:t>
            </a:r>
            <a:r>
              <a:rPr lang="fr-FR" sz="1400" dirty="0">
                <a:solidFill>
                  <a:srgbClr val="00707C"/>
                </a:solidFill>
                <a:latin typeface="Arial" panose="020B0604020202020204" pitchFamily="34" charset="0"/>
                <a:cs typeface="Arial" panose="020B0604020202020204" pitchFamily="34" charset="0"/>
              </a:rPr>
              <a:t> ou </a:t>
            </a:r>
            <a:r>
              <a:rPr lang="fr-FR" sz="1400" dirty="0" err="1">
                <a:solidFill>
                  <a:srgbClr val="00707C"/>
                </a:solidFill>
                <a:latin typeface="Arial" panose="020B0604020202020204" pitchFamily="34" charset="0"/>
                <a:cs typeface="Arial" panose="020B0604020202020204" pitchFamily="34" charset="0"/>
              </a:rPr>
              <a:t>seguir</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uma</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ordem</a:t>
            </a:r>
            <a:r>
              <a:rPr lang="fr-FR" sz="1400" dirty="0">
                <a:solidFill>
                  <a:srgbClr val="00707C"/>
                </a:solidFill>
                <a:latin typeface="Arial" panose="020B0604020202020204" pitchFamily="34" charset="0"/>
                <a:cs typeface="Arial" panose="020B0604020202020204" pitchFamily="34" charset="0"/>
              </a:rPr>
              <a:t> pré-</a:t>
            </a:r>
            <a:r>
              <a:rPr lang="fr-FR" sz="1400" dirty="0" err="1">
                <a:solidFill>
                  <a:srgbClr val="00707C"/>
                </a:solidFill>
                <a:latin typeface="Arial" panose="020B0604020202020204" pitchFamily="34" charset="0"/>
                <a:cs typeface="Arial" panose="020B0604020202020204" pitchFamily="34" charset="0"/>
              </a:rPr>
              <a:t>estabelecida</a:t>
            </a:r>
            <a:r>
              <a:rPr lang="fr-FR" sz="1400" dirty="0">
                <a:solidFill>
                  <a:srgbClr val="00707C"/>
                </a:solidFill>
                <a:latin typeface="Arial" panose="020B0604020202020204" pitchFamily="34" charset="0"/>
                <a:cs typeface="Arial" panose="020B0604020202020204" pitchFamily="34" charset="0"/>
              </a:rPr>
              <a:t>.</a:t>
            </a:r>
          </a:p>
          <a:p>
            <a:r>
              <a:rPr lang="fr-FR" sz="1400" dirty="0" err="1">
                <a:solidFill>
                  <a:srgbClr val="00707C"/>
                </a:solidFill>
                <a:latin typeface="Arial" panose="020B0604020202020204" pitchFamily="34" charset="0"/>
                <a:cs typeface="Arial" panose="020B0604020202020204" pitchFamily="34" charset="0"/>
              </a:rPr>
              <a:t>Por</a:t>
            </a:r>
            <a:r>
              <a:rPr lang="fr-FR" sz="1400" dirty="0">
                <a:solidFill>
                  <a:srgbClr val="00707C"/>
                </a:solidFill>
                <a:latin typeface="Arial" panose="020B0604020202020204" pitchFamily="34" charset="0"/>
                <a:cs typeface="Arial" panose="020B0604020202020204" pitchFamily="34" charset="0"/>
              </a:rPr>
              <a:t> </a:t>
            </a:r>
            <a:r>
              <a:rPr lang="fr-FR" sz="1400" dirty="0" err="1">
                <a:solidFill>
                  <a:srgbClr val="00707C"/>
                </a:solidFill>
                <a:latin typeface="Arial" panose="020B0604020202020204" pitchFamily="34" charset="0"/>
                <a:cs typeface="Arial" panose="020B0604020202020204" pitchFamily="34" charset="0"/>
              </a:rPr>
              <a:t>favor</a:t>
            </a:r>
            <a:r>
              <a:rPr lang="fr-FR" sz="1400" dirty="0">
                <a:solidFill>
                  <a:srgbClr val="00707C"/>
                </a:solidFill>
                <a:latin typeface="Arial" panose="020B0604020202020204" pitchFamily="34" charset="0"/>
                <a:cs typeface="Arial" panose="020B0604020202020204" pitchFamily="34" charset="0"/>
              </a:rPr>
              <a:t>, active o </a:t>
            </a:r>
            <a:r>
              <a:rPr lang="fr-FR" sz="1400" dirty="0">
                <a:solidFill>
                  <a:schemeClr val="accent3">
                    <a:lumMod val="75000"/>
                  </a:schemeClr>
                </a:solidFill>
                <a:latin typeface="Arial" panose="020B0604020202020204" pitchFamily="34" charset="0"/>
                <a:cs typeface="Arial" panose="020B0604020202020204" pitchFamily="34" charset="0"/>
              </a:rPr>
              <a:t>modo de </a:t>
            </a:r>
            <a:r>
              <a:rPr lang="fr-FR" sz="1400" dirty="0" err="1">
                <a:solidFill>
                  <a:schemeClr val="accent3">
                    <a:lumMod val="75000"/>
                  </a:schemeClr>
                </a:solidFill>
                <a:latin typeface="Arial" panose="020B0604020202020204" pitchFamily="34" charset="0"/>
                <a:cs typeface="Arial" panose="020B0604020202020204" pitchFamily="34" charset="0"/>
              </a:rPr>
              <a:t>apresentação</a:t>
            </a:r>
            <a:r>
              <a:rPr lang="fr-FR" sz="1400" dirty="0">
                <a:solidFill>
                  <a:schemeClr val="accent3">
                    <a:lumMod val="75000"/>
                  </a:schemeClr>
                </a:solidFill>
                <a:latin typeface="Arial" panose="020B0604020202020204" pitchFamily="34" charset="0"/>
                <a:cs typeface="Arial" panose="020B0604020202020204" pitchFamily="34" charset="0"/>
              </a:rPr>
              <a:t> </a:t>
            </a:r>
            <a:r>
              <a:rPr lang="fr-FR" sz="1400" dirty="0">
                <a:solidFill>
                  <a:srgbClr val="00707C"/>
                </a:solidFill>
                <a:latin typeface="Arial" panose="020B0604020202020204" pitchFamily="34" charset="0"/>
                <a:cs typeface="Arial" panose="020B0604020202020204" pitchFamily="34" charset="0"/>
              </a:rPr>
              <a:t>para </a:t>
            </a:r>
            <a:r>
              <a:rPr lang="fr-FR" sz="1400" dirty="0" err="1">
                <a:solidFill>
                  <a:srgbClr val="00707C"/>
                </a:solidFill>
                <a:latin typeface="Arial" panose="020B0604020202020204" pitchFamily="34" charset="0"/>
                <a:cs typeface="Arial" panose="020B0604020202020204" pitchFamily="34" charset="0"/>
              </a:rPr>
              <a:t>beneficiar</a:t>
            </a:r>
            <a:r>
              <a:rPr lang="fr-FR" sz="1400" dirty="0">
                <a:solidFill>
                  <a:srgbClr val="00707C"/>
                </a:solidFill>
                <a:latin typeface="Arial" panose="020B0604020202020204" pitchFamily="34" charset="0"/>
                <a:cs typeface="Arial" panose="020B0604020202020204" pitchFamily="34" charset="0"/>
              </a:rPr>
              <a:t> de </a:t>
            </a:r>
            <a:r>
              <a:rPr lang="fr-FR" sz="1400" dirty="0" err="1">
                <a:solidFill>
                  <a:srgbClr val="00707C"/>
                </a:solidFill>
                <a:latin typeface="Arial" panose="020B0604020202020204" pitchFamily="34" charset="0"/>
                <a:cs typeface="Arial" panose="020B0604020202020204" pitchFamily="34" charset="0"/>
              </a:rPr>
              <a:t>todos</a:t>
            </a:r>
            <a:r>
              <a:rPr lang="fr-FR" sz="1400" dirty="0">
                <a:solidFill>
                  <a:srgbClr val="00707C"/>
                </a:solidFill>
                <a:latin typeface="Arial" panose="020B0604020202020204" pitchFamily="34" charset="0"/>
                <a:cs typeface="Arial" panose="020B0604020202020204" pitchFamily="34" charset="0"/>
              </a:rPr>
              <a:t> os </a:t>
            </a:r>
            <a:r>
              <a:rPr lang="fr-FR" sz="1400" dirty="0" err="1">
                <a:solidFill>
                  <a:srgbClr val="00707C"/>
                </a:solidFill>
                <a:latin typeface="Arial" panose="020B0604020202020204" pitchFamily="34" charset="0"/>
                <a:cs typeface="Arial" panose="020B0604020202020204" pitchFamily="34" charset="0"/>
              </a:rPr>
              <a:t>recursos</a:t>
            </a:r>
            <a:r>
              <a:rPr lang="fr-FR" sz="1400" dirty="0">
                <a:solidFill>
                  <a:srgbClr val="00707C"/>
                </a:solidFill>
                <a:latin typeface="Arial" panose="020B0604020202020204" pitchFamily="34" charset="0"/>
                <a:cs typeface="Arial" panose="020B0604020202020204" pitchFamily="34" charset="0"/>
              </a:rPr>
              <a:t>.​</a:t>
            </a:r>
          </a:p>
          <a:p>
            <a:endParaRPr lang="fr-F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72DD525-5E1E-4DF9-84B6-FB887BB03786}"/>
              </a:ext>
            </a:extLst>
          </p:cNvPr>
          <p:cNvSpPr txBox="1"/>
          <p:nvPr/>
        </p:nvSpPr>
        <p:spPr>
          <a:xfrm>
            <a:off x="3122613" y="246063"/>
            <a:ext cx="9069387" cy="1477962"/>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hangingPunct="1">
              <a:defRPr/>
            </a:pPr>
            <a:r>
              <a:rPr lang="en-GB" sz="4501" b="1">
                <a:solidFill>
                  <a:srgbClr val="00707C"/>
                </a:solidFill>
                <a:latin typeface="+mj-lt"/>
                <a:ea typeface="+mj-ea"/>
                <a:cs typeface="+mj-cs"/>
              </a:rPr>
              <a:t>Quais os sintomas</a:t>
            </a:r>
            <a:r>
              <a:rPr lang="en-GB" altLang="fr-FR" sz="4501" b="1">
                <a:solidFill>
                  <a:srgbClr val="00707C"/>
                </a:solidFill>
                <a:latin typeface="+mj-lt"/>
                <a:ea typeface="+mj-ea"/>
                <a:cs typeface="+mj-cs"/>
              </a:rPr>
              <a:t>?</a:t>
            </a:r>
          </a:p>
        </p:txBody>
      </p:sp>
      <p:sp>
        <p:nvSpPr>
          <p:cNvPr id="50179" name="ZoneTexte 13">
            <a:extLst>
              <a:ext uri="{FF2B5EF4-FFF2-40B4-BE49-F238E27FC236}">
                <a16:creationId xmlns:a16="http://schemas.microsoft.com/office/drawing/2014/main" id="{8816E359-02CE-48E1-8B33-D550A518C9A6}"/>
              </a:ext>
            </a:extLst>
          </p:cNvPr>
          <p:cNvSpPr txBox="1">
            <a:spLocks noChangeArrowheads="1"/>
          </p:cNvSpPr>
          <p:nvPr/>
        </p:nvSpPr>
        <p:spPr bwMode="auto">
          <a:xfrm>
            <a:off x="3224213" y="2111375"/>
            <a:ext cx="8828087"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10 a 50 h após o contágio, o norovírus pode causar </a:t>
            </a:r>
            <a:r>
              <a:rPr lang="pt-BR" altLang="fr-FR" sz="1400" dirty="0">
                <a:solidFill>
                  <a:schemeClr val="accent3">
                    <a:lumMod val="75000"/>
                  </a:schemeClr>
                </a:solidFill>
              </a:rPr>
              <a:t>gastroenterite aguda </a:t>
            </a:r>
            <a:r>
              <a:rPr lang="pt-BR" altLang="fr-FR" sz="1400" dirty="0">
                <a:solidFill>
                  <a:srgbClr val="00707C"/>
                </a:solidFill>
              </a:rPr>
              <a:t>com </a:t>
            </a:r>
            <a:r>
              <a:rPr lang="pt-BR" altLang="fr-FR" sz="1400" dirty="0">
                <a:solidFill>
                  <a:schemeClr val="accent3">
                    <a:lumMod val="75000"/>
                  </a:schemeClr>
                </a:solidFill>
              </a:rPr>
              <a:t>náuseas, perda do apetite, vómitos, diarreia, dor abdominal, dores de cabeça e febre</a:t>
            </a:r>
            <a:r>
              <a:rPr lang="en-GB" altLang="fr-FR" sz="1400" dirty="0">
                <a:solidFill>
                  <a:schemeClr val="accent3">
                    <a:lumMod val="75000"/>
                  </a:schemeClr>
                </a:solidFill>
              </a:rPr>
              <a:t>. </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Os sintomas mantêm-se por 2-3 dias, algumas vezes, por períodos superiores a 6 dias</a:t>
            </a:r>
            <a:r>
              <a:rPr lang="en-GB" altLang="fr-FR" sz="1400" dirty="0">
                <a:solidFill>
                  <a:srgbClr val="00707C"/>
                </a:solidFill>
              </a:rPr>
              <a:t>. </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Algumas pessoas infetadas </a:t>
            </a:r>
            <a:r>
              <a:rPr lang="pt-BR" altLang="fr-FR" sz="1400" dirty="0">
                <a:solidFill>
                  <a:schemeClr val="accent3">
                    <a:lumMod val="75000"/>
                  </a:schemeClr>
                </a:solidFill>
              </a:rPr>
              <a:t>não apresentam sintomas</a:t>
            </a:r>
            <a:r>
              <a:rPr lang="pt-BR" altLang="fr-FR" sz="1400" dirty="0">
                <a:solidFill>
                  <a:srgbClr val="00707C"/>
                </a:solidFill>
              </a:rPr>
              <a:t>. Em casos raros, particularmente entre </a:t>
            </a:r>
            <a:r>
              <a:rPr lang="pt-BR" altLang="fr-FR" sz="1400" dirty="0">
                <a:solidFill>
                  <a:schemeClr val="accent3">
                    <a:lumMod val="75000"/>
                  </a:schemeClr>
                </a:solidFill>
              </a:rPr>
              <a:t>idosos</a:t>
            </a:r>
            <a:r>
              <a:rPr lang="pt-BR" altLang="fr-FR" sz="1400" dirty="0">
                <a:solidFill>
                  <a:srgbClr val="00707C"/>
                </a:solidFill>
              </a:rPr>
              <a:t>, a doença leva a uma forte </a:t>
            </a:r>
            <a:r>
              <a:rPr lang="pt-BR" altLang="fr-FR" sz="1400" dirty="0">
                <a:solidFill>
                  <a:schemeClr val="accent3">
                    <a:lumMod val="75000"/>
                  </a:schemeClr>
                </a:solidFill>
              </a:rPr>
              <a:t>desidratação</a:t>
            </a:r>
            <a:r>
              <a:rPr lang="pt-BR" altLang="fr-FR" sz="1400" dirty="0">
                <a:solidFill>
                  <a:srgbClr val="00707C"/>
                </a:solidFill>
              </a:rPr>
              <a:t> com </a:t>
            </a:r>
            <a:r>
              <a:rPr lang="pt-BR" altLang="fr-FR" sz="1400" dirty="0">
                <a:solidFill>
                  <a:schemeClr val="accent3">
                    <a:lumMod val="75000"/>
                  </a:schemeClr>
                </a:solidFill>
              </a:rPr>
              <a:t>risco de vida</a:t>
            </a:r>
            <a:r>
              <a:rPr lang="en-GB" altLang="fr-FR" sz="1400" dirty="0">
                <a:solidFill>
                  <a:srgbClr val="00707C"/>
                </a:solidFill>
              </a:rPr>
              <a:t>.</a:t>
            </a: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50180" name="Groupe 17">
            <a:extLst>
              <a:ext uri="{FF2B5EF4-FFF2-40B4-BE49-F238E27FC236}">
                <a16:creationId xmlns:a16="http://schemas.microsoft.com/office/drawing/2014/main" id="{5EB341C9-E894-4FE5-925C-8B489B8F37C3}"/>
              </a:ext>
            </a:extLst>
          </p:cNvPr>
          <p:cNvGrpSpPr>
            <a:grpSpLocks/>
          </p:cNvGrpSpPr>
          <p:nvPr/>
        </p:nvGrpSpPr>
        <p:grpSpPr bwMode="auto">
          <a:xfrm>
            <a:off x="-41275" y="6016625"/>
            <a:ext cx="12276138" cy="887413"/>
            <a:chOff x="-41565" y="6016088"/>
            <a:chExt cx="12276859" cy="888671"/>
          </a:xfrm>
        </p:grpSpPr>
        <p:sp>
          <p:nvSpPr>
            <p:cNvPr id="50188" name="ZoneTexte 18">
              <a:extLst>
                <a:ext uri="{FF2B5EF4-FFF2-40B4-BE49-F238E27FC236}">
                  <a16:creationId xmlns:a16="http://schemas.microsoft.com/office/drawing/2014/main" id="{33BFBDF3-B400-40B9-871B-1FCEB3FBA7B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0189" name="ZoneTexte 19">
              <a:extLst>
                <a:ext uri="{FF2B5EF4-FFF2-40B4-BE49-F238E27FC236}">
                  <a16:creationId xmlns:a16="http://schemas.microsoft.com/office/drawing/2014/main" id="{2E225048-2D51-4127-8D8A-35DB9BEE826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FA9CA615-A6AB-4753-A7A5-2A97A50C492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6D092E3B-A147-4D7E-AF1E-B8CC1ECFA57C}"/>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0192" name="Image 25">
              <a:extLst>
                <a:ext uri="{FF2B5EF4-FFF2-40B4-BE49-F238E27FC236}">
                  <a16:creationId xmlns:a16="http://schemas.microsoft.com/office/drawing/2014/main" id="{CD5BD1F3-C865-4D16-846A-FE81CC3E4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1" name="Image 1" descr="Desenho: Emoji amarelo a vomitar">
            <a:extLst>
              <a:ext uri="{FF2B5EF4-FFF2-40B4-BE49-F238E27FC236}">
                <a16:creationId xmlns:a16="http://schemas.microsoft.com/office/drawing/2014/main" id="{11DBD334-33B4-4890-9702-07504A6C8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2797175"/>
            <a:ext cx="25209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2" name="Groupe 17">
            <a:extLst>
              <a:ext uri="{FF2B5EF4-FFF2-40B4-BE49-F238E27FC236}">
                <a16:creationId xmlns:a16="http://schemas.microsoft.com/office/drawing/2014/main" id="{6738971B-16E2-4F75-9C17-B2F3D59DD02E}"/>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C8B8625E-C646-4B43-B378-52ED25C179C5}"/>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B5B38C5F-4956-415C-BF4A-8D49D54E4AB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0183" name="Image 1">
            <a:extLst>
              <a:ext uri="{FF2B5EF4-FFF2-40B4-BE49-F238E27FC236}">
                <a16:creationId xmlns:a16="http://schemas.microsoft.com/office/drawing/2014/main" id="{0CE9812D-BC08-421D-AAA7-7B1F64071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ZoneTexte 22">
            <a:extLst>
              <a:ext uri="{FF2B5EF4-FFF2-40B4-BE49-F238E27FC236}">
                <a16:creationId xmlns:a16="http://schemas.microsoft.com/office/drawing/2014/main" id="{2D20E782-7010-4A90-9BD6-504EB67B749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ADCA79A8-6A66-4902-B977-9A62519556C7}"/>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9A9F784C-DF59-41B3-A320-885C9E170F9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oneTexte 1">
            <a:extLst>
              <a:ext uri="{FF2B5EF4-FFF2-40B4-BE49-F238E27FC236}">
                <a16:creationId xmlns:a16="http://schemas.microsoft.com/office/drawing/2014/main" id="{4A84487C-90C6-4B2D-ABC0-3289596C8AB8}"/>
              </a:ext>
            </a:extLst>
          </p:cNvPr>
          <p:cNvSpPr txBox="1">
            <a:spLocks noChangeArrowheads="1"/>
          </p:cNvSpPr>
          <p:nvPr/>
        </p:nvSpPr>
        <p:spPr bwMode="auto">
          <a:xfrm>
            <a:off x="1403350" y="1519238"/>
            <a:ext cx="10375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a:r>
              <a:rPr lang="pt-BR" altLang="fr-FR" sz="1200">
                <a:solidFill>
                  <a:srgbClr val="00707C"/>
                </a:solidFill>
              </a:rPr>
              <a:t>Alguns grãos de café de alta qualidade são fermentados por via húmida por microrganismos naturalmente presentes como bactérias do ácido lático, leveduras e </a:t>
            </a:r>
            <a:r>
              <a:rPr lang="pt-BR" altLang="fr-FR" sz="1200" i="1">
                <a:solidFill>
                  <a:srgbClr val="00707C"/>
                </a:solidFill>
              </a:rPr>
              <a:t>Enterobacteriaceae</a:t>
            </a:r>
            <a:r>
              <a:rPr lang="pt-BR" altLang="fr-FR" sz="1200">
                <a:solidFill>
                  <a:srgbClr val="00707C"/>
                </a:solidFill>
              </a:rPr>
              <a:t>.</a:t>
            </a:r>
            <a:endParaRPr lang="en-GB" altLang="fr-FR" sz="1200">
              <a:solidFill>
                <a:srgbClr val="00707C"/>
              </a:solidFill>
            </a:endParaRPr>
          </a:p>
          <a:p>
            <a:pPr defTabSz="914400"/>
            <a:r>
              <a:rPr lang="en-GB" altLang="fr-FR" sz="1200">
                <a:solidFill>
                  <a:srgbClr val="00707C"/>
                </a:solidFill>
                <a:hlinkClick r:id="rId2" tooltip="Click here to open the link"/>
              </a:rPr>
              <a:t>How coffee is made</a:t>
            </a:r>
            <a:endParaRPr lang="en-GB" altLang="fr-FR" sz="1200">
              <a:solidFill>
                <a:srgbClr val="00707C"/>
              </a:solidFill>
            </a:endParaRPr>
          </a:p>
          <a:p>
            <a:pPr defTabSz="914400"/>
            <a:endParaRPr lang="en-GB" altLang="fr-FR" sz="1200">
              <a:solidFill>
                <a:srgbClr val="00707C"/>
              </a:solidFill>
            </a:endParaRPr>
          </a:p>
          <a:p>
            <a:pPr defTabSz="914400"/>
            <a:endParaRPr lang="en-GB" altLang="fr-FR" sz="1200">
              <a:solidFill>
                <a:srgbClr val="00707C"/>
              </a:solidFill>
            </a:endParaRPr>
          </a:p>
          <a:p>
            <a:pPr defTabSz="914400"/>
            <a:r>
              <a:rPr lang="pt-BR" altLang="fr-FR" sz="1200">
                <a:solidFill>
                  <a:srgbClr val="00707C"/>
                </a:solidFill>
              </a:rPr>
              <a:t>O chocolate é feito de grãos de cacau que são fermentados com diferentes microrganismos (bactérias do ácido láctico, leveduras e </a:t>
            </a:r>
            <a:r>
              <a:rPr lang="pt-BR" altLang="fr-FR" sz="1200" i="1">
                <a:solidFill>
                  <a:srgbClr val="00707C"/>
                </a:solidFill>
              </a:rPr>
              <a:t>Acetobacter</a:t>
            </a:r>
            <a:r>
              <a:rPr lang="pt-BR" altLang="fr-FR" sz="1200">
                <a:solidFill>
                  <a:srgbClr val="00707C"/>
                </a:solidFill>
              </a:rPr>
              <a:t>) antes de serem torrados</a:t>
            </a:r>
            <a:r>
              <a:rPr lang="en-GB" altLang="fr-FR" sz="1200">
                <a:solidFill>
                  <a:srgbClr val="00707C"/>
                </a:solidFill>
              </a:rPr>
              <a:t>.</a:t>
            </a:r>
          </a:p>
          <a:p>
            <a:pPr defTabSz="914400"/>
            <a:r>
              <a:rPr lang="en-GB" altLang="fr-FR" sz="1200">
                <a:solidFill>
                  <a:srgbClr val="00707C"/>
                </a:solidFill>
                <a:hlinkClick r:id="rId3" tooltip="Click here to open the link"/>
              </a:rPr>
              <a:t>How chocolate is made</a:t>
            </a:r>
            <a:endParaRPr lang="en-GB" altLang="fr-FR" sz="1200">
              <a:solidFill>
                <a:srgbClr val="00707C"/>
              </a:solidFill>
            </a:endParaRPr>
          </a:p>
          <a:p>
            <a:pPr defTabSz="914400"/>
            <a:endParaRPr lang="en-GB" altLang="fr-FR" sz="1200">
              <a:solidFill>
                <a:srgbClr val="00707C"/>
              </a:solidFill>
            </a:endParaRPr>
          </a:p>
        </p:txBody>
      </p:sp>
      <p:pic>
        <p:nvPicPr>
          <p:cNvPr id="146435" name="Image 3" descr="Fotografia: Chávena de café">
            <a:extLst>
              <a:ext uri="{FF2B5EF4-FFF2-40B4-BE49-F238E27FC236}">
                <a16:creationId xmlns:a16="http://schemas.microsoft.com/office/drawing/2014/main" id="{E87FFBEA-8695-4168-BCF2-7F22071BD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1446213"/>
            <a:ext cx="8620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Image 1" descr="Desenho: Mulher a sorrir. Fermented Science escrito sobre fundo verde.">
            <a:hlinkClick r:id="rId5" tooltip="Click here to open the video"/>
            <a:extLst>
              <a:ext uri="{FF2B5EF4-FFF2-40B4-BE49-F238E27FC236}">
                <a16:creationId xmlns:a16="http://schemas.microsoft.com/office/drawing/2014/main" id="{7F2EB6F9-5458-4E64-B148-2061F52E0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7050" y="2805113"/>
            <a:ext cx="201771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16" descr="Fotografia: 3 quadrados de chocolate">
            <a:extLst>
              <a:ext uri="{FF2B5EF4-FFF2-40B4-BE49-F238E27FC236}">
                <a16:creationId xmlns:a16="http://schemas.microsoft.com/office/drawing/2014/main" id="{0C6923CB-0855-4152-B209-2F9E643DF8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0" y="2454275"/>
            <a:ext cx="854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ZoneTexte 4">
            <a:extLst>
              <a:ext uri="{FF2B5EF4-FFF2-40B4-BE49-F238E27FC236}">
                <a16:creationId xmlns:a16="http://schemas.microsoft.com/office/drawing/2014/main" id="{E15C1AF1-30F6-4DBA-82F6-8049F3EAF5A0}"/>
              </a:ext>
            </a:extLst>
          </p:cNvPr>
          <p:cNvSpPr txBox="1">
            <a:spLocks noChangeArrowheads="1"/>
          </p:cNvSpPr>
          <p:nvPr/>
        </p:nvSpPr>
        <p:spPr bwMode="auto">
          <a:xfrm>
            <a:off x="1403350" y="3187700"/>
            <a:ext cx="3359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a:r>
              <a:rPr lang="fr-FR" altLang="fr-FR" sz="1200">
                <a:solidFill>
                  <a:srgbClr val="00707C"/>
                </a:solidFill>
                <a:hlinkClick r:id="rId5" tooltip="click here to open the link"/>
              </a:rPr>
              <a:t>H</a:t>
            </a:r>
            <a:r>
              <a:rPr lang="en-US" altLang="fr-FR" sz="1200">
                <a:solidFill>
                  <a:srgbClr val="00707C"/>
                </a:solidFill>
                <a:hlinkClick r:id="rId5" tooltip="click here to open the link"/>
              </a:rPr>
              <a:t>ow To Ferment Coffee and Chocolate</a:t>
            </a:r>
            <a:endParaRPr lang="fr-FR" altLang="fr-FR" sz="1200">
              <a:solidFill>
                <a:srgbClr val="00707C"/>
              </a:solidFill>
            </a:endParaRPr>
          </a:p>
        </p:txBody>
      </p:sp>
      <p:sp>
        <p:nvSpPr>
          <p:cNvPr id="146439" name="ZoneTexte 5">
            <a:extLst>
              <a:ext uri="{FF2B5EF4-FFF2-40B4-BE49-F238E27FC236}">
                <a16:creationId xmlns:a16="http://schemas.microsoft.com/office/drawing/2014/main" id="{7CE92F27-38C3-41A9-B12E-A32DF263400B}"/>
              </a:ext>
            </a:extLst>
          </p:cNvPr>
          <p:cNvSpPr txBox="1">
            <a:spLocks noChangeArrowheads="1"/>
          </p:cNvSpPr>
          <p:nvPr/>
        </p:nvSpPr>
        <p:spPr bwMode="auto">
          <a:xfrm>
            <a:off x="1403350" y="4411663"/>
            <a:ext cx="6226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a:defRPr sz="900">
                <a:solidFill>
                  <a:schemeClr val="tx1"/>
                </a:solidFill>
                <a:latin typeface="Microsoft Sans Serif" panose="020B0604020202020204" pitchFamily="34" charset="0"/>
              </a:defRPr>
            </a:lvl2pPr>
            <a:lvl3pPr>
              <a:defRPr sz="900">
                <a:solidFill>
                  <a:schemeClr val="tx1"/>
                </a:solidFill>
                <a:latin typeface="Microsoft Sans Serif" panose="020B0604020202020204" pitchFamily="34" charset="0"/>
              </a:defRPr>
            </a:lvl3pPr>
            <a:lvl4pPr>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a:endParaRPr lang="fr-FR" altLang="fr-FR" sz="1200">
              <a:solidFill>
                <a:srgbClr val="00707C"/>
              </a:solidFill>
            </a:endParaRPr>
          </a:p>
          <a:p>
            <a:pPr defTabSz="914400">
              <a:buClr>
                <a:srgbClr val="00707C"/>
              </a:buClr>
            </a:pPr>
            <a:r>
              <a:rPr lang="en-US" altLang="fr-FR" sz="1200">
                <a:solidFill>
                  <a:srgbClr val="000000"/>
                </a:solidFill>
                <a:hlinkClick r:id="rId8" tooltip="Click here to open the link"/>
              </a:rPr>
              <a:t>List of microorganisms used in food and beverage preparation</a:t>
            </a:r>
            <a:endParaRPr lang="fr-FR" altLang="fr-FR" sz="1200">
              <a:solidFill>
                <a:srgbClr val="00707C"/>
              </a:solidFill>
            </a:endParaRPr>
          </a:p>
          <a:p>
            <a:pPr defTabSz="914400"/>
            <a:endParaRPr lang="fr-FR" altLang="fr-FR" sz="1800">
              <a:solidFill>
                <a:srgbClr val="000000"/>
              </a:solidFill>
            </a:endParaRPr>
          </a:p>
          <a:p>
            <a:pPr defTabSz="914400"/>
            <a:r>
              <a:rPr lang="fr-FR" altLang="fr-FR" sz="1200">
                <a:solidFill>
                  <a:srgbClr val="00707C"/>
                </a:solidFill>
              </a:rPr>
              <a:t>Video: </a:t>
            </a:r>
            <a:r>
              <a:rPr lang="en-US" altLang="fr-FR" sz="1200">
                <a:solidFill>
                  <a:srgbClr val="00707C"/>
                </a:solidFill>
                <a:hlinkClick r:id="rId9" tooltip="click here to open the link"/>
              </a:rPr>
              <a:t>The beneficial bacteria that make delicious food</a:t>
            </a:r>
            <a:endParaRPr lang="fr-FR" altLang="fr-FR" sz="1200">
              <a:solidFill>
                <a:srgbClr val="00707C"/>
              </a:solidFill>
            </a:endParaRPr>
          </a:p>
        </p:txBody>
      </p:sp>
      <p:pic>
        <p:nvPicPr>
          <p:cNvPr id="146440" name="Image 6" descr="Desenho: Homem e mulher atrás de mesa com garrafa de vinagre, pão e fatia de queijo.">
            <a:hlinkClick r:id="rId9" tooltip="Click here to open the video"/>
            <a:extLst>
              <a:ext uri="{FF2B5EF4-FFF2-40B4-BE49-F238E27FC236}">
                <a16:creationId xmlns:a16="http://schemas.microsoft.com/office/drawing/2014/main" id="{EC83A9C7-B11D-4EE2-A558-D2DD71EE28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5650" y="4445000"/>
            <a:ext cx="19573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41" name="Groupe 83">
            <a:extLst>
              <a:ext uri="{FF2B5EF4-FFF2-40B4-BE49-F238E27FC236}">
                <a16:creationId xmlns:a16="http://schemas.microsoft.com/office/drawing/2014/main" id="{03959108-6641-49C3-99E5-AEEAA8FB2122}"/>
              </a:ext>
            </a:extLst>
          </p:cNvPr>
          <p:cNvGrpSpPr>
            <a:grpSpLocks/>
          </p:cNvGrpSpPr>
          <p:nvPr/>
        </p:nvGrpSpPr>
        <p:grpSpPr bwMode="auto">
          <a:xfrm>
            <a:off x="-46038" y="6016625"/>
            <a:ext cx="12276138" cy="887413"/>
            <a:chOff x="-46702" y="6016088"/>
            <a:chExt cx="12276859" cy="888671"/>
          </a:xfrm>
        </p:grpSpPr>
        <p:sp>
          <p:nvSpPr>
            <p:cNvPr id="146444" name="ZoneTexte 84">
              <a:extLst>
                <a:ext uri="{FF2B5EF4-FFF2-40B4-BE49-F238E27FC236}">
                  <a16:creationId xmlns:a16="http://schemas.microsoft.com/office/drawing/2014/main" id="{7162954B-5124-493F-B12A-BC115F4100A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Close</a:t>
              </a:r>
            </a:p>
          </p:txBody>
        </p:sp>
        <p:sp>
          <p:nvSpPr>
            <p:cNvPr id="146445" name="ZoneTexte 85">
              <a:extLst>
                <a:ext uri="{FF2B5EF4-FFF2-40B4-BE49-F238E27FC236}">
                  <a16:creationId xmlns:a16="http://schemas.microsoft.com/office/drawing/2014/main" id="{F2146C41-EB74-48A9-BD62-20EAD41DFAA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                             Next</a:t>
              </a:r>
            </a:p>
          </p:txBody>
        </p:sp>
        <p:sp>
          <p:nvSpPr>
            <p:cNvPr id="40" name="Rectangle 39">
              <a:extLst>
                <a:ext uri="{FF2B5EF4-FFF2-40B4-BE49-F238E27FC236}">
                  <a16:creationId xmlns:a16="http://schemas.microsoft.com/office/drawing/2014/main" id="{439A8CC0-8BB7-4F15-8083-03C4B4885992}"/>
                </a:ext>
              </a:extLst>
            </p:cNvPr>
            <p:cNvSpPr/>
            <p:nvPr/>
          </p:nvSpPr>
          <p:spPr>
            <a:xfrm>
              <a:off x="-46702"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800">
                <a:solidFill>
                  <a:srgbClr val="FFFFFF"/>
                </a:solidFill>
              </a:endParaRPr>
            </a:p>
          </p:txBody>
        </p:sp>
        <p:sp>
          <p:nvSpPr>
            <p:cNvPr id="41" name="Bouton d’action : vide 40">
              <a:hlinkClick r:id="rId11" action="ppaction://hlinksldjump" highlightClick="1"/>
              <a:extLst>
                <a:ext uri="{FF2B5EF4-FFF2-40B4-BE49-F238E27FC236}">
                  <a16:creationId xmlns:a16="http://schemas.microsoft.com/office/drawing/2014/main" id="{4C4204ED-F474-4342-A132-A339D4DD8EFB}"/>
                </a:ext>
              </a:extLst>
            </p:cNvPr>
            <p:cNvSpPr/>
            <p:nvPr/>
          </p:nvSpPr>
          <p:spPr>
            <a:xfrm>
              <a:off x="5276499"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X</a:t>
              </a:r>
            </a:p>
          </p:txBody>
        </p:sp>
        <p:sp>
          <p:nvSpPr>
            <p:cNvPr id="146448" name="ZoneTexte 89">
              <a:extLst>
                <a:ext uri="{FF2B5EF4-FFF2-40B4-BE49-F238E27FC236}">
                  <a16:creationId xmlns:a16="http://schemas.microsoft.com/office/drawing/2014/main" id="{08BB0342-CF00-40F6-863C-044F32C49D48}"/>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                           Anterior</a:t>
              </a:r>
            </a:p>
          </p:txBody>
        </p:sp>
        <p:pic>
          <p:nvPicPr>
            <p:cNvPr id="146449" name="Image 91">
              <a:extLst>
                <a:ext uri="{FF2B5EF4-FFF2-40B4-BE49-F238E27FC236}">
                  <a16:creationId xmlns:a16="http://schemas.microsoft.com/office/drawing/2014/main" id="{61A7B091-F2A4-40B3-BD69-20DCE462F9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Bouton d’action : vide 45">
              <a:hlinkClick r:id="" action="ppaction://hlinkshowjump?jump=previousslide" highlightClick="1"/>
              <a:extLst>
                <a:ext uri="{FF2B5EF4-FFF2-40B4-BE49-F238E27FC236}">
                  <a16:creationId xmlns:a16="http://schemas.microsoft.com/office/drawing/2014/main" id="{F685E0CB-A3AC-4967-A572-FFFBE0511F56}"/>
                </a:ext>
              </a:extLst>
            </p:cNvPr>
            <p:cNvSpPr/>
            <p:nvPr/>
          </p:nvSpPr>
          <p:spPr>
            <a:xfrm>
              <a:off x="11520503"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&lt;</a:t>
              </a:r>
            </a:p>
          </p:txBody>
        </p:sp>
      </p:grpSp>
      <p:sp>
        <p:nvSpPr>
          <p:cNvPr id="146442" name="ZoneTexte 22">
            <a:extLst>
              <a:ext uri="{FF2B5EF4-FFF2-40B4-BE49-F238E27FC236}">
                <a16:creationId xmlns:a16="http://schemas.microsoft.com/office/drawing/2014/main" id="{3B99906E-87C8-47A9-B515-991C9A38A40C}"/>
              </a:ext>
            </a:extLst>
          </p:cNvPr>
          <p:cNvSpPr txBox="1">
            <a:spLocks noChangeArrowheads="1"/>
          </p:cNvSpPr>
          <p:nvPr/>
        </p:nvSpPr>
        <p:spPr bwMode="auto">
          <a:xfrm>
            <a:off x="5584825" y="6159500"/>
            <a:ext cx="1981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46443" name="ZoneTexte 3">
            <a:extLst>
              <a:ext uri="{FF2B5EF4-FFF2-40B4-BE49-F238E27FC236}">
                <a16:creationId xmlns:a16="http://schemas.microsoft.com/office/drawing/2014/main" id="{27EC79D8-69E2-4311-9C37-DCBF50B43D1C}"/>
              </a:ext>
            </a:extLst>
          </p:cNvPr>
          <p:cNvSpPr txBox="1">
            <a:spLocks noChangeArrowheads="1"/>
          </p:cNvSpPr>
          <p:nvPr/>
        </p:nvSpPr>
        <p:spPr bwMode="auto">
          <a:xfrm>
            <a:off x="0" y="107950"/>
            <a:ext cx="1219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fr-FR" altLang="fr-FR" sz="4500" b="1">
                <a:solidFill>
                  <a:srgbClr val="00707C"/>
                </a:solidFill>
                <a:latin typeface="Georgia" panose="02040502050405020303" pitchFamily="18" charset="0"/>
              </a:rPr>
              <a:t>Mais informações</a:t>
            </a:r>
          </a:p>
          <a:p>
            <a:pPr algn="ctr" eaLnBrk="1" hangingPunct="1">
              <a:lnSpc>
                <a:spcPct val="100000"/>
              </a:lnSpc>
              <a:spcBef>
                <a:spcPct val="0"/>
              </a:spcBef>
              <a:buFontTx/>
              <a:buNone/>
            </a:pPr>
            <a:r>
              <a:rPr lang="fr-FR" altLang="fr-FR" sz="4500" b="1">
                <a:solidFill>
                  <a:srgbClr val="00707C"/>
                </a:solidFill>
                <a:latin typeface="Georgia" panose="02040502050405020303" pitchFamily="18" charset="0"/>
              </a:rPr>
              <a:t>Micróbios úteis</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3BC579F-672D-4950-93ED-430EA0C54A6E}"/>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hangingPunct="1">
              <a:defRPr/>
            </a:pPr>
            <a:r>
              <a:rPr lang="pt-BR" sz="4501" b="1">
                <a:solidFill>
                  <a:srgbClr val="00707C"/>
                </a:solidFill>
                <a:latin typeface="+mj-lt"/>
                <a:ea typeface="+mj-ea"/>
                <a:cs typeface="+mj-cs"/>
              </a:rPr>
              <a:t>Existe algum tratamento ou conselho para melhorar</a:t>
            </a:r>
            <a:r>
              <a:rPr lang="en-GB" altLang="fr-FR" sz="4501" b="1">
                <a:solidFill>
                  <a:srgbClr val="00707C"/>
                </a:solidFill>
                <a:latin typeface="+mj-lt"/>
                <a:ea typeface="+mj-ea"/>
                <a:cs typeface="+mj-cs"/>
              </a:rPr>
              <a:t>?</a:t>
            </a:r>
          </a:p>
        </p:txBody>
      </p:sp>
      <p:sp>
        <p:nvSpPr>
          <p:cNvPr id="51203" name="ZoneTexte 13">
            <a:extLst>
              <a:ext uri="{FF2B5EF4-FFF2-40B4-BE49-F238E27FC236}">
                <a16:creationId xmlns:a16="http://schemas.microsoft.com/office/drawing/2014/main" id="{343D3D1D-51F5-4035-894E-26C8D63515F2}"/>
              </a:ext>
            </a:extLst>
          </p:cNvPr>
          <p:cNvSpPr txBox="1">
            <a:spLocks noChangeArrowheads="1"/>
          </p:cNvSpPr>
          <p:nvPr/>
        </p:nvSpPr>
        <p:spPr bwMode="auto">
          <a:xfrm>
            <a:off x="3243263" y="3560763"/>
            <a:ext cx="88280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Não existem medicamentos </a:t>
            </a:r>
            <a:r>
              <a:rPr lang="pt-BR" altLang="fr-FR" sz="1400" dirty="0">
                <a:solidFill>
                  <a:srgbClr val="00707C"/>
                </a:solidFill>
              </a:rPr>
              <a:t>contra o Norovírus</a:t>
            </a:r>
            <a:r>
              <a:rPr lang="en-GB" altLang="fr-FR" sz="1400" dirty="0">
                <a:solidFill>
                  <a:srgbClr val="00707C"/>
                </a:solidFill>
              </a:rPr>
              <a:t>. </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É importante prevenir a desidratação, </a:t>
            </a:r>
            <a:r>
              <a:rPr lang="pt-BR" altLang="fr-FR" sz="1400" dirty="0">
                <a:solidFill>
                  <a:schemeClr val="accent3">
                    <a:lumMod val="75000"/>
                  </a:schemeClr>
                </a:solidFill>
              </a:rPr>
              <a:t>bebendo muita água</a:t>
            </a:r>
            <a:r>
              <a:rPr lang="en-GB" altLang="fr-FR" sz="1400" dirty="0">
                <a:solidFill>
                  <a:srgbClr val="00707C"/>
                </a:solidFill>
              </a:rPr>
              <a:t>.</a:t>
            </a: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51204" name="Groupe 17">
            <a:extLst>
              <a:ext uri="{FF2B5EF4-FFF2-40B4-BE49-F238E27FC236}">
                <a16:creationId xmlns:a16="http://schemas.microsoft.com/office/drawing/2014/main" id="{B8439C4A-B2E0-4AFE-BD44-C1BF555AF0CB}"/>
              </a:ext>
            </a:extLst>
          </p:cNvPr>
          <p:cNvGrpSpPr>
            <a:grpSpLocks/>
          </p:cNvGrpSpPr>
          <p:nvPr/>
        </p:nvGrpSpPr>
        <p:grpSpPr bwMode="auto">
          <a:xfrm>
            <a:off x="-41275" y="6016625"/>
            <a:ext cx="12276138" cy="887413"/>
            <a:chOff x="-41565" y="6016088"/>
            <a:chExt cx="12276859" cy="888671"/>
          </a:xfrm>
        </p:grpSpPr>
        <p:sp>
          <p:nvSpPr>
            <p:cNvPr id="51212" name="ZoneTexte 18">
              <a:extLst>
                <a:ext uri="{FF2B5EF4-FFF2-40B4-BE49-F238E27FC236}">
                  <a16:creationId xmlns:a16="http://schemas.microsoft.com/office/drawing/2014/main" id="{8C8D0077-3B16-4C30-9776-F88B5E3647C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1213" name="ZoneTexte 19">
              <a:extLst>
                <a:ext uri="{FF2B5EF4-FFF2-40B4-BE49-F238E27FC236}">
                  <a16:creationId xmlns:a16="http://schemas.microsoft.com/office/drawing/2014/main" id="{4CA29958-B012-4F8A-95ED-24F0DE24E33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2E1D3449-A335-45F8-9EA3-2417B58FCE0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7B2CF315-8A70-4B69-9617-C15B3F0C28C7}"/>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1216" name="Image 25">
              <a:extLst>
                <a:ext uri="{FF2B5EF4-FFF2-40B4-BE49-F238E27FC236}">
                  <a16:creationId xmlns:a16="http://schemas.microsoft.com/office/drawing/2014/main" id="{4544420E-0116-4F1C-887A-152572911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05" name="Image 1" descr="Fotografia: Água a verter para copo">
            <a:extLst>
              <a:ext uri="{FF2B5EF4-FFF2-40B4-BE49-F238E27FC236}">
                <a16:creationId xmlns:a16="http://schemas.microsoft.com/office/drawing/2014/main" id="{F2DD08F9-3278-429C-A825-17D408F25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263" y="2865438"/>
            <a:ext cx="31464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6" name="Groupe 17">
            <a:extLst>
              <a:ext uri="{FF2B5EF4-FFF2-40B4-BE49-F238E27FC236}">
                <a16:creationId xmlns:a16="http://schemas.microsoft.com/office/drawing/2014/main" id="{AEFF9CEC-B09D-49E4-A412-7059CB085AF3}"/>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544E80F3-A8F1-4875-959C-9CC002CDCFAC}"/>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CCBDAAA9-A144-4DC7-A82E-D4A002B06294}"/>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1207" name="Image 1">
            <a:extLst>
              <a:ext uri="{FF2B5EF4-FFF2-40B4-BE49-F238E27FC236}">
                <a16:creationId xmlns:a16="http://schemas.microsoft.com/office/drawing/2014/main" id="{216E09D8-51EE-4965-A235-19C2E415E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ZoneTexte 22">
            <a:extLst>
              <a:ext uri="{FF2B5EF4-FFF2-40B4-BE49-F238E27FC236}">
                <a16:creationId xmlns:a16="http://schemas.microsoft.com/office/drawing/2014/main" id="{CDCE1A47-C7FD-4E7D-BF51-65E191F6DCD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25D1C749-A42A-4C50-A874-9308FD54DFF4}"/>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24B0DB9F-0DB5-4B4C-80A8-21E450ABEB7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9FDE3F0-FF00-447B-8413-F61A248A4D89}"/>
              </a:ext>
            </a:extLst>
          </p:cNvPr>
          <p:cNvSpPr txBox="1"/>
          <p:nvPr/>
        </p:nvSpPr>
        <p:spPr>
          <a:xfrm>
            <a:off x="3122613" y="246063"/>
            <a:ext cx="9069387" cy="2216150"/>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hangingPunct="1">
              <a:defRPr/>
            </a:pPr>
            <a:r>
              <a:rPr lang="en-GB" sz="4800">
                <a:solidFill>
                  <a:srgbClr val="00707C"/>
                </a:solidFill>
              </a:rPr>
              <a:t> </a:t>
            </a:r>
            <a:r>
              <a:rPr lang="pt-BR" sz="4501" b="1">
                <a:solidFill>
                  <a:srgbClr val="00707C"/>
                </a:solidFill>
                <a:latin typeface="+mj-lt"/>
                <a:ea typeface="+mj-ea"/>
                <a:cs typeface="+mj-cs"/>
              </a:rPr>
              <a:t>Como pode evitar este micróbio</a:t>
            </a:r>
            <a:r>
              <a:rPr lang="en-GB" altLang="fr-FR" sz="4501" b="1">
                <a:solidFill>
                  <a:srgbClr val="00707C"/>
                </a:solidFill>
                <a:latin typeface="+mj-lt"/>
                <a:ea typeface="+mj-ea"/>
                <a:cs typeface="+mj-cs"/>
              </a:rPr>
              <a:t>?</a:t>
            </a:r>
          </a:p>
        </p:txBody>
      </p:sp>
      <p:sp>
        <p:nvSpPr>
          <p:cNvPr id="52227" name="ZoneTexte 13">
            <a:extLst>
              <a:ext uri="{FF2B5EF4-FFF2-40B4-BE49-F238E27FC236}">
                <a16:creationId xmlns:a16="http://schemas.microsoft.com/office/drawing/2014/main" id="{1A69B000-B4E4-40F6-A228-5B797200322D}"/>
              </a:ext>
            </a:extLst>
          </p:cNvPr>
          <p:cNvSpPr txBox="1">
            <a:spLocks noChangeArrowheads="1"/>
          </p:cNvSpPr>
          <p:nvPr/>
        </p:nvSpPr>
        <p:spPr bwMode="auto">
          <a:xfrm>
            <a:off x="3243263" y="2493963"/>
            <a:ext cx="8828087"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Lavar cuidadosamente as frutas e vegetais </a:t>
            </a:r>
            <a:r>
              <a:rPr lang="pt-BR" altLang="fr-FR" sz="1400" dirty="0">
                <a:solidFill>
                  <a:srgbClr val="00707C"/>
                </a:solidFill>
              </a:rPr>
              <a:t>que irão ser consumidos crus</a:t>
            </a:r>
            <a:r>
              <a:rPr lang="en-GB" altLang="fr-FR" sz="1400" dirty="0">
                <a:solidFill>
                  <a:srgbClr val="00707C"/>
                </a:solidFill>
              </a:rPr>
              <a:t>.</a:t>
            </a:r>
          </a:p>
          <a:p>
            <a:pPr eaLnBrk="1" hangingPunct="1">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Comer moluscos bivalves bem cozinhados </a:t>
            </a:r>
            <a:r>
              <a:rPr lang="pt-BR" altLang="fr-FR" sz="1400" dirty="0">
                <a:solidFill>
                  <a:srgbClr val="00707C"/>
                </a:solidFill>
              </a:rPr>
              <a:t>(cozinhar rapidamente em vapor não é suficiente para matar todos os norovírus) ou apenas comer moluscos cultivados / colhidos em áreas autorizadas.</a:t>
            </a:r>
            <a:endParaRPr lang="en-GB" altLang="fr-FR" sz="1400" dirty="0">
              <a:solidFill>
                <a:srgbClr val="00707C"/>
              </a:solidFill>
            </a:endParaRPr>
          </a:p>
          <a:p>
            <a:pPr eaLnBrk="1" hangingPunct="1">
              <a:buClr>
                <a:schemeClr val="accent1"/>
              </a:buClr>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Lavar</a:t>
            </a:r>
            <a:r>
              <a:rPr lang="pt-BR" altLang="fr-FR" sz="1400" dirty="0">
                <a:solidFill>
                  <a:srgbClr val="00707C"/>
                </a:solidFill>
              </a:rPr>
              <a:t> sempre bem as </a:t>
            </a:r>
            <a:r>
              <a:rPr lang="pt-BR" altLang="fr-FR" sz="1400" dirty="0">
                <a:solidFill>
                  <a:schemeClr val="accent3">
                    <a:lumMod val="75000"/>
                  </a:schemeClr>
                </a:solidFill>
              </a:rPr>
              <a:t>mãos</a:t>
            </a:r>
            <a:r>
              <a:rPr lang="pt-BR" altLang="fr-FR" sz="1400" dirty="0">
                <a:solidFill>
                  <a:srgbClr val="00707C"/>
                </a:solidFill>
              </a:rPr>
              <a:t> com água e sabão antes de preparar alimentos</a:t>
            </a:r>
            <a:r>
              <a:rPr lang="en-GB" altLang="fr-FR" sz="1400" dirty="0">
                <a:solidFill>
                  <a:srgbClr val="00707C"/>
                </a:solidFill>
              </a:rPr>
              <a:t>.</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Limpar e </a:t>
            </a:r>
            <a:r>
              <a:rPr lang="pt-BR" altLang="fr-FR" sz="1400" dirty="0">
                <a:solidFill>
                  <a:schemeClr val="accent3">
                    <a:lumMod val="75000"/>
                  </a:schemeClr>
                </a:solidFill>
              </a:rPr>
              <a:t>desinfetar as superfícies </a:t>
            </a:r>
            <a:r>
              <a:rPr lang="pt-BR" altLang="fr-FR" sz="1400" dirty="0">
                <a:solidFill>
                  <a:srgbClr val="00707C"/>
                </a:solidFill>
              </a:rPr>
              <a:t>contaminadas por pessoas doentes</a:t>
            </a:r>
            <a:r>
              <a:rPr lang="en-GB" altLang="fr-FR" sz="1400" dirty="0">
                <a:solidFill>
                  <a:srgbClr val="00707C"/>
                </a:solidFill>
              </a:rPr>
              <a:t>.</a:t>
            </a:r>
          </a:p>
          <a:p>
            <a:pPr eaLnBrk="1" hangingPunct="1">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Evitar preparar alimentos, caso esteja doente.</a:t>
            </a:r>
            <a:endParaRPr lang="en-GB" altLang="fr-FR" sz="1400" dirty="0">
              <a:solidFill>
                <a:schemeClr val="accent3">
                  <a:lumMod val="75000"/>
                </a:schemeClr>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52228" name="Groupe 17">
            <a:extLst>
              <a:ext uri="{FF2B5EF4-FFF2-40B4-BE49-F238E27FC236}">
                <a16:creationId xmlns:a16="http://schemas.microsoft.com/office/drawing/2014/main" id="{629D32DF-5ADC-4ADB-B7DF-49E3861DB99F}"/>
              </a:ext>
            </a:extLst>
          </p:cNvPr>
          <p:cNvGrpSpPr>
            <a:grpSpLocks/>
          </p:cNvGrpSpPr>
          <p:nvPr/>
        </p:nvGrpSpPr>
        <p:grpSpPr bwMode="auto">
          <a:xfrm>
            <a:off x="-41275" y="6016625"/>
            <a:ext cx="12276138" cy="887413"/>
            <a:chOff x="-41565" y="6016088"/>
            <a:chExt cx="12276859" cy="888671"/>
          </a:xfrm>
        </p:grpSpPr>
        <p:sp>
          <p:nvSpPr>
            <p:cNvPr id="52235" name="ZoneTexte 18">
              <a:extLst>
                <a:ext uri="{FF2B5EF4-FFF2-40B4-BE49-F238E27FC236}">
                  <a16:creationId xmlns:a16="http://schemas.microsoft.com/office/drawing/2014/main" id="{5B8A09C3-F93E-4782-BD19-782C5D31D37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2236" name="ZoneTexte 19">
              <a:extLst>
                <a:ext uri="{FF2B5EF4-FFF2-40B4-BE49-F238E27FC236}">
                  <a16:creationId xmlns:a16="http://schemas.microsoft.com/office/drawing/2014/main" id="{3B0658EC-D287-466B-AE6D-9E9922F3E81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FA8FB56C-CE7C-4EB5-A4DA-36C461D7918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1B100B9C-0B9B-4AB6-A4D9-666A2120D65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2239" name="Image 25">
              <a:extLst>
                <a:ext uri="{FF2B5EF4-FFF2-40B4-BE49-F238E27FC236}">
                  <a16:creationId xmlns:a16="http://schemas.microsoft.com/office/drawing/2014/main" id="{6F58A78A-B04B-4D46-A5F3-E4A39257C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29" name="Groupe 16">
            <a:extLst>
              <a:ext uri="{FF2B5EF4-FFF2-40B4-BE49-F238E27FC236}">
                <a16:creationId xmlns:a16="http://schemas.microsoft.com/office/drawing/2014/main" id="{014CEB82-0B1F-4FE4-B5CE-6A0A660230FC}"/>
              </a:ext>
            </a:extLst>
          </p:cNvPr>
          <p:cNvGrpSpPr>
            <a:grpSpLocks/>
          </p:cNvGrpSpPr>
          <p:nvPr/>
        </p:nvGrpSpPr>
        <p:grpSpPr bwMode="auto">
          <a:xfrm>
            <a:off x="0" y="14288"/>
            <a:ext cx="3076575" cy="6002337"/>
            <a:chOff x="0" y="14288"/>
            <a:chExt cx="3076575" cy="6002337"/>
          </a:xfrm>
        </p:grpSpPr>
        <p:sp>
          <p:nvSpPr>
            <p:cNvPr id="18" name="Rectangle 17">
              <a:extLst>
                <a:ext uri="{FF2B5EF4-FFF2-40B4-BE49-F238E27FC236}">
                  <a16:creationId xmlns:a16="http://schemas.microsoft.com/office/drawing/2014/main" id="{32F1330D-190A-4B23-BE54-FD2BCFDB167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9" name="Connecteur droit 18">
              <a:extLst>
                <a:ext uri="{FF2B5EF4-FFF2-40B4-BE49-F238E27FC236}">
                  <a16:creationId xmlns:a16="http://schemas.microsoft.com/office/drawing/2014/main" id="{62EF7C1B-2CAF-40AB-8C24-78047E50AF18}"/>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2230" name="Image 1">
            <a:extLst>
              <a:ext uri="{FF2B5EF4-FFF2-40B4-BE49-F238E27FC236}">
                <a16:creationId xmlns:a16="http://schemas.microsoft.com/office/drawing/2014/main" id="{7571B3D0-B504-4F93-9A25-BF0B4D6B8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ZoneTexte 22">
            <a:extLst>
              <a:ext uri="{FF2B5EF4-FFF2-40B4-BE49-F238E27FC236}">
                <a16:creationId xmlns:a16="http://schemas.microsoft.com/office/drawing/2014/main" id="{AD04F95A-A3CA-468A-98ED-E5C55213B67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40B8CD41-6AC3-4711-B3EF-699FCED0338E}"/>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9" highlightClick="1"/>
            <a:extLst>
              <a:ext uri="{FF2B5EF4-FFF2-40B4-BE49-F238E27FC236}">
                <a16:creationId xmlns:a16="http://schemas.microsoft.com/office/drawing/2014/main" id="{7AB83AE4-E925-4123-8A94-C0F1A94926B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BD7A1D7-DA42-43D1-896D-6EB7AEA23B55}"/>
              </a:ext>
            </a:extLst>
          </p:cNvPr>
          <p:cNvSpPr txBox="1"/>
          <p:nvPr/>
        </p:nvSpPr>
        <p:spPr>
          <a:xfrm>
            <a:off x="3122613" y="-34925"/>
            <a:ext cx="9069387" cy="2170113"/>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hangingPunct="1">
              <a:defRPr/>
            </a:pPr>
            <a:r>
              <a:rPr lang="pt-BR" sz="4501" b="1">
                <a:solidFill>
                  <a:srgbClr val="00707C"/>
                </a:solidFill>
                <a:latin typeface="+mj-lt"/>
                <a:ea typeface="+mj-ea"/>
                <a:cs typeface="+mj-cs"/>
              </a:rPr>
              <a:t>Exemplos de ações adotadas na UE </a:t>
            </a:r>
            <a:endParaRPr lang="en-GB" altLang="fr-FR" sz="4501" b="1">
              <a:solidFill>
                <a:srgbClr val="00707C"/>
              </a:solidFill>
              <a:latin typeface="+mj-lt"/>
              <a:ea typeface="+mj-ea"/>
              <a:cs typeface="+mj-cs"/>
            </a:endParaRPr>
          </a:p>
        </p:txBody>
      </p:sp>
      <p:sp>
        <p:nvSpPr>
          <p:cNvPr id="25603" name="ZoneTexte 13">
            <a:extLst>
              <a:ext uri="{FF2B5EF4-FFF2-40B4-BE49-F238E27FC236}">
                <a16:creationId xmlns:a16="http://schemas.microsoft.com/office/drawing/2014/main" id="{0DC8E5B6-5F56-40C9-9C52-1DBEAA3D9422}"/>
              </a:ext>
            </a:extLst>
          </p:cNvPr>
          <p:cNvSpPr txBox="1">
            <a:spLocks noChangeArrowheads="1"/>
          </p:cNvSpPr>
          <p:nvPr/>
        </p:nvSpPr>
        <p:spPr bwMode="auto">
          <a:xfrm>
            <a:off x="3243263" y="2154921"/>
            <a:ext cx="8828087" cy="427040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lnSpc>
                <a:spcPct val="150000"/>
              </a:lnSpc>
              <a:spcBef>
                <a:spcPts val="300"/>
              </a:spcBef>
              <a:buClr>
                <a:schemeClr val="accent1"/>
              </a:buClr>
              <a:buFont typeface="Wingdings" panose="05000000000000000000" pitchFamily="2" charset="2"/>
              <a:buChar char="ü"/>
              <a:defRPr/>
            </a:pPr>
            <a:r>
              <a:rPr lang="pt-BR" sz="1400" dirty="0">
                <a:solidFill>
                  <a:schemeClr val="accent3">
                    <a:lumMod val="75000"/>
                  </a:schemeClr>
                </a:solidFill>
              </a:rPr>
              <a:t>Moluscos bivalves</a:t>
            </a:r>
            <a:r>
              <a:rPr lang="pt-BR" sz="1400" dirty="0">
                <a:solidFill>
                  <a:schemeClr val="bg1"/>
                </a:solidFill>
              </a:rPr>
              <a:t> </a:t>
            </a:r>
            <a:r>
              <a:rPr lang="pt-BR" sz="1400" dirty="0">
                <a:solidFill>
                  <a:srgbClr val="00707C"/>
                </a:solidFill>
              </a:rPr>
              <a:t>comidos crus ou levemente cozinhados são uma importante fonte de infeção alimentar causada por norovírus</a:t>
            </a:r>
            <a:r>
              <a:rPr lang="en-GB" sz="1400" dirty="0">
                <a:solidFill>
                  <a:srgbClr val="00707C"/>
                </a:solidFill>
              </a:rPr>
              <a:t>. </a:t>
            </a:r>
          </a:p>
          <a:p>
            <a:pPr eaLnBrk="1" hangingPunct="1">
              <a:lnSpc>
                <a:spcPct val="150000"/>
              </a:lnSpc>
              <a:spcBef>
                <a:spcPts val="300"/>
              </a:spcBef>
              <a:buFont typeface="Wingdings" panose="05000000000000000000" pitchFamily="2" charset="2"/>
              <a:buChar char="ü"/>
              <a:defRPr/>
            </a:pPr>
            <a:r>
              <a:rPr lang="pt-BR" sz="1400" dirty="0">
                <a:solidFill>
                  <a:srgbClr val="00707C"/>
                </a:solidFill>
              </a:rPr>
              <a:t>O regulamento da UE classifica as áreas de produção de acordo com seu nível de higiene. Apenas os </a:t>
            </a:r>
            <a:r>
              <a:rPr lang="pt-BR" sz="1400" dirty="0">
                <a:solidFill>
                  <a:schemeClr val="accent3">
                    <a:lumMod val="75000"/>
                  </a:schemeClr>
                </a:solidFill>
              </a:rPr>
              <a:t>moluscos cultivados nas áreas mais limpas, da classe A</a:t>
            </a:r>
            <a:r>
              <a:rPr lang="pt-BR" sz="1400" dirty="0">
                <a:solidFill>
                  <a:srgbClr val="00707C"/>
                </a:solidFill>
              </a:rPr>
              <a:t>, podem ser disponibilizados frescos diretamente no mercado</a:t>
            </a:r>
            <a:r>
              <a:rPr lang="en-GB" sz="1400" dirty="0">
                <a:solidFill>
                  <a:srgbClr val="00707C"/>
                </a:solidFill>
              </a:rPr>
              <a:t>.</a:t>
            </a:r>
          </a:p>
          <a:p>
            <a:pPr marL="1085850" lvl="5" indent="0" eaLnBrk="1" hangingPunct="1">
              <a:lnSpc>
                <a:spcPct val="150000"/>
              </a:lnSpc>
              <a:spcBef>
                <a:spcPts val="300"/>
              </a:spcBef>
              <a:defRPr/>
            </a:pPr>
            <a:r>
              <a:rPr lang="en-US" sz="1400" dirty="0">
                <a:solidFill>
                  <a:srgbClr val="00707C"/>
                </a:solidFill>
                <a:hlinkClick r:id="rId2"/>
              </a:rPr>
              <a:t>Community Guide to the Principles of Good Practice for the Microbiological Classification and Monitoring of Bivalve </a:t>
            </a:r>
            <a:r>
              <a:rPr lang="en-US" sz="1400" dirty="0" err="1">
                <a:solidFill>
                  <a:srgbClr val="00707C"/>
                </a:solidFill>
                <a:hlinkClick r:id="rId2"/>
              </a:rPr>
              <a:t>Mollusc</a:t>
            </a:r>
            <a:r>
              <a:rPr lang="en-US" sz="1400" dirty="0">
                <a:solidFill>
                  <a:srgbClr val="00707C"/>
                </a:solidFill>
                <a:hlinkClick r:id="rId2"/>
              </a:rPr>
              <a:t> Production and Relaying Areas with regard to Regulation 854/2004 </a:t>
            </a:r>
            <a:endParaRPr lang="en-GB" sz="1400" dirty="0">
              <a:solidFill>
                <a:srgbClr val="00707C"/>
              </a:solidFill>
            </a:endParaRPr>
          </a:p>
          <a:p>
            <a:pPr eaLnBrk="1" hangingPunct="1">
              <a:lnSpc>
                <a:spcPct val="150000"/>
              </a:lnSpc>
              <a:spcBef>
                <a:spcPts val="300"/>
              </a:spcBef>
              <a:buFont typeface="Wingdings" panose="05000000000000000000" pitchFamily="2" charset="2"/>
              <a:buChar char="ü"/>
              <a:defRPr/>
            </a:pPr>
            <a:endParaRPr lang="en-GB" sz="1400" dirty="0">
              <a:solidFill>
                <a:srgbClr val="00707C"/>
              </a:solidFill>
            </a:endParaRPr>
          </a:p>
          <a:p>
            <a:pPr eaLnBrk="1" hangingPunct="1">
              <a:lnSpc>
                <a:spcPct val="150000"/>
              </a:lnSpc>
              <a:spcBef>
                <a:spcPts val="300"/>
              </a:spcBef>
              <a:buFont typeface="Wingdings" panose="05000000000000000000" pitchFamily="2" charset="2"/>
              <a:buChar char="ü"/>
              <a:defRPr/>
            </a:pPr>
            <a:r>
              <a:rPr lang="pt-BR" sz="1400" dirty="0">
                <a:solidFill>
                  <a:srgbClr val="00707C"/>
                </a:solidFill>
              </a:rPr>
              <a:t>Uma investigação em toda a EU, em 2019, </a:t>
            </a:r>
            <a:r>
              <a:rPr lang="pt-BR" sz="1400" dirty="0">
                <a:solidFill>
                  <a:schemeClr val="accent3">
                    <a:lumMod val="75000"/>
                  </a:schemeClr>
                </a:solidFill>
              </a:rPr>
              <a:t>mostrou que a prevalência de norovírus era realmente mais baixa em ostras provenientes de áreas da classe A.</a:t>
            </a:r>
            <a:endParaRPr lang="en-GB" altLang="fr-FR" sz="1400" dirty="0">
              <a:solidFill>
                <a:schemeClr val="accent3">
                  <a:lumMod val="75000"/>
                </a:schemeClr>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53252" name="Groupe 17">
            <a:extLst>
              <a:ext uri="{FF2B5EF4-FFF2-40B4-BE49-F238E27FC236}">
                <a16:creationId xmlns:a16="http://schemas.microsoft.com/office/drawing/2014/main" id="{0EFDF2B6-2862-4D27-AF77-BE6F2FE827F0}"/>
              </a:ext>
            </a:extLst>
          </p:cNvPr>
          <p:cNvGrpSpPr>
            <a:grpSpLocks/>
          </p:cNvGrpSpPr>
          <p:nvPr/>
        </p:nvGrpSpPr>
        <p:grpSpPr bwMode="auto">
          <a:xfrm>
            <a:off x="-41275" y="6016625"/>
            <a:ext cx="12276138" cy="887413"/>
            <a:chOff x="-41565" y="6016088"/>
            <a:chExt cx="12276859" cy="888671"/>
          </a:xfrm>
        </p:grpSpPr>
        <p:sp>
          <p:nvSpPr>
            <p:cNvPr id="53260" name="ZoneTexte 18">
              <a:extLst>
                <a:ext uri="{FF2B5EF4-FFF2-40B4-BE49-F238E27FC236}">
                  <a16:creationId xmlns:a16="http://schemas.microsoft.com/office/drawing/2014/main" id="{B15AC949-93F7-41D3-A9B4-DE377B49914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3261" name="ZoneTexte 19">
              <a:extLst>
                <a:ext uri="{FF2B5EF4-FFF2-40B4-BE49-F238E27FC236}">
                  <a16:creationId xmlns:a16="http://schemas.microsoft.com/office/drawing/2014/main" id="{F71CBBF3-3FDD-4106-AF70-88BB8925664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53DCA126-F0B2-4FDB-8304-0500D2E430A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3" action="ppaction://hlinksldjump" highlightClick="1"/>
              <a:extLst>
                <a:ext uri="{FF2B5EF4-FFF2-40B4-BE49-F238E27FC236}">
                  <a16:creationId xmlns:a16="http://schemas.microsoft.com/office/drawing/2014/main" id="{DECF0DB4-98C5-420A-B475-0A4BE15A26E6}"/>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3264" name="Image 25">
              <a:extLst>
                <a:ext uri="{FF2B5EF4-FFF2-40B4-BE49-F238E27FC236}">
                  <a16:creationId xmlns:a16="http://schemas.microsoft.com/office/drawing/2014/main" id="{374797B9-50A2-4FC4-97F3-8ADF15DB5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3" name="Groupe 16">
            <a:extLst>
              <a:ext uri="{FF2B5EF4-FFF2-40B4-BE49-F238E27FC236}">
                <a16:creationId xmlns:a16="http://schemas.microsoft.com/office/drawing/2014/main" id="{18E0A7F8-C33C-44B9-AE4A-6AF6623DEBC1}"/>
              </a:ext>
            </a:extLst>
          </p:cNvPr>
          <p:cNvGrpSpPr>
            <a:grpSpLocks/>
          </p:cNvGrpSpPr>
          <p:nvPr/>
        </p:nvGrpSpPr>
        <p:grpSpPr bwMode="auto">
          <a:xfrm>
            <a:off x="0" y="14288"/>
            <a:ext cx="3076575" cy="6002337"/>
            <a:chOff x="0" y="14288"/>
            <a:chExt cx="3076575" cy="6002337"/>
          </a:xfrm>
        </p:grpSpPr>
        <p:sp>
          <p:nvSpPr>
            <p:cNvPr id="18" name="Rectangle 17">
              <a:extLst>
                <a:ext uri="{FF2B5EF4-FFF2-40B4-BE49-F238E27FC236}">
                  <a16:creationId xmlns:a16="http://schemas.microsoft.com/office/drawing/2014/main" id="{CE1D82EE-0D4D-4233-80F3-B70ADC9FD2CF}"/>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9" name="Connecteur droit 18">
              <a:extLst>
                <a:ext uri="{FF2B5EF4-FFF2-40B4-BE49-F238E27FC236}">
                  <a16:creationId xmlns:a16="http://schemas.microsoft.com/office/drawing/2014/main" id="{601747DF-CDC1-49A6-B520-EDABC4F7A6A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3254" name="Image 1" descr="Bandeira da União Europeia">
            <a:extLst>
              <a:ext uri="{FF2B5EF4-FFF2-40B4-BE49-F238E27FC236}">
                <a16:creationId xmlns:a16="http://schemas.microsoft.com/office/drawing/2014/main" id="{D22D0277-B265-482F-BAE7-967D3BB08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3937000"/>
            <a:ext cx="6921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Image 1">
            <a:extLst>
              <a:ext uri="{FF2B5EF4-FFF2-40B4-BE49-F238E27FC236}">
                <a16:creationId xmlns:a16="http://schemas.microsoft.com/office/drawing/2014/main" id="{9C55614A-4BA4-4913-A3D0-2792B93F4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ZoneTexte 22">
            <a:extLst>
              <a:ext uri="{FF2B5EF4-FFF2-40B4-BE49-F238E27FC236}">
                <a16:creationId xmlns:a16="http://schemas.microsoft.com/office/drawing/2014/main" id="{CB26031E-4E76-4351-B8A5-25F3A0DD242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6C37EBE8-8141-4FC9-BE2C-D17464EA1B59}"/>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11" highlightClick="1"/>
            <a:extLst>
              <a:ext uri="{FF2B5EF4-FFF2-40B4-BE49-F238E27FC236}">
                <a16:creationId xmlns:a16="http://schemas.microsoft.com/office/drawing/2014/main" id="{054B2C36-A08E-45F5-A1F8-7EB30C839CB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19">
            <a:extLst>
              <a:ext uri="{FF2B5EF4-FFF2-40B4-BE49-F238E27FC236}">
                <a16:creationId xmlns:a16="http://schemas.microsoft.com/office/drawing/2014/main" id="{AD810528-EA1B-43CF-AA39-B27CF1A8A394}"/>
              </a:ext>
            </a:extLst>
          </p:cNvPr>
          <p:cNvSpPr txBox="1">
            <a:spLocks noChangeArrowheads="1"/>
          </p:cNvSpPr>
          <p:nvPr/>
        </p:nvSpPr>
        <p:spPr bwMode="auto">
          <a:xfrm>
            <a:off x="3525838" y="1677988"/>
            <a:ext cx="8281987" cy="4770437"/>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eaLnBrk="1" hangingPunct="1">
              <a:buFont typeface="+mj-lt"/>
              <a:buAutoNum type="arabicPeriod" startAt="3"/>
              <a:defRPr/>
            </a:pPr>
            <a:r>
              <a:rPr lang="en-GB" altLang="fr-FR" sz="1600">
                <a:solidFill>
                  <a:srgbClr val="00707C"/>
                </a:solidFill>
              </a:rPr>
              <a:t>Como se espalha</a:t>
            </a:r>
          </a:p>
          <a:p>
            <a:pPr eaLnBrk="1" hangingPunct="1">
              <a:buFont typeface="+mj-lt"/>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pt-BR" altLang="fr-FR" sz="1600">
                <a:solidFill>
                  <a:srgbClr val="00707C"/>
                </a:solidFill>
              </a:rPr>
              <a:t>Qual a relação entre a dose ingerida e o risco de doença</a:t>
            </a:r>
            <a:endParaRPr lang="en-GB" altLang="fr-FR" sz="1600">
              <a:solidFill>
                <a:srgbClr val="00707C"/>
              </a:solidFill>
            </a:endParaRPr>
          </a:p>
          <a:p>
            <a:pPr eaLnBrk="1" hangingPunct="1">
              <a:buFont typeface="Georgia" panose="02040502050405020303" pitchFamily="18" charset="0"/>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en-GB" sz="1600">
                <a:solidFill>
                  <a:srgbClr val="00707C"/>
                </a:solidFill>
              </a:rPr>
              <a:t>Quais os sintomas</a:t>
            </a: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Exemplos de ações adotadas na UE para combater microrganismos patogénicos de origem alimentar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CC09ABE6-6988-4FC9-ABF1-2D916EBA7019}"/>
              </a:ext>
            </a:extLst>
          </p:cNvPr>
          <p:cNvSpPr txBox="1"/>
          <p:nvPr/>
        </p:nvSpPr>
        <p:spPr>
          <a:xfrm>
            <a:off x="3117850" y="-82550"/>
            <a:ext cx="6542088" cy="784225"/>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p:txBody>
      </p:sp>
      <p:sp>
        <p:nvSpPr>
          <p:cNvPr id="55" name="Bouton d'action : Aide 54">
            <a:hlinkClick r:id="rId2" action="ppaction://hlinksldjump" highlightClick="1"/>
            <a:extLst>
              <a:ext uri="{FF2B5EF4-FFF2-40B4-BE49-F238E27FC236}">
                <a16:creationId xmlns:a16="http://schemas.microsoft.com/office/drawing/2014/main" id="{C25DC729-4101-4341-91A9-03C54006BEC4}"/>
              </a:ext>
            </a:extLst>
          </p:cNvPr>
          <p:cNvSpPr/>
          <p:nvPr/>
        </p:nvSpPr>
        <p:spPr>
          <a:xfrm>
            <a:off x="5721350" y="27352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3" action="ppaction://hlinksldjump" highlightClick="1"/>
            <a:extLst>
              <a:ext uri="{FF2B5EF4-FFF2-40B4-BE49-F238E27FC236}">
                <a16:creationId xmlns:a16="http://schemas.microsoft.com/office/drawing/2014/main" id="{0998CDC7-22EF-418C-A87B-E399FEF7BDC9}"/>
              </a:ext>
            </a:extLst>
          </p:cNvPr>
          <p:cNvSpPr/>
          <p:nvPr/>
        </p:nvSpPr>
        <p:spPr>
          <a:xfrm>
            <a:off x="6054725" y="17272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4" action="ppaction://hlinksldjump" highlightClick="1"/>
            <a:extLst>
              <a:ext uri="{FF2B5EF4-FFF2-40B4-BE49-F238E27FC236}">
                <a16:creationId xmlns:a16="http://schemas.microsoft.com/office/drawing/2014/main" id="{B4F8DCF1-8B54-4A6F-8D1C-9536450AEE8C}"/>
              </a:ext>
            </a:extLst>
          </p:cNvPr>
          <p:cNvSpPr/>
          <p:nvPr/>
        </p:nvSpPr>
        <p:spPr>
          <a:xfrm>
            <a:off x="7335838" y="22209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0" name="Bouton d'action : Aide 59">
            <a:hlinkClick r:id="rId5" action="ppaction://hlinksldjump" highlightClick="1"/>
            <a:extLst>
              <a:ext uri="{FF2B5EF4-FFF2-40B4-BE49-F238E27FC236}">
                <a16:creationId xmlns:a16="http://schemas.microsoft.com/office/drawing/2014/main" id="{37656654-10AE-4CB3-B57F-C3C849EA5C91}"/>
              </a:ext>
            </a:extLst>
          </p:cNvPr>
          <p:cNvSpPr/>
          <p:nvPr/>
        </p:nvSpPr>
        <p:spPr>
          <a:xfrm>
            <a:off x="9204325" y="31924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6" action="ppaction://hlinksldjump" highlightClick="1"/>
            <a:extLst>
              <a:ext uri="{FF2B5EF4-FFF2-40B4-BE49-F238E27FC236}">
                <a16:creationId xmlns:a16="http://schemas.microsoft.com/office/drawing/2014/main" id="{3AC8D28F-E091-4FC9-ACF8-0D4E44A7B072}"/>
              </a:ext>
            </a:extLst>
          </p:cNvPr>
          <p:cNvSpPr/>
          <p:nvPr/>
        </p:nvSpPr>
        <p:spPr>
          <a:xfrm>
            <a:off x="5835650" y="3697288"/>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7" action="ppaction://hlinksldjump" highlightClick="1"/>
            <a:extLst>
              <a:ext uri="{FF2B5EF4-FFF2-40B4-BE49-F238E27FC236}">
                <a16:creationId xmlns:a16="http://schemas.microsoft.com/office/drawing/2014/main" id="{69EB3901-55C6-4B5E-B392-329561FAF55F}"/>
              </a:ext>
            </a:extLst>
          </p:cNvPr>
          <p:cNvSpPr/>
          <p:nvPr/>
        </p:nvSpPr>
        <p:spPr>
          <a:xfrm>
            <a:off x="8770938" y="41703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6" name="Bouton d'action : Aide 65">
            <a:hlinkClick r:id="rId8" action="ppaction://hlinksldjump" highlightClick="1"/>
            <a:extLst>
              <a:ext uri="{FF2B5EF4-FFF2-40B4-BE49-F238E27FC236}">
                <a16:creationId xmlns:a16="http://schemas.microsoft.com/office/drawing/2014/main" id="{AABEB7DB-4059-4A2B-BD96-F28185B90428}"/>
              </a:ext>
            </a:extLst>
          </p:cNvPr>
          <p:cNvSpPr/>
          <p:nvPr/>
        </p:nvSpPr>
        <p:spPr>
          <a:xfrm>
            <a:off x="6723063" y="46672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26" name="Bouton d'action : Aide 25">
            <a:hlinkClick r:id="rId9" action="ppaction://hlinksldjump" highlightClick="1"/>
            <a:extLst>
              <a:ext uri="{FF2B5EF4-FFF2-40B4-BE49-F238E27FC236}">
                <a16:creationId xmlns:a16="http://schemas.microsoft.com/office/drawing/2014/main" id="{191C439D-865E-4B9A-B740-A51D20ECC305}"/>
              </a:ext>
            </a:extLst>
          </p:cNvPr>
          <p:cNvSpPr/>
          <p:nvPr/>
        </p:nvSpPr>
        <p:spPr>
          <a:xfrm>
            <a:off x="5670550" y="539591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54284" name="Groupe 1">
            <a:extLst>
              <a:ext uri="{FF2B5EF4-FFF2-40B4-BE49-F238E27FC236}">
                <a16:creationId xmlns:a16="http://schemas.microsoft.com/office/drawing/2014/main" id="{26493F67-7655-4624-9D89-867D94922A0E}"/>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BD1073E9-19ED-4F6F-8B44-E5BBC5D50B14}"/>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3D6FEC92-1F86-483F-88AE-E83333FB837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4301" name="Image 31" descr="Toxoplasma gondii ao microscópio">
            <a:extLst>
              <a:ext uri="{FF2B5EF4-FFF2-40B4-BE49-F238E27FC236}">
                <a16:creationId xmlns:a16="http://schemas.microsoft.com/office/drawing/2014/main" id="{E7AB6700-95EF-4F69-BA89-2BD7D2B6B5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3438" y="44450"/>
            <a:ext cx="2403475" cy="201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2" name="ZoneTexte 34">
            <a:extLst>
              <a:ext uri="{FF2B5EF4-FFF2-40B4-BE49-F238E27FC236}">
                <a16:creationId xmlns:a16="http://schemas.microsoft.com/office/drawing/2014/main" id="{048894F4-0E28-4C26-BC47-CF7BC717B0CB}"/>
              </a:ext>
            </a:extLst>
          </p:cNvPr>
          <p:cNvSpPr txBox="1">
            <a:spLocks noChangeArrowheads="1"/>
          </p:cNvSpPr>
          <p:nvPr/>
        </p:nvSpPr>
        <p:spPr bwMode="auto">
          <a:xfrm>
            <a:off x="10102236" y="2085282"/>
            <a:ext cx="1806905" cy="23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a:t>Fotografia de Jitender P. Dubey</a:t>
            </a:r>
            <a:endParaRPr lang="fr-FR" altLang="fr-FR"/>
          </a:p>
        </p:txBody>
      </p:sp>
      <p:grpSp>
        <p:nvGrpSpPr>
          <p:cNvPr id="54286" name="Groupe 31">
            <a:extLst>
              <a:ext uri="{FF2B5EF4-FFF2-40B4-BE49-F238E27FC236}">
                <a16:creationId xmlns:a16="http://schemas.microsoft.com/office/drawing/2014/main" id="{20E7679F-7A2F-431C-A445-060BCA71C1B7}"/>
              </a:ext>
            </a:extLst>
          </p:cNvPr>
          <p:cNvGrpSpPr>
            <a:grpSpLocks/>
          </p:cNvGrpSpPr>
          <p:nvPr/>
        </p:nvGrpSpPr>
        <p:grpSpPr bwMode="auto">
          <a:xfrm>
            <a:off x="-41275" y="6016625"/>
            <a:ext cx="12276138" cy="887413"/>
            <a:chOff x="-41275" y="6016625"/>
            <a:chExt cx="12276138" cy="887413"/>
          </a:xfrm>
        </p:grpSpPr>
        <p:grpSp>
          <p:nvGrpSpPr>
            <p:cNvPr id="54292" name="Groupe 83">
              <a:extLst>
                <a:ext uri="{FF2B5EF4-FFF2-40B4-BE49-F238E27FC236}">
                  <a16:creationId xmlns:a16="http://schemas.microsoft.com/office/drawing/2014/main" id="{17A46676-0401-4B02-A7EF-D3F1E11E5467}"/>
                </a:ext>
              </a:extLst>
            </p:cNvPr>
            <p:cNvGrpSpPr>
              <a:grpSpLocks/>
            </p:cNvGrpSpPr>
            <p:nvPr/>
          </p:nvGrpSpPr>
          <p:grpSpPr bwMode="auto">
            <a:xfrm>
              <a:off x="-41275" y="6016625"/>
              <a:ext cx="12276138" cy="887413"/>
              <a:chOff x="-41565" y="6016088"/>
              <a:chExt cx="12276859" cy="888671"/>
            </a:xfrm>
          </p:grpSpPr>
          <p:sp>
            <p:nvSpPr>
              <p:cNvPr id="54294" name="ZoneTexte 84">
                <a:extLst>
                  <a:ext uri="{FF2B5EF4-FFF2-40B4-BE49-F238E27FC236}">
                    <a16:creationId xmlns:a16="http://schemas.microsoft.com/office/drawing/2014/main" id="{B877F303-0736-4E77-9125-16219AE5FF0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4295" name="ZoneTexte 85">
                <a:extLst>
                  <a:ext uri="{FF2B5EF4-FFF2-40B4-BE49-F238E27FC236}">
                    <a16:creationId xmlns:a16="http://schemas.microsoft.com/office/drawing/2014/main" id="{1ABA6803-A90F-4018-9FAD-0D0E10D5EDDC}"/>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42" name="Rectangle 41">
                <a:extLst>
                  <a:ext uri="{FF2B5EF4-FFF2-40B4-BE49-F238E27FC236}">
                    <a16:creationId xmlns:a16="http://schemas.microsoft.com/office/drawing/2014/main" id="{6B163DF2-F253-4406-9CFE-3874F8E77E2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43" name="Bouton d’action : vide 42">
                <a:hlinkClick r:id="" action="ppaction://hlinkshowjump?jump=endshow" highlightClick="1"/>
                <a:extLst>
                  <a:ext uri="{FF2B5EF4-FFF2-40B4-BE49-F238E27FC236}">
                    <a16:creationId xmlns:a16="http://schemas.microsoft.com/office/drawing/2014/main" id="{69A5F341-DAC0-4B55-AF6F-7EA3AA4C7447}"/>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6" name="Bouton d’action : vide 45">
                <a:hlinkClick r:id="rId11" action="ppaction://hlinksldjump" highlightClick="1"/>
                <a:extLst>
                  <a:ext uri="{FF2B5EF4-FFF2-40B4-BE49-F238E27FC236}">
                    <a16:creationId xmlns:a16="http://schemas.microsoft.com/office/drawing/2014/main" id="{AAF6971A-EA0F-4AE5-BB7D-94799441C37B}"/>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54299" name="Image 91">
                <a:extLst>
                  <a:ext uri="{FF2B5EF4-FFF2-40B4-BE49-F238E27FC236}">
                    <a16:creationId xmlns:a16="http://schemas.microsoft.com/office/drawing/2014/main" id="{EE51F64D-B17B-4714-ACCA-E8C45AB1D7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Bouton d’action : vide 47">
                <a:hlinkClick r:id="rId13" action="ppaction://hlinksldjump" highlightClick="1"/>
                <a:extLst>
                  <a:ext uri="{FF2B5EF4-FFF2-40B4-BE49-F238E27FC236}">
                    <a16:creationId xmlns:a16="http://schemas.microsoft.com/office/drawing/2014/main" id="{6535493E-E0B5-432D-B378-FF0C77D5505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36" name="Bouton d'action : Retour 35">
              <a:hlinkClick r:id="rId14" action="ppaction://hlinksldjump" highlightClick="1"/>
              <a:extLst>
                <a:ext uri="{FF2B5EF4-FFF2-40B4-BE49-F238E27FC236}">
                  <a16:creationId xmlns:a16="http://schemas.microsoft.com/office/drawing/2014/main" id="{0BCD8E63-D315-4A66-BAA7-E15274E4724D}"/>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54287" name="Image 1">
            <a:extLst>
              <a:ext uri="{FF2B5EF4-FFF2-40B4-BE49-F238E27FC236}">
                <a16:creationId xmlns:a16="http://schemas.microsoft.com/office/drawing/2014/main" id="{1E7CB883-0170-4421-BE77-05A86C6D3C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ZoneTexte 88">
            <a:extLst>
              <a:ext uri="{FF2B5EF4-FFF2-40B4-BE49-F238E27FC236}">
                <a16:creationId xmlns:a16="http://schemas.microsoft.com/office/drawing/2014/main" id="{2122AEDB-6B79-43E9-B508-1CEEC60A5534}"/>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54289" name="ZoneTexte 88">
            <a:extLst>
              <a:ext uri="{FF2B5EF4-FFF2-40B4-BE49-F238E27FC236}">
                <a16:creationId xmlns:a16="http://schemas.microsoft.com/office/drawing/2014/main" id="{CA55CF6B-6680-4F8F-A94C-83633B6F523E}"/>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54290" name="ZoneTexte 89">
            <a:extLst>
              <a:ext uri="{FF2B5EF4-FFF2-40B4-BE49-F238E27FC236}">
                <a16:creationId xmlns:a16="http://schemas.microsoft.com/office/drawing/2014/main" id="{9A945076-228C-4EAA-A37A-305CED05D6AE}"/>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5" name="ZoneTexte 4">
            <a:extLst>
              <a:ext uri="{FF2B5EF4-FFF2-40B4-BE49-F238E27FC236}">
                <a16:creationId xmlns:a16="http://schemas.microsoft.com/office/drawing/2014/main" id="{731D8E95-0EEF-451B-83EF-63103FCF1C7F}"/>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32" name="Bouton d’action : vide 31">
            <a:hlinkClick r:id="rId20" highlightClick="1"/>
            <a:extLst>
              <a:ext uri="{FF2B5EF4-FFF2-40B4-BE49-F238E27FC236}">
                <a16:creationId xmlns:a16="http://schemas.microsoft.com/office/drawing/2014/main" id="{67AE0AED-7B59-4ED6-B60D-15BDA0B6AD03}"/>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2409EC-6E1E-449F-84A6-CD41DAEBB300}"/>
              </a:ext>
            </a:extLst>
          </p:cNvPr>
          <p:cNvSpPr txBox="1"/>
          <p:nvPr/>
        </p:nvSpPr>
        <p:spPr>
          <a:xfrm>
            <a:off x="3956050" y="246063"/>
            <a:ext cx="8235950"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 </a:t>
            </a: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r>
              <a:rPr lang="fr-FR" sz="4501" b="1">
                <a:solidFill>
                  <a:srgbClr val="00707C"/>
                </a:solidFill>
                <a:latin typeface="+mj-lt"/>
                <a:ea typeface="+mj-ea"/>
                <a:cs typeface="+mj-cs"/>
              </a:rPr>
              <a:t>?</a:t>
            </a:r>
          </a:p>
        </p:txBody>
      </p:sp>
      <p:sp>
        <p:nvSpPr>
          <p:cNvPr id="18435" name="ZoneTexte 13">
            <a:extLst>
              <a:ext uri="{FF2B5EF4-FFF2-40B4-BE49-F238E27FC236}">
                <a16:creationId xmlns:a16="http://schemas.microsoft.com/office/drawing/2014/main" id="{052CB3B7-2CF8-4FD8-A29F-571E54B947BA}"/>
              </a:ext>
            </a:extLst>
          </p:cNvPr>
          <p:cNvSpPr txBox="1">
            <a:spLocks noChangeArrowheads="1"/>
          </p:cNvSpPr>
          <p:nvPr/>
        </p:nvSpPr>
        <p:spPr bwMode="auto">
          <a:xfrm>
            <a:off x="3124200" y="1755775"/>
            <a:ext cx="4625975" cy="4262438"/>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GB" altLang="fr-FR" sz="1400" dirty="0">
              <a:solidFill>
                <a:srgbClr val="00707C"/>
              </a:solidFill>
            </a:endParaRPr>
          </a:p>
          <a:p>
            <a:pPr eaLnBrk="1" hangingPunct="1">
              <a:defRPr/>
            </a:pPr>
            <a:endParaRPr lang="en-GB"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As estatísticas sobre epidemiologia da toxoplasmose na UE dizem respeito apenas à toxoplasmose congénita. Em 2016, </a:t>
            </a:r>
            <a:r>
              <a:rPr lang="pt-BR" altLang="fr-FR" sz="1400" dirty="0">
                <a:solidFill>
                  <a:schemeClr val="accent3">
                    <a:lumMod val="75000"/>
                  </a:schemeClr>
                </a:solidFill>
              </a:rPr>
              <a:t>242 casos de toxoplasmose congénita</a:t>
            </a:r>
            <a:r>
              <a:rPr lang="pt-BR" altLang="fr-FR" sz="1400" dirty="0">
                <a:solidFill>
                  <a:srgbClr val="00707C"/>
                </a:solidFill>
              </a:rPr>
              <a:t> foram declarados na UE (6,7 casos / 100.000 nados-vivos), causando </a:t>
            </a:r>
            <a:r>
              <a:rPr lang="pt-BR" altLang="fr-FR" sz="1400" dirty="0">
                <a:solidFill>
                  <a:srgbClr val="B92233"/>
                </a:solidFill>
              </a:rPr>
              <a:t>5 mortes</a:t>
            </a:r>
            <a:r>
              <a:rPr lang="en-GB" altLang="fr-FR" sz="1400" dirty="0">
                <a:solidFill>
                  <a:srgbClr val="B92233"/>
                </a:solidFill>
              </a:rPr>
              <a:t>.</a:t>
            </a:r>
          </a:p>
          <a:p>
            <a:pPr marL="285750" indent="-285750" eaLnBrk="1" hangingPunct="1">
              <a:buFont typeface="Wingdings" panose="05000000000000000000" pitchFamily="2" charset="2"/>
              <a:buChar char="ü"/>
              <a:defRPr/>
            </a:pPr>
            <a:endParaRPr lang="en-GB" altLang="fr-FR" sz="1400" dirty="0">
              <a:solidFill>
                <a:srgbClr val="00707C"/>
              </a:solidFill>
            </a:endParaRPr>
          </a:p>
          <a:p>
            <a:pPr marL="285750" indent="-285750" eaLnBrk="1" hangingPunct="1">
              <a:buFont typeface="Wingdings" panose="05000000000000000000" pitchFamily="2" charset="2"/>
              <a:buChar char="ü"/>
              <a:defRPr/>
            </a:pPr>
            <a:endParaRPr lang="en-GB" altLang="fr-FR" sz="1400" dirty="0">
              <a:solidFill>
                <a:srgbClr val="00707C"/>
              </a:solidFill>
            </a:endParaRPr>
          </a:p>
          <a:p>
            <a:pPr marL="285750" indent="-285750" eaLnBrk="1" hangingPunct="1">
              <a:buClr>
                <a:schemeClr val="accent1"/>
              </a:buClr>
              <a:buFont typeface="Wingdings" panose="05000000000000000000" pitchFamily="2" charset="2"/>
              <a:buChar char="ü"/>
              <a:defRPr/>
            </a:pPr>
            <a:r>
              <a:rPr lang="pt-BR" altLang="fr-FR" sz="1400" dirty="0">
                <a:solidFill>
                  <a:schemeClr val="accent3">
                    <a:lumMod val="75000"/>
                  </a:schemeClr>
                </a:solidFill>
              </a:rPr>
              <a:t>A maioria dos casos é declarada em França </a:t>
            </a:r>
            <a:r>
              <a:rPr lang="pt-BR" altLang="fr-FR" sz="1400" dirty="0">
                <a:solidFill>
                  <a:srgbClr val="00707C"/>
                </a:solidFill>
              </a:rPr>
              <a:t>(195 casos em 2016) com uma taxa muito superior às dos outros estados membros da UE (25 / 100.000 na França contra 1,6 / 100.000 na restante UE). O número de casos dobrou aproximadamente em França desde 2012</a:t>
            </a:r>
            <a:r>
              <a:rPr lang="en-GB" altLang="fr-FR" sz="1400" dirty="0">
                <a:solidFill>
                  <a:srgbClr val="00707C"/>
                </a:solidFill>
              </a:rPr>
              <a:t>.</a:t>
            </a: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55300" name="Groupe 17">
            <a:extLst>
              <a:ext uri="{FF2B5EF4-FFF2-40B4-BE49-F238E27FC236}">
                <a16:creationId xmlns:a16="http://schemas.microsoft.com/office/drawing/2014/main" id="{156AFA64-818B-4819-96F1-BCFE2475C5E5}"/>
              </a:ext>
            </a:extLst>
          </p:cNvPr>
          <p:cNvGrpSpPr>
            <a:grpSpLocks/>
          </p:cNvGrpSpPr>
          <p:nvPr/>
        </p:nvGrpSpPr>
        <p:grpSpPr bwMode="auto">
          <a:xfrm>
            <a:off x="-41275" y="6016625"/>
            <a:ext cx="12276138" cy="887413"/>
            <a:chOff x="-41565" y="6016088"/>
            <a:chExt cx="12276859" cy="888671"/>
          </a:xfrm>
        </p:grpSpPr>
        <p:sp>
          <p:nvSpPr>
            <p:cNvPr id="55343" name="ZoneTexte 18">
              <a:extLst>
                <a:ext uri="{FF2B5EF4-FFF2-40B4-BE49-F238E27FC236}">
                  <a16:creationId xmlns:a16="http://schemas.microsoft.com/office/drawing/2014/main" id="{A93C476E-2CE9-48D3-8C34-9ECEA8BA496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5344" name="ZoneTexte 19">
              <a:extLst>
                <a:ext uri="{FF2B5EF4-FFF2-40B4-BE49-F238E27FC236}">
                  <a16:creationId xmlns:a16="http://schemas.microsoft.com/office/drawing/2014/main" id="{7D7C2E12-2B02-44A1-8982-324C022480F3}"/>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FFD6667D-35B6-4F53-B6DB-1ED1E276EEC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FE1904C6-E52F-496C-9089-9D9E0377FBE7}"/>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5347" name="Image 25">
              <a:extLst>
                <a:ext uri="{FF2B5EF4-FFF2-40B4-BE49-F238E27FC236}">
                  <a16:creationId xmlns:a16="http://schemas.microsoft.com/office/drawing/2014/main" id="{F5CCE3A1-70E9-4E2F-9E26-04B3E957C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ZoneTexte 2">
            <a:extLst>
              <a:ext uri="{FF2B5EF4-FFF2-40B4-BE49-F238E27FC236}">
                <a16:creationId xmlns:a16="http://schemas.microsoft.com/office/drawing/2014/main" id="{927E9FEC-1A62-4B8F-B588-EB19596AF55D}"/>
              </a:ext>
            </a:extLst>
          </p:cNvPr>
          <p:cNvSpPr txBox="1">
            <a:spLocks noChangeArrowheads="1"/>
          </p:cNvSpPr>
          <p:nvPr/>
        </p:nvSpPr>
        <p:spPr bwMode="auto">
          <a:xfrm>
            <a:off x="7797800" y="2112963"/>
            <a:ext cx="4338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fr-FR" sz="1200" b="1">
                <a:solidFill>
                  <a:schemeClr val="accent1"/>
                </a:solidFill>
              </a:rPr>
              <a:t>Toxoplasmose congénita em países europeus selecionados (dados do Atlas de vigilância do Centro Europeu de Prevenção e Controlo das Doenças – ECDC, em 2016)</a:t>
            </a:r>
            <a:endParaRPr lang="fr-FR" altLang="fr-FR" sz="1200" b="1">
              <a:solidFill>
                <a:schemeClr val="accent1"/>
              </a:solidFill>
            </a:endParaRPr>
          </a:p>
        </p:txBody>
      </p:sp>
      <p:graphicFrame>
        <p:nvGraphicFramePr>
          <p:cNvPr id="18" name="Tableau 17">
            <a:extLst>
              <a:ext uri="{FF2B5EF4-FFF2-40B4-BE49-F238E27FC236}">
                <a16:creationId xmlns:a16="http://schemas.microsoft.com/office/drawing/2014/main" id="{00620E67-A2EA-4428-A17F-E4FAE1B37775}"/>
              </a:ext>
            </a:extLst>
          </p:cNvPr>
          <p:cNvGraphicFramePr>
            <a:graphicFrameLocks noGrp="1"/>
          </p:cNvGraphicFramePr>
          <p:nvPr/>
        </p:nvGraphicFramePr>
        <p:xfrm>
          <a:off x="7926388" y="2801938"/>
          <a:ext cx="4081462" cy="1524001"/>
        </p:xfrm>
        <a:graphic>
          <a:graphicData uri="http://schemas.openxmlformats.org/drawingml/2006/table">
            <a:tbl>
              <a:tblPr firstRow="1" firstCol="1" bandRow="1">
                <a:tableStyleId>{5C22544A-7EE6-4342-B048-85BDC9FD1C3A}</a:tableStyleId>
              </a:tblPr>
              <a:tblGrid>
                <a:gridCol w="1360487">
                  <a:extLst>
                    <a:ext uri="{9D8B030D-6E8A-4147-A177-3AD203B41FA5}">
                      <a16:colId xmlns:a16="http://schemas.microsoft.com/office/drawing/2014/main" val="20000"/>
                    </a:ext>
                  </a:extLst>
                </a:gridCol>
                <a:gridCol w="880093">
                  <a:extLst>
                    <a:ext uri="{9D8B030D-6E8A-4147-A177-3AD203B41FA5}">
                      <a16:colId xmlns:a16="http://schemas.microsoft.com/office/drawing/2014/main" val="20001"/>
                    </a:ext>
                  </a:extLst>
                </a:gridCol>
                <a:gridCol w="1840882">
                  <a:extLst>
                    <a:ext uri="{9D8B030D-6E8A-4147-A177-3AD203B41FA5}">
                      <a16:colId xmlns:a16="http://schemas.microsoft.com/office/drawing/2014/main" val="20002"/>
                    </a:ext>
                  </a:extLst>
                </a:gridCol>
              </a:tblGrid>
              <a:tr h="447379">
                <a:tc>
                  <a:txBody>
                    <a:bodyPr/>
                    <a:lstStyle/>
                    <a:p>
                      <a:pPr algn="ctr">
                        <a:lnSpc>
                          <a:spcPct val="107000"/>
                        </a:lnSpc>
                        <a:spcAft>
                          <a:spcPts val="0"/>
                        </a:spcAft>
                      </a:pPr>
                      <a:r>
                        <a:rPr lang="en-GB" sz="1100">
                          <a:effectLst/>
                        </a:rPr>
                        <a:t>País</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Casos</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Casos / 100 000 nados vivos</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0"/>
                  </a:ext>
                </a:extLst>
              </a:tr>
              <a:tr h="179437">
                <a:tc>
                  <a:txBody>
                    <a:bodyPr/>
                    <a:lstStyle/>
                    <a:p>
                      <a:pPr>
                        <a:lnSpc>
                          <a:spcPct val="107000"/>
                        </a:lnSpc>
                        <a:spcAft>
                          <a:spcPts val="0"/>
                        </a:spcAft>
                      </a:pPr>
                      <a:r>
                        <a:rPr lang="en-GB" sz="1100">
                          <a:effectLst/>
                        </a:rPr>
                        <a:t>França</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195</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24.86</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1"/>
                  </a:ext>
                </a:extLst>
              </a:tr>
              <a:tr h="179437">
                <a:tc>
                  <a:txBody>
                    <a:bodyPr/>
                    <a:lstStyle/>
                    <a:p>
                      <a:pPr>
                        <a:lnSpc>
                          <a:spcPct val="107000"/>
                        </a:lnSpc>
                        <a:spcAft>
                          <a:spcPts val="0"/>
                        </a:spcAft>
                      </a:pPr>
                      <a:r>
                        <a:rPr lang="en-GB" sz="1100">
                          <a:effectLst/>
                        </a:rPr>
                        <a:t>Alemanha</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10</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1.26</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2"/>
                  </a:ext>
                </a:extLst>
              </a:tr>
              <a:tr h="179437">
                <a:tc>
                  <a:txBody>
                    <a:bodyPr/>
                    <a:lstStyle/>
                    <a:p>
                      <a:pPr>
                        <a:lnSpc>
                          <a:spcPct val="107000"/>
                        </a:lnSpc>
                        <a:spcAft>
                          <a:spcPts val="0"/>
                        </a:spcAft>
                      </a:pPr>
                      <a:r>
                        <a:rPr lang="en-GB" sz="1100">
                          <a:effectLst/>
                        </a:rPr>
                        <a:t>Hungria</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0</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0</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3"/>
                  </a:ext>
                </a:extLst>
              </a:tr>
              <a:tr h="179437">
                <a:tc>
                  <a:txBody>
                    <a:bodyPr/>
                    <a:lstStyle/>
                    <a:p>
                      <a:pPr>
                        <a:lnSpc>
                          <a:spcPct val="107000"/>
                        </a:lnSpc>
                        <a:spcAft>
                          <a:spcPts val="0"/>
                        </a:spcAft>
                      </a:pPr>
                      <a:r>
                        <a:rPr lang="en-GB" sz="1100">
                          <a:effectLst/>
                        </a:rPr>
                        <a:t>Roménia</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0</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0</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4"/>
                  </a:ext>
                </a:extLst>
              </a:tr>
              <a:tr h="179437">
                <a:tc>
                  <a:txBody>
                    <a:bodyPr/>
                    <a:lstStyle/>
                    <a:p>
                      <a:pPr>
                        <a:lnSpc>
                          <a:spcPct val="107000"/>
                        </a:lnSpc>
                        <a:spcAft>
                          <a:spcPts val="0"/>
                        </a:spcAft>
                      </a:pPr>
                      <a:r>
                        <a:rPr lang="en-GB" sz="1100">
                          <a:effectLst/>
                        </a:rPr>
                        <a:t>Espanha</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5</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5"/>
                  </a:ext>
                </a:extLst>
              </a:tr>
              <a:tr h="179437">
                <a:tc>
                  <a:txBody>
                    <a:bodyPr/>
                    <a:lstStyle/>
                    <a:p>
                      <a:pPr>
                        <a:lnSpc>
                          <a:spcPct val="107000"/>
                        </a:lnSpc>
                        <a:spcAft>
                          <a:spcPts val="0"/>
                        </a:spcAft>
                      </a:pPr>
                      <a:r>
                        <a:rPr lang="en-GB" sz="1100">
                          <a:effectLst/>
                        </a:rPr>
                        <a:t>Reino Unido</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8</a:t>
                      </a:r>
                      <a:endParaRPr lang="fr-FR" sz="1100">
                        <a:effectLst/>
                        <a:latin typeface="Calibri"/>
                        <a:ea typeface="+mn-ea"/>
                        <a:cs typeface="Times New Roman"/>
                      </a:endParaRPr>
                    </a:p>
                  </a:txBody>
                  <a:tcPr marL="68570" marR="68570" marT="0" marB="0"/>
                </a:tc>
                <a:tc>
                  <a:txBody>
                    <a:bodyPr/>
                    <a:lstStyle/>
                    <a:p>
                      <a:pPr algn="ctr">
                        <a:lnSpc>
                          <a:spcPct val="107000"/>
                        </a:lnSpc>
                        <a:spcAft>
                          <a:spcPts val="0"/>
                        </a:spcAft>
                      </a:pPr>
                      <a:r>
                        <a:rPr lang="en-GB" sz="1100">
                          <a:effectLst/>
                        </a:rPr>
                        <a:t>1.03</a:t>
                      </a:r>
                      <a:endParaRPr lang="fr-FR" sz="1100">
                        <a:effectLst/>
                        <a:latin typeface="Calibri"/>
                        <a:ea typeface="+mn-ea"/>
                        <a:cs typeface="Times New Roman"/>
                      </a:endParaRPr>
                    </a:p>
                  </a:txBody>
                  <a:tcPr marL="68570" marR="68570" marT="0" marB="0"/>
                </a:tc>
                <a:extLst>
                  <a:ext uri="{0D108BD9-81ED-4DB2-BD59-A6C34878D82A}">
                    <a16:rowId xmlns:a16="http://schemas.microsoft.com/office/drawing/2014/main" val="10006"/>
                  </a:ext>
                </a:extLst>
              </a:tr>
            </a:tbl>
          </a:graphicData>
        </a:graphic>
      </p:graphicFrame>
      <p:sp>
        <p:nvSpPr>
          <p:cNvPr id="2" name="Bouton d’action : vide 1">
            <a:hlinkClick r:id="rId4" action="ppaction://hlinksldjump" highlightClick="1"/>
            <a:extLst>
              <a:ext uri="{FF2B5EF4-FFF2-40B4-BE49-F238E27FC236}">
                <a16:creationId xmlns:a16="http://schemas.microsoft.com/office/drawing/2014/main" id="{14C1EC6B-748C-4B24-9AE2-A2005E3FDAF9}"/>
              </a:ext>
            </a:extLst>
          </p:cNvPr>
          <p:cNvSpPr/>
          <p:nvPr/>
        </p:nvSpPr>
        <p:spPr>
          <a:xfrm>
            <a:off x="8582025" y="4699000"/>
            <a:ext cx="2770188" cy="3937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Clique aqui para ver o número de casos de toxoplasmose congénita na UE em 2016</a:t>
            </a:r>
            <a:endParaRPr lang="fr-FR"/>
          </a:p>
        </p:txBody>
      </p:sp>
      <p:grpSp>
        <p:nvGrpSpPr>
          <p:cNvPr id="55337" name="Groupe 1">
            <a:extLst>
              <a:ext uri="{FF2B5EF4-FFF2-40B4-BE49-F238E27FC236}">
                <a16:creationId xmlns:a16="http://schemas.microsoft.com/office/drawing/2014/main" id="{28DD5386-81F4-4E71-B9D4-883D75731748}"/>
              </a:ext>
            </a:extLst>
          </p:cNvPr>
          <p:cNvGrpSpPr>
            <a:grpSpLocks/>
          </p:cNvGrpSpPr>
          <p:nvPr/>
        </p:nvGrpSpPr>
        <p:grpSpPr bwMode="auto">
          <a:xfrm>
            <a:off x="0" y="14288"/>
            <a:ext cx="3076575" cy="6002337"/>
            <a:chOff x="0" y="14288"/>
            <a:chExt cx="3076575" cy="6002337"/>
          </a:xfrm>
        </p:grpSpPr>
        <p:sp>
          <p:nvSpPr>
            <p:cNvPr id="20" name="Rectangle 19">
              <a:extLst>
                <a:ext uri="{FF2B5EF4-FFF2-40B4-BE49-F238E27FC236}">
                  <a16:creationId xmlns:a16="http://schemas.microsoft.com/office/drawing/2014/main" id="{285AB7CA-3C5D-4255-9BAA-DC105CD99D0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3" name="Connecteur droit 22">
              <a:extLst>
                <a:ext uri="{FF2B5EF4-FFF2-40B4-BE49-F238E27FC236}">
                  <a16:creationId xmlns:a16="http://schemas.microsoft.com/office/drawing/2014/main" id="{79FD957D-44DE-4681-9FF8-22AC44563B4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5338" name="Image 2">
            <a:extLst>
              <a:ext uri="{FF2B5EF4-FFF2-40B4-BE49-F238E27FC236}">
                <a16:creationId xmlns:a16="http://schemas.microsoft.com/office/drawing/2014/main" id="{E46C44FE-8CCF-451E-AB01-FFA5611B7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0" name="ZoneTexte 22">
            <a:extLst>
              <a:ext uri="{FF2B5EF4-FFF2-40B4-BE49-F238E27FC236}">
                <a16:creationId xmlns:a16="http://schemas.microsoft.com/office/drawing/2014/main" id="{D03C7871-EE05-41FE-8E31-67F66FFE79C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9F6BE7B6-3958-4BE4-96EF-7A45356EC941}"/>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4" name="Bouton d’action : vide 23">
            <a:hlinkClick r:id="rId10" highlightClick="1"/>
            <a:extLst>
              <a:ext uri="{FF2B5EF4-FFF2-40B4-BE49-F238E27FC236}">
                <a16:creationId xmlns:a16="http://schemas.microsoft.com/office/drawing/2014/main" id="{2DC0E3AB-39C3-4B19-867E-9BE710D9C220}"/>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 3" descr="Mapa de casos de toxoplasmose na Europa:&#10;&#10;Total - 242&#10;França - 195&#10;Polónia - 20&#10;Alemanha - 10&#10;Reino Unido - 8&#10;Espanha - 5&#10;Eslováquia - 2&#10;Eslovénia - 1&#10;Finlância - 1&#10;">
            <a:extLst>
              <a:ext uri="{FF2B5EF4-FFF2-40B4-BE49-F238E27FC236}">
                <a16:creationId xmlns:a16="http://schemas.microsoft.com/office/drawing/2014/main" id="{3E739722-F10B-4F37-83AA-E6A10103EF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8438" y="1366838"/>
            <a:ext cx="5143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ZoneTexte 4">
            <a:extLst>
              <a:ext uri="{FF2B5EF4-FFF2-40B4-BE49-F238E27FC236}">
                <a16:creationId xmlns:a16="http://schemas.microsoft.com/office/drawing/2014/main" id="{E882EB53-435F-4084-A808-E3D7E0E5AE3D}"/>
              </a:ext>
            </a:extLst>
          </p:cNvPr>
          <p:cNvSpPr txBox="1">
            <a:spLocks noChangeArrowheads="1"/>
          </p:cNvSpPr>
          <p:nvPr/>
        </p:nvSpPr>
        <p:spPr bwMode="auto">
          <a:xfrm>
            <a:off x="6700838" y="3268663"/>
            <a:ext cx="53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195</a:t>
            </a:r>
          </a:p>
        </p:txBody>
      </p:sp>
      <p:sp>
        <p:nvSpPr>
          <p:cNvPr id="56324" name="ZoneTexte 5">
            <a:extLst>
              <a:ext uri="{FF2B5EF4-FFF2-40B4-BE49-F238E27FC236}">
                <a16:creationId xmlns:a16="http://schemas.microsoft.com/office/drawing/2014/main" id="{3114AD88-AE40-47C7-A5F7-60C298BABCBB}"/>
              </a:ext>
            </a:extLst>
          </p:cNvPr>
          <p:cNvSpPr txBox="1">
            <a:spLocks noChangeArrowheads="1"/>
          </p:cNvSpPr>
          <p:nvPr/>
        </p:nvSpPr>
        <p:spPr bwMode="auto">
          <a:xfrm>
            <a:off x="7578725" y="2898775"/>
            <a:ext cx="541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10</a:t>
            </a:r>
          </a:p>
        </p:txBody>
      </p:sp>
      <p:sp>
        <p:nvSpPr>
          <p:cNvPr id="56325" name="ZoneTexte 6">
            <a:extLst>
              <a:ext uri="{FF2B5EF4-FFF2-40B4-BE49-F238E27FC236}">
                <a16:creationId xmlns:a16="http://schemas.microsoft.com/office/drawing/2014/main" id="{98749E22-F5C9-4039-B299-24CDD6C41386}"/>
              </a:ext>
            </a:extLst>
          </p:cNvPr>
          <p:cNvSpPr txBox="1">
            <a:spLocks noChangeArrowheads="1"/>
          </p:cNvSpPr>
          <p:nvPr/>
        </p:nvSpPr>
        <p:spPr bwMode="auto">
          <a:xfrm>
            <a:off x="8310563" y="2878138"/>
            <a:ext cx="541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20</a:t>
            </a:r>
          </a:p>
        </p:txBody>
      </p:sp>
      <p:sp>
        <p:nvSpPr>
          <p:cNvPr id="56326" name="ZoneTexte 7">
            <a:extLst>
              <a:ext uri="{FF2B5EF4-FFF2-40B4-BE49-F238E27FC236}">
                <a16:creationId xmlns:a16="http://schemas.microsoft.com/office/drawing/2014/main" id="{2EFB52FA-DDEC-4862-8866-220EB8114BB0}"/>
              </a:ext>
            </a:extLst>
          </p:cNvPr>
          <p:cNvSpPr txBox="1">
            <a:spLocks noChangeArrowheads="1"/>
          </p:cNvSpPr>
          <p:nvPr/>
        </p:nvSpPr>
        <p:spPr bwMode="auto">
          <a:xfrm>
            <a:off x="9339263" y="1839913"/>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1</a:t>
            </a:r>
          </a:p>
        </p:txBody>
      </p:sp>
      <p:sp>
        <p:nvSpPr>
          <p:cNvPr id="56327" name="ZoneTexte 8">
            <a:extLst>
              <a:ext uri="{FF2B5EF4-FFF2-40B4-BE49-F238E27FC236}">
                <a16:creationId xmlns:a16="http://schemas.microsoft.com/office/drawing/2014/main" id="{8A1173CF-6E6A-4CD3-B465-A2071835D38A}"/>
              </a:ext>
            </a:extLst>
          </p:cNvPr>
          <p:cNvSpPr txBox="1">
            <a:spLocks noChangeArrowheads="1"/>
          </p:cNvSpPr>
          <p:nvPr/>
        </p:nvSpPr>
        <p:spPr bwMode="auto">
          <a:xfrm>
            <a:off x="8096250" y="3444875"/>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1</a:t>
            </a:r>
          </a:p>
        </p:txBody>
      </p:sp>
      <p:sp>
        <p:nvSpPr>
          <p:cNvPr id="56328" name="ZoneTexte 9">
            <a:extLst>
              <a:ext uri="{FF2B5EF4-FFF2-40B4-BE49-F238E27FC236}">
                <a16:creationId xmlns:a16="http://schemas.microsoft.com/office/drawing/2014/main" id="{1FABEDD8-850A-4647-B587-B53AC3393F40}"/>
              </a:ext>
            </a:extLst>
          </p:cNvPr>
          <p:cNvSpPr txBox="1">
            <a:spLocks noChangeArrowheads="1"/>
          </p:cNvSpPr>
          <p:nvPr/>
        </p:nvSpPr>
        <p:spPr bwMode="auto">
          <a:xfrm>
            <a:off x="8758238" y="3419475"/>
            <a:ext cx="38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2</a:t>
            </a:r>
          </a:p>
        </p:txBody>
      </p:sp>
      <p:sp>
        <p:nvSpPr>
          <p:cNvPr id="56329" name="ZoneTexte 10">
            <a:extLst>
              <a:ext uri="{FF2B5EF4-FFF2-40B4-BE49-F238E27FC236}">
                <a16:creationId xmlns:a16="http://schemas.microsoft.com/office/drawing/2014/main" id="{A61FD10E-5C05-4CC5-B07E-8718A865EF28}"/>
              </a:ext>
            </a:extLst>
          </p:cNvPr>
          <p:cNvSpPr txBox="1">
            <a:spLocks noChangeArrowheads="1"/>
          </p:cNvSpPr>
          <p:nvPr/>
        </p:nvSpPr>
        <p:spPr bwMode="auto">
          <a:xfrm>
            <a:off x="6430963" y="4151313"/>
            <a:ext cx="37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5</a:t>
            </a:r>
          </a:p>
        </p:txBody>
      </p:sp>
      <p:sp>
        <p:nvSpPr>
          <p:cNvPr id="56330" name="ZoneTexte 11">
            <a:extLst>
              <a:ext uri="{FF2B5EF4-FFF2-40B4-BE49-F238E27FC236}">
                <a16:creationId xmlns:a16="http://schemas.microsoft.com/office/drawing/2014/main" id="{236864B7-817E-477F-A5A3-CD4622646A33}"/>
              </a:ext>
            </a:extLst>
          </p:cNvPr>
          <p:cNvSpPr txBox="1">
            <a:spLocks noChangeArrowheads="1"/>
          </p:cNvSpPr>
          <p:nvPr/>
        </p:nvSpPr>
        <p:spPr bwMode="auto">
          <a:xfrm>
            <a:off x="6513513" y="2898775"/>
            <a:ext cx="37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Calibri" panose="020F0502020204030204" pitchFamily="34" charset="0"/>
              </a:rPr>
              <a:t>8</a:t>
            </a:r>
          </a:p>
        </p:txBody>
      </p:sp>
      <p:sp>
        <p:nvSpPr>
          <p:cNvPr id="16" name="Ellipse 15">
            <a:extLst>
              <a:ext uri="{FF2B5EF4-FFF2-40B4-BE49-F238E27FC236}">
                <a16:creationId xmlns:a16="http://schemas.microsoft.com/office/drawing/2014/main" id="{F7369813-D0D8-44B0-8411-F176A39B24A0}"/>
              </a:ext>
            </a:extLst>
          </p:cNvPr>
          <p:cNvSpPr/>
          <p:nvPr/>
        </p:nvSpPr>
        <p:spPr>
          <a:xfrm>
            <a:off x="6616700" y="1246188"/>
            <a:ext cx="779463" cy="7699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242</a:t>
            </a:r>
          </a:p>
        </p:txBody>
      </p:sp>
      <p:sp>
        <p:nvSpPr>
          <p:cNvPr id="56332" name="ZoneTexte 13">
            <a:extLst>
              <a:ext uri="{FF2B5EF4-FFF2-40B4-BE49-F238E27FC236}">
                <a16:creationId xmlns:a16="http://schemas.microsoft.com/office/drawing/2014/main" id="{04F003E6-1A44-4804-9145-37DAEB91A048}"/>
              </a:ext>
            </a:extLst>
          </p:cNvPr>
          <p:cNvSpPr txBox="1">
            <a:spLocks noChangeArrowheads="1"/>
          </p:cNvSpPr>
          <p:nvPr/>
        </p:nvSpPr>
        <p:spPr bwMode="auto">
          <a:xfrm>
            <a:off x="3109913" y="847725"/>
            <a:ext cx="907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pt-BR" altLang="fr-FR" sz="2000" b="1">
                <a:solidFill>
                  <a:schemeClr val="accent1"/>
                </a:solidFill>
                <a:latin typeface="Calibri" panose="020F0502020204030204" pitchFamily="34" charset="0"/>
              </a:rPr>
              <a:t>Número de casos de toxoplasmose congénita na UE em 2016</a:t>
            </a:r>
            <a:endParaRPr lang="fr-FR" altLang="fr-FR" sz="2000" b="1">
              <a:solidFill>
                <a:schemeClr val="accent1"/>
              </a:solidFill>
              <a:latin typeface="Calibri" panose="020F0502020204030204" pitchFamily="34" charset="0"/>
            </a:endParaRPr>
          </a:p>
        </p:txBody>
      </p:sp>
      <p:sp>
        <p:nvSpPr>
          <p:cNvPr id="56333" name="ZoneTexte 14">
            <a:extLst>
              <a:ext uri="{FF2B5EF4-FFF2-40B4-BE49-F238E27FC236}">
                <a16:creationId xmlns:a16="http://schemas.microsoft.com/office/drawing/2014/main" id="{868D99D2-6592-46E1-822E-18CA9B1C38EE}"/>
              </a:ext>
            </a:extLst>
          </p:cNvPr>
          <p:cNvSpPr txBox="1">
            <a:spLocks noChangeArrowheads="1"/>
          </p:cNvSpPr>
          <p:nvPr/>
        </p:nvSpPr>
        <p:spPr bwMode="auto">
          <a:xfrm>
            <a:off x="5278438" y="5046663"/>
            <a:ext cx="514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pt-BR" altLang="fr-FR" b="1" u="sng">
                <a:solidFill>
                  <a:schemeClr val="accent1"/>
                </a:solidFill>
                <a:latin typeface="Calibri" panose="020F0502020204030204" pitchFamily="34" charset="0"/>
              </a:rPr>
              <a:t>Atlas de vigilância de doenças infeciosas - Centro Europeu de Prevenção e Controlo das Doenças (ECDC)</a:t>
            </a:r>
            <a:endParaRPr lang="fr-FR" altLang="fr-FR" b="1" u="sng">
              <a:solidFill>
                <a:schemeClr val="accent1"/>
              </a:solidFill>
              <a:latin typeface="Calibri" panose="020F0502020204030204" pitchFamily="34" charset="0"/>
            </a:endParaRPr>
          </a:p>
        </p:txBody>
      </p:sp>
      <p:sp>
        <p:nvSpPr>
          <p:cNvPr id="19" name="Rectangle à coins arrondis 15">
            <a:extLst>
              <a:ext uri="{FF2B5EF4-FFF2-40B4-BE49-F238E27FC236}">
                <a16:creationId xmlns:a16="http://schemas.microsoft.com/office/drawing/2014/main" id="{5E066125-F162-41E1-92D4-226DA0431A68}"/>
              </a:ext>
            </a:extLst>
          </p:cNvPr>
          <p:cNvSpPr/>
          <p:nvPr/>
        </p:nvSpPr>
        <p:spPr>
          <a:xfrm>
            <a:off x="6051550" y="11113"/>
            <a:ext cx="3589338" cy="81438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6,7 casos / 100.000 nados-vivos na EU</a:t>
            </a:r>
          </a:p>
          <a:p>
            <a:pPr algn="ctr">
              <a:defRPr/>
            </a:pPr>
            <a:r>
              <a:rPr lang="pt-BR"/>
              <a:t>1,6 casos / na EU, excluindo a França</a:t>
            </a:r>
            <a:endParaRPr lang="pt-BR" dirty="0"/>
          </a:p>
        </p:txBody>
      </p:sp>
      <p:sp>
        <p:nvSpPr>
          <p:cNvPr id="56335" name="ZoneTexte 17">
            <a:extLst>
              <a:ext uri="{FF2B5EF4-FFF2-40B4-BE49-F238E27FC236}">
                <a16:creationId xmlns:a16="http://schemas.microsoft.com/office/drawing/2014/main" id="{6A8A0435-423C-4521-A1AE-31AEB89034DA}"/>
              </a:ext>
            </a:extLst>
          </p:cNvPr>
          <p:cNvSpPr txBox="1">
            <a:spLocks noChangeArrowheads="1"/>
          </p:cNvSpPr>
          <p:nvPr/>
        </p:nvSpPr>
        <p:spPr bwMode="auto">
          <a:xfrm>
            <a:off x="3109913" y="5470525"/>
            <a:ext cx="9082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accent1"/>
                </a:solidFill>
                <a:latin typeface="Calibri" panose="020F0502020204030204" pitchFamily="34" charset="0"/>
              </a:rPr>
              <a:t>A maioria dos casos é notificada em França. Supõe-se que isso possa advir do hábito, comum em França, de consumir carne de cordeiro malpassada (pequenos ruminantes que frequentemente são portadores do parasita).</a:t>
            </a:r>
            <a:endParaRPr lang="en-GB" altLang="fr-FR">
              <a:solidFill>
                <a:schemeClr val="accent1"/>
              </a:solidFill>
              <a:latin typeface="Calibri" panose="020F0502020204030204" pitchFamily="34" charset="0"/>
            </a:endParaRPr>
          </a:p>
        </p:txBody>
      </p:sp>
      <p:grpSp>
        <p:nvGrpSpPr>
          <p:cNvPr id="56336" name="Groupe 17">
            <a:extLst>
              <a:ext uri="{FF2B5EF4-FFF2-40B4-BE49-F238E27FC236}">
                <a16:creationId xmlns:a16="http://schemas.microsoft.com/office/drawing/2014/main" id="{4C488897-B28B-42D9-A7F7-F58F661EA61F}"/>
              </a:ext>
            </a:extLst>
          </p:cNvPr>
          <p:cNvGrpSpPr>
            <a:grpSpLocks/>
          </p:cNvGrpSpPr>
          <p:nvPr/>
        </p:nvGrpSpPr>
        <p:grpSpPr bwMode="auto">
          <a:xfrm>
            <a:off x="-41275" y="6016625"/>
            <a:ext cx="12276138" cy="887413"/>
            <a:chOff x="-41565" y="6016088"/>
            <a:chExt cx="12276859" cy="888671"/>
          </a:xfrm>
        </p:grpSpPr>
        <p:sp>
          <p:nvSpPr>
            <p:cNvPr id="56343" name="ZoneTexte 18">
              <a:extLst>
                <a:ext uri="{FF2B5EF4-FFF2-40B4-BE49-F238E27FC236}">
                  <a16:creationId xmlns:a16="http://schemas.microsoft.com/office/drawing/2014/main" id="{CF130C08-856C-443B-80D1-59046AD292F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6344" name="ZoneTexte 19">
              <a:extLst>
                <a:ext uri="{FF2B5EF4-FFF2-40B4-BE49-F238E27FC236}">
                  <a16:creationId xmlns:a16="http://schemas.microsoft.com/office/drawing/2014/main" id="{94F7CD6D-1488-4378-A4CC-16E2432C08C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0E9FFBB7-B3C5-43B6-9133-BEB19F74D6DA}"/>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3" action="ppaction://hlinksldjump" highlightClick="1"/>
              <a:extLst>
                <a:ext uri="{FF2B5EF4-FFF2-40B4-BE49-F238E27FC236}">
                  <a16:creationId xmlns:a16="http://schemas.microsoft.com/office/drawing/2014/main" id="{270BD1A9-34F1-4656-A651-09B02B492F36}"/>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6347" name="Image 25">
              <a:extLst>
                <a:ext uri="{FF2B5EF4-FFF2-40B4-BE49-F238E27FC236}">
                  <a16:creationId xmlns:a16="http://schemas.microsoft.com/office/drawing/2014/main" id="{832FB0AF-0824-4D2E-811B-5AD17C516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37" name="Groupe 1">
            <a:extLst>
              <a:ext uri="{FF2B5EF4-FFF2-40B4-BE49-F238E27FC236}">
                <a16:creationId xmlns:a16="http://schemas.microsoft.com/office/drawing/2014/main" id="{21C22568-2450-41F0-9710-741E2DD3F3FF}"/>
              </a:ext>
            </a:extLst>
          </p:cNvPr>
          <p:cNvGrpSpPr>
            <a:grpSpLocks/>
          </p:cNvGrpSpPr>
          <p:nvPr/>
        </p:nvGrpSpPr>
        <p:grpSpPr bwMode="auto">
          <a:xfrm>
            <a:off x="0" y="14288"/>
            <a:ext cx="3076575" cy="6002337"/>
            <a:chOff x="0" y="14288"/>
            <a:chExt cx="3076575" cy="6002337"/>
          </a:xfrm>
        </p:grpSpPr>
        <p:sp>
          <p:nvSpPr>
            <p:cNvPr id="34" name="Rectangle 33">
              <a:extLst>
                <a:ext uri="{FF2B5EF4-FFF2-40B4-BE49-F238E27FC236}">
                  <a16:creationId xmlns:a16="http://schemas.microsoft.com/office/drawing/2014/main" id="{A3A04B1C-3366-4B98-B076-1D0CB00C221E}"/>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8F00B4DA-DC20-4C15-954D-4B29BE561D1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6338" name="Image 1">
            <a:extLst>
              <a:ext uri="{FF2B5EF4-FFF2-40B4-BE49-F238E27FC236}">
                <a16:creationId xmlns:a16="http://schemas.microsoft.com/office/drawing/2014/main" id="{AAF96F83-FFD6-4871-BEB7-7E76432B8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0" name="ZoneTexte 22">
            <a:extLst>
              <a:ext uri="{FF2B5EF4-FFF2-40B4-BE49-F238E27FC236}">
                <a16:creationId xmlns:a16="http://schemas.microsoft.com/office/drawing/2014/main" id="{02B66425-D744-4931-811B-9CB4FB84F04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8" name="ZoneTexte 27">
            <a:extLst>
              <a:ext uri="{FF2B5EF4-FFF2-40B4-BE49-F238E27FC236}">
                <a16:creationId xmlns:a16="http://schemas.microsoft.com/office/drawing/2014/main" id="{9300E9AC-A5E7-4444-B475-AC8377B3C82C}"/>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9" name="Bouton d’action : vide 28">
            <a:hlinkClick r:id="rId10" highlightClick="1"/>
            <a:extLst>
              <a:ext uri="{FF2B5EF4-FFF2-40B4-BE49-F238E27FC236}">
                <a16:creationId xmlns:a16="http://schemas.microsoft.com/office/drawing/2014/main" id="{4CEF856C-B3A9-45F6-9C02-3C394ACCF1D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CEA5059-6F07-4041-92B4-7BE0CCCE6617}"/>
              </a:ext>
            </a:extLst>
          </p:cNvPr>
          <p:cNvSpPr txBox="1"/>
          <p:nvPr/>
        </p:nvSpPr>
        <p:spPr>
          <a:xfrm>
            <a:off x="3076575" y="112713"/>
            <a:ext cx="9115425"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fontAlgn="auto" hangingPunct="1">
              <a:spcBef>
                <a:spcPts val="0"/>
              </a:spcBef>
              <a:spcAft>
                <a:spcPts val="0"/>
              </a:spcAft>
              <a:defRPr/>
            </a:pPr>
            <a:r>
              <a:rPr lang="pt-BR" altLang="fr-FR" sz="4501" b="1">
                <a:solidFill>
                  <a:srgbClr val="00707C"/>
                </a:solidFill>
                <a:latin typeface="+mj-lt"/>
                <a:ea typeface="+mj-ea"/>
                <a:cs typeface="+mj-cs"/>
              </a:rPr>
              <a:t>Onde pode encontrar este micróbio</a:t>
            </a:r>
            <a:r>
              <a:rPr lang="fr-FR" sz="4501" b="1">
                <a:solidFill>
                  <a:srgbClr val="00707C"/>
                </a:solidFill>
                <a:latin typeface="+mj-lt"/>
                <a:ea typeface="+mj-ea"/>
                <a:cs typeface="+mj-cs"/>
              </a:rPr>
              <a:t>? </a:t>
            </a:r>
          </a:p>
        </p:txBody>
      </p:sp>
      <p:sp>
        <p:nvSpPr>
          <p:cNvPr id="19459" name="ZoneTexte 13">
            <a:extLst>
              <a:ext uri="{FF2B5EF4-FFF2-40B4-BE49-F238E27FC236}">
                <a16:creationId xmlns:a16="http://schemas.microsoft.com/office/drawing/2014/main" id="{1CD5B611-C945-44F2-81BE-239B316FCF2E}"/>
              </a:ext>
            </a:extLst>
          </p:cNvPr>
          <p:cNvSpPr txBox="1">
            <a:spLocks noChangeArrowheads="1"/>
          </p:cNvSpPr>
          <p:nvPr/>
        </p:nvSpPr>
        <p:spPr bwMode="auto">
          <a:xfrm>
            <a:off x="3071813" y="2065338"/>
            <a:ext cx="5340350" cy="4224337"/>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GB"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dirty="0">
                <a:solidFill>
                  <a:schemeClr val="accent3">
                    <a:lumMod val="75000"/>
                  </a:schemeClr>
                </a:solidFill>
              </a:rPr>
              <a:t>reprodução</a:t>
            </a:r>
            <a:r>
              <a:rPr lang="pt-BR" altLang="fr-FR" sz="1400" dirty="0">
                <a:solidFill>
                  <a:srgbClr val="00707C"/>
                </a:solidFill>
              </a:rPr>
              <a:t> sexuada do </a:t>
            </a:r>
            <a:r>
              <a:rPr lang="pt-BR" altLang="fr-FR" sz="1400" i="1" dirty="0">
                <a:solidFill>
                  <a:srgbClr val="00707C"/>
                </a:solidFill>
              </a:rPr>
              <a:t>Toxoplasma gondii </a:t>
            </a:r>
            <a:r>
              <a:rPr lang="pt-BR" altLang="fr-FR" sz="1400" dirty="0">
                <a:solidFill>
                  <a:srgbClr val="00707C"/>
                </a:solidFill>
              </a:rPr>
              <a:t>ocorre no </a:t>
            </a:r>
            <a:r>
              <a:rPr lang="pt-BR" altLang="fr-FR" sz="1400" dirty="0">
                <a:solidFill>
                  <a:srgbClr val="B92233"/>
                </a:solidFill>
              </a:rPr>
              <a:t>trato digestivo de gatos</a:t>
            </a:r>
            <a:r>
              <a:rPr lang="pt-BR" altLang="fr-FR" sz="1400" dirty="0">
                <a:solidFill>
                  <a:schemeClr val="bg1"/>
                </a:solidFill>
              </a:rPr>
              <a:t> </a:t>
            </a:r>
            <a:r>
              <a:rPr lang="pt-BR" altLang="fr-FR" sz="1400" dirty="0">
                <a:solidFill>
                  <a:srgbClr val="00707C"/>
                </a:solidFill>
              </a:rPr>
              <a:t>que excretam </a:t>
            </a:r>
            <a:r>
              <a:rPr lang="pt-BR" altLang="fr-FR" sz="1400" dirty="0">
                <a:solidFill>
                  <a:srgbClr val="B92233"/>
                </a:solidFill>
              </a:rPr>
              <a:t>oocistos nas fezes</a:t>
            </a:r>
            <a:r>
              <a:rPr lang="en-GB" altLang="fr-FR" sz="1400" dirty="0">
                <a:solidFill>
                  <a:srgbClr val="00707C"/>
                </a:solidFill>
              </a:rPr>
              <a:t>. </a:t>
            </a:r>
          </a:p>
          <a:p>
            <a:pPr marL="285750" indent="-285750" eaLnBrk="1" hangingPunct="1">
              <a:buFont typeface="Wingdings" panose="05000000000000000000" pitchFamily="2" charset="2"/>
              <a:buChar char="ü"/>
              <a:defRPr/>
            </a:pPr>
            <a:r>
              <a:rPr lang="pt-BR" altLang="fr-FR" sz="1400" dirty="0">
                <a:solidFill>
                  <a:srgbClr val="00707C"/>
                </a:solidFill>
              </a:rPr>
              <a:t>Após 1 a 5 dias no ambiente, </a:t>
            </a:r>
            <a:r>
              <a:rPr lang="pt-BR" altLang="fr-FR" sz="1400" dirty="0">
                <a:solidFill>
                  <a:srgbClr val="B92233"/>
                </a:solidFill>
              </a:rPr>
              <a:t>o oocisto pode infetar, por ingestão, os seres humanos bem como uma ampla variedade de espécies animais</a:t>
            </a:r>
            <a:r>
              <a:rPr lang="pt-BR" altLang="fr-FR" sz="1400" dirty="0">
                <a:solidFill>
                  <a:srgbClr val="00707C"/>
                </a:solidFill>
              </a:rPr>
              <a:t>, incluindo animais de criação como porco, gado e pequenos ruminantes</a:t>
            </a:r>
            <a:r>
              <a:rPr lang="en-GB" altLang="fr-FR" sz="1400" dirty="0">
                <a:solidFill>
                  <a:srgbClr val="00707C"/>
                </a:solidFill>
              </a:rPr>
              <a:t>. </a:t>
            </a:r>
          </a:p>
          <a:p>
            <a:pPr marL="285750" indent="-285750" eaLnBrk="1" hangingPunct="1">
              <a:buFont typeface="Wingdings" panose="05000000000000000000" pitchFamily="2" charset="2"/>
              <a:buChar char="ü"/>
              <a:defRPr/>
            </a:pPr>
            <a:r>
              <a:rPr lang="pt-BR" altLang="fr-FR" sz="1400" dirty="0">
                <a:solidFill>
                  <a:srgbClr val="00707C"/>
                </a:solidFill>
              </a:rPr>
              <a:t>Os oocistos, uma vez ingeridos, libertam formas móveis chamadas </a:t>
            </a:r>
            <a:r>
              <a:rPr lang="pt-BR" altLang="fr-FR" sz="1400" dirty="0">
                <a:solidFill>
                  <a:srgbClr val="B92233"/>
                </a:solidFill>
              </a:rPr>
              <a:t>taquizoítos</a:t>
            </a:r>
            <a:r>
              <a:rPr lang="pt-BR" altLang="fr-FR" sz="1400" dirty="0">
                <a:solidFill>
                  <a:srgbClr val="00707C"/>
                </a:solidFill>
              </a:rPr>
              <a:t> que </a:t>
            </a:r>
            <a:r>
              <a:rPr lang="pt-BR" altLang="fr-FR" sz="1400" dirty="0">
                <a:solidFill>
                  <a:srgbClr val="B92233"/>
                </a:solidFill>
              </a:rPr>
              <a:t>invadem o corpo e eventualmente formam cistos nos músculos e no cérebro</a:t>
            </a:r>
            <a:r>
              <a:rPr lang="en-GB" altLang="fr-FR" sz="1400" dirty="0">
                <a:solidFill>
                  <a:srgbClr val="00707C"/>
                </a:solidFill>
              </a:rPr>
              <a:t>. </a:t>
            </a:r>
          </a:p>
          <a:p>
            <a:pPr marL="285750" indent="-285750" eaLnBrk="1" hangingPunct="1">
              <a:buFont typeface="Wingdings" panose="05000000000000000000" pitchFamily="2" charset="2"/>
              <a:buChar char="ü"/>
              <a:defRPr/>
            </a:pPr>
            <a:r>
              <a:rPr lang="pt-BR" altLang="fr-FR" sz="1400" dirty="0">
                <a:solidFill>
                  <a:srgbClr val="00707C"/>
                </a:solidFill>
              </a:rPr>
              <a:t>Os cistos são infeciosos quando ingeridos por gatos, seres humanos e muitos animais</a:t>
            </a:r>
            <a:r>
              <a:rPr lang="en-GB" altLang="fr-FR" sz="1400" dirty="0">
                <a:solidFill>
                  <a:srgbClr val="00707C"/>
                </a:solidFill>
              </a:rPr>
              <a:t>.</a:t>
            </a:r>
          </a:p>
          <a:p>
            <a:pPr marL="285750" indent="-285750" eaLnBrk="1" hangingPunct="1">
              <a:buFont typeface="Wingdings" panose="05000000000000000000" pitchFamily="2" charset="2"/>
              <a:buChar char="ü"/>
              <a:defRPr/>
            </a:pPr>
            <a:r>
              <a:rPr lang="pt-BR" altLang="fr-FR" sz="1400" dirty="0">
                <a:solidFill>
                  <a:srgbClr val="00707C"/>
                </a:solidFill>
              </a:rPr>
              <a:t>Existem diferentes fontes de </a:t>
            </a:r>
            <a:r>
              <a:rPr lang="pt-BR" altLang="fr-FR" sz="1400" i="1" dirty="0">
                <a:solidFill>
                  <a:srgbClr val="00707C"/>
                </a:solidFill>
              </a:rPr>
              <a:t>Toxoplasma gondii</a:t>
            </a:r>
            <a:r>
              <a:rPr lang="pt-BR" altLang="fr-FR" sz="1400" dirty="0">
                <a:solidFill>
                  <a:srgbClr val="00707C"/>
                </a:solidFill>
              </a:rPr>
              <a:t>, dependendo das duas formas infeciosas para o ser humano: oocistos podem estar presentes em gatos infetados, solo, frutas e vegetais crus, enquanto que os cistos podem estar presentes na carne de animais de produção, particularmente aqueles criados com acesso ao ar livre.</a:t>
            </a: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57348" name="Groupe 17">
            <a:extLst>
              <a:ext uri="{FF2B5EF4-FFF2-40B4-BE49-F238E27FC236}">
                <a16:creationId xmlns:a16="http://schemas.microsoft.com/office/drawing/2014/main" id="{4B15F81C-FCED-4671-83F8-5F161B443782}"/>
              </a:ext>
            </a:extLst>
          </p:cNvPr>
          <p:cNvGrpSpPr>
            <a:grpSpLocks/>
          </p:cNvGrpSpPr>
          <p:nvPr/>
        </p:nvGrpSpPr>
        <p:grpSpPr bwMode="auto">
          <a:xfrm>
            <a:off x="-41275" y="6016625"/>
            <a:ext cx="12276138" cy="887413"/>
            <a:chOff x="-41565" y="6016088"/>
            <a:chExt cx="12276859" cy="888671"/>
          </a:xfrm>
        </p:grpSpPr>
        <p:sp>
          <p:nvSpPr>
            <p:cNvPr id="57357" name="ZoneTexte 18">
              <a:extLst>
                <a:ext uri="{FF2B5EF4-FFF2-40B4-BE49-F238E27FC236}">
                  <a16:creationId xmlns:a16="http://schemas.microsoft.com/office/drawing/2014/main" id="{27EEBF9D-7191-4AE2-86D5-EAE2EE2A5BE2}"/>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7358" name="ZoneTexte 19">
              <a:extLst>
                <a:ext uri="{FF2B5EF4-FFF2-40B4-BE49-F238E27FC236}">
                  <a16:creationId xmlns:a16="http://schemas.microsoft.com/office/drawing/2014/main" id="{16A7EBCF-8B49-49B6-8C42-EB96A2C6112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DB8568A7-1A86-455F-92C9-B746CA8FCD7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81DE711F-7F93-4EC8-B804-BCC5F5A9E017}"/>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57361" name="Image 25">
              <a:extLst>
                <a:ext uri="{FF2B5EF4-FFF2-40B4-BE49-F238E27FC236}">
                  <a16:creationId xmlns:a16="http://schemas.microsoft.com/office/drawing/2014/main" id="{FCFA95D9-9FD3-4A20-8F3F-8E938036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9" name="Image 1" descr="Diagrama da cadeia de transmissão da Toxoplasmose Gondii">
            <a:extLst>
              <a:ext uri="{FF2B5EF4-FFF2-40B4-BE49-F238E27FC236}">
                <a16:creationId xmlns:a16="http://schemas.microsoft.com/office/drawing/2014/main" id="{0110D13C-6EBF-4A8A-AD30-3A6E3590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675" y="2447925"/>
            <a:ext cx="38512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0" name="Groupe 1">
            <a:extLst>
              <a:ext uri="{FF2B5EF4-FFF2-40B4-BE49-F238E27FC236}">
                <a16:creationId xmlns:a16="http://schemas.microsoft.com/office/drawing/2014/main" id="{BFD01B24-AB8C-427F-849D-E8809C164A11}"/>
              </a:ext>
            </a:extLst>
          </p:cNvPr>
          <p:cNvGrpSpPr>
            <a:grpSpLocks/>
          </p:cNvGrpSpPr>
          <p:nvPr/>
        </p:nvGrpSpPr>
        <p:grpSpPr bwMode="auto">
          <a:xfrm>
            <a:off x="0" y="14288"/>
            <a:ext cx="3076575" cy="6002337"/>
            <a:chOff x="0" y="14288"/>
            <a:chExt cx="3076575" cy="6002337"/>
          </a:xfrm>
        </p:grpSpPr>
        <p:sp>
          <p:nvSpPr>
            <p:cNvPr id="18" name="Rectangle 17">
              <a:extLst>
                <a:ext uri="{FF2B5EF4-FFF2-40B4-BE49-F238E27FC236}">
                  <a16:creationId xmlns:a16="http://schemas.microsoft.com/office/drawing/2014/main" id="{82457242-FB15-4116-A8F0-8A66AFE0AA6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4" name="Connecteur droit 23">
              <a:extLst>
                <a:ext uri="{FF2B5EF4-FFF2-40B4-BE49-F238E27FC236}">
                  <a16:creationId xmlns:a16="http://schemas.microsoft.com/office/drawing/2014/main" id="{2BC55193-D3CC-4B40-85F6-797DC0ED75D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57351" name="ZoneTexte 1">
            <a:extLst>
              <a:ext uri="{FF2B5EF4-FFF2-40B4-BE49-F238E27FC236}">
                <a16:creationId xmlns:a16="http://schemas.microsoft.com/office/drawing/2014/main" id="{BCB90E59-579A-4432-B72A-DB905559E4F0}"/>
              </a:ext>
            </a:extLst>
          </p:cNvPr>
          <p:cNvSpPr txBox="1">
            <a:spLocks noChangeArrowheads="1"/>
          </p:cNvSpPr>
          <p:nvPr/>
        </p:nvSpPr>
        <p:spPr bwMode="auto">
          <a:xfrm>
            <a:off x="8269288" y="566102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i="1"/>
              <a:t>Imagem cedida por DPDx, Centers for Disease Control and Prevention</a:t>
            </a:r>
          </a:p>
          <a:p>
            <a:pPr algn="ctr"/>
            <a:r>
              <a:rPr lang="fr-FR" altLang="fr-FR" i="1"/>
              <a:t>(https://www.cdc.gov/dpdx)</a:t>
            </a:r>
          </a:p>
        </p:txBody>
      </p:sp>
      <p:pic>
        <p:nvPicPr>
          <p:cNvPr id="57352" name="Image 1">
            <a:extLst>
              <a:ext uri="{FF2B5EF4-FFF2-40B4-BE49-F238E27FC236}">
                <a16:creationId xmlns:a16="http://schemas.microsoft.com/office/drawing/2014/main" id="{3020EDA4-669B-4DD3-BFF2-E0ACBB769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ZoneTexte 22">
            <a:extLst>
              <a:ext uri="{FF2B5EF4-FFF2-40B4-BE49-F238E27FC236}">
                <a16:creationId xmlns:a16="http://schemas.microsoft.com/office/drawing/2014/main" id="{520D9FBD-33B5-48BE-973E-603C2611111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02F7DF39-FC8F-4FF6-8B2A-616794D22252}"/>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10" highlightClick="1"/>
            <a:extLst>
              <a:ext uri="{FF2B5EF4-FFF2-40B4-BE49-F238E27FC236}">
                <a16:creationId xmlns:a16="http://schemas.microsoft.com/office/drawing/2014/main" id="{A3A707FD-C343-4946-A564-EE919242453E}"/>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FEBFFCB-08F9-456C-9078-3A6A4F8E7E6B}"/>
              </a:ext>
            </a:extLst>
          </p:cNvPr>
          <p:cNvSpPr txBox="1"/>
          <p:nvPr/>
        </p:nvSpPr>
        <p:spPr>
          <a:xfrm>
            <a:off x="3076575" y="246063"/>
            <a:ext cx="9115425"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fontAlgn="auto" hangingPunct="1">
              <a:spcBef>
                <a:spcPts val="0"/>
              </a:spcBef>
              <a:spcAft>
                <a:spcPts val="0"/>
              </a:spcAft>
              <a:defRPr/>
            </a:pPr>
            <a:r>
              <a:rPr lang="fr-FR" sz="4501" b="1">
                <a:solidFill>
                  <a:srgbClr val="00707C"/>
                </a:solidFill>
                <a:latin typeface="+mj-lt"/>
                <a:ea typeface="+mj-ea"/>
                <a:cs typeface="+mj-cs"/>
              </a:rPr>
              <a:t>Como se espalha? </a:t>
            </a:r>
          </a:p>
        </p:txBody>
      </p:sp>
      <p:sp>
        <p:nvSpPr>
          <p:cNvPr id="20483" name="ZoneTexte 13">
            <a:extLst>
              <a:ext uri="{FF2B5EF4-FFF2-40B4-BE49-F238E27FC236}">
                <a16:creationId xmlns:a16="http://schemas.microsoft.com/office/drawing/2014/main" id="{D5FF4E53-441D-4B69-9AC9-9E359A6AD8A2}"/>
              </a:ext>
            </a:extLst>
          </p:cNvPr>
          <p:cNvSpPr txBox="1">
            <a:spLocks noChangeArrowheads="1"/>
          </p:cNvSpPr>
          <p:nvPr/>
        </p:nvSpPr>
        <p:spPr bwMode="auto">
          <a:xfrm>
            <a:off x="3251200" y="2236788"/>
            <a:ext cx="4741863" cy="29321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altLang="fr-FR" sz="1400" dirty="0">
                <a:solidFill>
                  <a:srgbClr val="00707C"/>
                </a:solidFill>
              </a:rPr>
              <a:t>O ser humano é infetado por </a:t>
            </a:r>
            <a:r>
              <a:rPr lang="pt-BR" altLang="fr-FR" sz="1400" i="1" dirty="0">
                <a:solidFill>
                  <a:srgbClr val="00707C"/>
                </a:solidFill>
              </a:rPr>
              <a:t>Toxoplasma gondii </a:t>
            </a:r>
            <a:r>
              <a:rPr lang="pt-BR" altLang="fr-FR" sz="1400" dirty="0">
                <a:solidFill>
                  <a:srgbClr val="00707C"/>
                </a:solidFill>
              </a:rPr>
              <a:t>por</a:t>
            </a:r>
            <a:r>
              <a:rPr lang="en-GB" altLang="fr-FR" sz="1400" dirty="0">
                <a:solidFill>
                  <a:srgbClr val="00707C"/>
                </a:solidFill>
              </a:rPr>
              <a:t>:</a:t>
            </a:r>
          </a:p>
          <a:p>
            <a:pPr eaLnBrk="1" hangingPunct="1">
              <a:buClr>
                <a:schemeClr val="accent1"/>
              </a:buClr>
              <a:buFont typeface="Wingdings" panose="05000000000000000000" pitchFamily="2" charset="2"/>
              <a:buChar char="ü"/>
              <a:defRPr/>
            </a:pPr>
            <a:endParaRPr lang="en-GB" altLang="fr-FR" sz="1400" dirty="0">
              <a:solidFill>
                <a:srgbClr val="00707C"/>
              </a:solidFill>
            </a:endParaRPr>
          </a:p>
          <a:p>
            <a:pPr eaLnBrk="1" hangingPunct="1">
              <a:buClr>
                <a:schemeClr val="accent1"/>
              </a:buClr>
              <a:buFont typeface="Wingdings" panose="05000000000000000000" pitchFamily="2" charset="2"/>
              <a:buChar char="ü"/>
              <a:defRPr/>
            </a:pPr>
            <a:endParaRPr lang="en-GB" altLang="fr-FR" sz="1400" dirty="0">
              <a:solidFill>
                <a:srgbClr val="00707C"/>
              </a:solidFill>
            </a:endParaRPr>
          </a:p>
          <a:p>
            <a:pPr lvl="1" eaLnBrk="1" hangingPunct="1">
              <a:buClr>
                <a:schemeClr val="accent1"/>
              </a:buClr>
              <a:buFontTx/>
              <a:buChar char="-"/>
              <a:defRPr/>
            </a:pPr>
            <a:r>
              <a:rPr lang="pt-BR" altLang="fr-FR" sz="1400" dirty="0">
                <a:solidFill>
                  <a:srgbClr val="00707C"/>
                </a:solidFill>
              </a:rPr>
              <a:t>consumo de </a:t>
            </a:r>
            <a:r>
              <a:rPr lang="pt-BR" altLang="fr-FR" sz="1400" dirty="0">
                <a:solidFill>
                  <a:srgbClr val="B92233"/>
                </a:solidFill>
              </a:rPr>
              <a:t>carne</a:t>
            </a:r>
            <a:r>
              <a:rPr lang="pt-BR" altLang="fr-FR" sz="1400" dirty="0">
                <a:solidFill>
                  <a:srgbClr val="00707C"/>
                </a:solidFill>
              </a:rPr>
              <a:t> crua ou </a:t>
            </a:r>
            <a:r>
              <a:rPr lang="pt-BR" altLang="fr-FR" sz="1400" dirty="0">
                <a:solidFill>
                  <a:srgbClr val="B92233"/>
                </a:solidFill>
              </a:rPr>
              <a:t>malpassada</a:t>
            </a:r>
            <a:r>
              <a:rPr lang="pt-BR" altLang="fr-FR" sz="1400" dirty="0">
                <a:solidFill>
                  <a:srgbClr val="00707C"/>
                </a:solidFill>
              </a:rPr>
              <a:t> de animais infetados e consumo de </a:t>
            </a:r>
            <a:r>
              <a:rPr lang="pt-BR" altLang="fr-FR" sz="1400" dirty="0">
                <a:solidFill>
                  <a:srgbClr val="B92233"/>
                </a:solidFill>
              </a:rPr>
              <a:t>frutas e legumes crus</a:t>
            </a:r>
          </a:p>
          <a:p>
            <a:pPr lvl="1" eaLnBrk="1" hangingPunct="1">
              <a:buClr>
                <a:schemeClr val="accent1"/>
              </a:buClr>
              <a:buFontTx/>
              <a:buChar char="-"/>
              <a:defRPr/>
            </a:pPr>
            <a:endParaRPr lang="en-GB" altLang="fr-FR" sz="1400" dirty="0">
              <a:solidFill>
                <a:schemeClr val="accent3"/>
              </a:solidFill>
            </a:endParaRPr>
          </a:p>
          <a:p>
            <a:pPr marL="228600" lvl="1" indent="0" eaLnBrk="1" hangingPunct="1">
              <a:buClr>
                <a:schemeClr val="accent1"/>
              </a:buClr>
              <a:defRPr/>
            </a:pPr>
            <a:endParaRPr lang="en-GB" altLang="fr-FR" sz="1400" dirty="0">
              <a:solidFill>
                <a:srgbClr val="00707C"/>
              </a:solidFill>
            </a:endParaRPr>
          </a:p>
          <a:p>
            <a:pPr marL="228600" lvl="1" indent="0" eaLnBrk="1" hangingPunct="1">
              <a:buClr>
                <a:schemeClr val="accent1"/>
              </a:buClr>
              <a:defRPr/>
            </a:pPr>
            <a:endParaRPr lang="en-GB" altLang="fr-FR" sz="1400" dirty="0">
              <a:solidFill>
                <a:srgbClr val="00707C"/>
              </a:solidFill>
            </a:endParaRPr>
          </a:p>
          <a:p>
            <a:pPr marL="228600" lvl="1" indent="0" eaLnBrk="1" hangingPunct="1">
              <a:buClr>
                <a:schemeClr val="accent1"/>
              </a:buClr>
              <a:defRPr/>
            </a:pPr>
            <a:endParaRPr lang="en-GB" altLang="fr-FR" sz="1400" dirty="0">
              <a:solidFill>
                <a:srgbClr val="00707C"/>
              </a:solidFill>
            </a:endParaRPr>
          </a:p>
          <a:p>
            <a:pPr lvl="1" eaLnBrk="1" hangingPunct="1">
              <a:buClr>
                <a:schemeClr val="accent1"/>
              </a:buClr>
              <a:buFontTx/>
              <a:buChar char="-"/>
              <a:defRPr/>
            </a:pPr>
            <a:endParaRPr lang="en-GB" altLang="fr-FR" sz="1400" dirty="0">
              <a:solidFill>
                <a:srgbClr val="00707C"/>
              </a:solidFill>
            </a:endParaRPr>
          </a:p>
          <a:p>
            <a:pPr lvl="1" eaLnBrk="1" hangingPunct="1">
              <a:buClr>
                <a:schemeClr val="accent1"/>
              </a:buClr>
              <a:buFontTx/>
              <a:buChar char="-"/>
              <a:defRPr/>
            </a:pPr>
            <a:r>
              <a:rPr lang="pt-BR" altLang="fr-FR" sz="1400" dirty="0">
                <a:solidFill>
                  <a:srgbClr val="00707C"/>
                </a:solidFill>
              </a:rPr>
              <a:t>transmissão direta de </a:t>
            </a:r>
            <a:r>
              <a:rPr lang="pt-BR" altLang="fr-FR" sz="1400" dirty="0">
                <a:solidFill>
                  <a:srgbClr val="B92233"/>
                </a:solidFill>
              </a:rPr>
              <a:t>gatos infetados</a:t>
            </a:r>
            <a:endParaRPr lang="en-GB" altLang="fr-FR" sz="1400" dirty="0">
              <a:solidFill>
                <a:srgbClr val="B92233"/>
              </a:solidFill>
            </a:endParaRPr>
          </a:p>
          <a:p>
            <a:pPr lvl="1"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58372" name="Groupe 17">
            <a:extLst>
              <a:ext uri="{FF2B5EF4-FFF2-40B4-BE49-F238E27FC236}">
                <a16:creationId xmlns:a16="http://schemas.microsoft.com/office/drawing/2014/main" id="{113E22DE-74FA-457B-AE32-17A46A6E5508}"/>
              </a:ext>
            </a:extLst>
          </p:cNvPr>
          <p:cNvGrpSpPr>
            <a:grpSpLocks/>
          </p:cNvGrpSpPr>
          <p:nvPr/>
        </p:nvGrpSpPr>
        <p:grpSpPr bwMode="auto">
          <a:xfrm>
            <a:off x="-41275" y="6016625"/>
            <a:ext cx="12276138" cy="887413"/>
            <a:chOff x="-41565" y="6016088"/>
            <a:chExt cx="12276859" cy="888671"/>
          </a:xfrm>
        </p:grpSpPr>
        <p:sp>
          <p:nvSpPr>
            <p:cNvPr id="58382" name="ZoneTexte 18">
              <a:extLst>
                <a:ext uri="{FF2B5EF4-FFF2-40B4-BE49-F238E27FC236}">
                  <a16:creationId xmlns:a16="http://schemas.microsoft.com/office/drawing/2014/main" id="{FB862398-EF8F-4567-885A-5F603DB5E3E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58383" name="ZoneTexte 19">
              <a:extLst>
                <a:ext uri="{FF2B5EF4-FFF2-40B4-BE49-F238E27FC236}">
                  <a16:creationId xmlns:a16="http://schemas.microsoft.com/office/drawing/2014/main" id="{CC15B60A-0835-4E92-83F5-978B561EA9A6}"/>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378B5366-D340-441F-80FB-C5086613A45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58385" name="Image 25">
              <a:extLst>
                <a:ext uri="{FF2B5EF4-FFF2-40B4-BE49-F238E27FC236}">
                  <a16:creationId xmlns:a16="http://schemas.microsoft.com/office/drawing/2014/main" id="{2D18AC62-5FF1-4979-B6B2-AF447817B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73" name="Image 2" descr="Desenho: Gato ao lado de caixa de areia suja">
            <a:extLst>
              <a:ext uri="{FF2B5EF4-FFF2-40B4-BE49-F238E27FC236}">
                <a16:creationId xmlns:a16="http://schemas.microsoft.com/office/drawing/2014/main" id="{24249D4D-CBC6-4830-AE91-B8B4F957A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788" y="4064000"/>
            <a:ext cx="23558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Image 4" descr="Fotografia: Vegetais crus e bife tártaro (carne crua)">
            <a:extLst>
              <a:ext uri="{FF2B5EF4-FFF2-40B4-BE49-F238E27FC236}">
                <a16:creationId xmlns:a16="http://schemas.microsoft.com/office/drawing/2014/main" id="{C97BFFB3-C016-4AEF-BBA0-56451990A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2263" y="1906588"/>
            <a:ext cx="3584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Bouton d’action : vide 19">
            <a:hlinkClick r:id="rId6" action="ppaction://hlinksldjump" highlightClick="1"/>
            <a:extLst>
              <a:ext uri="{FF2B5EF4-FFF2-40B4-BE49-F238E27FC236}">
                <a16:creationId xmlns:a16="http://schemas.microsoft.com/office/drawing/2014/main" id="{478C2E7B-D3CB-4FBA-B946-3933086FE79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58376" name="Groupe 1">
            <a:extLst>
              <a:ext uri="{FF2B5EF4-FFF2-40B4-BE49-F238E27FC236}">
                <a16:creationId xmlns:a16="http://schemas.microsoft.com/office/drawing/2014/main" id="{132F0083-9140-43CB-8F7B-E5671BB8FD29}"/>
              </a:ext>
            </a:extLst>
          </p:cNvPr>
          <p:cNvGrpSpPr>
            <a:grpSpLocks/>
          </p:cNvGrpSpPr>
          <p:nvPr/>
        </p:nvGrpSpPr>
        <p:grpSpPr bwMode="auto">
          <a:xfrm>
            <a:off x="0" y="14288"/>
            <a:ext cx="3076575" cy="6002337"/>
            <a:chOff x="0" y="14288"/>
            <a:chExt cx="3076575" cy="6002337"/>
          </a:xfrm>
        </p:grpSpPr>
        <p:sp>
          <p:nvSpPr>
            <p:cNvPr id="23" name="Rectangle 22">
              <a:extLst>
                <a:ext uri="{FF2B5EF4-FFF2-40B4-BE49-F238E27FC236}">
                  <a16:creationId xmlns:a16="http://schemas.microsoft.com/office/drawing/2014/main" id="{6B6C6245-25A4-4FAD-84AB-9AAB760CC82D}"/>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4" name="Connecteur droit 23">
              <a:extLst>
                <a:ext uri="{FF2B5EF4-FFF2-40B4-BE49-F238E27FC236}">
                  <a16:creationId xmlns:a16="http://schemas.microsoft.com/office/drawing/2014/main" id="{0BF1FDBE-3DEC-4D59-80C6-7D49946EA73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58377" name="Image 1">
            <a:extLst>
              <a:ext uri="{FF2B5EF4-FFF2-40B4-BE49-F238E27FC236}">
                <a16:creationId xmlns:a16="http://schemas.microsoft.com/office/drawing/2014/main" id="{206384D6-E6E7-4C92-BD68-A565D4369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ZoneTexte 22">
            <a:extLst>
              <a:ext uri="{FF2B5EF4-FFF2-40B4-BE49-F238E27FC236}">
                <a16:creationId xmlns:a16="http://schemas.microsoft.com/office/drawing/2014/main" id="{FEECFC83-A4F4-466D-8878-E32E8F00F8A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8" name="ZoneTexte 17">
            <a:extLst>
              <a:ext uri="{FF2B5EF4-FFF2-40B4-BE49-F238E27FC236}">
                <a16:creationId xmlns:a16="http://schemas.microsoft.com/office/drawing/2014/main" id="{A17A69B7-5407-4FA7-8009-C37B28E8B52F}"/>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2" highlightClick="1"/>
            <a:extLst>
              <a:ext uri="{FF2B5EF4-FFF2-40B4-BE49-F238E27FC236}">
                <a16:creationId xmlns:a16="http://schemas.microsoft.com/office/drawing/2014/main" id="{266C7AE8-2A6C-4D42-A999-82BF48289119}"/>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96EB5A-7632-449C-BD5D-831C97B0759F}"/>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hangingPunct="1">
              <a:defRPr/>
            </a:pPr>
            <a:r>
              <a:rPr lang="pt-BR" altLang="fr-FR" sz="4501" b="1">
                <a:solidFill>
                  <a:srgbClr val="00707C"/>
                </a:solidFill>
                <a:latin typeface="+mj-lt"/>
                <a:ea typeface="+mj-ea"/>
                <a:cs typeface="+mj-cs"/>
              </a:rPr>
              <a:t>Qual a relação entre a dose ingerida e o risco de doença</a:t>
            </a:r>
            <a:r>
              <a:rPr lang="en-GB" altLang="fr-FR" sz="4501" b="1">
                <a:solidFill>
                  <a:srgbClr val="00707C"/>
                </a:solidFill>
                <a:latin typeface="+mj-lt"/>
                <a:ea typeface="+mj-ea"/>
                <a:cs typeface="+mj-cs"/>
              </a:rPr>
              <a:t>?</a:t>
            </a:r>
          </a:p>
        </p:txBody>
      </p:sp>
      <p:sp>
        <p:nvSpPr>
          <p:cNvPr id="60419" name="ZoneTexte 13">
            <a:extLst>
              <a:ext uri="{FF2B5EF4-FFF2-40B4-BE49-F238E27FC236}">
                <a16:creationId xmlns:a16="http://schemas.microsoft.com/office/drawing/2014/main" id="{5A02BA53-F3D1-4149-A22F-D4C67BAE62C0}"/>
              </a:ext>
            </a:extLst>
          </p:cNvPr>
          <p:cNvSpPr txBox="1">
            <a:spLocks noChangeArrowheads="1"/>
          </p:cNvSpPr>
          <p:nvPr/>
        </p:nvSpPr>
        <p:spPr bwMode="auto">
          <a:xfrm>
            <a:off x="3224213" y="3452813"/>
            <a:ext cx="88280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rgbClr val="00707C"/>
                </a:solidFill>
              </a:rPr>
              <a:t>A ingestão de </a:t>
            </a:r>
            <a:r>
              <a:rPr lang="pt-BR" altLang="fr-FR" sz="1400" dirty="0">
                <a:solidFill>
                  <a:srgbClr val="B92233"/>
                </a:solidFill>
              </a:rPr>
              <a:t>poucos oocistos ou cistos </a:t>
            </a:r>
            <a:r>
              <a:rPr lang="pt-BR" altLang="fr-FR" sz="1400" dirty="0">
                <a:solidFill>
                  <a:srgbClr val="00707C"/>
                </a:solidFill>
              </a:rPr>
              <a:t>de </a:t>
            </a:r>
            <a:r>
              <a:rPr lang="pt-BR" altLang="fr-FR" sz="1400" i="1" dirty="0">
                <a:solidFill>
                  <a:srgbClr val="00707C"/>
                </a:solidFill>
              </a:rPr>
              <a:t>Toxoplasma gondii </a:t>
            </a:r>
            <a:r>
              <a:rPr lang="pt-BR" altLang="fr-FR" sz="1400" dirty="0">
                <a:solidFill>
                  <a:srgbClr val="00707C"/>
                </a:solidFill>
              </a:rPr>
              <a:t>é suficiente para causar infeção num indivíduo que nunca foi exposto ao parasita</a:t>
            </a:r>
            <a:r>
              <a:rPr lang="en-GB" altLang="fr-FR" sz="1400" dirty="0">
                <a:solidFill>
                  <a:srgbClr val="00707C"/>
                </a:solidFill>
              </a:rPr>
              <a:t>. </a:t>
            </a:r>
          </a:p>
          <a:p>
            <a:pPr eaLnBrk="1" hangingPunct="1">
              <a:buClr>
                <a:schemeClr val="accent1"/>
              </a:buClr>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B92233"/>
                </a:solidFill>
              </a:rPr>
              <a:t>Uma vez infetados</a:t>
            </a:r>
            <a:r>
              <a:rPr lang="pt-BR" altLang="fr-FR" sz="1400" dirty="0">
                <a:solidFill>
                  <a:srgbClr val="00707C"/>
                </a:solidFill>
              </a:rPr>
              <a:t>, os seres humanos </a:t>
            </a:r>
            <a:r>
              <a:rPr lang="pt-BR" altLang="fr-FR" sz="1400" dirty="0">
                <a:solidFill>
                  <a:srgbClr val="B92233"/>
                </a:solidFill>
              </a:rPr>
              <a:t>ficam imunizados </a:t>
            </a:r>
            <a:r>
              <a:rPr lang="pt-BR" altLang="fr-FR" sz="1400" dirty="0">
                <a:solidFill>
                  <a:srgbClr val="00707C"/>
                </a:solidFill>
              </a:rPr>
              <a:t>contra novas infeções.</a:t>
            </a:r>
            <a:endParaRPr lang="en-GB" altLang="fr-FR" sz="1400" dirty="0">
              <a:solidFill>
                <a:srgbClr val="00707C"/>
              </a:solidFill>
            </a:endParaRPr>
          </a:p>
          <a:p>
            <a:pPr eaLnBrk="1" hangingPunct="1"/>
            <a:endParaRPr lang="en-GB"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60420" name="Groupe 17">
            <a:extLst>
              <a:ext uri="{FF2B5EF4-FFF2-40B4-BE49-F238E27FC236}">
                <a16:creationId xmlns:a16="http://schemas.microsoft.com/office/drawing/2014/main" id="{2AEF35DF-58D9-4CB7-977D-9B797C90EA96}"/>
              </a:ext>
            </a:extLst>
          </p:cNvPr>
          <p:cNvGrpSpPr>
            <a:grpSpLocks/>
          </p:cNvGrpSpPr>
          <p:nvPr/>
        </p:nvGrpSpPr>
        <p:grpSpPr bwMode="auto">
          <a:xfrm>
            <a:off x="-41275" y="6016625"/>
            <a:ext cx="12276138" cy="887413"/>
            <a:chOff x="-41565" y="6016088"/>
            <a:chExt cx="12276859" cy="888671"/>
          </a:xfrm>
        </p:grpSpPr>
        <p:sp>
          <p:nvSpPr>
            <p:cNvPr id="60427" name="ZoneTexte 18">
              <a:extLst>
                <a:ext uri="{FF2B5EF4-FFF2-40B4-BE49-F238E27FC236}">
                  <a16:creationId xmlns:a16="http://schemas.microsoft.com/office/drawing/2014/main" id="{104FE0F4-D099-4D35-A819-703BA36D1B3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0428" name="ZoneTexte 19">
              <a:extLst>
                <a:ext uri="{FF2B5EF4-FFF2-40B4-BE49-F238E27FC236}">
                  <a16:creationId xmlns:a16="http://schemas.microsoft.com/office/drawing/2014/main" id="{4E861AAF-DEF7-4A15-A965-CCBCFD35EB83}"/>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39F65261-41CE-4119-A36E-F9413E55A43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00E2A578-EF27-4D98-AC54-D430A1A238EC}"/>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60431" name="Image 25">
              <a:extLst>
                <a:ext uri="{FF2B5EF4-FFF2-40B4-BE49-F238E27FC236}">
                  <a16:creationId xmlns:a16="http://schemas.microsoft.com/office/drawing/2014/main" id="{91446652-6370-4C1F-A84A-1EB8CD42B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1" name="Groupe 1">
            <a:extLst>
              <a:ext uri="{FF2B5EF4-FFF2-40B4-BE49-F238E27FC236}">
                <a16:creationId xmlns:a16="http://schemas.microsoft.com/office/drawing/2014/main" id="{938453B1-2041-4B5E-AE3B-B4BD4C29D90D}"/>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6666CEF3-D70F-493F-9C42-8508D191CE4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3" name="Connecteur droit 22">
              <a:extLst>
                <a:ext uri="{FF2B5EF4-FFF2-40B4-BE49-F238E27FC236}">
                  <a16:creationId xmlns:a16="http://schemas.microsoft.com/office/drawing/2014/main" id="{3F287857-45B5-4844-8536-C6F4427E9AAE}"/>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0422" name="Image 1">
            <a:extLst>
              <a:ext uri="{FF2B5EF4-FFF2-40B4-BE49-F238E27FC236}">
                <a16:creationId xmlns:a16="http://schemas.microsoft.com/office/drawing/2014/main" id="{8D974789-AE20-4045-99ED-4457BD38F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ZoneTexte 22">
            <a:extLst>
              <a:ext uri="{FF2B5EF4-FFF2-40B4-BE49-F238E27FC236}">
                <a16:creationId xmlns:a16="http://schemas.microsoft.com/office/drawing/2014/main" id="{6F19070B-3C97-4C82-9ABC-F3EE32D7301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75A413A8-512B-4B6E-8F7F-E43A304CB023}"/>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9" highlightClick="1"/>
            <a:extLst>
              <a:ext uri="{FF2B5EF4-FFF2-40B4-BE49-F238E27FC236}">
                <a16:creationId xmlns:a16="http://schemas.microsoft.com/office/drawing/2014/main" id="{039F9AB9-F4DE-4455-A724-8B7EF146D00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3AA7232-1E99-4888-BCDB-1E4DAF717C0B}"/>
              </a:ext>
            </a:extLst>
          </p:cNvPr>
          <p:cNvSpPr txBox="1"/>
          <p:nvPr/>
        </p:nvSpPr>
        <p:spPr>
          <a:xfrm>
            <a:off x="3956050" y="246063"/>
            <a:ext cx="8235950" cy="785812"/>
          </a:xfrm>
          <a:prstGeom prst="rect">
            <a:avLst/>
          </a:prstGeom>
          <a:noFill/>
        </p:spPr>
        <p:txBody>
          <a:bodyPr lIns="91440" tIns="45720" rIns="91440" bIns="45720" anchor="t">
            <a:spAutoFit/>
          </a:bodyPr>
          <a:lstStyle/>
          <a:p>
            <a:pPr algn="ctr">
              <a:spcBef>
                <a:spcPts val="0"/>
              </a:spcBef>
              <a:spcAft>
                <a:spcPts val="0"/>
              </a:spcAft>
              <a:defRPr/>
            </a:pPr>
            <a:r>
              <a:rPr lang="fr-FR" sz="4500" b="1" dirty="0" err="1">
                <a:solidFill>
                  <a:srgbClr val="00707C"/>
                </a:solidFill>
                <a:latin typeface="+mj-lt"/>
                <a:ea typeface="+mj-ea"/>
                <a:cs typeface="+mj-cs"/>
              </a:rPr>
              <a:t>Objetivos</a:t>
            </a:r>
            <a:r>
              <a:rPr lang="fr-FR" sz="4500" b="1" dirty="0">
                <a:solidFill>
                  <a:srgbClr val="00707C"/>
                </a:solidFill>
                <a:latin typeface="+mj-lt"/>
                <a:ea typeface="+mj-ea"/>
                <a:cs typeface="+mj-cs"/>
              </a:rPr>
              <a:t> de </a:t>
            </a:r>
            <a:r>
              <a:rPr lang="fr-FR" sz="4500" b="1" dirty="0" err="1">
                <a:solidFill>
                  <a:srgbClr val="00707C"/>
                </a:solidFill>
                <a:latin typeface="+mj-lt"/>
                <a:ea typeface="+mj-ea"/>
                <a:cs typeface="+mj-cs"/>
              </a:rPr>
              <a:t>aprendizagem</a:t>
            </a:r>
            <a:endParaRPr lang="en-US" dirty="0">
              <a:ea typeface="+mj-ea"/>
              <a:cs typeface="+mj-cs"/>
            </a:endParaRPr>
          </a:p>
        </p:txBody>
      </p:sp>
      <p:sp>
        <p:nvSpPr>
          <p:cNvPr id="14" name="ZoneTexte 13">
            <a:extLst>
              <a:ext uri="{FF2B5EF4-FFF2-40B4-BE49-F238E27FC236}">
                <a16:creationId xmlns:a16="http://schemas.microsoft.com/office/drawing/2014/main" id="{DD928009-4092-48FF-BA42-B8DC0A6D04BD}"/>
              </a:ext>
            </a:extLst>
          </p:cNvPr>
          <p:cNvSpPr txBox="1"/>
          <p:nvPr/>
        </p:nvSpPr>
        <p:spPr>
          <a:xfrm>
            <a:off x="3203575" y="1376363"/>
            <a:ext cx="8828088" cy="4932362"/>
          </a:xfrm>
          <a:prstGeom prst="rect">
            <a:avLst/>
          </a:prstGeom>
          <a:noFill/>
        </p:spPr>
        <p:txBody>
          <a:bodyPr>
            <a:spAutoFit/>
          </a:bodyPr>
          <a:lstStyle/>
          <a:p>
            <a:pPr marL="285750" indent="-285750" defTabSz="914446" eaLnBrk="1" fontAlgn="auto" hangingPunct="1">
              <a:spcBef>
                <a:spcPts val="300"/>
              </a:spcBef>
              <a:spcAft>
                <a:spcPts val="0"/>
              </a:spcAft>
              <a:buFont typeface="Wingdings" panose="05000000000000000000" pitchFamily="2" charset="2"/>
              <a:buChar char="ü"/>
              <a:defRPr/>
            </a:pPr>
            <a:r>
              <a:rPr lang="pt-BR" sz="1600" dirty="0">
                <a:solidFill>
                  <a:schemeClr val="accent1"/>
                </a:solidFill>
                <a:latin typeface="+mn-lt"/>
              </a:rPr>
              <a:t>Entender que existem </a:t>
            </a:r>
            <a:r>
              <a:rPr lang="pt-BR" sz="1600" dirty="0">
                <a:solidFill>
                  <a:schemeClr val="accent1"/>
                </a:solidFill>
                <a:latin typeface="+mn-lt"/>
                <a:hlinkClick r:id="rId3" action="ppaction://hlinksldjump"/>
              </a:rPr>
              <a:t>micróbios úteis </a:t>
            </a:r>
            <a:r>
              <a:rPr lang="pt-BR" sz="1600" dirty="0">
                <a:solidFill>
                  <a:schemeClr val="accent1"/>
                </a:solidFill>
                <a:latin typeface="+mn-lt"/>
              </a:rPr>
              <a:t>e </a:t>
            </a:r>
            <a:r>
              <a:rPr lang="pt-BR" sz="1600" dirty="0">
                <a:solidFill>
                  <a:srgbClr val="B92233"/>
                </a:solidFill>
                <a:latin typeface="+mn-lt"/>
              </a:rPr>
              <a:t>prejudiciais</a:t>
            </a:r>
            <a:r>
              <a:rPr lang="pt-BR" sz="1600" dirty="0">
                <a:solidFill>
                  <a:schemeClr val="accent1"/>
                </a:solidFill>
                <a:latin typeface="+mn-lt"/>
              </a:rPr>
              <a:t> nos alimentos e que estes podem causar toxinfeção alimentar</a:t>
            </a:r>
            <a:r>
              <a:rPr lang="en-GB" sz="1600" dirty="0">
                <a:solidFill>
                  <a:schemeClr val="accent1"/>
                </a:solidFill>
                <a:latin typeface="+mn-lt"/>
              </a:rPr>
              <a:t>.</a:t>
            </a:r>
          </a:p>
          <a:p>
            <a:pPr marL="285750" indent="-285750" defTabSz="914446" eaLnBrk="1" fontAlgn="auto" hangingPunct="1">
              <a:spcBef>
                <a:spcPts val="300"/>
              </a:spcBef>
              <a:spcAft>
                <a:spcPts val="0"/>
              </a:spcAft>
              <a:buFont typeface="Wingdings" panose="05000000000000000000" pitchFamily="2" charset="2"/>
              <a:buChar char="ü"/>
              <a:defRPr/>
            </a:pPr>
            <a:endParaRPr lang="en-GB" sz="1600" dirty="0">
              <a:solidFill>
                <a:schemeClr val="accent1"/>
              </a:solidFill>
              <a:latin typeface="+mn-lt"/>
            </a:endParaRPr>
          </a:p>
          <a:p>
            <a:pPr defTabSz="914446" eaLnBrk="1" fontAlgn="auto" hangingPunct="1">
              <a:spcBef>
                <a:spcPts val="300"/>
              </a:spcBef>
              <a:spcAft>
                <a:spcPts val="0"/>
              </a:spcAft>
              <a:defRPr/>
            </a:pPr>
            <a:endParaRPr lang="en-GB" sz="1600" dirty="0">
              <a:solidFill>
                <a:schemeClr val="accent1"/>
              </a:solidFill>
              <a:latin typeface="+mn-lt"/>
            </a:endParaRPr>
          </a:p>
          <a:p>
            <a:pPr marL="285750" indent="-285750" defTabSz="914446" eaLnBrk="1" fontAlgn="auto" hangingPunct="1">
              <a:spcBef>
                <a:spcPts val="300"/>
              </a:spcBef>
              <a:spcAft>
                <a:spcPts val="0"/>
              </a:spcAft>
              <a:buFont typeface="Wingdings" panose="05000000000000000000" pitchFamily="2" charset="2"/>
              <a:buChar char="ü"/>
              <a:defRPr/>
            </a:pPr>
            <a:r>
              <a:rPr lang="pt-BR" sz="1600" dirty="0">
                <a:solidFill>
                  <a:schemeClr val="accent1"/>
                </a:solidFill>
                <a:latin typeface="+mn-lt"/>
              </a:rPr>
              <a:t>Para entender as causas, sintomas, riscos e consequências dos </a:t>
            </a:r>
            <a:r>
              <a:rPr lang="pt-BR" sz="1600" dirty="0">
                <a:solidFill>
                  <a:schemeClr val="accent3">
                    <a:lumMod val="75000"/>
                  </a:schemeClr>
                </a:solidFill>
                <a:latin typeface="+mn-lt"/>
              </a:rPr>
              <a:t>principais micróbios envolvidos em doenças transmitidas por alimentos</a:t>
            </a:r>
            <a:r>
              <a:rPr lang="pt-BR" sz="1600" dirty="0">
                <a:solidFill>
                  <a:schemeClr val="accent1"/>
                </a:solidFill>
                <a:latin typeface="+mn-lt"/>
              </a:rPr>
              <a:t> </a:t>
            </a:r>
            <a:r>
              <a:rPr lang="en-GB" sz="1600" dirty="0">
                <a:solidFill>
                  <a:schemeClr val="accent1"/>
                </a:solidFill>
                <a:latin typeface="+mn-lt"/>
              </a:rPr>
              <a:t>:</a:t>
            </a:r>
          </a:p>
          <a:p>
            <a:pPr marL="742950" lvl="2" indent="-285750" defTabSz="914446" eaLnBrk="1" fontAlgn="auto" hangingPunct="1">
              <a:spcBef>
                <a:spcPts val="300"/>
              </a:spcBef>
              <a:spcAft>
                <a:spcPts val="0"/>
              </a:spcAft>
              <a:buFontTx/>
              <a:buChar char="-"/>
              <a:defRPr/>
            </a:pPr>
            <a:r>
              <a:rPr lang="en-GB" sz="1600" dirty="0">
                <a:solidFill>
                  <a:schemeClr val="accent1"/>
                </a:solidFill>
                <a:latin typeface="+mn-lt"/>
                <a:hlinkClick r:id="rId4" action="ppaction://hlinksldjump" tooltip="click here to access the pages on Norovirus"/>
              </a:rPr>
              <a:t>Norovirus</a:t>
            </a:r>
            <a:endParaRPr lang="en-GB" sz="1600"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5" action="ppaction://hlinksldjump" tooltip="click here to access the pages on Toxoplasma gondii"/>
              </a:rPr>
              <a:t>Toxoplasma </a:t>
            </a:r>
            <a:r>
              <a:rPr lang="en-GB" sz="1600" i="1" dirty="0" err="1">
                <a:solidFill>
                  <a:schemeClr val="accent1"/>
                </a:solidFill>
                <a:latin typeface="+mn-lt"/>
                <a:hlinkClick r:id="rId5" action="ppaction://hlinksldjump" tooltip="click here to access the pages on Toxoplasma gondii"/>
              </a:rPr>
              <a:t>Gondii</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6" action="ppaction://hlinksldjump" tooltip="click here to access the pages on Campylobacter"/>
              </a:rPr>
              <a:t>Campylobacter </a:t>
            </a:r>
            <a:r>
              <a:rPr lang="en-GB" sz="1600" i="1" dirty="0" err="1">
                <a:solidFill>
                  <a:schemeClr val="accent1"/>
                </a:solidFill>
                <a:latin typeface="+mn-lt"/>
                <a:hlinkClick r:id="rId6" action="ppaction://hlinksldjump" tooltip="click here to access the pages on Campylobacter"/>
              </a:rPr>
              <a:t>jejuni</a:t>
            </a:r>
            <a:r>
              <a:rPr lang="en-GB" sz="1600" i="1" dirty="0">
                <a:solidFill>
                  <a:schemeClr val="accent1"/>
                </a:solidFill>
                <a:latin typeface="+mn-lt"/>
                <a:hlinkClick r:id="rId6" action="ppaction://hlinksldjump" tooltip="click here to access the pages on Campylobacter"/>
              </a:rPr>
              <a:t> e Campylobacter coli</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7" action="ppaction://hlinksldjump" tooltip="click here to access the pages on Salmonella"/>
              </a:rPr>
              <a:t>Salmonella </a:t>
            </a:r>
            <a:r>
              <a:rPr lang="en-GB" sz="1600" i="1" dirty="0" err="1">
                <a:solidFill>
                  <a:schemeClr val="accent1"/>
                </a:solidFill>
                <a:latin typeface="+mn-lt"/>
                <a:hlinkClick r:id="rId7" action="ppaction://hlinksldjump" tooltip="click here to access the pages on Salmonella"/>
              </a:rPr>
              <a:t>enterica</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8" action="ppaction://hlinksldjump" tooltip="click here to access the pages on Listeria"/>
              </a:rPr>
              <a:t>Listeria monocytogenes</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mn-lt"/>
            </a:endParaRPr>
          </a:p>
          <a:p>
            <a:pPr defTabSz="914446" eaLnBrk="1" fontAlgn="auto" hangingPunct="1">
              <a:spcBef>
                <a:spcPts val="300"/>
              </a:spcBef>
              <a:spcAft>
                <a:spcPts val="0"/>
              </a:spcAft>
              <a:defRPr/>
            </a:pPr>
            <a:endParaRPr lang="fr-FR" sz="1600" dirty="0">
              <a:solidFill>
                <a:srgbClr val="00707C"/>
              </a:solidFill>
              <a:latin typeface="+mn-lt"/>
            </a:endParaRPr>
          </a:p>
          <a:p>
            <a:pPr marL="514350" lvl="1" indent="-285750" defTabSz="914446" eaLnBrk="1" fontAlgn="auto" hangingPunct="1">
              <a:spcBef>
                <a:spcPts val="300"/>
              </a:spcBef>
              <a:spcAft>
                <a:spcPts val="0"/>
              </a:spcAft>
              <a:buFont typeface="Wingdings" panose="05000000000000000000" pitchFamily="2" charset="2"/>
              <a:buChar char="ü"/>
              <a:defRPr/>
            </a:pPr>
            <a:r>
              <a:rPr lang="pt-BR" sz="1600" dirty="0">
                <a:solidFill>
                  <a:schemeClr val="accent1"/>
                </a:solidFill>
                <a:latin typeface="+mn-lt"/>
              </a:rPr>
              <a:t>Entender que qualquer que seja a sua proveniência, incluindo casas e quintais, os alimentos são portadores de micróbios</a:t>
            </a:r>
            <a:r>
              <a:rPr lang="en-GB" sz="1600" dirty="0">
                <a:solidFill>
                  <a:schemeClr val="accent1"/>
                </a:solidFill>
                <a:latin typeface="+mn-lt"/>
              </a:rPr>
              <a:t>.</a:t>
            </a:r>
          </a:p>
          <a:p>
            <a:pPr marL="742950" lvl="2"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559809" lvl="1" indent="0" defTabSz="914446" eaLnBrk="1" fontAlgn="auto" hangingPunct="1">
              <a:spcBef>
                <a:spcPts val="0"/>
              </a:spcBef>
              <a:spcAft>
                <a:spcPts val="0"/>
              </a:spcAft>
              <a:defRPr/>
            </a:pPr>
            <a:endParaRPr lang="en-GB" sz="1400" dirty="0">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mn-lt"/>
            </a:endParaRPr>
          </a:p>
        </p:txBody>
      </p:sp>
      <p:grpSp>
        <p:nvGrpSpPr>
          <p:cNvPr id="39940" name="Groupe 17">
            <a:extLst>
              <a:ext uri="{FF2B5EF4-FFF2-40B4-BE49-F238E27FC236}">
                <a16:creationId xmlns:a16="http://schemas.microsoft.com/office/drawing/2014/main" id="{2F5CCB77-0D8E-452E-96B2-2C69FAA51B58}"/>
              </a:ext>
            </a:extLst>
          </p:cNvPr>
          <p:cNvGrpSpPr>
            <a:grpSpLocks/>
          </p:cNvGrpSpPr>
          <p:nvPr/>
        </p:nvGrpSpPr>
        <p:grpSpPr bwMode="auto">
          <a:xfrm>
            <a:off x="-41275" y="6016625"/>
            <a:ext cx="12276138" cy="887413"/>
            <a:chOff x="-41565" y="6016088"/>
            <a:chExt cx="12276859" cy="888671"/>
          </a:xfrm>
        </p:grpSpPr>
        <p:sp>
          <p:nvSpPr>
            <p:cNvPr id="39948" name="ZoneTexte 18">
              <a:extLst>
                <a:ext uri="{FF2B5EF4-FFF2-40B4-BE49-F238E27FC236}">
                  <a16:creationId xmlns:a16="http://schemas.microsoft.com/office/drawing/2014/main" id="{260373D1-90F6-49A7-A38E-A7E7C6E9549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39949" name="ZoneTexte 19">
              <a:extLst>
                <a:ext uri="{FF2B5EF4-FFF2-40B4-BE49-F238E27FC236}">
                  <a16:creationId xmlns:a16="http://schemas.microsoft.com/office/drawing/2014/main" id="{7981084C-849A-448F-94C9-FAF8711203A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61227FB2-FB18-4552-8D44-5E2A746CBAAF}"/>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 action="ppaction://hlinkshowjump?jump=endshow" highlightClick="1"/>
              <a:extLst>
                <a:ext uri="{FF2B5EF4-FFF2-40B4-BE49-F238E27FC236}">
                  <a16:creationId xmlns:a16="http://schemas.microsoft.com/office/drawing/2014/main" id="{A7509009-C8F2-424E-89EE-622BB799ACE6}"/>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39952" name="ZoneTexte 22">
              <a:extLst>
                <a:ext uri="{FF2B5EF4-FFF2-40B4-BE49-F238E27FC236}">
                  <a16:creationId xmlns:a16="http://schemas.microsoft.com/office/drawing/2014/main" id="{4D98C47E-2EE4-4328-8A0F-0054AC266A5C}"/>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39953" name="ZoneTexte 23">
              <a:extLst>
                <a:ext uri="{FF2B5EF4-FFF2-40B4-BE49-F238E27FC236}">
                  <a16:creationId xmlns:a16="http://schemas.microsoft.com/office/drawing/2014/main" id="{8EB00817-0D01-4C83-AAAE-6DDB644B7B0B}"/>
                </a:ext>
              </a:extLst>
            </p:cNvPr>
            <p:cNvSpPr txBox="1">
              <a:spLocks noChangeArrowheads="1"/>
            </p:cNvSpPr>
            <p:nvPr/>
          </p:nvSpPr>
          <p:spPr bwMode="auto">
            <a:xfrm>
              <a:off x="9637568" y="6135725"/>
              <a:ext cx="2071327"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25" name="Bouton d’action : vide 24">
              <a:hlinkClick r:id="" action="ppaction://hlinkshowjump?jump=nextslide" highlightClick="1"/>
              <a:extLst>
                <a:ext uri="{FF2B5EF4-FFF2-40B4-BE49-F238E27FC236}">
                  <a16:creationId xmlns:a16="http://schemas.microsoft.com/office/drawing/2014/main" id="{A485B28C-CF27-4046-981C-C3CE90CEEED0}"/>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39955" name="Image 25">
              <a:extLst>
                <a:ext uri="{FF2B5EF4-FFF2-40B4-BE49-F238E27FC236}">
                  <a16:creationId xmlns:a16="http://schemas.microsoft.com/office/drawing/2014/main" id="{6D2CBF86-C575-438A-8CBC-40DBD0876F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Bouton d’action : vide 26">
              <a:hlinkClick r:id="" action="ppaction://hlinkshowjump?jump=previousslide" highlightClick="1"/>
              <a:extLst>
                <a:ext uri="{FF2B5EF4-FFF2-40B4-BE49-F238E27FC236}">
                  <a16:creationId xmlns:a16="http://schemas.microsoft.com/office/drawing/2014/main" id="{2D3E5122-9FF5-402C-BC23-A868761AE54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pic>
        <p:nvPicPr>
          <p:cNvPr id="39941" name="Image 5" descr="Imagem de microbios">
            <a:extLst>
              <a:ext uri="{FF2B5EF4-FFF2-40B4-BE49-F238E27FC236}">
                <a16:creationId xmlns:a16="http://schemas.microsoft.com/office/drawing/2014/main" id="{42613245-0BAC-4B13-A868-9851B56DA4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5438" y="3163888"/>
            <a:ext cx="191928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e 2">
            <a:extLst>
              <a:ext uri="{FF2B5EF4-FFF2-40B4-BE49-F238E27FC236}">
                <a16:creationId xmlns:a16="http://schemas.microsoft.com/office/drawing/2014/main" id="{D0796C63-E7BD-4F00-A11F-9A81ACE2731A}"/>
              </a:ext>
            </a:extLst>
          </p:cNvPr>
          <p:cNvGrpSpPr>
            <a:grpSpLocks/>
          </p:cNvGrpSpPr>
          <p:nvPr/>
        </p:nvGrpSpPr>
        <p:grpSpPr bwMode="auto">
          <a:xfrm>
            <a:off x="4763" y="25400"/>
            <a:ext cx="3071812" cy="5959475"/>
            <a:chOff x="4763" y="25400"/>
            <a:chExt cx="3071812" cy="5959475"/>
          </a:xfrm>
        </p:grpSpPr>
        <p:grpSp>
          <p:nvGrpSpPr>
            <p:cNvPr id="39944" name="Groupe 7">
              <a:extLst>
                <a:ext uri="{FF2B5EF4-FFF2-40B4-BE49-F238E27FC236}">
                  <a16:creationId xmlns:a16="http://schemas.microsoft.com/office/drawing/2014/main" id="{7F6B915E-FA31-4299-8127-876B4443E74E}"/>
                </a:ext>
              </a:extLst>
            </p:cNvPr>
            <p:cNvGrpSpPr>
              <a:grpSpLocks/>
            </p:cNvGrpSpPr>
            <p:nvPr/>
          </p:nvGrpSpPr>
          <p:grpSpPr bwMode="auto">
            <a:xfrm>
              <a:off x="4763" y="25400"/>
              <a:ext cx="3071812" cy="5959475"/>
              <a:chOff x="5194" y="13958"/>
              <a:chExt cx="3071973" cy="6002129"/>
            </a:xfrm>
          </p:grpSpPr>
          <p:sp>
            <p:nvSpPr>
              <p:cNvPr id="15" name="Rectangle 14">
                <a:extLst>
                  <a:ext uri="{FF2B5EF4-FFF2-40B4-BE49-F238E27FC236}">
                    <a16:creationId xmlns:a16="http://schemas.microsoft.com/office/drawing/2014/main" id="{129B6244-A2B3-4BF7-A05C-B9A46399EE4B}"/>
                  </a:ext>
                </a:extLst>
              </p:cNvPr>
              <p:cNvSpPr/>
              <p:nvPr/>
            </p:nvSpPr>
            <p:spPr>
              <a:xfrm>
                <a:off x="5194" y="13958"/>
                <a:ext cx="3071973" cy="6002129"/>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6" name="ZoneTexte 15">
                <a:extLst>
                  <a:ext uri="{FF2B5EF4-FFF2-40B4-BE49-F238E27FC236}">
                    <a16:creationId xmlns:a16="http://schemas.microsoft.com/office/drawing/2014/main" id="{1938FF3C-6C42-4C41-A28E-CEC321BDA3E4}"/>
                  </a:ext>
                </a:extLst>
              </p:cNvPr>
              <p:cNvSpPr txBox="1"/>
              <p:nvPr/>
            </p:nvSpPr>
            <p:spPr>
              <a:xfrm>
                <a:off x="81398" y="1924599"/>
                <a:ext cx="2906864" cy="1751384"/>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grpSp>
        <p:cxnSp>
          <p:nvCxnSpPr>
            <p:cNvPr id="5" name="Connecteur droit 4">
              <a:extLst>
                <a:ext uri="{FF2B5EF4-FFF2-40B4-BE49-F238E27FC236}">
                  <a16:creationId xmlns:a16="http://schemas.microsoft.com/office/drawing/2014/main" id="{FD00A63E-F9B5-4814-AC9A-76C48FE26D2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39943" name="Image 2">
            <a:extLst>
              <a:ext uri="{FF2B5EF4-FFF2-40B4-BE49-F238E27FC236}">
                <a16:creationId xmlns:a16="http://schemas.microsoft.com/office/drawing/2014/main" id="{C0A8AD78-57F2-4F4E-939C-897A602421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Bouton d’action : vide 22">
            <a:hlinkClick r:id="rId13" highlightClick="1"/>
            <a:extLst>
              <a:ext uri="{FF2B5EF4-FFF2-40B4-BE49-F238E27FC236}">
                <a16:creationId xmlns:a16="http://schemas.microsoft.com/office/drawing/2014/main" id="{F0564249-3F83-4A4E-8E5D-E41261DB6DA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EA68BC-CCD1-462E-BE1A-59272D762CE4}"/>
              </a:ext>
            </a:extLst>
          </p:cNvPr>
          <p:cNvSpPr txBox="1"/>
          <p:nvPr/>
        </p:nvSpPr>
        <p:spPr>
          <a:xfrm>
            <a:off x="3122613" y="246063"/>
            <a:ext cx="9069387"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hangingPunct="1">
              <a:defRPr/>
            </a:pPr>
            <a:r>
              <a:rPr lang="en-GB" sz="4501" b="1">
                <a:solidFill>
                  <a:srgbClr val="00707C"/>
                </a:solidFill>
                <a:latin typeface="+mj-lt"/>
                <a:ea typeface="+mj-ea"/>
                <a:cs typeface="+mj-cs"/>
              </a:rPr>
              <a:t>Quais os sintomas</a:t>
            </a:r>
            <a:r>
              <a:rPr lang="en-GB" altLang="fr-FR" sz="4501" b="1">
                <a:solidFill>
                  <a:srgbClr val="00707C"/>
                </a:solidFill>
                <a:latin typeface="+mj-lt"/>
                <a:ea typeface="+mj-ea"/>
                <a:cs typeface="+mj-cs"/>
              </a:rPr>
              <a:t>?</a:t>
            </a:r>
          </a:p>
        </p:txBody>
      </p:sp>
      <p:sp>
        <p:nvSpPr>
          <p:cNvPr id="22531" name="ZoneTexte 13">
            <a:extLst>
              <a:ext uri="{FF2B5EF4-FFF2-40B4-BE49-F238E27FC236}">
                <a16:creationId xmlns:a16="http://schemas.microsoft.com/office/drawing/2014/main" id="{D65C1FC6-D441-42C4-AD2D-039E8B778E63}"/>
              </a:ext>
            </a:extLst>
          </p:cNvPr>
          <p:cNvSpPr txBox="1">
            <a:spLocks noChangeArrowheads="1"/>
          </p:cNvSpPr>
          <p:nvPr/>
        </p:nvSpPr>
        <p:spPr bwMode="auto">
          <a:xfrm>
            <a:off x="3224213" y="2111375"/>
            <a:ext cx="6700837" cy="37544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defRPr/>
            </a:pPr>
            <a:r>
              <a:rPr lang="pt-BR" altLang="fr-FR" sz="1400" dirty="0">
                <a:solidFill>
                  <a:srgbClr val="00707C"/>
                </a:solidFill>
              </a:rPr>
              <a:t>Na </a:t>
            </a:r>
            <a:r>
              <a:rPr lang="pt-BR" altLang="fr-FR" sz="1400" dirty="0">
                <a:solidFill>
                  <a:srgbClr val="B92233"/>
                </a:solidFill>
              </a:rPr>
              <a:t>maioria dos indivíduos infetados</a:t>
            </a:r>
            <a:r>
              <a:rPr lang="pt-BR" altLang="fr-FR" sz="1400" dirty="0">
                <a:solidFill>
                  <a:srgbClr val="00707C"/>
                </a:solidFill>
              </a:rPr>
              <a:t>, o </a:t>
            </a:r>
            <a:r>
              <a:rPr lang="pt-BR" altLang="fr-FR" sz="1400" i="1" dirty="0">
                <a:solidFill>
                  <a:srgbClr val="00707C"/>
                </a:solidFill>
              </a:rPr>
              <a:t>Toxoplasma gondii restringe-se à forma de cisto no organismo, </a:t>
            </a:r>
            <a:r>
              <a:rPr lang="pt-BR" altLang="fr-FR" sz="1400" i="1" dirty="0">
                <a:solidFill>
                  <a:srgbClr val="B92233"/>
                </a:solidFill>
              </a:rPr>
              <a:t>não causando sintomas</a:t>
            </a:r>
            <a:r>
              <a:rPr lang="en-GB" altLang="fr-FR" sz="1400" i="1" dirty="0">
                <a:solidFill>
                  <a:srgbClr val="00707C"/>
                </a:solidFill>
              </a:rPr>
              <a:t>.  </a:t>
            </a:r>
          </a:p>
          <a:p>
            <a:pPr eaLnBrk="1" hangingPunct="1">
              <a:buFont typeface="Wingdings" panose="05000000000000000000" pitchFamily="2" charset="2"/>
              <a:buChar char="ü"/>
              <a:defRPr/>
            </a:pPr>
            <a:endParaRPr lang="en-GB" altLang="fr-FR" sz="1400" dirty="0">
              <a:solidFill>
                <a:srgbClr val="00707C"/>
              </a:solidFill>
            </a:endParaRPr>
          </a:p>
          <a:p>
            <a:pPr eaLnBrk="1" hangingPunct="1">
              <a:buFont typeface="Wingdings" panose="05000000000000000000" pitchFamily="2" charset="2"/>
              <a:buChar char="ü"/>
              <a:defRPr/>
            </a:pPr>
            <a:endParaRPr lang="en-GB"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A </a:t>
            </a:r>
            <a:r>
              <a:rPr lang="pt-BR" altLang="fr-FR" sz="1400" dirty="0">
                <a:solidFill>
                  <a:srgbClr val="B92233"/>
                </a:solidFill>
              </a:rPr>
              <a:t>toxoplasmose congénita </a:t>
            </a:r>
            <a:r>
              <a:rPr lang="pt-BR" altLang="fr-FR" sz="1400" dirty="0">
                <a:solidFill>
                  <a:srgbClr val="00707C"/>
                </a:solidFill>
              </a:rPr>
              <a:t>refere-se a grávidas que nunca foram expostas ao </a:t>
            </a:r>
            <a:r>
              <a:rPr lang="pt-BR" altLang="fr-FR" sz="1400" i="1" dirty="0">
                <a:solidFill>
                  <a:srgbClr val="00707C"/>
                </a:solidFill>
              </a:rPr>
              <a:t>Toxoplasma gondii </a:t>
            </a:r>
            <a:r>
              <a:rPr lang="pt-BR" altLang="fr-FR" sz="1400" dirty="0">
                <a:solidFill>
                  <a:srgbClr val="00707C"/>
                </a:solidFill>
              </a:rPr>
              <a:t>e não estão imunizadas</a:t>
            </a:r>
            <a:r>
              <a:rPr lang="en-GB" altLang="fr-FR" sz="1400" dirty="0">
                <a:solidFill>
                  <a:srgbClr val="00707C"/>
                </a:solidFill>
              </a:rPr>
              <a:t>. </a:t>
            </a:r>
            <a:r>
              <a:rPr lang="pt-BR" altLang="fr-FR" sz="1400" dirty="0">
                <a:solidFill>
                  <a:srgbClr val="00707C"/>
                </a:solidFill>
              </a:rPr>
              <a:t>Sempre que uma grávida não imunizada seja infetada, e durante o período em que o parasita está sob a forma móvel de </a:t>
            </a:r>
            <a:r>
              <a:rPr lang="pt-BR" altLang="fr-FR" sz="1400" dirty="0" err="1">
                <a:solidFill>
                  <a:srgbClr val="00707C"/>
                </a:solidFill>
              </a:rPr>
              <a:t>taquizoítos</a:t>
            </a:r>
            <a:r>
              <a:rPr lang="pt-BR" altLang="fr-FR" sz="1400" dirty="0">
                <a:solidFill>
                  <a:srgbClr val="00707C"/>
                </a:solidFill>
              </a:rPr>
              <a:t> pode atravessar a placenta e </a:t>
            </a:r>
            <a:r>
              <a:rPr lang="pt-BR" altLang="fr-FR" sz="1400" dirty="0">
                <a:solidFill>
                  <a:srgbClr val="B92233"/>
                </a:solidFill>
              </a:rPr>
              <a:t>infetar o feto</a:t>
            </a:r>
            <a:r>
              <a:rPr lang="pt-BR" altLang="fr-FR" sz="1400" dirty="0">
                <a:solidFill>
                  <a:srgbClr val="00707C"/>
                </a:solidFill>
              </a:rPr>
              <a:t>, causando </a:t>
            </a:r>
            <a:r>
              <a:rPr lang="pt-BR" altLang="fr-FR" sz="1400" dirty="0">
                <a:solidFill>
                  <a:srgbClr val="B92233"/>
                </a:solidFill>
              </a:rPr>
              <a:t>danos cerebrais e oculares, aborto, parto prematuro e morte </a:t>
            </a:r>
            <a:r>
              <a:rPr lang="pt-BR" altLang="fr-FR" sz="1400" dirty="0">
                <a:solidFill>
                  <a:srgbClr val="00707C"/>
                </a:solidFill>
              </a:rPr>
              <a:t>após o nascimento</a:t>
            </a:r>
            <a:r>
              <a:rPr lang="en-GB" altLang="fr-FR" sz="1400" dirty="0">
                <a:solidFill>
                  <a:srgbClr val="00707C"/>
                </a:solidFill>
              </a:rPr>
              <a:t>. </a:t>
            </a:r>
          </a:p>
          <a:p>
            <a:pPr marL="0" indent="0" eaLnBrk="1" hangingPunct="1">
              <a:buClr>
                <a:schemeClr val="accent1"/>
              </a:buClr>
              <a:defRPr/>
            </a:pPr>
            <a:endParaRPr lang="en-GB" altLang="fr-FR" sz="1400" dirty="0">
              <a:solidFill>
                <a:srgbClr val="00707C"/>
              </a:solidFill>
            </a:endParaRPr>
          </a:p>
          <a:p>
            <a:pPr eaLnBrk="1" hangingPunct="1">
              <a:buFont typeface="Wingdings" panose="05000000000000000000" pitchFamily="2" charset="2"/>
              <a:buChar char="ü"/>
              <a:defRPr/>
            </a:pPr>
            <a:endParaRPr lang="en-GB" altLang="fr-FR" sz="1400" dirty="0">
              <a:solidFill>
                <a:srgbClr val="00707C"/>
              </a:solidFill>
            </a:endParaRPr>
          </a:p>
          <a:p>
            <a:pPr eaLnBrk="1" hangingPunct="1">
              <a:buFont typeface="Wingdings" panose="05000000000000000000" pitchFamily="2" charset="2"/>
              <a:buChar char="ü"/>
              <a:defRPr/>
            </a:pPr>
            <a:r>
              <a:rPr lang="pt-BR" altLang="fr-FR" sz="1400" dirty="0">
                <a:solidFill>
                  <a:srgbClr val="00707C"/>
                </a:solidFill>
              </a:rPr>
              <a:t>Em indivíduos </a:t>
            </a:r>
            <a:r>
              <a:rPr lang="pt-BR" altLang="fr-FR" sz="1400" dirty="0" err="1">
                <a:solidFill>
                  <a:srgbClr val="B92233"/>
                </a:solidFill>
              </a:rPr>
              <a:t>imunocomprometidos</a:t>
            </a:r>
            <a:r>
              <a:rPr lang="pt-BR" altLang="fr-FR" sz="1400" dirty="0">
                <a:solidFill>
                  <a:srgbClr val="00707C"/>
                </a:solidFill>
              </a:rPr>
              <a:t> cistos </a:t>
            </a:r>
            <a:r>
              <a:rPr lang="pt-BR" altLang="fr-FR" sz="1400" dirty="0">
                <a:solidFill>
                  <a:srgbClr val="B92233"/>
                </a:solidFill>
              </a:rPr>
              <a:t>latentes de uma infeção anterior podem ser reativados</a:t>
            </a:r>
            <a:r>
              <a:rPr lang="pt-BR" altLang="fr-FR" sz="1400" dirty="0">
                <a:solidFill>
                  <a:srgbClr val="00707C"/>
                </a:solidFill>
              </a:rPr>
              <a:t>, ou uma nova infeção pode não ser controlada pelo sistema imunológico, levando, em ambos os casos, a </a:t>
            </a:r>
            <a:r>
              <a:rPr lang="pt-BR" altLang="fr-FR" sz="1400" dirty="0">
                <a:solidFill>
                  <a:srgbClr val="B92233"/>
                </a:solidFill>
              </a:rPr>
              <a:t>infeções cerebrais, oculares, pulmonares e, eventualmente, em alguns casos, a uma disseminação geral do parasita.</a:t>
            </a:r>
            <a:endParaRPr lang="en-GB" altLang="fr-FR" sz="1400" dirty="0">
              <a:solidFill>
                <a:srgbClr val="B92233"/>
              </a:solidFill>
            </a:endParaRPr>
          </a:p>
        </p:txBody>
      </p:sp>
      <p:grpSp>
        <p:nvGrpSpPr>
          <p:cNvPr id="61444" name="Groupe 17">
            <a:extLst>
              <a:ext uri="{FF2B5EF4-FFF2-40B4-BE49-F238E27FC236}">
                <a16:creationId xmlns:a16="http://schemas.microsoft.com/office/drawing/2014/main" id="{7A4B6EE9-1C02-4495-A8F6-007747A4DB59}"/>
              </a:ext>
            </a:extLst>
          </p:cNvPr>
          <p:cNvGrpSpPr>
            <a:grpSpLocks/>
          </p:cNvGrpSpPr>
          <p:nvPr/>
        </p:nvGrpSpPr>
        <p:grpSpPr bwMode="auto">
          <a:xfrm>
            <a:off x="-41275" y="6016625"/>
            <a:ext cx="12276138" cy="887413"/>
            <a:chOff x="-41565" y="6016088"/>
            <a:chExt cx="12276859" cy="888671"/>
          </a:xfrm>
        </p:grpSpPr>
        <p:sp>
          <p:nvSpPr>
            <p:cNvPr id="61453" name="ZoneTexte 18">
              <a:extLst>
                <a:ext uri="{FF2B5EF4-FFF2-40B4-BE49-F238E27FC236}">
                  <a16:creationId xmlns:a16="http://schemas.microsoft.com/office/drawing/2014/main" id="{C0F5043B-BB99-4E06-9DF2-615E1A8344B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1454" name="ZoneTexte 19">
              <a:extLst>
                <a:ext uri="{FF2B5EF4-FFF2-40B4-BE49-F238E27FC236}">
                  <a16:creationId xmlns:a16="http://schemas.microsoft.com/office/drawing/2014/main" id="{9D033A0E-B665-4DFF-822B-FF6D61D4851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0C409A52-E77A-4D8C-B9B1-98A31CC15A8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61456" name="Image 25">
              <a:extLst>
                <a:ext uri="{FF2B5EF4-FFF2-40B4-BE49-F238E27FC236}">
                  <a16:creationId xmlns:a16="http://schemas.microsoft.com/office/drawing/2014/main" id="{3769D08E-A4C2-4235-8102-FA50BFC64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45" name="Image 2" descr="Tomografia de cérebro infetado">
            <a:extLst>
              <a:ext uri="{FF2B5EF4-FFF2-40B4-BE49-F238E27FC236}">
                <a16:creationId xmlns:a16="http://schemas.microsoft.com/office/drawing/2014/main" id="{79E97C17-E901-48C0-BAFF-B6C58B0ED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450" y="2928938"/>
            <a:ext cx="15875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outon d’action : vide 24">
            <a:hlinkClick r:id="rId4" action="ppaction://hlinksldjump" highlightClick="1"/>
            <a:extLst>
              <a:ext uri="{FF2B5EF4-FFF2-40B4-BE49-F238E27FC236}">
                <a16:creationId xmlns:a16="http://schemas.microsoft.com/office/drawing/2014/main" id="{0AC95F66-3160-45C5-B3E5-84FCC0D270C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61447" name="Groupe 1">
            <a:extLst>
              <a:ext uri="{FF2B5EF4-FFF2-40B4-BE49-F238E27FC236}">
                <a16:creationId xmlns:a16="http://schemas.microsoft.com/office/drawing/2014/main" id="{119CA3CA-DCB8-4DE8-8A6F-EF8E228772C8}"/>
              </a:ext>
            </a:extLst>
          </p:cNvPr>
          <p:cNvGrpSpPr>
            <a:grpSpLocks/>
          </p:cNvGrpSpPr>
          <p:nvPr/>
        </p:nvGrpSpPr>
        <p:grpSpPr bwMode="auto">
          <a:xfrm>
            <a:off x="0" y="14288"/>
            <a:ext cx="3076575" cy="6002337"/>
            <a:chOff x="0" y="14288"/>
            <a:chExt cx="3076575" cy="6002337"/>
          </a:xfrm>
        </p:grpSpPr>
        <p:sp>
          <p:nvSpPr>
            <p:cNvPr id="18" name="Rectangle 17">
              <a:extLst>
                <a:ext uri="{FF2B5EF4-FFF2-40B4-BE49-F238E27FC236}">
                  <a16:creationId xmlns:a16="http://schemas.microsoft.com/office/drawing/2014/main" id="{C5E61B29-B1EA-4782-A6F3-3C3C5023F2C1}"/>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2" name="Connecteur droit 21">
              <a:extLst>
                <a:ext uri="{FF2B5EF4-FFF2-40B4-BE49-F238E27FC236}">
                  <a16:creationId xmlns:a16="http://schemas.microsoft.com/office/drawing/2014/main" id="{A0B950DB-1EE7-4A96-9BB3-12580CC8F64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1448" name="Image 1">
            <a:extLst>
              <a:ext uri="{FF2B5EF4-FFF2-40B4-BE49-F238E27FC236}">
                <a16:creationId xmlns:a16="http://schemas.microsoft.com/office/drawing/2014/main" id="{430E5194-DA93-4710-A8AF-15054A074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ZoneTexte 22">
            <a:extLst>
              <a:ext uri="{FF2B5EF4-FFF2-40B4-BE49-F238E27FC236}">
                <a16:creationId xmlns:a16="http://schemas.microsoft.com/office/drawing/2014/main" id="{DEC0DF8D-6E11-4845-A722-D32E0235AD7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0AAE88B8-4489-46C0-BB8F-E6AFBC958FC6}"/>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0" highlightClick="1"/>
            <a:extLst>
              <a:ext uri="{FF2B5EF4-FFF2-40B4-BE49-F238E27FC236}">
                <a16:creationId xmlns:a16="http://schemas.microsoft.com/office/drawing/2014/main" id="{D75221BA-0240-4D5C-92AB-FF26628F7ADD}"/>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E5F171C-DC2E-4D22-A11B-2D4ED9B06BB7}"/>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hangingPunct="1">
              <a:defRPr/>
            </a:pPr>
            <a:r>
              <a:rPr lang="pt-BR" sz="4501" b="1">
                <a:solidFill>
                  <a:srgbClr val="00707C"/>
                </a:solidFill>
                <a:latin typeface="+mj-lt"/>
                <a:ea typeface="+mj-ea"/>
                <a:cs typeface="+mj-cs"/>
              </a:rPr>
              <a:t>Existe algum tratamento ou conselho para melhorar?</a:t>
            </a:r>
            <a:endParaRPr lang="en-GB" altLang="fr-FR" sz="4501" b="1">
              <a:solidFill>
                <a:srgbClr val="00707C"/>
              </a:solidFill>
              <a:latin typeface="+mj-lt"/>
              <a:ea typeface="+mj-ea"/>
              <a:cs typeface="+mj-cs"/>
            </a:endParaRPr>
          </a:p>
        </p:txBody>
      </p:sp>
      <p:sp>
        <p:nvSpPr>
          <p:cNvPr id="62467" name="ZoneTexte 13">
            <a:extLst>
              <a:ext uri="{FF2B5EF4-FFF2-40B4-BE49-F238E27FC236}">
                <a16:creationId xmlns:a16="http://schemas.microsoft.com/office/drawing/2014/main" id="{E3CAEB46-EC67-4579-A9F9-BCEC49E79330}"/>
              </a:ext>
            </a:extLst>
          </p:cNvPr>
          <p:cNvSpPr txBox="1">
            <a:spLocks noChangeArrowheads="1"/>
          </p:cNvSpPr>
          <p:nvPr/>
        </p:nvSpPr>
        <p:spPr bwMode="auto">
          <a:xfrm>
            <a:off x="3186113" y="3109913"/>
            <a:ext cx="61531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O recém-nascido, no caso de toxoplasmose congénita, ou o indivíduo imunocomprometido que apresenta sintomas, pode ser tratado com </a:t>
            </a:r>
            <a:r>
              <a:rPr lang="pt-BR" altLang="fr-FR" sz="1400" dirty="0">
                <a:solidFill>
                  <a:srgbClr val="B92233"/>
                </a:solidFill>
              </a:rPr>
              <a:t>medicamentos antiparasitários</a:t>
            </a:r>
            <a:r>
              <a:rPr lang="en-GB" altLang="fr-FR" sz="1400" dirty="0">
                <a:solidFill>
                  <a:srgbClr val="B92233"/>
                </a:solidFill>
              </a:rPr>
              <a:t>. </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O tratamento pode durar </a:t>
            </a:r>
            <a:r>
              <a:rPr lang="pt-BR" altLang="fr-FR" sz="1400" dirty="0">
                <a:solidFill>
                  <a:srgbClr val="B92233"/>
                </a:solidFill>
              </a:rPr>
              <a:t>vários meses.</a:t>
            </a:r>
            <a:endParaRPr lang="en-GB" altLang="fr-FR" sz="1400" dirty="0">
              <a:solidFill>
                <a:srgbClr val="B92233"/>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62468" name="Groupe 17">
            <a:extLst>
              <a:ext uri="{FF2B5EF4-FFF2-40B4-BE49-F238E27FC236}">
                <a16:creationId xmlns:a16="http://schemas.microsoft.com/office/drawing/2014/main" id="{20D345C3-ED10-4210-8C7D-0027F2ABA97D}"/>
              </a:ext>
            </a:extLst>
          </p:cNvPr>
          <p:cNvGrpSpPr>
            <a:grpSpLocks/>
          </p:cNvGrpSpPr>
          <p:nvPr/>
        </p:nvGrpSpPr>
        <p:grpSpPr bwMode="auto">
          <a:xfrm>
            <a:off x="-41275" y="6016625"/>
            <a:ext cx="12276138" cy="887413"/>
            <a:chOff x="-41565" y="6016088"/>
            <a:chExt cx="12276859" cy="888671"/>
          </a:xfrm>
        </p:grpSpPr>
        <p:sp>
          <p:nvSpPr>
            <p:cNvPr id="62477" name="ZoneTexte 18">
              <a:extLst>
                <a:ext uri="{FF2B5EF4-FFF2-40B4-BE49-F238E27FC236}">
                  <a16:creationId xmlns:a16="http://schemas.microsoft.com/office/drawing/2014/main" id="{387E7DBC-65FA-4CD3-9060-A39968C16492}"/>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2478" name="ZoneTexte 19">
              <a:extLst>
                <a:ext uri="{FF2B5EF4-FFF2-40B4-BE49-F238E27FC236}">
                  <a16:creationId xmlns:a16="http://schemas.microsoft.com/office/drawing/2014/main" id="{ABFBE715-C862-4BCE-8008-FBED5AD7B63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DA9B92D2-D6FC-447F-946F-C4B6B177145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62480" name="Image 25">
              <a:extLst>
                <a:ext uri="{FF2B5EF4-FFF2-40B4-BE49-F238E27FC236}">
                  <a16:creationId xmlns:a16="http://schemas.microsoft.com/office/drawing/2014/main" id="{0B01CE51-598F-47BF-8DA0-08B741611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469" name="Image 1" descr="Fotografia: Pilha de comprimidos">
            <a:extLst>
              <a:ext uri="{FF2B5EF4-FFF2-40B4-BE49-F238E27FC236}">
                <a16:creationId xmlns:a16="http://schemas.microsoft.com/office/drawing/2014/main" id="{DA71D0D2-4C94-478D-B260-B6321CB71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538" y="3098800"/>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outon d’action : vide 17">
            <a:hlinkClick r:id="rId4" action="ppaction://hlinksldjump" highlightClick="1"/>
            <a:extLst>
              <a:ext uri="{FF2B5EF4-FFF2-40B4-BE49-F238E27FC236}">
                <a16:creationId xmlns:a16="http://schemas.microsoft.com/office/drawing/2014/main" id="{6EDFF681-B2F0-49AD-AF88-1507BA06790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62471" name="Groupe 1">
            <a:extLst>
              <a:ext uri="{FF2B5EF4-FFF2-40B4-BE49-F238E27FC236}">
                <a16:creationId xmlns:a16="http://schemas.microsoft.com/office/drawing/2014/main" id="{D407D998-F50E-4150-905F-C59E5B050525}"/>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CAD0DA27-CF0D-4D44-9101-EC324ECE66E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4" name="Connecteur droit 23">
              <a:extLst>
                <a:ext uri="{FF2B5EF4-FFF2-40B4-BE49-F238E27FC236}">
                  <a16:creationId xmlns:a16="http://schemas.microsoft.com/office/drawing/2014/main" id="{4300E0AB-3A04-499D-B0E9-03B8DC3DE5B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2472" name="Image 1">
            <a:extLst>
              <a:ext uri="{FF2B5EF4-FFF2-40B4-BE49-F238E27FC236}">
                <a16:creationId xmlns:a16="http://schemas.microsoft.com/office/drawing/2014/main" id="{EBE14A14-702A-4D82-BC61-7B8A0C06A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ZoneTexte 22">
            <a:extLst>
              <a:ext uri="{FF2B5EF4-FFF2-40B4-BE49-F238E27FC236}">
                <a16:creationId xmlns:a16="http://schemas.microsoft.com/office/drawing/2014/main" id="{2C046BEE-BB08-4D73-B1BA-AEF9E09FA5E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DD558F8A-09C9-440E-9CE2-0AA72427ACB8}"/>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0" highlightClick="1"/>
            <a:extLst>
              <a:ext uri="{FF2B5EF4-FFF2-40B4-BE49-F238E27FC236}">
                <a16:creationId xmlns:a16="http://schemas.microsoft.com/office/drawing/2014/main" id="{05413981-D36D-4F5F-9365-48B29E41974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702313-84A6-4C50-B155-068720D0ABF8}"/>
              </a:ext>
            </a:extLst>
          </p:cNvPr>
          <p:cNvSpPr txBox="1"/>
          <p:nvPr/>
        </p:nvSpPr>
        <p:spPr>
          <a:xfrm>
            <a:off x="3122613" y="246063"/>
            <a:ext cx="9069387" cy="2216150"/>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hangingPunct="1">
              <a:defRPr/>
            </a:pPr>
            <a:r>
              <a:rPr lang="en-GB" sz="4800">
                <a:solidFill>
                  <a:srgbClr val="00707C"/>
                </a:solidFill>
              </a:rPr>
              <a:t> </a:t>
            </a:r>
            <a:r>
              <a:rPr lang="pt-BR" sz="4501" b="1">
                <a:solidFill>
                  <a:srgbClr val="00707C"/>
                </a:solidFill>
                <a:latin typeface="+mj-lt"/>
                <a:ea typeface="+mj-ea"/>
                <a:cs typeface="+mj-cs"/>
              </a:rPr>
              <a:t>Como pode evitar este micróbio</a:t>
            </a:r>
            <a:r>
              <a:rPr lang="en-GB" altLang="fr-FR" sz="4501" b="1">
                <a:solidFill>
                  <a:srgbClr val="00707C"/>
                </a:solidFill>
                <a:latin typeface="+mj-lt"/>
                <a:ea typeface="+mj-ea"/>
                <a:cs typeface="+mj-cs"/>
              </a:rPr>
              <a:t>?</a:t>
            </a:r>
          </a:p>
        </p:txBody>
      </p:sp>
      <p:sp>
        <p:nvSpPr>
          <p:cNvPr id="24579" name="ZoneTexte 13">
            <a:extLst>
              <a:ext uri="{FF2B5EF4-FFF2-40B4-BE49-F238E27FC236}">
                <a16:creationId xmlns:a16="http://schemas.microsoft.com/office/drawing/2014/main" id="{4E86DCAC-C11E-4B8E-90F0-1678D4081E63}"/>
              </a:ext>
            </a:extLst>
          </p:cNvPr>
          <p:cNvSpPr txBox="1">
            <a:spLocks noChangeArrowheads="1"/>
          </p:cNvSpPr>
          <p:nvPr/>
        </p:nvSpPr>
        <p:spPr bwMode="auto">
          <a:xfrm>
            <a:off x="3243263" y="2493963"/>
            <a:ext cx="6229350"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defRPr/>
            </a:pPr>
            <a:endParaRPr lang="en-GB" altLang="fr-FR" sz="1400" dirty="0">
              <a:solidFill>
                <a:srgbClr val="00707C"/>
              </a:solidFill>
            </a:endParaRPr>
          </a:p>
          <a:p>
            <a:pPr eaLnBrk="1" hangingPunct="1">
              <a:buFont typeface="Wingdings" panose="05000000000000000000" pitchFamily="2" charset="2"/>
              <a:buChar char="ü"/>
              <a:defRPr/>
            </a:pPr>
            <a:r>
              <a:rPr lang="pt-BR" altLang="fr-FR" sz="1400" dirty="0">
                <a:solidFill>
                  <a:srgbClr val="00707C"/>
                </a:solidFill>
              </a:rPr>
              <a:t>Para evitar toxoplasmose, </a:t>
            </a:r>
            <a:r>
              <a:rPr lang="pt-BR" altLang="fr-FR" sz="1400" dirty="0">
                <a:solidFill>
                  <a:srgbClr val="B92233"/>
                </a:solidFill>
              </a:rPr>
              <a:t>grávidas</a:t>
            </a:r>
            <a:r>
              <a:rPr lang="pt-BR" altLang="fr-FR" sz="1400" dirty="0">
                <a:solidFill>
                  <a:srgbClr val="00707C"/>
                </a:solidFill>
              </a:rPr>
              <a:t> ou </a:t>
            </a:r>
            <a:r>
              <a:rPr lang="pt-BR" altLang="fr-FR" sz="1400" dirty="0">
                <a:solidFill>
                  <a:srgbClr val="B92233"/>
                </a:solidFill>
              </a:rPr>
              <a:t>pessoas imunocomprometidas </a:t>
            </a:r>
            <a:r>
              <a:rPr lang="pt-BR" altLang="fr-FR" sz="1400" dirty="0">
                <a:solidFill>
                  <a:srgbClr val="00707C"/>
                </a:solidFill>
              </a:rPr>
              <a:t>não imunizadas contra o parasita, </a:t>
            </a:r>
            <a:r>
              <a:rPr lang="pt-BR" altLang="fr-FR" sz="1400" dirty="0">
                <a:solidFill>
                  <a:srgbClr val="B92233"/>
                </a:solidFill>
              </a:rPr>
              <a:t>devem evitar a exposição </a:t>
            </a:r>
            <a:r>
              <a:rPr lang="pt-BR" altLang="fr-FR" sz="1400" dirty="0">
                <a:solidFill>
                  <a:srgbClr val="00707C"/>
                </a:solidFill>
              </a:rPr>
              <a:t>a oocistos e cistos</a:t>
            </a:r>
            <a:r>
              <a:rPr lang="en-GB" altLang="fr-FR" sz="1400" dirty="0">
                <a:solidFill>
                  <a:srgbClr val="00707C"/>
                </a:solidFill>
              </a:rPr>
              <a:t>. </a:t>
            </a:r>
          </a:p>
          <a:p>
            <a:pPr eaLnBrk="1" hangingPunct="1">
              <a:buFont typeface="Wingdings" panose="05000000000000000000" pitchFamily="2" charset="2"/>
              <a:buChar char="ü"/>
              <a:defRPr/>
            </a:pPr>
            <a:endParaRPr lang="en-GB" altLang="fr-FR" sz="1400" dirty="0">
              <a:solidFill>
                <a:srgbClr val="00707C"/>
              </a:solidFill>
            </a:endParaRPr>
          </a:p>
          <a:p>
            <a:pPr eaLnBrk="1" hangingPunct="1">
              <a:buFont typeface="Wingdings" panose="05000000000000000000" pitchFamily="2" charset="2"/>
              <a:buChar char="ü"/>
              <a:defRPr/>
            </a:pPr>
            <a:r>
              <a:rPr lang="en-GB" altLang="fr-FR" sz="1400" dirty="0">
                <a:solidFill>
                  <a:srgbClr val="00707C"/>
                </a:solidFill>
              </a:rPr>
              <a:t>Para </a:t>
            </a:r>
            <a:r>
              <a:rPr lang="en-GB" altLang="fr-FR" sz="1400" dirty="0" err="1">
                <a:solidFill>
                  <a:srgbClr val="00707C"/>
                </a:solidFill>
              </a:rPr>
              <a:t>os</a:t>
            </a:r>
            <a:r>
              <a:rPr lang="en-GB" altLang="fr-FR" sz="1400" dirty="0">
                <a:solidFill>
                  <a:srgbClr val="00707C"/>
                </a:solidFill>
              </a:rPr>
              <a:t> </a:t>
            </a:r>
            <a:r>
              <a:rPr lang="en-GB" altLang="fr-FR" sz="1400" dirty="0" err="1">
                <a:solidFill>
                  <a:srgbClr val="00707C"/>
                </a:solidFill>
              </a:rPr>
              <a:t>oócitos</a:t>
            </a:r>
            <a:r>
              <a:rPr lang="en-GB" altLang="fr-FR" sz="1400" dirty="0">
                <a:solidFill>
                  <a:srgbClr val="00707C"/>
                </a:solidFill>
              </a:rPr>
              <a:t>, </a:t>
            </a:r>
            <a:r>
              <a:rPr lang="en-GB" altLang="fr-FR" sz="1400" dirty="0" err="1">
                <a:solidFill>
                  <a:srgbClr val="00707C"/>
                </a:solidFill>
              </a:rPr>
              <a:t>deve</a:t>
            </a:r>
            <a:r>
              <a:rPr lang="en-GB" altLang="fr-FR" sz="1400" dirty="0">
                <a:solidFill>
                  <a:srgbClr val="00707C"/>
                </a:solidFill>
              </a:rPr>
              <a:t>-se:</a:t>
            </a:r>
          </a:p>
          <a:p>
            <a:pPr lvl="1" eaLnBrk="1" hangingPunct="1">
              <a:buClr>
                <a:schemeClr val="accent1"/>
              </a:buClr>
              <a:buFontTx/>
              <a:buChar char="-"/>
              <a:defRPr/>
            </a:pPr>
            <a:r>
              <a:rPr lang="pt-BR" altLang="fr-FR" sz="1400" dirty="0">
                <a:solidFill>
                  <a:srgbClr val="B92233"/>
                </a:solidFill>
              </a:rPr>
              <a:t>evitar o contacto com a areia de gatos, lavar as mãos com cuidado (ou usar luvas) após a jardinagem.</a:t>
            </a:r>
            <a:endParaRPr lang="en-GB" altLang="fr-FR" sz="1400" dirty="0">
              <a:solidFill>
                <a:srgbClr val="B92233"/>
              </a:solidFill>
            </a:endParaRPr>
          </a:p>
          <a:p>
            <a:pPr lvl="1" eaLnBrk="1" hangingPunct="1">
              <a:buClr>
                <a:schemeClr val="accent1"/>
              </a:buClr>
              <a:buFontTx/>
              <a:buChar char="-"/>
              <a:defRPr/>
            </a:pPr>
            <a:r>
              <a:rPr lang="pt-BR" altLang="fr-FR" sz="1400" dirty="0">
                <a:solidFill>
                  <a:srgbClr val="B92233"/>
                </a:solidFill>
              </a:rPr>
              <a:t>lavar com cuidado ou evitar comer frutas e vegetais crus.</a:t>
            </a:r>
            <a:endParaRPr lang="en-GB" altLang="fr-FR" sz="1400" dirty="0">
              <a:solidFill>
                <a:srgbClr val="B92233"/>
              </a:solidFill>
            </a:endParaRPr>
          </a:p>
          <a:p>
            <a:pPr marL="0" indent="0" eaLnBrk="1" hangingPunct="1">
              <a:defRPr/>
            </a:pPr>
            <a:endParaRPr lang="en-GB" altLang="fr-FR" sz="1400" dirty="0">
              <a:solidFill>
                <a:srgbClr val="00707C"/>
              </a:solidFill>
            </a:endParaRPr>
          </a:p>
          <a:p>
            <a:pPr marL="342900" indent="-342900" eaLnBrk="1" hangingPunct="1">
              <a:buFont typeface="Wingdings" panose="05000000000000000000" pitchFamily="2" charset="2"/>
              <a:buChar char="ü"/>
              <a:defRPr/>
            </a:pPr>
            <a:r>
              <a:rPr lang="en-GB" altLang="fr-FR" sz="1400" dirty="0">
                <a:solidFill>
                  <a:srgbClr val="00707C"/>
                </a:solidFill>
              </a:rPr>
              <a:t>Para </a:t>
            </a:r>
            <a:r>
              <a:rPr lang="en-GB" altLang="fr-FR" sz="1400" dirty="0" err="1">
                <a:solidFill>
                  <a:srgbClr val="00707C"/>
                </a:solidFill>
              </a:rPr>
              <a:t>os</a:t>
            </a:r>
            <a:r>
              <a:rPr lang="en-GB" altLang="fr-FR" sz="1400" dirty="0">
                <a:solidFill>
                  <a:srgbClr val="00707C"/>
                </a:solidFill>
              </a:rPr>
              <a:t> </a:t>
            </a:r>
            <a:r>
              <a:rPr lang="en-GB" altLang="fr-FR" sz="1400" dirty="0" err="1">
                <a:solidFill>
                  <a:srgbClr val="00707C"/>
                </a:solidFill>
              </a:rPr>
              <a:t>cistos</a:t>
            </a:r>
            <a:r>
              <a:rPr lang="en-GB" altLang="fr-FR" sz="1400" dirty="0">
                <a:solidFill>
                  <a:srgbClr val="00707C"/>
                </a:solidFill>
              </a:rPr>
              <a:t>, </a:t>
            </a:r>
            <a:r>
              <a:rPr lang="en-GB" altLang="fr-FR" sz="1400" dirty="0" err="1">
                <a:solidFill>
                  <a:srgbClr val="00707C"/>
                </a:solidFill>
              </a:rPr>
              <a:t>deve</a:t>
            </a:r>
            <a:r>
              <a:rPr lang="en-GB" altLang="fr-FR" sz="1400" dirty="0">
                <a:solidFill>
                  <a:srgbClr val="00707C"/>
                </a:solidFill>
              </a:rPr>
              <a:t>-se: </a:t>
            </a:r>
          </a:p>
          <a:p>
            <a:pPr lvl="1" eaLnBrk="1" hangingPunct="1">
              <a:buClr>
                <a:schemeClr val="accent1"/>
              </a:buClr>
              <a:buFontTx/>
              <a:buChar char="-"/>
              <a:defRPr/>
            </a:pPr>
            <a:r>
              <a:rPr lang="pt-BR" altLang="fr-FR" sz="1400" dirty="0">
                <a:solidFill>
                  <a:srgbClr val="B92233"/>
                </a:solidFill>
              </a:rPr>
              <a:t>cozinhar a carne </a:t>
            </a:r>
            <a:r>
              <a:rPr lang="pt-BR" altLang="fr-FR" sz="1400" dirty="0">
                <a:solidFill>
                  <a:srgbClr val="00707C"/>
                </a:solidFill>
              </a:rPr>
              <a:t>até atingir a temperatura no interior de, pelo menos, </a:t>
            </a:r>
            <a:r>
              <a:rPr lang="pt-BR" altLang="fr-FR" sz="1400" dirty="0">
                <a:solidFill>
                  <a:srgbClr val="B92233"/>
                </a:solidFill>
              </a:rPr>
              <a:t>67 </a:t>
            </a:r>
            <a:r>
              <a:rPr lang="pt-BR" altLang="fr-FR" sz="1400" dirty="0" err="1">
                <a:solidFill>
                  <a:srgbClr val="B92233"/>
                </a:solidFill>
              </a:rPr>
              <a:t>°</a:t>
            </a:r>
            <a:r>
              <a:rPr lang="pt-BR" altLang="fr-FR" sz="1400" dirty="0">
                <a:solidFill>
                  <a:srgbClr val="B92233"/>
                </a:solidFill>
              </a:rPr>
              <a:t> C.</a:t>
            </a:r>
            <a:endParaRPr lang="en-GB" altLang="fr-FR" sz="1400" dirty="0">
              <a:solidFill>
                <a:srgbClr val="B92233"/>
              </a:solidFill>
            </a:endParaRPr>
          </a:p>
          <a:p>
            <a:pPr lvl="1" eaLnBrk="1" hangingPunct="1">
              <a:buClr>
                <a:schemeClr val="accent1"/>
              </a:buClr>
              <a:buFontTx/>
              <a:buChar char="-"/>
              <a:defRPr/>
            </a:pPr>
            <a:r>
              <a:rPr lang="pt-BR" altLang="fr-FR" sz="1400" dirty="0">
                <a:solidFill>
                  <a:srgbClr val="B92233"/>
                </a:solidFill>
              </a:rPr>
              <a:t>congelar</a:t>
            </a:r>
            <a:r>
              <a:rPr lang="pt-BR" altLang="fr-FR" sz="1400" dirty="0">
                <a:solidFill>
                  <a:srgbClr val="00707C"/>
                </a:solidFill>
              </a:rPr>
              <a:t> de forma a que a temperatura interna seja de - 12 ° C ou menos, durante pelo menos 3 dias, </a:t>
            </a:r>
            <a:r>
              <a:rPr lang="pt-BR" altLang="fr-FR" sz="1400" dirty="0">
                <a:solidFill>
                  <a:srgbClr val="B92233"/>
                </a:solidFill>
              </a:rPr>
              <a:t>pode matar cistos na carne</a:t>
            </a:r>
            <a:r>
              <a:rPr lang="pt-BR" altLang="fr-FR" sz="1400" dirty="0">
                <a:solidFill>
                  <a:srgbClr val="00707C"/>
                </a:solidFill>
              </a:rPr>
              <a:t>, mas </a:t>
            </a:r>
            <a:r>
              <a:rPr lang="pt-BR" altLang="fr-FR" sz="1400" dirty="0">
                <a:solidFill>
                  <a:srgbClr val="B92233"/>
                </a:solidFill>
              </a:rPr>
              <a:t>não será eficaz com os oocistos em frutas ou vegetais</a:t>
            </a:r>
            <a:r>
              <a:rPr lang="pt-BR" altLang="fr-FR" sz="1400" dirty="0">
                <a:solidFill>
                  <a:srgbClr val="00707C"/>
                </a:solidFill>
              </a:rPr>
              <a:t>.</a:t>
            </a:r>
            <a:endParaRPr lang="en-GB" altLang="fr-FR" sz="1400" dirty="0">
              <a:solidFill>
                <a:srgbClr val="00707C"/>
              </a:solidFill>
            </a:endParaRPr>
          </a:p>
        </p:txBody>
      </p:sp>
      <p:grpSp>
        <p:nvGrpSpPr>
          <p:cNvPr id="63492" name="Groupe 17">
            <a:extLst>
              <a:ext uri="{FF2B5EF4-FFF2-40B4-BE49-F238E27FC236}">
                <a16:creationId xmlns:a16="http://schemas.microsoft.com/office/drawing/2014/main" id="{4E5F1BD9-F945-44E3-9999-1AE838FE6E65}"/>
              </a:ext>
            </a:extLst>
          </p:cNvPr>
          <p:cNvGrpSpPr>
            <a:grpSpLocks/>
          </p:cNvGrpSpPr>
          <p:nvPr/>
        </p:nvGrpSpPr>
        <p:grpSpPr bwMode="auto">
          <a:xfrm>
            <a:off x="-41275" y="6016625"/>
            <a:ext cx="12276138" cy="887413"/>
            <a:chOff x="-41565" y="6016088"/>
            <a:chExt cx="12276859" cy="888671"/>
          </a:xfrm>
        </p:grpSpPr>
        <p:sp>
          <p:nvSpPr>
            <p:cNvPr id="63502" name="ZoneTexte 18">
              <a:extLst>
                <a:ext uri="{FF2B5EF4-FFF2-40B4-BE49-F238E27FC236}">
                  <a16:creationId xmlns:a16="http://schemas.microsoft.com/office/drawing/2014/main" id="{A280A700-2B97-4165-8A1D-98554B99B35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3503" name="ZoneTexte 19">
              <a:extLst>
                <a:ext uri="{FF2B5EF4-FFF2-40B4-BE49-F238E27FC236}">
                  <a16:creationId xmlns:a16="http://schemas.microsoft.com/office/drawing/2014/main" id="{9CD9A6AC-9F8D-469E-B3EE-CCF54E0A83C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B85DCC55-B510-4C48-A4C0-D93B96E2FA0C}"/>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63505" name="Image 25">
              <a:extLst>
                <a:ext uri="{FF2B5EF4-FFF2-40B4-BE49-F238E27FC236}">
                  <a16:creationId xmlns:a16="http://schemas.microsoft.com/office/drawing/2014/main" id="{333A5526-F1E8-47A0-94D5-2820E70F3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3" name="Image 1" descr="Fotografia: &#10;Três imagens:&#10;&#10;Pessoa a lavar as mãos.&#10;&#10;Vegetais a serem lavados.&#10;&#10;Fezes de gato em caixa de areia com sinal de proibido por cima&#10;&#10;">
            <a:extLst>
              <a:ext uri="{FF2B5EF4-FFF2-40B4-BE49-F238E27FC236}">
                <a16:creationId xmlns:a16="http://schemas.microsoft.com/office/drawing/2014/main" id="{398D3380-AF7F-47D0-A40E-1F14175C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550" y="3014663"/>
            <a:ext cx="26241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Image 2" descr="Carne no grelhador com termómetro">
            <a:extLst>
              <a:ext uri="{FF2B5EF4-FFF2-40B4-BE49-F238E27FC236}">
                <a16:creationId xmlns:a16="http://schemas.microsoft.com/office/drawing/2014/main" id="{945E7692-F3E0-426D-B3E8-7CF35BC1B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3288" y="4535488"/>
            <a:ext cx="21209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Bouton d’action : vide 22">
            <a:hlinkClick r:id="rId5" action="ppaction://hlinksldjump" highlightClick="1"/>
            <a:extLst>
              <a:ext uri="{FF2B5EF4-FFF2-40B4-BE49-F238E27FC236}">
                <a16:creationId xmlns:a16="http://schemas.microsoft.com/office/drawing/2014/main" id="{0694DD1B-E010-4139-A103-EB9F6B578A4B}"/>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63496" name="Groupe 1">
            <a:extLst>
              <a:ext uri="{FF2B5EF4-FFF2-40B4-BE49-F238E27FC236}">
                <a16:creationId xmlns:a16="http://schemas.microsoft.com/office/drawing/2014/main" id="{21DC4923-D966-40EB-9091-76571A05D243}"/>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06D826BA-E378-4F82-B4E3-BD991160D3D6}"/>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B58285B5-935B-4C25-82AC-C2C790417BF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3497" name="Image 1">
            <a:extLst>
              <a:ext uri="{FF2B5EF4-FFF2-40B4-BE49-F238E27FC236}">
                <a16:creationId xmlns:a16="http://schemas.microsoft.com/office/drawing/2014/main" id="{59F92B67-A88A-431F-A051-4684EF927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ZoneTexte 22">
            <a:extLst>
              <a:ext uri="{FF2B5EF4-FFF2-40B4-BE49-F238E27FC236}">
                <a16:creationId xmlns:a16="http://schemas.microsoft.com/office/drawing/2014/main" id="{F3D86ABD-8FD9-4096-8F99-26B84F8EFCF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8" name="ZoneTexte 17">
            <a:extLst>
              <a:ext uri="{FF2B5EF4-FFF2-40B4-BE49-F238E27FC236}">
                <a16:creationId xmlns:a16="http://schemas.microsoft.com/office/drawing/2014/main" id="{25260C3E-B285-472C-9949-172D2D494B72}"/>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1" highlightClick="1"/>
            <a:extLst>
              <a:ext uri="{FF2B5EF4-FFF2-40B4-BE49-F238E27FC236}">
                <a16:creationId xmlns:a16="http://schemas.microsoft.com/office/drawing/2014/main" id="{74772D8E-98E5-4EC7-8454-E0FBDC98303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858F53-40D3-440D-9123-7BD4C5C6002E}"/>
              </a:ext>
            </a:extLst>
          </p:cNvPr>
          <p:cNvSpPr txBox="1"/>
          <p:nvPr/>
        </p:nvSpPr>
        <p:spPr>
          <a:xfrm>
            <a:off x="3122613" y="246063"/>
            <a:ext cx="9069387" cy="2216150"/>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Toxoplasma gondii</a:t>
            </a:r>
          </a:p>
          <a:p>
            <a:pPr algn="ctr" eaLnBrk="1" hangingPunct="1">
              <a:defRPr/>
            </a:pPr>
            <a:r>
              <a:rPr lang="pt-BR" sz="4501" b="1">
                <a:solidFill>
                  <a:srgbClr val="00707C"/>
                </a:solidFill>
                <a:latin typeface="+mj-lt"/>
                <a:ea typeface="+mj-ea"/>
                <a:cs typeface="+mj-cs"/>
              </a:rPr>
              <a:t>Exemplos de ações adotadas na UE</a:t>
            </a:r>
            <a:r>
              <a:rPr lang="en-GB" sz="4800">
                <a:solidFill>
                  <a:srgbClr val="00707C"/>
                </a:solidFill>
              </a:rPr>
              <a:t> </a:t>
            </a:r>
            <a:endParaRPr lang="en-GB" altLang="fr-FR" sz="4501" b="1">
              <a:solidFill>
                <a:srgbClr val="00707C"/>
              </a:solidFill>
              <a:latin typeface="+mj-lt"/>
              <a:ea typeface="+mj-ea"/>
              <a:cs typeface="+mj-cs"/>
            </a:endParaRPr>
          </a:p>
        </p:txBody>
      </p:sp>
      <p:sp>
        <p:nvSpPr>
          <p:cNvPr id="24579" name="ZoneTexte 13">
            <a:extLst>
              <a:ext uri="{FF2B5EF4-FFF2-40B4-BE49-F238E27FC236}">
                <a16:creationId xmlns:a16="http://schemas.microsoft.com/office/drawing/2014/main" id="{B16EB57D-E772-4F33-BED5-2D4C5B84FDF8}"/>
              </a:ext>
            </a:extLst>
          </p:cNvPr>
          <p:cNvSpPr txBox="1">
            <a:spLocks noChangeArrowheads="1"/>
          </p:cNvSpPr>
          <p:nvPr/>
        </p:nvSpPr>
        <p:spPr bwMode="auto">
          <a:xfrm>
            <a:off x="3808413" y="2462213"/>
            <a:ext cx="7832725" cy="34004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defRPr/>
            </a:pPr>
            <a:r>
              <a:rPr lang="pt-BR" altLang="fr-FR" sz="1400">
                <a:solidFill>
                  <a:srgbClr val="00707C"/>
                </a:solidFill>
              </a:rPr>
              <a:t>A prevenção da toxoplasmose congénita baseia-se em informar as grávidas sobre esta doença (“caderneta de maternidade” em França) e em recomendações para evitar o consumo de carne malpassada e lavar cuidadosamente frutas e legumes</a:t>
            </a:r>
            <a:r>
              <a:rPr lang="en-US" altLang="fr-FR" sz="1400">
                <a:solidFill>
                  <a:srgbClr val="00707C"/>
                </a:solidFill>
              </a:rPr>
              <a:t>. </a:t>
            </a:r>
            <a:r>
              <a:rPr lang="pt-BR" altLang="fr-FR" sz="1400">
                <a:solidFill>
                  <a:srgbClr val="00707C"/>
                </a:solidFill>
              </a:rPr>
              <a:t>A análise imunológica contra o </a:t>
            </a:r>
            <a:r>
              <a:rPr lang="pt-BR" altLang="fr-FR" sz="1400" i="1">
                <a:solidFill>
                  <a:srgbClr val="00707C"/>
                </a:solidFill>
              </a:rPr>
              <a:t>Toxoplasma</a:t>
            </a:r>
            <a:r>
              <a:rPr lang="pt-BR" altLang="fr-FR" sz="1400">
                <a:solidFill>
                  <a:srgbClr val="00707C"/>
                </a:solidFill>
              </a:rPr>
              <a:t> faz parte dos testes obrigatórios no início da gravidez</a:t>
            </a:r>
            <a:r>
              <a:rPr lang="en-US" altLang="fr-FR" sz="1400">
                <a:solidFill>
                  <a:srgbClr val="00707C"/>
                </a:solidFill>
              </a:rPr>
              <a:t>. </a:t>
            </a:r>
            <a:r>
              <a:rPr lang="pt-BR" altLang="fr-FR" sz="1400">
                <a:solidFill>
                  <a:srgbClr val="00707C"/>
                </a:solidFill>
              </a:rPr>
              <a:t>Se negativo (ou seja, a mulher não está protegida contra a infeção pelo parasita), o teste é repetido mensalmente para detetar rapidamente qualquer infeção e iniciar o tratamento</a:t>
            </a:r>
            <a:r>
              <a:rPr lang="en-US" altLang="fr-FR" sz="1400">
                <a:solidFill>
                  <a:srgbClr val="00707C"/>
                </a:solidFill>
              </a:rPr>
              <a:t>. </a:t>
            </a:r>
          </a:p>
          <a:p>
            <a:pPr eaLnBrk="1" hangingPunct="1">
              <a:buClr>
                <a:schemeClr val="accent6"/>
              </a:buClr>
              <a:buFont typeface="Wingdings" panose="05000000000000000000" pitchFamily="2" charset="2"/>
              <a:buChar char="ü"/>
              <a:defRPr/>
            </a:pPr>
            <a:r>
              <a:rPr lang="en-US" altLang="fr-FR" sz="1400">
                <a:solidFill>
                  <a:srgbClr val="00707C"/>
                </a:solidFill>
              </a:rPr>
              <a:t> </a:t>
            </a:r>
            <a:r>
              <a:rPr lang="en-US" altLang="fr-FR" sz="1400">
                <a:solidFill>
                  <a:srgbClr val="00707C"/>
                </a:solidFill>
                <a:hlinkClick r:id="rId2"/>
              </a:rPr>
              <a:t>https://www.previssima.fr/files/previssima/documents_pdf/telechargements/carnet_maternite_sante_cerfa_13139_02.pdf</a:t>
            </a:r>
            <a:endParaRPr lang="en-US" altLang="fr-FR" sz="1400">
              <a:solidFill>
                <a:srgbClr val="00707C"/>
              </a:solidFill>
            </a:endParaRPr>
          </a:p>
          <a:p>
            <a:pPr eaLnBrk="1" hangingPunct="1">
              <a:defRPr/>
            </a:pPr>
            <a:endParaRPr lang="en-US" altLang="fr-FR" sz="1400">
              <a:solidFill>
                <a:srgbClr val="00707C"/>
              </a:solidFill>
            </a:endParaRPr>
          </a:p>
          <a:p>
            <a:pPr eaLnBrk="1" hangingPunct="1">
              <a:buFont typeface="Wingdings" panose="05000000000000000000" pitchFamily="2" charset="2"/>
              <a:buChar char="ü"/>
              <a:defRPr/>
            </a:pPr>
            <a:endParaRPr lang="en-GB" altLang="fr-FR" sz="1400">
              <a:solidFill>
                <a:srgbClr val="00707C"/>
              </a:solidFill>
            </a:endParaRPr>
          </a:p>
          <a:p>
            <a:pPr eaLnBrk="1" hangingPunct="1">
              <a:buFont typeface="Wingdings" panose="05000000000000000000" pitchFamily="2" charset="2"/>
              <a:buChar char="ü"/>
              <a:defRPr/>
            </a:pPr>
            <a:endParaRPr lang="en-GB" altLang="fr-FR" sz="1400">
              <a:solidFill>
                <a:srgbClr val="00707C"/>
              </a:solidFill>
            </a:endParaRPr>
          </a:p>
          <a:p>
            <a:pPr lvl="2" eaLnBrk="1" hangingPunct="1">
              <a:spcBef>
                <a:spcPts val="300"/>
              </a:spcBef>
              <a:buFont typeface="Wingdings" panose="05000000000000000000" pitchFamily="2" charset="2"/>
              <a:buChar char="ü"/>
              <a:defRPr/>
            </a:pPr>
            <a:endParaRPr lang="en-GB" altLang="fr-FR" sz="1400">
              <a:solidFill>
                <a:srgbClr val="00707C"/>
              </a:solidFill>
            </a:endParaRPr>
          </a:p>
          <a:p>
            <a:pPr lvl="1" indent="0" eaLnBrk="1" hangingPunct="1">
              <a:defRPr/>
            </a:pPr>
            <a:endParaRPr lang="en-GB" altLang="fr-FR" sz="1400"/>
          </a:p>
          <a:p>
            <a:pPr lvl="3" eaLnBrk="1" hangingPunct="1">
              <a:spcBef>
                <a:spcPts val="300"/>
              </a:spcBef>
              <a:buFont typeface="Wingdings" panose="05000000000000000000" pitchFamily="2" charset="2"/>
              <a:buChar char="ü"/>
              <a:defRPr/>
            </a:pPr>
            <a:endParaRPr lang="fr-FR" altLang="fr-FR" sz="1400">
              <a:solidFill>
                <a:srgbClr val="00707C"/>
              </a:solidFill>
            </a:endParaRPr>
          </a:p>
        </p:txBody>
      </p:sp>
      <p:grpSp>
        <p:nvGrpSpPr>
          <p:cNvPr id="64516" name="Groupe 17">
            <a:extLst>
              <a:ext uri="{FF2B5EF4-FFF2-40B4-BE49-F238E27FC236}">
                <a16:creationId xmlns:a16="http://schemas.microsoft.com/office/drawing/2014/main" id="{C6AC7AA4-2DD4-47B8-9789-8BDA44736FDA}"/>
              </a:ext>
            </a:extLst>
          </p:cNvPr>
          <p:cNvGrpSpPr>
            <a:grpSpLocks/>
          </p:cNvGrpSpPr>
          <p:nvPr/>
        </p:nvGrpSpPr>
        <p:grpSpPr bwMode="auto">
          <a:xfrm>
            <a:off x="-41275" y="6016625"/>
            <a:ext cx="12276138" cy="887413"/>
            <a:chOff x="-41565" y="6016088"/>
            <a:chExt cx="12276859" cy="888671"/>
          </a:xfrm>
        </p:grpSpPr>
        <p:sp>
          <p:nvSpPr>
            <p:cNvPr id="64525" name="ZoneTexte 18">
              <a:extLst>
                <a:ext uri="{FF2B5EF4-FFF2-40B4-BE49-F238E27FC236}">
                  <a16:creationId xmlns:a16="http://schemas.microsoft.com/office/drawing/2014/main" id="{48717363-D15A-422E-A808-40D2CB838F9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4526" name="ZoneTexte 19">
              <a:extLst>
                <a:ext uri="{FF2B5EF4-FFF2-40B4-BE49-F238E27FC236}">
                  <a16:creationId xmlns:a16="http://schemas.microsoft.com/office/drawing/2014/main" id="{415B2B05-3C26-4E5A-A75D-B6C36B3BAB03}"/>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19B48DFC-C492-4772-8178-42C483148444}"/>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64528" name="Image 25">
              <a:extLst>
                <a:ext uri="{FF2B5EF4-FFF2-40B4-BE49-F238E27FC236}">
                  <a16:creationId xmlns:a16="http://schemas.microsoft.com/office/drawing/2014/main" id="{4EB97275-B788-49F4-AB78-D3F243A2A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Bouton d’action : vide 22">
            <a:hlinkClick r:id="rId4" action="ppaction://hlinksldjump" highlightClick="1"/>
            <a:extLst>
              <a:ext uri="{FF2B5EF4-FFF2-40B4-BE49-F238E27FC236}">
                <a16:creationId xmlns:a16="http://schemas.microsoft.com/office/drawing/2014/main" id="{D4D778C8-BA7C-46FC-BA11-1DB49D945F8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64518" name="Image 25">
            <a:extLst>
              <a:ext uri="{FF2B5EF4-FFF2-40B4-BE49-F238E27FC236}">
                <a16:creationId xmlns:a16="http://schemas.microsoft.com/office/drawing/2014/main" id="{A9E90140-7D11-40D3-8659-1E0C0D050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613" y="2427288"/>
            <a:ext cx="5080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9" name="Groupe 1">
            <a:extLst>
              <a:ext uri="{FF2B5EF4-FFF2-40B4-BE49-F238E27FC236}">
                <a16:creationId xmlns:a16="http://schemas.microsoft.com/office/drawing/2014/main" id="{12D493D4-312E-4498-B5CB-D5CEE9BEE871}"/>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06797A97-B581-4983-A01E-C74D0F44C32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4" name="Connecteur droit 23">
              <a:extLst>
                <a:ext uri="{FF2B5EF4-FFF2-40B4-BE49-F238E27FC236}">
                  <a16:creationId xmlns:a16="http://schemas.microsoft.com/office/drawing/2014/main" id="{E01C033F-B4DC-4F67-BBBC-D615E07EB46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4520" name="Image 1">
            <a:extLst>
              <a:ext uri="{FF2B5EF4-FFF2-40B4-BE49-F238E27FC236}">
                <a16:creationId xmlns:a16="http://schemas.microsoft.com/office/drawing/2014/main" id="{E3B2BB59-D6CF-4C9B-A32D-2425D1069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ZoneTexte 22">
            <a:extLst>
              <a:ext uri="{FF2B5EF4-FFF2-40B4-BE49-F238E27FC236}">
                <a16:creationId xmlns:a16="http://schemas.microsoft.com/office/drawing/2014/main" id="{3574FEB1-05F2-4CC1-B3AA-290F018F958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0EC9991D-5663-4EA8-9C6F-C6E315BB402B}"/>
              </a:ext>
            </a:extLst>
          </p:cNvPr>
          <p:cNvSpPr txBox="1"/>
          <p:nvPr/>
        </p:nvSpPr>
        <p:spPr bwMode="auto">
          <a:xfrm>
            <a:off x="33338" y="145256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1" highlightClick="1"/>
            <a:extLst>
              <a:ext uri="{FF2B5EF4-FFF2-40B4-BE49-F238E27FC236}">
                <a16:creationId xmlns:a16="http://schemas.microsoft.com/office/drawing/2014/main" id="{5F580CD5-75E0-4892-8FEE-65C17E06D022}"/>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19">
            <a:extLst>
              <a:ext uri="{FF2B5EF4-FFF2-40B4-BE49-F238E27FC236}">
                <a16:creationId xmlns:a16="http://schemas.microsoft.com/office/drawing/2014/main" id="{6E37DAC3-D3FA-4D5D-8EB5-14593F21C0D5}"/>
              </a:ext>
            </a:extLst>
          </p:cNvPr>
          <p:cNvSpPr txBox="1">
            <a:spLocks noChangeArrowheads="1"/>
          </p:cNvSpPr>
          <p:nvPr/>
        </p:nvSpPr>
        <p:spPr bwMode="auto">
          <a:xfrm>
            <a:off x="3525838" y="1677988"/>
            <a:ext cx="8281987" cy="4770437"/>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eaLnBrk="1" hangingPunct="1">
              <a:buFont typeface="+mj-lt"/>
              <a:buAutoNum type="arabicPeriod" startAt="3"/>
              <a:defRPr/>
            </a:pPr>
            <a:r>
              <a:rPr lang="en-GB" altLang="fr-FR" sz="1600">
                <a:solidFill>
                  <a:srgbClr val="00707C"/>
                </a:solidFill>
              </a:rPr>
              <a:t>Como se espalha</a:t>
            </a:r>
          </a:p>
          <a:p>
            <a:pPr eaLnBrk="1" hangingPunct="1">
              <a:buFont typeface="+mj-lt"/>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pt-BR" altLang="fr-FR" sz="1600">
                <a:solidFill>
                  <a:srgbClr val="00707C"/>
                </a:solidFill>
              </a:rPr>
              <a:t>Qual a relação entre a dose ingerida e o risco de doença</a:t>
            </a:r>
            <a:endParaRPr lang="en-GB" altLang="fr-FR" sz="1600">
              <a:solidFill>
                <a:srgbClr val="00707C"/>
              </a:solidFill>
            </a:endParaRPr>
          </a:p>
          <a:p>
            <a:pPr eaLnBrk="1" hangingPunct="1">
              <a:buFont typeface="Georgia" panose="02040502050405020303" pitchFamily="18" charset="0"/>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en-GB" sz="1600">
                <a:solidFill>
                  <a:srgbClr val="00707C"/>
                </a:solidFill>
              </a:rPr>
              <a:t>Quais os sintomas</a:t>
            </a: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Exemplos de ações adotadas na UE para combater microrganismos patogénicos de origem alimentar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7B8831BD-C380-4AD8-902B-A94BFAA2B961}"/>
              </a:ext>
            </a:extLst>
          </p:cNvPr>
          <p:cNvSpPr txBox="1"/>
          <p:nvPr/>
        </p:nvSpPr>
        <p:spPr>
          <a:xfrm>
            <a:off x="2997200" y="-82550"/>
            <a:ext cx="7535863" cy="1477963"/>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 jejuni, Campylobacter coli </a:t>
            </a:r>
          </a:p>
        </p:txBody>
      </p:sp>
      <p:sp>
        <p:nvSpPr>
          <p:cNvPr id="55" name="Bouton d'action : Aide 54">
            <a:hlinkClick r:id="rId2" action="ppaction://hlinksldjump" highlightClick="1"/>
            <a:extLst>
              <a:ext uri="{FF2B5EF4-FFF2-40B4-BE49-F238E27FC236}">
                <a16:creationId xmlns:a16="http://schemas.microsoft.com/office/drawing/2014/main" id="{1A17F9F5-2E17-4EB7-A2A2-F31F37CE9B3B}"/>
              </a:ext>
            </a:extLst>
          </p:cNvPr>
          <p:cNvSpPr/>
          <p:nvPr/>
        </p:nvSpPr>
        <p:spPr>
          <a:xfrm>
            <a:off x="5721350" y="27225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3" action="ppaction://hlinksldjump" highlightClick="1"/>
            <a:extLst>
              <a:ext uri="{FF2B5EF4-FFF2-40B4-BE49-F238E27FC236}">
                <a16:creationId xmlns:a16="http://schemas.microsoft.com/office/drawing/2014/main" id="{FF2F75AC-244A-46BA-AC75-5ED53E7BA64E}"/>
              </a:ext>
            </a:extLst>
          </p:cNvPr>
          <p:cNvSpPr/>
          <p:nvPr/>
        </p:nvSpPr>
        <p:spPr>
          <a:xfrm>
            <a:off x="6054725" y="17272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4" action="ppaction://hlinksldjump" highlightClick="1"/>
            <a:extLst>
              <a:ext uri="{FF2B5EF4-FFF2-40B4-BE49-F238E27FC236}">
                <a16:creationId xmlns:a16="http://schemas.microsoft.com/office/drawing/2014/main" id="{4CD47FED-3CC0-469D-845A-8670C187F4FF}"/>
              </a:ext>
            </a:extLst>
          </p:cNvPr>
          <p:cNvSpPr/>
          <p:nvPr/>
        </p:nvSpPr>
        <p:spPr>
          <a:xfrm>
            <a:off x="7335838" y="22082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0" name="Bouton d'action : Aide 59">
            <a:hlinkClick r:id="rId5" action="ppaction://hlinksldjump" highlightClick="1"/>
            <a:extLst>
              <a:ext uri="{FF2B5EF4-FFF2-40B4-BE49-F238E27FC236}">
                <a16:creationId xmlns:a16="http://schemas.microsoft.com/office/drawing/2014/main" id="{E962D089-065D-4506-9EB6-ED9C1727AE78}"/>
              </a:ext>
            </a:extLst>
          </p:cNvPr>
          <p:cNvSpPr/>
          <p:nvPr/>
        </p:nvSpPr>
        <p:spPr>
          <a:xfrm>
            <a:off x="9212263" y="32051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6" action="ppaction://hlinksldjump" highlightClick="1"/>
            <a:extLst>
              <a:ext uri="{FF2B5EF4-FFF2-40B4-BE49-F238E27FC236}">
                <a16:creationId xmlns:a16="http://schemas.microsoft.com/office/drawing/2014/main" id="{2A386044-160D-4FEF-A14B-67BBDA47307B}"/>
              </a:ext>
            </a:extLst>
          </p:cNvPr>
          <p:cNvSpPr/>
          <p:nvPr/>
        </p:nvSpPr>
        <p:spPr>
          <a:xfrm>
            <a:off x="5818188" y="3684588"/>
            <a:ext cx="279400"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7" action="ppaction://hlinksldjump" highlightClick="1"/>
            <a:extLst>
              <a:ext uri="{FF2B5EF4-FFF2-40B4-BE49-F238E27FC236}">
                <a16:creationId xmlns:a16="http://schemas.microsoft.com/office/drawing/2014/main" id="{71E63766-D025-405F-8054-9F932F6903D1}"/>
              </a:ext>
            </a:extLst>
          </p:cNvPr>
          <p:cNvSpPr/>
          <p:nvPr/>
        </p:nvSpPr>
        <p:spPr>
          <a:xfrm>
            <a:off x="8794750" y="415925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6" name="Bouton d'action : Aide 65">
            <a:hlinkClick r:id="rId8" action="ppaction://hlinksldjump" highlightClick="1"/>
            <a:extLst>
              <a:ext uri="{FF2B5EF4-FFF2-40B4-BE49-F238E27FC236}">
                <a16:creationId xmlns:a16="http://schemas.microsoft.com/office/drawing/2014/main" id="{4BADCBE3-BD4C-4E90-841D-2201A5AFB27F}"/>
              </a:ext>
            </a:extLst>
          </p:cNvPr>
          <p:cNvSpPr/>
          <p:nvPr/>
        </p:nvSpPr>
        <p:spPr>
          <a:xfrm>
            <a:off x="6735763" y="46545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65547" name="Groupe 1">
            <a:extLst>
              <a:ext uri="{FF2B5EF4-FFF2-40B4-BE49-F238E27FC236}">
                <a16:creationId xmlns:a16="http://schemas.microsoft.com/office/drawing/2014/main" id="{31B6BD4B-8C42-4696-BCD3-868720C40A85}"/>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33436F4-9249-44F6-939E-88B6F3A703E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6BD7E53D-66FE-4722-B5C4-6F9B9059B95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7" name="Bouton d'action : Aide 26">
            <a:hlinkClick r:id="rId9" action="ppaction://hlinksldjump" highlightClick="1"/>
            <a:extLst>
              <a:ext uri="{FF2B5EF4-FFF2-40B4-BE49-F238E27FC236}">
                <a16:creationId xmlns:a16="http://schemas.microsoft.com/office/drawing/2014/main" id="{73CF2B54-C4D1-484A-B728-8ECF34DEDC22}"/>
              </a:ext>
            </a:extLst>
          </p:cNvPr>
          <p:cNvSpPr/>
          <p:nvPr/>
        </p:nvSpPr>
        <p:spPr>
          <a:xfrm>
            <a:off x="5684838" y="54038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pic>
        <p:nvPicPr>
          <p:cNvPr id="65565" name="Image 15" descr="Campilobacter ao microscópio">
            <a:extLst>
              <a:ext uri="{FF2B5EF4-FFF2-40B4-BE49-F238E27FC236}">
                <a16:creationId xmlns:a16="http://schemas.microsoft.com/office/drawing/2014/main" id="{42767CC0-A86E-4070-BB10-7C3CDF8C3F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5876" y="82550"/>
            <a:ext cx="1889124" cy="147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6" name="ZoneTexte 29">
            <a:extLst>
              <a:ext uri="{FF2B5EF4-FFF2-40B4-BE49-F238E27FC236}">
                <a16:creationId xmlns:a16="http://schemas.microsoft.com/office/drawing/2014/main" id="{D33D4EA1-A13E-4933-B2F1-2D4FBB61F74A}"/>
              </a:ext>
            </a:extLst>
          </p:cNvPr>
          <p:cNvSpPr txBox="1">
            <a:spLocks noChangeArrowheads="1"/>
          </p:cNvSpPr>
          <p:nvPr/>
        </p:nvSpPr>
        <p:spPr bwMode="auto">
          <a:xfrm>
            <a:off x="10175875" y="1593510"/>
            <a:ext cx="1889125"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800"/>
              <a:t>Fonte: Nabila Haddad UMR Secalim ONIRIS-INRA</a:t>
            </a:r>
          </a:p>
        </p:txBody>
      </p:sp>
      <p:grpSp>
        <p:nvGrpSpPr>
          <p:cNvPr id="65550" name="Groupe 29">
            <a:extLst>
              <a:ext uri="{FF2B5EF4-FFF2-40B4-BE49-F238E27FC236}">
                <a16:creationId xmlns:a16="http://schemas.microsoft.com/office/drawing/2014/main" id="{03FFA28E-6EBB-4558-AFED-2D4A94216B44}"/>
              </a:ext>
            </a:extLst>
          </p:cNvPr>
          <p:cNvGrpSpPr>
            <a:grpSpLocks/>
          </p:cNvGrpSpPr>
          <p:nvPr/>
        </p:nvGrpSpPr>
        <p:grpSpPr bwMode="auto">
          <a:xfrm>
            <a:off x="-41275" y="6016625"/>
            <a:ext cx="12276138" cy="887413"/>
            <a:chOff x="-41275" y="6016625"/>
            <a:chExt cx="12276138" cy="887413"/>
          </a:xfrm>
        </p:grpSpPr>
        <p:grpSp>
          <p:nvGrpSpPr>
            <p:cNvPr id="65556" name="Groupe 83">
              <a:extLst>
                <a:ext uri="{FF2B5EF4-FFF2-40B4-BE49-F238E27FC236}">
                  <a16:creationId xmlns:a16="http://schemas.microsoft.com/office/drawing/2014/main" id="{5D89733B-E22B-43BD-A7EF-69B62378716D}"/>
                </a:ext>
              </a:extLst>
            </p:cNvPr>
            <p:cNvGrpSpPr>
              <a:grpSpLocks/>
            </p:cNvGrpSpPr>
            <p:nvPr/>
          </p:nvGrpSpPr>
          <p:grpSpPr bwMode="auto">
            <a:xfrm>
              <a:off x="-41275" y="6016625"/>
              <a:ext cx="12276138" cy="887413"/>
              <a:chOff x="-41565" y="6016088"/>
              <a:chExt cx="12276859" cy="888671"/>
            </a:xfrm>
          </p:grpSpPr>
          <p:sp>
            <p:nvSpPr>
              <p:cNvPr id="65558" name="ZoneTexte 84">
                <a:extLst>
                  <a:ext uri="{FF2B5EF4-FFF2-40B4-BE49-F238E27FC236}">
                    <a16:creationId xmlns:a16="http://schemas.microsoft.com/office/drawing/2014/main" id="{A2A83262-E131-4FA4-92BA-9B95EFDEAFE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5559" name="ZoneTexte 85">
                <a:extLst>
                  <a:ext uri="{FF2B5EF4-FFF2-40B4-BE49-F238E27FC236}">
                    <a16:creationId xmlns:a16="http://schemas.microsoft.com/office/drawing/2014/main" id="{2FA44357-0E64-4707-B4C4-471DF732CDF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7" name="Rectangle 36">
                <a:extLst>
                  <a:ext uri="{FF2B5EF4-FFF2-40B4-BE49-F238E27FC236}">
                    <a16:creationId xmlns:a16="http://schemas.microsoft.com/office/drawing/2014/main" id="{4C64F7D1-E021-42EB-8EC4-82DBDAA695B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8" name="Bouton d’action : vide 37">
                <a:hlinkClick r:id="" action="ppaction://hlinkshowjump?jump=endshow" highlightClick="1"/>
                <a:extLst>
                  <a:ext uri="{FF2B5EF4-FFF2-40B4-BE49-F238E27FC236}">
                    <a16:creationId xmlns:a16="http://schemas.microsoft.com/office/drawing/2014/main" id="{E007B89D-0E51-4A37-AFD8-C4831088334C}"/>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1" name="Bouton d’action : vide 40">
                <a:hlinkClick r:id="rId11" action="ppaction://hlinksldjump" highlightClick="1"/>
                <a:extLst>
                  <a:ext uri="{FF2B5EF4-FFF2-40B4-BE49-F238E27FC236}">
                    <a16:creationId xmlns:a16="http://schemas.microsoft.com/office/drawing/2014/main" id="{844DEA4E-4D39-4CEE-9102-7BED0C1C4ACE}"/>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65563" name="Image 91">
                <a:extLst>
                  <a:ext uri="{FF2B5EF4-FFF2-40B4-BE49-F238E27FC236}">
                    <a16:creationId xmlns:a16="http://schemas.microsoft.com/office/drawing/2014/main" id="{9E97686B-EAEE-4268-9E51-2B479DD469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Bouton d’action : vide 42">
                <a:hlinkClick r:id="rId13" action="ppaction://hlinksldjump" highlightClick="1"/>
                <a:extLst>
                  <a:ext uri="{FF2B5EF4-FFF2-40B4-BE49-F238E27FC236}">
                    <a16:creationId xmlns:a16="http://schemas.microsoft.com/office/drawing/2014/main" id="{4D365D52-14D7-4D74-B11F-72B855DC074F}"/>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32" name="Bouton d'action : Retour 31">
              <a:hlinkClick r:id="rId14" action="ppaction://hlinksldjump" highlightClick="1"/>
              <a:extLst>
                <a:ext uri="{FF2B5EF4-FFF2-40B4-BE49-F238E27FC236}">
                  <a16:creationId xmlns:a16="http://schemas.microsoft.com/office/drawing/2014/main" id="{83214E49-CF75-4B33-81BC-AC0672CFA1FA}"/>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65551" name="Image 1">
            <a:extLst>
              <a:ext uri="{FF2B5EF4-FFF2-40B4-BE49-F238E27FC236}">
                <a16:creationId xmlns:a16="http://schemas.microsoft.com/office/drawing/2014/main" id="{4E3957A4-AEF4-4EEE-8D7C-203015B567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2" name="ZoneTexte 88">
            <a:extLst>
              <a:ext uri="{FF2B5EF4-FFF2-40B4-BE49-F238E27FC236}">
                <a16:creationId xmlns:a16="http://schemas.microsoft.com/office/drawing/2014/main" id="{F192BD2C-A730-427B-B74E-23A24D92AD98}"/>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65553" name="ZoneTexte 88">
            <a:extLst>
              <a:ext uri="{FF2B5EF4-FFF2-40B4-BE49-F238E27FC236}">
                <a16:creationId xmlns:a16="http://schemas.microsoft.com/office/drawing/2014/main" id="{8B228639-264C-4116-BF24-8268AB2EC332}"/>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65554" name="ZoneTexte 89">
            <a:extLst>
              <a:ext uri="{FF2B5EF4-FFF2-40B4-BE49-F238E27FC236}">
                <a16:creationId xmlns:a16="http://schemas.microsoft.com/office/drawing/2014/main" id="{D947CD7E-31BF-436F-9D56-0FC7AFF77A6E}"/>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39" name="ZoneTexte 38">
            <a:extLst>
              <a:ext uri="{FF2B5EF4-FFF2-40B4-BE49-F238E27FC236}">
                <a16:creationId xmlns:a16="http://schemas.microsoft.com/office/drawing/2014/main" id="{67BF665F-6E16-49E1-8D94-FA8BD1F751C3}"/>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33" name="Bouton d’action : vide 32">
            <a:hlinkClick r:id="rId20" highlightClick="1"/>
            <a:extLst>
              <a:ext uri="{FF2B5EF4-FFF2-40B4-BE49-F238E27FC236}">
                <a16:creationId xmlns:a16="http://schemas.microsoft.com/office/drawing/2014/main" id="{57FDB604-8D9D-41AB-B6FD-BDE722FCA6C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6A5852-9BB9-4C3E-81CD-5119C4E01FD2}"/>
              </a:ext>
            </a:extLst>
          </p:cNvPr>
          <p:cNvSpPr txBox="1"/>
          <p:nvPr/>
        </p:nvSpPr>
        <p:spPr>
          <a:xfrm>
            <a:off x="3124200" y="174625"/>
            <a:ext cx="9067800" cy="1477963"/>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r>
              <a:rPr lang="fr-FR" sz="4501" b="1">
                <a:solidFill>
                  <a:srgbClr val="00707C"/>
                </a:solidFill>
                <a:latin typeface="+mj-lt"/>
                <a:ea typeface="+mj-ea"/>
                <a:cs typeface="+mj-cs"/>
              </a:rPr>
              <a:t>?</a:t>
            </a:r>
          </a:p>
        </p:txBody>
      </p:sp>
      <p:sp>
        <p:nvSpPr>
          <p:cNvPr id="18435" name="ZoneTexte 13">
            <a:extLst>
              <a:ext uri="{FF2B5EF4-FFF2-40B4-BE49-F238E27FC236}">
                <a16:creationId xmlns:a16="http://schemas.microsoft.com/office/drawing/2014/main" id="{34C8701B-A8B6-46F7-A652-CB326A88F7B7}"/>
              </a:ext>
            </a:extLst>
          </p:cNvPr>
          <p:cNvSpPr txBox="1">
            <a:spLocks noChangeArrowheads="1"/>
          </p:cNvSpPr>
          <p:nvPr/>
        </p:nvSpPr>
        <p:spPr bwMode="auto">
          <a:xfrm>
            <a:off x="3124200" y="1755775"/>
            <a:ext cx="4625975" cy="330041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GB" altLang="fr-FR" sz="1400" dirty="0">
              <a:solidFill>
                <a:srgbClr val="00707C"/>
              </a:solidFill>
            </a:endParaRPr>
          </a:p>
          <a:p>
            <a:pPr eaLnBrk="1" hangingPunct="1">
              <a:defRPr/>
            </a:pPr>
            <a:endParaRPr lang="en-GB" altLang="fr-FR" sz="1400" dirty="0">
              <a:solidFill>
                <a:srgbClr val="00707C"/>
              </a:solidFill>
            </a:endParaRPr>
          </a:p>
          <a:p>
            <a:pPr eaLnBrk="1" hangingPunct="1">
              <a:defRPr/>
            </a:pPr>
            <a:endParaRPr lang="en-GB" altLang="fr-FR" sz="1400" dirty="0">
              <a:solidFill>
                <a:srgbClr val="00707C"/>
              </a:solidFill>
            </a:endParaRPr>
          </a:p>
          <a:p>
            <a:pPr marL="285750" indent="-285750" eaLnBrk="1" hangingPunct="1">
              <a:spcBef>
                <a:spcPts val="300"/>
              </a:spcBef>
              <a:buFont typeface="Wingdings" panose="05000000000000000000" pitchFamily="2" charset="2"/>
              <a:buChar char="ü"/>
              <a:defRPr/>
            </a:pPr>
            <a:r>
              <a:rPr lang="pt-BR" altLang="fr-FR" sz="1400" dirty="0">
                <a:solidFill>
                  <a:srgbClr val="00707C"/>
                </a:solidFill>
              </a:rPr>
              <a:t>A</a:t>
            </a:r>
            <a:r>
              <a:rPr lang="pt-BR" altLang="fr-FR" sz="1400" i="1" dirty="0">
                <a:solidFill>
                  <a:srgbClr val="00707C"/>
                </a:solidFill>
              </a:rPr>
              <a:t> Campylobacter </a:t>
            </a:r>
            <a:r>
              <a:rPr lang="pt-BR" altLang="fr-FR" sz="1400" dirty="0">
                <a:solidFill>
                  <a:srgbClr val="00707C"/>
                </a:solidFill>
              </a:rPr>
              <a:t> é o agente patogénico de origem alimentar que causa o </a:t>
            </a:r>
            <a:r>
              <a:rPr lang="pt-BR" altLang="fr-FR" sz="1400" dirty="0">
                <a:solidFill>
                  <a:srgbClr val="B92233"/>
                </a:solidFill>
              </a:rPr>
              <a:t>maior número de doenças na UE</a:t>
            </a:r>
            <a:r>
              <a:rPr lang="pt-BR" altLang="fr-FR" sz="1400" dirty="0">
                <a:solidFill>
                  <a:srgbClr val="00707C"/>
                </a:solidFill>
              </a:rPr>
              <a:t>, com 246.158 casos em 2017 para toda a UE (64,8 casos / 100.000 habitantes), exigindo </a:t>
            </a:r>
            <a:r>
              <a:rPr lang="pt-BR" altLang="fr-FR" sz="1400" dirty="0">
                <a:solidFill>
                  <a:srgbClr val="B92233"/>
                </a:solidFill>
              </a:rPr>
              <a:t>hospitalização em 30% dos casos </a:t>
            </a:r>
            <a:r>
              <a:rPr lang="pt-BR" altLang="fr-FR" sz="1400" dirty="0">
                <a:solidFill>
                  <a:srgbClr val="00707C"/>
                </a:solidFill>
              </a:rPr>
              <a:t>e com uma </a:t>
            </a:r>
            <a:r>
              <a:rPr lang="pt-BR" altLang="fr-FR" sz="1400" dirty="0">
                <a:solidFill>
                  <a:srgbClr val="B92233"/>
                </a:solidFill>
              </a:rPr>
              <a:t>mortalidade de 0,04% </a:t>
            </a:r>
            <a:r>
              <a:rPr lang="pt-BR" altLang="fr-FR" sz="1400" dirty="0">
                <a:solidFill>
                  <a:srgbClr val="00707C"/>
                </a:solidFill>
              </a:rPr>
              <a:t>em 2017</a:t>
            </a:r>
            <a:r>
              <a:rPr lang="en-US" altLang="fr-FR" sz="1400" dirty="0">
                <a:solidFill>
                  <a:srgbClr val="00707C"/>
                </a:solidFill>
              </a:rPr>
              <a:t>.</a:t>
            </a:r>
          </a:p>
          <a:p>
            <a:pPr marL="285750" indent="-285750" eaLnBrk="1" hangingPunct="1">
              <a:spcBef>
                <a:spcPts val="300"/>
              </a:spcBef>
              <a:buFont typeface="Wingdings" panose="05000000000000000000" pitchFamily="2" charset="2"/>
              <a:buChar char="ü"/>
              <a:defRPr/>
            </a:pPr>
            <a:endParaRPr lang="en-US" altLang="fr-FR" sz="1400" dirty="0">
              <a:solidFill>
                <a:srgbClr val="00707C"/>
              </a:solidFill>
            </a:endParaRPr>
          </a:p>
          <a:p>
            <a:pPr marL="285750" indent="-285750" eaLnBrk="1" hangingPunct="1">
              <a:spcBef>
                <a:spcPts val="300"/>
              </a:spcBef>
              <a:buFont typeface="Wingdings" panose="05000000000000000000" pitchFamily="2" charset="2"/>
              <a:buChar char="ü"/>
              <a:defRPr/>
            </a:pPr>
            <a:endParaRPr lang="en-US" altLang="fr-FR" sz="1400" dirty="0">
              <a:solidFill>
                <a:srgbClr val="00707C"/>
              </a:solidFill>
            </a:endParaRPr>
          </a:p>
          <a:p>
            <a:pPr marL="285750" indent="-285750" eaLnBrk="1" hangingPunct="1">
              <a:spcBef>
                <a:spcPts val="300"/>
              </a:spcBef>
              <a:buFont typeface="Wingdings" panose="05000000000000000000" pitchFamily="2" charset="2"/>
              <a:buChar char="ü"/>
              <a:defRPr/>
            </a:pPr>
            <a:r>
              <a:rPr lang="pt-BR" altLang="fr-FR" sz="1400" dirty="0">
                <a:solidFill>
                  <a:srgbClr val="00707C"/>
                </a:solidFill>
              </a:rPr>
              <a:t>Desde 2007, com 200.000 casos, tem havido uma tendência crescente na EU.</a:t>
            </a: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66564" name="Groupe 17">
            <a:extLst>
              <a:ext uri="{FF2B5EF4-FFF2-40B4-BE49-F238E27FC236}">
                <a16:creationId xmlns:a16="http://schemas.microsoft.com/office/drawing/2014/main" id="{B1C35943-51A5-4DE2-8E6F-E52D646E51F7}"/>
              </a:ext>
            </a:extLst>
          </p:cNvPr>
          <p:cNvGrpSpPr>
            <a:grpSpLocks/>
          </p:cNvGrpSpPr>
          <p:nvPr/>
        </p:nvGrpSpPr>
        <p:grpSpPr bwMode="auto">
          <a:xfrm>
            <a:off x="-41275" y="6016625"/>
            <a:ext cx="12276138" cy="887413"/>
            <a:chOff x="-41565" y="6016088"/>
            <a:chExt cx="12276859" cy="888671"/>
          </a:xfrm>
        </p:grpSpPr>
        <p:sp>
          <p:nvSpPr>
            <p:cNvPr id="66627" name="ZoneTexte 18">
              <a:extLst>
                <a:ext uri="{FF2B5EF4-FFF2-40B4-BE49-F238E27FC236}">
                  <a16:creationId xmlns:a16="http://schemas.microsoft.com/office/drawing/2014/main" id="{675500C5-CDCF-4425-BC62-4509FD6C003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6628" name="ZoneTexte 19">
              <a:extLst>
                <a:ext uri="{FF2B5EF4-FFF2-40B4-BE49-F238E27FC236}">
                  <a16:creationId xmlns:a16="http://schemas.microsoft.com/office/drawing/2014/main" id="{61ECC8A0-F8D6-46C9-87D1-1F884790166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84542CC2-3464-4DE2-A449-64A7AF07257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29C293CD-4D26-48DE-8740-43CB5EE8178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66631" name="Image 25">
              <a:extLst>
                <a:ext uri="{FF2B5EF4-FFF2-40B4-BE49-F238E27FC236}">
                  <a16:creationId xmlns:a16="http://schemas.microsoft.com/office/drawing/2014/main" id="{823D5B13-248F-4AA6-AD03-865AEF2DE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ZoneTexte 2">
            <a:extLst>
              <a:ext uri="{FF2B5EF4-FFF2-40B4-BE49-F238E27FC236}">
                <a16:creationId xmlns:a16="http://schemas.microsoft.com/office/drawing/2014/main" id="{83B6AB7A-9398-4AD4-99AD-712C29047170}"/>
              </a:ext>
            </a:extLst>
          </p:cNvPr>
          <p:cNvSpPr txBox="1">
            <a:spLocks noChangeArrowheads="1"/>
          </p:cNvSpPr>
          <p:nvPr/>
        </p:nvSpPr>
        <p:spPr bwMode="auto">
          <a:xfrm>
            <a:off x="8421688" y="1941513"/>
            <a:ext cx="367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fr-FR" sz="1200" b="1" i="1">
                <a:solidFill>
                  <a:srgbClr val="00707C"/>
                </a:solidFill>
              </a:rPr>
              <a:t>Campylobacter </a:t>
            </a:r>
            <a:r>
              <a:rPr lang="pt-BR" altLang="fr-FR" sz="1200" b="1">
                <a:solidFill>
                  <a:srgbClr val="00707C"/>
                </a:solidFill>
              </a:rPr>
              <a:t>em países europeus selecionados</a:t>
            </a:r>
          </a:p>
          <a:p>
            <a:pPr algn="ctr"/>
            <a:r>
              <a:rPr lang="pt-BR" altLang="fr-FR" sz="1200" b="1">
                <a:solidFill>
                  <a:srgbClr val="00707C"/>
                </a:solidFill>
              </a:rPr>
              <a:t>(Atlas de vigilância do ECDC 2017)</a:t>
            </a:r>
          </a:p>
          <a:p>
            <a:pPr algn="ctr"/>
            <a:endParaRPr lang="fr-FR" altLang="fr-FR" sz="1200" b="1">
              <a:solidFill>
                <a:schemeClr val="accent1"/>
              </a:solidFill>
            </a:endParaRPr>
          </a:p>
        </p:txBody>
      </p:sp>
      <p:grpSp>
        <p:nvGrpSpPr>
          <p:cNvPr id="66566" name="Groupe 19">
            <a:extLst>
              <a:ext uri="{FF2B5EF4-FFF2-40B4-BE49-F238E27FC236}">
                <a16:creationId xmlns:a16="http://schemas.microsoft.com/office/drawing/2014/main" id="{B4DDAB8E-9252-4CF2-A09D-9176876F600B}"/>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EB4AEE1A-DC7B-437A-81A7-9AA08C36ADC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9B1965D6-D5A8-4A4E-BE13-01AE35A744F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 name="Bouton d’action : vide 1">
            <a:hlinkClick r:id="rId4" action="ppaction://hlinksldjump" highlightClick="1"/>
            <a:extLst>
              <a:ext uri="{FF2B5EF4-FFF2-40B4-BE49-F238E27FC236}">
                <a16:creationId xmlns:a16="http://schemas.microsoft.com/office/drawing/2014/main" id="{640BF022-1D7A-428C-855D-AE85C89C7A70}"/>
              </a:ext>
            </a:extLst>
          </p:cNvPr>
          <p:cNvSpPr/>
          <p:nvPr/>
        </p:nvSpPr>
        <p:spPr>
          <a:xfrm>
            <a:off x="8874125" y="5267325"/>
            <a:ext cx="2768600" cy="3937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Clique aqui para ver o número de casos de campilobacteriose na EU, por ano</a:t>
            </a:r>
            <a:endParaRPr lang="fr-FR" dirty="0"/>
          </a:p>
        </p:txBody>
      </p:sp>
      <p:graphicFrame>
        <p:nvGraphicFramePr>
          <p:cNvPr id="27" name="Tableau 26">
            <a:extLst>
              <a:ext uri="{FF2B5EF4-FFF2-40B4-BE49-F238E27FC236}">
                <a16:creationId xmlns:a16="http://schemas.microsoft.com/office/drawing/2014/main" id="{5F618D84-73C7-4142-95A1-1AE4F61D3F46}"/>
              </a:ext>
            </a:extLst>
          </p:cNvPr>
          <p:cNvGraphicFramePr>
            <a:graphicFrameLocks noGrp="1"/>
          </p:cNvGraphicFramePr>
          <p:nvPr/>
        </p:nvGraphicFramePr>
        <p:xfrm>
          <a:off x="8540750" y="2695575"/>
          <a:ext cx="3514725" cy="2220916"/>
        </p:xfrm>
        <a:graphic>
          <a:graphicData uri="http://schemas.openxmlformats.org/drawingml/2006/table">
            <a:tbl>
              <a:tblPr firstRow="1" firstCol="1" bandRow="1">
                <a:tableStyleId>{5C22544A-7EE6-4342-B048-85BDC9FD1C3A}</a:tableStyleId>
              </a:tblPr>
              <a:tblGrid>
                <a:gridCol w="1103621">
                  <a:extLst>
                    <a:ext uri="{9D8B030D-6E8A-4147-A177-3AD203B41FA5}">
                      <a16:colId xmlns:a16="http://schemas.microsoft.com/office/drawing/2014/main" val="20000"/>
                    </a:ext>
                  </a:extLst>
                </a:gridCol>
                <a:gridCol w="1195973">
                  <a:extLst>
                    <a:ext uri="{9D8B030D-6E8A-4147-A177-3AD203B41FA5}">
                      <a16:colId xmlns:a16="http://schemas.microsoft.com/office/drawing/2014/main" val="20001"/>
                    </a:ext>
                  </a:extLst>
                </a:gridCol>
                <a:gridCol w="1215131">
                  <a:extLst>
                    <a:ext uri="{9D8B030D-6E8A-4147-A177-3AD203B41FA5}">
                      <a16:colId xmlns:a16="http://schemas.microsoft.com/office/drawing/2014/main" val="20002"/>
                    </a:ext>
                  </a:extLst>
                </a:gridCol>
              </a:tblGrid>
              <a:tr h="341676">
                <a:tc>
                  <a:txBody>
                    <a:bodyPr/>
                    <a:lstStyle/>
                    <a:p>
                      <a:pPr algn="ctr">
                        <a:lnSpc>
                          <a:spcPct val="107000"/>
                        </a:lnSpc>
                        <a:spcAft>
                          <a:spcPts val="0"/>
                        </a:spcAft>
                      </a:pPr>
                      <a:r>
                        <a:rPr lang="en-GB" sz="1000">
                          <a:effectLst/>
                        </a:rPr>
                        <a:t>País</a:t>
                      </a:r>
                      <a:endParaRPr lang="fr-FR" sz="1000" dirty="0">
                        <a:effectLst/>
                        <a:latin typeface="Calibri"/>
                        <a:ea typeface="Calibri"/>
                        <a:cs typeface="Times New Roman"/>
                      </a:endParaRPr>
                    </a:p>
                  </a:txBody>
                  <a:tcPr marL="91441" marR="91441" marT="0" marB="0"/>
                </a:tc>
                <a:tc>
                  <a:txBody>
                    <a:bodyPr/>
                    <a:lstStyle/>
                    <a:p>
                      <a:pPr algn="ctr">
                        <a:lnSpc>
                          <a:spcPct val="107000"/>
                        </a:lnSpc>
                        <a:spcAft>
                          <a:spcPts val="0"/>
                        </a:spcAft>
                      </a:pPr>
                      <a:r>
                        <a:rPr lang="en-GB" sz="1000">
                          <a:effectLst/>
                        </a:rPr>
                        <a:t>Casos / 100.000</a:t>
                      </a:r>
                      <a:endParaRPr lang="fr-FR" sz="1000">
                        <a:effectLst/>
                        <a:latin typeface="Calibri"/>
                        <a:ea typeface="Calibri"/>
                        <a:cs typeface="Times New Roman"/>
                      </a:endParaRPr>
                    </a:p>
                  </a:txBody>
                  <a:tcPr marL="91441" marR="91441" marT="0" marB="0"/>
                </a:tc>
                <a:tc>
                  <a:txBody>
                    <a:bodyPr/>
                    <a:lstStyle/>
                    <a:p>
                      <a:pPr marL="0" marR="0" lvl="0" indent="0" algn="ctr" defTabSz="914446" rtl="0" eaLnBrk="1" fontAlgn="auto" latinLnBrk="0" hangingPunct="1">
                        <a:lnSpc>
                          <a:spcPct val="107000"/>
                        </a:lnSpc>
                        <a:spcBef>
                          <a:spcPts val="0"/>
                        </a:spcBef>
                        <a:spcAft>
                          <a:spcPts val="0"/>
                        </a:spcAft>
                        <a:buClrTx/>
                        <a:buSzTx/>
                        <a:buFontTx/>
                        <a:buNone/>
                        <a:tabLst/>
                        <a:defRPr/>
                      </a:pPr>
                      <a:r>
                        <a:rPr lang="en-GB" sz="1000">
                          <a:effectLst/>
                        </a:rPr>
                        <a:t>Hospitalização %</a:t>
                      </a:r>
                      <a:endParaRPr lang="fr-FR" sz="1000">
                        <a:effectLst/>
                        <a:latin typeface="Calibri"/>
                        <a:ea typeface="Calibri"/>
                        <a:cs typeface="Times New Roman"/>
                      </a:endParaRPr>
                    </a:p>
                    <a:p>
                      <a:pPr algn="ctr">
                        <a:lnSpc>
                          <a:spcPct val="107000"/>
                        </a:lnSpc>
                        <a:spcAft>
                          <a:spcPts val="0"/>
                        </a:spcAft>
                      </a:pP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0"/>
                  </a:ext>
                </a:extLst>
              </a:tr>
              <a:tr h="170840">
                <a:tc>
                  <a:txBody>
                    <a:bodyPr/>
                    <a:lstStyle/>
                    <a:p>
                      <a:pPr>
                        <a:lnSpc>
                          <a:spcPct val="107000"/>
                        </a:lnSpc>
                        <a:spcAft>
                          <a:spcPts val="0"/>
                        </a:spcAft>
                      </a:pPr>
                      <a:r>
                        <a:rPr lang="en-GB" sz="1000">
                          <a:effectLst/>
                        </a:rPr>
                        <a:t>Bélgica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76.2</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0</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1"/>
                  </a:ext>
                </a:extLst>
              </a:tr>
              <a:tr h="170840">
                <a:tc>
                  <a:txBody>
                    <a:bodyPr/>
                    <a:lstStyle/>
                    <a:p>
                      <a:pPr>
                        <a:lnSpc>
                          <a:spcPct val="107000"/>
                        </a:lnSpc>
                        <a:spcAft>
                          <a:spcPts val="0"/>
                        </a:spcAft>
                      </a:pPr>
                      <a:r>
                        <a:rPr lang="en-GB" sz="1000">
                          <a:effectLst/>
                        </a:rPr>
                        <a:t>Dinamarca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74.0</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2"/>
                  </a:ext>
                </a:extLst>
              </a:tr>
              <a:tr h="170840">
                <a:tc>
                  <a:txBody>
                    <a:bodyPr/>
                    <a:lstStyle/>
                    <a:p>
                      <a:pPr>
                        <a:lnSpc>
                          <a:spcPct val="107000"/>
                        </a:lnSpc>
                        <a:spcAft>
                          <a:spcPts val="0"/>
                        </a:spcAft>
                      </a:pPr>
                      <a:r>
                        <a:rPr lang="en-GB" sz="1000">
                          <a:effectLst/>
                        </a:rPr>
                        <a:t>França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49.11</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3"/>
                  </a:ext>
                </a:extLst>
              </a:tr>
              <a:tr h="170840">
                <a:tc>
                  <a:txBody>
                    <a:bodyPr/>
                    <a:lstStyle/>
                    <a:p>
                      <a:pPr>
                        <a:lnSpc>
                          <a:spcPct val="107000"/>
                        </a:lnSpc>
                        <a:spcAft>
                          <a:spcPts val="0"/>
                        </a:spcAft>
                      </a:pPr>
                      <a:r>
                        <a:rPr lang="en-GB" sz="1000">
                          <a:effectLst/>
                        </a:rPr>
                        <a:t>Alemanha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83.8</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4"/>
                  </a:ext>
                </a:extLst>
              </a:tr>
              <a:tr h="170840">
                <a:tc>
                  <a:txBody>
                    <a:bodyPr/>
                    <a:lstStyle/>
                    <a:p>
                      <a:pPr>
                        <a:lnSpc>
                          <a:spcPct val="107000"/>
                        </a:lnSpc>
                        <a:spcAft>
                          <a:spcPts val="0"/>
                        </a:spcAft>
                      </a:pPr>
                      <a:r>
                        <a:rPr lang="en-GB" sz="1000">
                          <a:effectLst/>
                        </a:rPr>
                        <a:t>Hungria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79.7</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23</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5"/>
                  </a:ext>
                </a:extLst>
              </a:tr>
              <a:tr h="170840">
                <a:tc>
                  <a:txBody>
                    <a:bodyPr/>
                    <a:lstStyle/>
                    <a:p>
                      <a:pPr>
                        <a:lnSpc>
                          <a:spcPct val="107000"/>
                        </a:lnSpc>
                        <a:spcAft>
                          <a:spcPts val="0"/>
                        </a:spcAft>
                      </a:pPr>
                      <a:r>
                        <a:rPr lang="en-GB" sz="1000">
                          <a:effectLst/>
                        </a:rPr>
                        <a:t>Noruega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73.86</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23</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6"/>
                  </a:ext>
                </a:extLst>
              </a:tr>
              <a:tr h="170840">
                <a:tc>
                  <a:txBody>
                    <a:bodyPr/>
                    <a:lstStyle/>
                    <a:p>
                      <a:pPr>
                        <a:lnSpc>
                          <a:spcPct val="107000"/>
                        </a:lnSpc>
                        <a:spcAft>
                          <a:spcPts val="0"/>
                        </a:spcAft>
                      </a:pPr>
                      <a:r>
                        <a:rPr lang="en-GB" sz="1000">
                          <a:effectLst/>
                        </a:rPr>
                        <a:t>Portugal</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5.78</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33</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7"/>
                  </a:ext>
                </a:extLst>
              </a:tr>
              <a:tr h="170840">
                <a:tc>
                  <a:txBody>
                    <a:bodyPr/>
                    <a:lstStyle/>
                    <a:p>
                      <a:pPr>
                        <a:lnSpc>
                          <a:spcPct val="107000"/>
                        </a:lnSpc>
                        <a:spcAft>
                          <a:spcPts val="0"/>
                        </a:spcAft>
                      </a:pPr>
                      <a:r>
                        <a:rPr lang="en-GB" sz="1000">
                          <a:effectLst/>
                        </a:rPr>
                        <a:t>Roménia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2.38</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100</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8"/>
                  </a:ext>
                </a:extLst>
              </a:tr>
              <a:tr h="170840">
                <a:tc>
                  <a:txBody>
                    <a:bodyPr/>
                    <a:lstStyle/>
                    <a:p>
                      <a:pPr>
                        <a:lnSpc>
                          <a:spcPct val="107000"/>
                        </a:lnSpc>
                        <a:spcAft>
                          <a:spcPts val="0"/>
                        </a:spcAft>
                      </a:pPr>
                      <a:r>
                        <a:rPr lang="en-GB" sz="1000">
                          <a:effectLst/>
                        </a:rPr>
                        <a:t>Espanha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7.3</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09"/>
                  </a:ext>
                </a:extLst>
              </a:tr>
              <a:tr h="170840">
                <a:tc>
                  <a:txBody>
                    <a:bodyPr/>
                    <a:lstStyle/>
                    <a:p>
                      <a:pPr>
                        <a:lnSpc>
                          <a:spcPct val="107000"/>
                        </a:lnSpc>
                        <a:spcAft>
                          <a:spcPts val="0"/>
                        </a:spcAft>
                      </a:pPr>
                      <a:r>
                        <a:rPr lang="en-GB" sz="1000">
                          <a:effectLst/>
                        </a:rPr>
                        <a:t>Suécia</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106.13</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10"/>
                  </a:ext>
                </a:extLst>
              </a:tr>
              <a:tr h="170840">
                <a:tc>
                  <a:txBody>
                    <a:bodyPr/>
                    <a:lstStyle/>
                    <a:p>
                      <a:pPr>
                        <a:lnSpc>
                          <a:spcPct val="107000"/>
                        </a:lnSpc>
                        <a:spcAft>
                          <a:spcPts val="0"/>
                        </a:spcAft>
                      </a:pPr>
                      <a:r>
                        <a:rPr lang="en-GB" sz="1000">
                          <a:effectLst/>
                        </a:rPr>
                        <a:t>Reino Unido</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96.19</a:t>
                      </a:r>
                      <a:endParaRPr lang="fr-FR" sz="1000">
                        <a:effectLst/>
                        <a:latin typeface="Calibri"/>
                        <a:ea typeface="Calibri"/>
                        <a:cs typeface="Times New Roman"/>
                      </a:endParaRPr>
                    </a:p>
                  </a:txBody>
                  <a:tcPr marL="91441" marR="91441" marT="0" marB="0"/>
                </a:tc>
                <a:tc>
                  <a:txBody>
                    <a:bodyPr/>
                    <a:lstStyle/>
                    <a:p>
                      <a:pPr>
                        <a:lnSpc>
                          <a:spcPct val="107000"/>
                        </a:lnSpc>
                        <a:spcAft>
                          <a:spcPts val="0"/>
                        </a:spcAft>
                      </a:pPr>
                      <a:r>
                        <a:rPr lang="en-GB" sz="1000">
                          <a:effectLst/>
                        </a:rPr>
                        <a:t>9.4</a:t>
                      </a:r>
                      <a:endParaRPr lang="fr-FR" sz="1000">
                        <a:effectLst/>
                        <a:latin typeface="Calibri"/>
                        <a:ea typeface="Calibri"/>
                        <a:cs typeface="Times New Roman"/>
                      </a:endParaRPr>
                    </a:p>
                  </a:txBody>
                  <a:tcPr marL="91441" marR="91441" marT="0" marB="0"/>
                </a:tc>
                <a:extLst>
                  <a:ext uri="{0D108BD9-81ED-4DB2-BD59-A6C34878D82A}">
                    <a16:rowId xmlns:a16="http://schemas.microsoft.com/office/drawing/2014/main" val="10011"/>
                  </a:ext>
                </a:extLst>
              </a:tr>
            </a:tbl>
          </a:graphicData>
        </a:graphic>
      </p:graphicFrame>
      <p:pic>
        <p:nvPicPr>
          <p:cNvPr id="66622" name="Image 2">
            <a:extLst>
              <a:ext uri="{FF2B5EF4-FFF2-40B4-BE49-F238E27FC236}">
                <a16:creationId xmlns:a16="http://schemas.microsoft.com/office/drawing/2014/main" id="{A7BCD643-4D0B-4FB2-9C02-4580141F7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23" name="ZoneTexte 22">
            <a:extLst>
              <a:ext uri="{FF2B5EF4-FFF2-40B4-BE49-F238E27FC236}">
                <a16:creationId xmlns:a16="http://schemas.microsoft.com/office/drawing/2014/main" id="{1F8BAAC9-75E3-4B4E-BFED-5C0C9465A3B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59F08591-481C-4B69-B4F2-2F947F956B80}"/>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3" name="Bouton d’action : vide 22">
            <a:hlinkClick r:id="rId10" highlightClick="1"/>
            <a:extLst>
              <a:ext uri="{FF2B5EF4-FFF2-40B4-BE49-F238E27FC236}">
                <a16:creationId xmlns:a16="http://schemas.microsoft.com/office/drawing/2014/main" id="{745D5679-5826-43B7-8AD4-F87F42028DA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oneTexte 1">
            <a:extLst>
              <a:ext uri="{FF2B5EF4-FFF2-40B4-BE49-F238E27FC236}">
                <a16:creationId xmlns:a16="http://schemas.microsoft.com/office/drawing/2014/main" id="{EA5FE46A-FC52-4616-8547-409ABE693F07}"/>
              </a:ext>
            </a:extLst>
          </p:cNvPr>
          <p:cNvSpPr txBox="1">
            <a:spLocks noChangeArrowheads="1"/>
          </p:cNvSpPr>
          <p:nvPr/>
        </p:nvSpPr>
        <p:spPr bwMode="auto">
          <a:xfrm>
            <a:off x="3702050" y="5100638"/>
            <a:ext cx="7902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 typeface="Arial" panose="020B0604020202020204" pitchFamily="34" charset="0"/>
              <a:buNone/>
            </a:pPr>
            <a:r>
              <a:rPr lang="pt-BR" altLang="fr-FR">
                <a:solidFill>
                  <a:schemeClr val="accent1"/>
                </a:solidFill>
                <a:latin typeface="Calibri" panose="020F0502020204030204" pitchFamily="34" charset="0"/>
                <a:cs typeface="Arial" panose="020B0604020202020204" pitchFamily="34" charset="0"/>
              </a:rPr>
              <a:t>A </a:t>
            </a:r>
            <a:r>
              <a:rPr lang="pt-BR" altLang="fr-FR" i="1">
                <a:solidFill>
                  <a:schemeClr val="accent1"/>
                </a:solidFill>
                <a:latin typeface="Calibri" panose="020F0502020204030204" pitchFamily="34" charset="0"/>
                <a:cs typeface="Arial" panose="020B0604020202020204" pitchFamily="34" charset="0"/>
              </a:rPr>
              <a:t>Campylobacter</a:t>
            </a:r>
            <a:r>
              <a:rPr lang="pt-BR" altLang="fr-FR">
                <a:solidFill>
                  <a:schemeClr val="accent1"/>
                </a:solidFill>
                <a:latin typeface="Calibri" panose="020F0502020204030204" pitchFamily="34" charset="0"/>
                <a:cs typeface="Arial" panose="020B0604020202020204" pitchFamily="34" charset="0"/>
              </a:rPr>
              <a:t> é o agente patogénico de origem alimentar que causa o maior número de infeções na UE. Até agora, as tentativas de reverter sua tendência crescente não tiveram êxito. Em 2017, a CE introduziu um limite máximo para o número de </a:t>
            </a:r>
            <a:r>
              <a:rPr lang="pt-BR" altLang="fr-FR" i="1">
                <a:solidFill>
                  <a:schemeClr val="accent1"/>
                </a:solidFill>
                <a:latin typeface="Calibri" panose="020F0502020204030204" pitchFamily="34" charset="0"/>
                <a:cs typeface="Arial" panose="020B0604020202020204" pitchFamily="34" charset="0"/>
              </a:rPr>
              <a:t>Campylobacter</a:t>
            </a:r>
            <a:r>
              <a:rPr lang="pt-BR" altLang="fr-FR">
                <a:solidFill>
                  <a:schemeClr val="accent1"/>
                </a:solidFill>
                <a:latin typeface="Calibri" panose="020F0502020204030204" pitchFamily="34" charset="0"/>
                <a:cs typeface="Arial" panose="020B0604020202020204" pitchFamily="34" charset="0"/>
              </a:rPr>
              <a:t> nas carcaças de aves de capoeira, sendo as aves de capoeira o principal reservatório deste agente patogénico.</a:t>
            </a:r>
            <a:endParaRPr lang="en-GB" altLang="fr-FR">
              <a:solidFill>
                <a:schemeClr val="accent1"/>
              </a:solidFill>
              <a:latin typeface="Calibri" panose="020F0502020204030204" pitchFamily="34" charset="0"/>
              <a:cs typeface="Arial" panose="020B0604020202020204" pitchFamily="34" charset="0"/>
            </a:endParaRPr>
          </a:p>
        </p:txBody>
      </p:sp>
      <p:grpSp>
        <p:nvGrpSpPr>
          <p:cNvPr id="67587" name="Groupe 19">
            <a:extLst>
              <a:ext uri="{FF2B5EF4-FFF2-40B4-BE49-F238E27FC236}">
                <a16:creationId xmlns:a16="http://schemas.microsoft.com/office/drawing/2014/main" id="{1E5822BF-6BBF-4E25-9424-006D9DAA4019}"/>
              </a:ext>
            </a:extLst>
          </p:cNvPr>
          <p:cNvGrpSpPr>
            <a:grpSpLocks/>
          </p:cNvGrpSpPr>
          <p:nvPr/>
        </p:nvGrpSpPr>
        <p:grpSpPr bwMode="auto">
          <a:xfrm>
            <a:off x="0" y="14288"/>
            <a:ext cx="3076575" cy="6002337"/>
            <a:chOff x="0" y="14288"/>
            <a:chExt cx="3076575" cy="6002337"/>
          </a:xfrm>
        </p:grpSpPr>
        <p:sp>
          <p:nvSpPr>
            <p:cNvPr id="15" name="Rectangle 14">
              <a:extLst>
                <a:ext uri="{FF2B5EF4-FFF2-40B4-BE49-F238E27FC236}">
                  <a16:creationId xmlns:a16="http://schemas.microsoft.com/office/drawing/2014/main" id="{E38040D8-75CC-4D14-B228-4E77B60B6971}"/>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6" name="Connecteur droit 15">
              <a:extLst>
                <a:ext uri="{FF2B5EF4-FFF2-40B4-BE49-F238E27FC236}">
                  <a16:creationId xmlns:a16="http://schemas.microsoft.com/office/drawing/2014/main" id="{56087AE2-1B8C-4FA9-9605-0BFD8BA8CA8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7588" name="Groupe 17">
            <a:extLst>
              <a:ext uri="{FF2B5EF4-FFF2-40B4-BE49-F238E27FC236}">
                <a16:creationId xmlns:a16="http://schemas.microsoft.com/office/drawing/2014/main" id="{56F8C13A-7CC9-4FB4-973A-1957D0AEBF31}"/>
              </a:ext>
            </a:extLst>
          </p:cNvPr>
          <p:cNvGrpSpPr>
            <a:grpSpLocks/>
          </p:cNvGrpSpPr>
          <p:nvPr/>
        </p:nvGrpSpPr>
        <p:grpSpPr bwMode="auto">
          <a:xfrm>
            <a:off x="-41275" y="6016625"/>
            <a:ext cx="12276138" cy="887413"/>
            <a:chOff x="-41565" y="6016088"/>
            <a:chExt cx="12276859" cy="888671"/>
          </a:xfrm>
        </p:grpSpPr>
        <p:sp>
          <p:nvSpPr>
            <p:cNvPr id="67593" name="ZoneTexte 18">
              <a:extLst>
                <a:ext uri="{FF2B5EF4-FFF2-40B4-BE49-F238E27FC236}">
                  <a16:creationId xmlns:a16="http://schemas.microsoft.com/office/drawing/2014/main" id="{EB644A34-FF71-4FE8-A9F0-A53A0DACC412}"/>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7594" name="ZoneTexte 19">
              <a:extLst>
                <a:ext uri="{FF2B5EF4-FFF2-40B4-BE49-F238E27FC236}">
                  <a16:creationId xmlns:a16="http://schemas.microsoft.com/office/drawing/2014/main" id="{80F2B60E-32E4-4E99-BECB-264F5E94A08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FEE6FA8C-7E50-4507-9FA0-02C7B4B2F46A}"/>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264D93E9-5008-42C0-8752-EF75F86380D9}"/>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67597" name="Image 25">
              <a:extLst>
                <a:ext uri="{FF2B5EF4-FFF2-40B4-BE49-F238E27FC236}">
                  <a16:creationId xmlns:a16="http://schemas.microsoft.com/office/drawing/2014/main" id="{B50A462B-3843-417A-AA89-8CDF67DC8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89" name="Image 1">
            <a:extLst>
              <a:ext uri="{FF2B5EF4-FFF2-40B4-BE49-F238E27FC236}">
                <a16:creationId xmlns:a16="http://schemas.microsoft.com/office/drawing/2014/main" id="{CA614C5B-99D1-4B0E-9569-4A532F336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ZoneTexte 22">
            <a:extLst>
              <a:ext uri="{FF2B5EF4-FFF2-40B4-BE49-F238E27FC236}">
                <a16:creationId xmlns:a16="http://schemas.microsoft.com/office/drawing/2014/main" id="{41BCB595-EEAE-4B76-A2D4-A66362FB75A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67592" name="Image 2" descr="Evolução da campilobacteriose na UE entre 2007 e 2017.&#10;&#10;O número de casos cresceu de cerca de 200.000 para 246.158 (64,8 casos por 100.000 habitantes)&#10;&#10;A taxa de mortalidade é de 0,04%.">
            <a:extLst>
              <a:ext uri="{FF2B5EF4-FFF2-40B4-BE49-F238E27FC236}">
                <a16:creationId xmlns:a16="http://schemas.microsoft.com/office/drawing/2014/main" id="{8938563D-609C-4216-85C4-7501E9E58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800" y="717550"/>
            <a:ext cx="6072188"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F76EEA67-BCD1-402B-AC29-EDF050DF8DD8}"/>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7AD0BBCA-5597-411A-9913-699F28DC37B9}"/>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D6E80B5-E127-4B16-8C17-223B53CC9EE4}"/>
              </a:ext>
            </a:extLst>
          </p:cNvPr>
          <p:cNvSpPr txBox="1"/>
          <p:nvPr/>
        </p:nvSpPr>
        <p:spPr>
          <a:xfrm>
            <a:off x="3076575" y="246063"/>
            <a:ext cx="9115425" cy="2170112"/>
          </a:xfrm>
          <a:prstGeom prst="rect">
            <a:avLst/>
          </a:prstGeom>
          <a:noFill/>
        </p:spPr>
        <p:txBody>
          <a:bodyPr>
            <a:spAutoFit/>
          </a:bodyPr>
          <a:lstStyle/>
          <a:p>
            <a:pPr algn="ctr" eaLnBrk="1" fontAlgn="auto" hangingPunct="1">
              <a:spcBef>
                <a:spcPts val="0"/>
              </a:spcBef>
              <a:spcAft>
                <a:spcPts val="0"/>
              </a:spcAft>
              <a:defRPr/>
            </a:pPr>
            <a:r>
              <a:rPr lang="pt-BR" sz="4501" b="1" i="1">
                <a:solidFill>
                  <a:srgbClr val="00707C"/>
                </a:solidFill>
                <a:latin typeface="+mj-lt"/>
                <a:ea typeface="+mj-ea"/>
                <a:cs typeface="+mj-cs"/>
              </a:rPr>
              <a:t>Campylobacter</a:t>
            </a:r>
          </a:p>
          <a:p>
            <a:pPr algn="ctr" eaLnBrk="1" fontAlgn="auto" hangingPunct="1">
              <a:spcBef>
                <a:spcPts val="0"/>
              </a:spcBef>
              <a:spcAft>
                <a:spcPts val="0"/>
              </a:spcAft>
              <a:defRPr/>
            </a:pPr>
            <a:r>
              <a:rPr lang="pt-BR" sz="4501" b="1">
                <a:solidFill>
                  <a:srgbClr val="00707C"/>
                </a:solidFill>
                <a:latin typeface="+mj-lt"/>
                <a:ea typeface="+mj-ea"/>
                <a:cs typeface="+mj-cs"/>
              </a:rPr>
              <a:t>Onde pode encontrar este micróbio</a:t>
            </a:r>
            <a:r>
              <a:rPr lang="fr-FR" sz="4501" b="1">
                <a:solidFill>
                  <a:srgbClr val="00707C"/>
                </a:solidFill>
                <a:latin typeface="+mj-lt"/>
                <a:ea typeface="+mj-ea"/>
                <a:cs typeface="+mj-cs"/>
              </a:rPr>
              <a:t>? </a:t>
            </a:r>
          </a:p>
        </p:txBody>
      </p:sp>
      <p:sp>
        <p:nvSpPr>
          <p:cNvPr id="19459" name="ZoneTexte 13">
            <a:extLst>
              <a:ext uri="{FF2B5EF4-FFF2-40B4-BE49-F238E27FC236}">
                <a16:creationId xmlns:a16="http://schemas.microsoft.com/office/drawing/2014/main" id="{3542C46C-DB12-4292-BCA9-8EFC25B5470A}"/>
              </a:ext>
            </a:extLst>
          </p:cNvPr>
          <p:cNvSpPr txBox="1">
            <a:spLocks noChangeArrowheads="1"/>
          </p:cNvSpPr>
          <p:nvPr/>
        </p:nvSpPr>
        <p:spPr bwMode="auto">
          <a:xfrm>
            <a:off x="3113088" y="2663825"/>
            <a:ext cx="5070475" cy="28924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GB"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Campylobacter</a:t>
            </a:r>
            <a:r>
              <a:rPr lang="pt-BR" altLang="fr-FR" sz="1400" dirty="0">
                <a:solidFill>
                  <a:srgbClr val="00707C"/>
                </a:solidFill>
              </a:rPr>
              <a:t>  vive no </a:t>
            </a:r>
            <a:r>
              <a:rPr lang="pt-BR" altLang="fr-FR" sz="1400" dirty="0">
                <a:solidFill>
                  <a:srgbClr val="B92233"/>
                </a:solidFill>
              </a:rPr>
              <a:t>trato digestivo </a:t>
            </a:r>
            <a:r>
              <a:rPr lang="pt-BR" altLang="fr-FR" sz="1400" dirty="0">
                <a:solidFill>
                  <a:srgbClr val="00707C"/>
                </a:solidFill>
              </a:rPr>
              <a:t>dos animais, principalmente nas </a:t>
            </a:r>
            <a:r>
              <a:rPr lang="pt-BR" altLang="fr-FR" sz="1400" dirty="0">
                <a:solidFill>
                  <a:srgbClr val="B92233"/>
                </a:solidFill>
              </a:rPr>
              <a:t>aves selvagens e domésticas</a:t>
            </a:r>
            <a:r>
              <a:rPr lang="pt-BR" altLang="fr-FR" sz="1400" dirty="0">
                <a:solidFill>
                  <a:srgbClr val="00707C"/>
                </a:solidFill>
              </a:rPr>
              <a:t>, em particular </a:t>
            </a:r>
            <a:r>
              <a:rPr lang="pt-BR" altLang="fr-FR" sz="1400" dirty="0">
                <a:solidFill>
                  <a:srgbClr val="B92233"/>
                </a:solidFill>
              </a:rPr>
              <a:t>aves de capoeira</a:t>
            </a:r>
            <a:r>
              <a:rPr lang="pt-BR" altLang="fr-FR" sz="1400" dirty="0">
                <a:solidFill>
                  <a:srgbClr val="00707C"/>
                </a:solidFill>
              </a:rPr>
              <a:t>. Porcos, gado bovino e pequenos ruminantes também podem estar contaminados.</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Normalmente, a </a:t>
            </a:r>
            <a:r>
              <a:rPr lang="pt-BR" altLang="fr-FR" sz="1400" i="1" dirty="0">
                <a:solidFill>
                  <a:srgbClr val="00707C"/>
                </a:solidFill>
              </a:rPr>
              <a:t>Campylobacter</a:t>
            </a:r>
            <a:r>
              <a:rPr lang="pt-BR" altLang="fr-FR" sz="1400" dirty="0">
                <a:solidFill>
                  <a:srgbClr val="00707C"/>
                </a:solidFill>
              </a:rPr>
              <a:t>  vive em animais, sem lhes causar doença</a:t>
            </a:r>
            <a:r>
              <a:rPr lang="en-US" altLang="fr-FR" sz="1400" dirty="0">
                <a:solidFill>
                  <a:srgbClr val="00707C"/>
                </a:solidFill>
              </a:rPr>
              <a:t>. </a:t>
            </a: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Campylobacter</a:t>
            </a:r>
            <a:r>
              <a:rPr lang="pt-BR" altLang="fr-FR" sz="1400" dirty="0">
                <a:solidFill>
                  <a:srgbClr val="00707C"/>
                </a:solidFill>
              </a:rPr>
              <a:t>  é </a:t>
            </a:r>
            <a:r>
              <a:rPr lang="pt-BR" altLang="fr-FR" sz="1400" dirty="0">
                <a:solidFill>
                  <a:srgbClr val="B92233"/>
                </a:solidFill>
              </a:rPr>
              <a:t>disseminada conjuntamente com as fezes dos animais e pode contaminar as carcaças</a:t>
            </a:r>
            <a:r>
              <a:rPr lang="pt-BR" altLang="fr-FR" sz="1400" dirty="0">
                <a:solidFill>
                  <a:schemeClr val="bg1"/>
                </a:solidFill>
              </a:rPr>
              <a:t> </a:t>
            </a:r>
            <a:r>
              <a:rPr lang="pt-BR" altLang="fr-FR" sz="1400" dirty="0">
                <a:solidFill>
                  <a:srgbClr val="00707C"/>
                </a:solidFill>
              </a:rPr>
              <a:t>do animal no abate, bem como o leite (ainda na quinta).</a:t>
            </a:r>
            <a:endParaRPr lang="fr-FR" altLang="fr-FR" sz="1400" dirty="0">
              <a:solidFill>
                <a:srgbClr val="00707C"/>
              </a:solidFill>
            </a:endParaRPr>
          </a:p>
        </p:txBody>
      </p:sp>
      <p:grpSp>
        <p:nvGrpSpPr>
          <p:cNvPr id="68612" name="Groupe 17">
            <a:extLst>
              <a:ext uri="{FF2B5EF4-FFF2-40B4-BE49-F238E27FC236}">
                <a16:creationId xmlns:a16="http://schemas.microsoft.com/office/drawing/2014/main" id="{1FD4B615-A80E-4229-A3F1-6132384C020A}"/>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62D452B4-11AD-45AA-971B-1AA701A66A9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15578E8D-BD57-4D10-9D19-0D102EB99B2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68613" name="Image 1" descr="Fotografia: Frango cru em tábua de cortar, rodeado de vegetais (cebolas, batatas, alho e rama de tomates).">
            <a:extLst>
              <a:ext uri="{FF2B5EF4-FFF2-40B4-BE49-F238E27FC236}">
                <a16:creationId xmlns:a16="http://schemas.microsoft.com/office/drawing/2014/main" id="{B47660C2-BFD5-4D0D-B37F-96937A114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575" y="2830513"/>
            <a:ext cx="37830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e 17">
            <a:extLst>
              <a:ext uri="{FF2B5EF4-FFF2-40B4-BE49-F238E27FC236}">
                <a16:creationId xmlns:a16="http://schemas.microsoft.com/office/drawing/2014/main" id="{D0F74081-E4D1-4B99-A0D5-466AE903695B}"/>
              </a:ext>
            </a:extLst>
          </p:cNvPr>
          <p:cNvGrpSpPr>
            <a:grpSpLocks/>
          </p:cNvGrpSpPr>
          <p:nvPr/>
        </p:nvGrpSpPr>
        <p:grpSpPr bwMode="auto">
          <a:xfrm>
            <a:off x="-41275" y="6016625"/>
            <a:ext cx="12276138" cy="887413"/>
            <a:chOff x="-41565" y="6016088"/>
            <a:chExt cx="12276859" cy="888671"/>
          </a:xfrm>
        </p:grpSpPr>
        <p:sp>
          <p:nvSpPr>
            <p:cNvPr id="68618" name="ZoneTexte 18">
              <a:extLst>
                <a:ext uri="{FF2B5EF4-FFF2-40B4-BE49-F238E27FC236}">
                  <a16:creationId xmlns:a16="http://schemas.microsoft.com/office/drawing/2014/main" id="{56072252-920C-4F32-A387-50063BAF5C4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8619" name="ZoneTexte 19">
              <a:extLst>
                <a:ext uri="{FF2B5EF4-FFF2-40B4-BE49-F238E27FC236}">
                  <a16:creationId xmlns:a16="http://schemas.microsoft.com/office/drawing/2014/main" id="{4B856473-284F-4A5D-AF5B-7D4D018001F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2E582ADB-DADD-482B-B359-A6AB858D859F}"/>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3" action="ppaction://hlinksldjump" highlightClick="1"/>
              <a:extLst>
                <a:ext uri="{FF2B5EF4-FFF2-40B4-BE49-F238E27FC236}">
                  <a16:creationId xmlns:a16="http://schemas.microsoft.com/office/drawing/2014/main" id="{A15F5DA9-02F2-4709-BDE5-12A0B347099B}"/>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68622" name="Image 25">
              <a:extLst>
                <a:ext uri="{FF2B5EF4-FFF2-40B4-BE49-F238E27FC236}">
                  <a16:creationId xmlns:a16="http://schemas.microsoft.com/office/drawing/2014/main" id="{73C0ADBC-D595-4D5B-99B6-83AFEAA33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5" name="Image 1">
            <a:extLst>
              <a:ext uri="{FF2B5EF4-FFF2-40B4-BE49-F238E27FC236}">
                <a16:creationId xmlns:a16="http://schemas.microsoft.com/office/drawing/2014/main" id="{38B7BFC5-AF8B-4BA8-9594-45236CDDF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ZoneTexte 22">
            <a:extLst>
              <a:ext uri="{FF2B5EF4-FFF2-40B4-BE49-F238E27FC236}">
                <a16:creationId xmlns:a16="http://schemas.microsoft.com/office/drawing/2014/main" id="{DF31FBDF-3457-4296-B9C6-257816CD248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125E7537-C952-465D-B768-05A6662040F1}"/>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0" highlightClick="1"/>
            <a:extLst>
              <a:ext uri="{FF2B5EF4-FFF2-40B4-BE49-F238E27FC236}">
                <a16:creationId xmlns:a16="http://schemas.microsoft.com/office/drawing/2014/main" id="{732ECB2F-15FE-41EE-A8D9-4323E28F062F}"/>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764EFF1-8759-4259-933C-38A9A57703CB}"/>
              </a:ext>
            </a:extLst>
          </p:cNvPr>
          <p:cNvSpPr txBox="1"/>
          <p:nvPr/>
        </p:nvSpPr>
        <p:spPr>
          <a:xfrm>
            <a:off x="3076575" y="246063"/>
            <a:ext cx="9115425"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fontAlgn="auto" hangingPunct="1">
              <a:spcBef>
                <a:spcPts val="0"/>
              </a:spcBef>
              <a:spcAft>
                <a:spcPts val="0"/>
              </a:spcAft>
              <a:defRPr/>
            </a:pPr>
            <a:r>
              <a:rPr lang="fr-FR" sz="4501" b="1">
                <a:solidFill>
                  <a:srgbClr val="00707C"/>
                </a:solidFill>
                <a:latin typeface="+mj-lt"/>
                <a:ea typeface="+mj-ea"/>
                <a:cs typeface="+mj-cs"/>
              </a:rPr>
              <a:t>Como se espalha? </a:t>
            </a:r>
          </a:p>
        </p:txBody>
      </p:sp>
      <p:sp>
        <p:nvSpPr>
          <p:cNvPr id="69635" name="ZoneTexte 13">
            <a:extLst>
              <a:ext uri="{FF2B5EF4-FFF2-40B4-BE49-F238E27FC236}">
                <a16:creationId xmlns:a16="http://schemas.microsoft.com/office/drawing/2014/main" id="{F6F82A18-D2BF-4AAA-B7E9-BA6E3E6D6FE9}"/>
              </a:ext>
            </a:extLst>
          </p:cNvPr>
          <p:cNvSpPr txBox="1">
            <a:spLocks noChangeArrowheads="1"/>
          </p:cNvSpPr>
          <p:nvPr/>
        </p:nvSpPr>
        <p:spPr bwMode="auto">
          <a:xfrm>
            <a:off x="3251200" y="2236788"/>
            <a:ext cx="807561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rgbClr val="00707C"/>
                </a:solidFill>
              </a:rPr>
              <a:t>A </a:t>
            </a:r>
            <a:r>
              <a:rPr lang="pt-BR" altLang="fr-FR" sz="1400" i="1" dirty="0">
                <a:solidFill>
                  <a:srgbClr val="00707C"/>
                </a:solidFill>
              </a:rPr>
              <a:t>Campylobacter</a:t>
            </a:r>
            <a:r>
              <a:rPr lang="pt-BR" altLang="fr-FR" sz="1400" dirty="0">
                <a:solidFill>
                  <a:srgbClr val="00707C"/>
                </a:solidFill>
              </a:rPr>
              <a:t>  não é capaz de se multiplicar no meio ambiente ou nos alimentos</a:t>
            </a:r>
            <a:r>
              <a:rPr lang="en-GB" altLang="fr-FR" sz="1400" dirty="0">
                <a:solidFill>
                  <a:srgbClr val="00707C"/>
                </a:solidFill>
              </a:rPr>
              <a:t>. </a:t>
            </a:r>
            <a:r>
              <a:rPr lang="pt-BR" altLang="fr-FR" sz="1400" dirty="0">
                <a:solidFill>
                  <a:srgbClr val="00707C"/>
                </a:solidFill>
              </a:rPr>
              <a:t>A </a:t>
            </a:r>
            <a:r>
              <a:rPr lang="pt-BR" altLang="fr-FR" sz="1400" i="1" dirty="0">
                <a:solidFill>
                  <a:srgbClr val="00707C"/>
                </a:solidFill>
              </a:rPr>
              <a:t>Campylobacter</a:t>
            </a:r>
            <a:r>
              <a:rPr lang="pt-BR" altLang="fr-FR" sz="1400" dirty="0">
                <a:solidFill>
                  <a:srgbClr val="00707C"/>
                </a:solidFill>
              </a:rPr>
              <a:t>  </a:t>
            </a:r>
            <a:r>
              <a:rPr lang="pt-BR" altLang="fr-FR" sz="1400" dirty="0">
                <a:solidFill>
                  <a:srgbClr val="B92233"/>
                </a:solidFill>
              </a:rPr>
              <a:t>apenas se multiplica no intestino </a:t>
            </a:r>
            <a:r>
              <a:rPr lang="pt-BR" altLang="fr-FR" sz="1400" dirty="0">
                <a:solidFill>
                  <a:srgbClr val="00707C"/>
                </a:solidFill>
              </a:rPr>
              <a:t>de seus hospedeiros, animais ou no Homem.</a:t>
            </a:r>
            <a:endParaRPr lang="en-GB" altLang="fr-FR" sz="1400" dirty="0">
              <a:solidFill>
                <a:srgbClr val="00707C"/>
              </a:solidFill>
            </a:endParaRPr>
          </a:p>
          <a:p>
            <a:pPr eaLnBrk="1" hangingPunct="1">
              <a:buClr>
                <a:schemeClr val="accent1"/>
              </a:buClr>
              <a:buFont typeface="Wingdings" panose="05000000000000000000" pitchFamily="2" charset="2"/>
              <a:buChar char="ü"/>
            </a:pPr>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00707C"/>
                </a:solidFill>
              </a:rPr>
              <a:t>A transmissão de </a:t>
            </a:r>
            <a:r>
              <a:rPr lang="pt-BR" altLang="fr-FR" sz="1400" i="1" dirty="0">
                <a:solidFill>
                  <a:srgbClr val="00707C"/>
                </a:solidFill>
              </a:rPr>
              <a:t>Campylobacter </a:t>
            </a:r>
            <a:r>
              <a:rPr lang="pt-BR" altLang="fr-FR" sz="1400" dirty="0">
                <a:solidFill>
                  <a:srgbClr val="00707C"/>
                </a:solidFill>
              </a:rPr>
              <a:t> pode ocorrer pelo </a:t>
            </a:r>
            <a:r>
              <a:rPr lang="pt-BR" altLang="fr-FR" sz="1400" dirty="0">
                <a:solidFill>
                  <a:srgbClr val="B92233"/>
                </a:solidFill>
              </a:rPr>
              <a:t>consumo de alimentos contaminados crus ou malpassados, principalmente carnes de aves e leite.</a:t>
            </a:r>
            <a:r>
              <a:rPr lang="en-US" altLang="fr-FR" sz="1400" dirty="0">
                <a:solidFill>
                  <a:srgbClr val="B92233"/>
                </a:solidFill>
              </a:rPr>
              <a:t> </a:t>
            </a:r>
          </a:p>
          <a:p>
            <a:pPr eaLnBrk="1" hangingPunct="1">
              <a:buClr>
                <a:schemeClr val="accent1"/>
              </a:buClr>
              <a:buFont typeface="Wingdings" panose="05000000000000000000" pitchFamily="2" charset="2"/>
              <a:buChar char="ü"/>
            </a:pPr>
            <a:endParaRPr lang="en-US"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00707C"/>
                </a:solidFill>
              </a:rPr>
              <a:t>Também pode ocorrer por </a:t>
            </a:r>
            <a:r>
              <a:rPr lang="pt-BR" altLang="fr-FR" sz="1400" dirty="0">
                <a:solidFill>
                  <a:srgbClr val="B92233"/>
                </a:solidFill>
              </a:rPr>
              <a:t>contaminação cruzada</a:t>
            </a:r>
            <a:r>
              <a:rPr lang="pt-BR" altLang="fr-FR" sz="1400" dirty="0">
                <a:solidFill>
                  <a:srgbClr val="00707C"/>
                </a:solidFill>
              </a:rPr>
              <a:t>: durante a preparação de carne crua contaminada, a </a:t>
            </a:r>
            <a:r>
              <a:rPr lang="pt-BR" altLang="fr-FR" sz="1400" i="1" dirty="0">
                <a:solidFill>
                  <a:srgbClr val="00707C"/>
                </a:solidFill>
              </a:rPr>
              <a:t>Campylobacter</a:t>
            </a:r>
            <a:r>
              <a:rPr lang="pt-BR" altLang="fr-FR" sz="1400" dirty="0">
                <a:solidFill>
                  <a:srgbClr val="00707C"/>
                </a:solidFill>
              </a:rPr>
              <a:t>  pode </a:t>
            </a:r>
            <a:r>
              <a:rPr lang="pt-BR" altLang="fr-FR" sz="1400" dirty="0">
                <a:solidFill>
                  <a:srgbClr val="B92233"/>
                </a:solidFill>
              </a:rPr>
              <a:t>contaminar as mãos ou os utensílios de cozinha </a:t>
            </a:r>
            <a:r>
              <a:rPr lang="pt-BR" altLang="fr-FR" sz="1400" dirty="0">
                <a:solidFill>
                  <a:srgbClr val="00707C"/>
                </a:solidFill>
              </a:rPr>
              <a:t>como tábua, facas, pratos, e daí ser diretamente ingerido, por contatos mão-na-boca ou transmitido aos alimentos ingeridos crus como saladas ou pratos cozinhados. Por exemplo, comer aves num churrasco é um fator de risco de campilobacteriose</a:t>
            </a:r>
            <a:r>
              <a:rPr lang="en-US" altLang="fr-FR" sz="1400" dirty="0">
                <a:solidFill>
                  <a:srgbClr val="00707C"/>
                </a:solidFill>
              </a:rPr>
              <a:t>.</a:t>
            </a:r>
          </a:p>
          <a:p>
            <a:pPr eaLnBrk="1" hangingPunct="1">
              <a:buClr>
                <a:schemeClr val="accent1"/>
              </a:buClr>
              <a:buFont typeface="Wingdings" panose="05000000000000000000" pitchFamily="2" charset="2"/>
              <a:buChar char="ü"/>
            </a:pPr>
            <a:endParaRPr lang="en-GB" altLang="fr-FR" sz="1400" dirty="0">
              <a:solidFill>
                <a:srgbClr val="00707C"/>
              </a:solidFill>
            </a:endParaRPr>
          </a:p>
          <a:p>
            <a:pPr lvl="1"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69636" name="Groupe 15">
            <a:extLst>
              <a:ext uri="{FF2B5EF4-FFF2-40B4-BE49-F238E27FC236}">
                <a16:creationId xmlns:a16="http://schemas.microsoft.com/office/drawing/2014/main" id="{623E5848-7440-4CD3-A8DC-0676DE213758}"/>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40F46EA4-0FC7-4C8B-B56B-E41034002946}"/>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EDD8FF9F-9B5F-4A3D-8543-DB4DADA3CD7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0" name="Bouton d’action : vide 19">
            <a:hlinkClick r:id="rId2" action="ppaction://hlinksldjump" highlightClick="1"/>
            <a:extLst>
              <a:ext uri="{FF2B5EF4-FFF2-40B4-BE49-F238E27FC236}">
                <a16:creationId xmlns:a16="http://schemas.microsoft.com/office/drawing/2014/main" id="{2BA7E664-A64B-4AB2-A3EE-3883523D678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69638" name="Groupe 17">
            <a:extLst>
              <a:ext uri="{FF2B5EF4-FFF2-40B4-BE49-F238E27FC236}">
                <a16:creationId xmlns:a16="http://schemas.microsoft.com/office/drawing/2014/main" id="{B13F57D2-F5D8-4DD6-A376-D41FAF719363}"/>
              </a:ext>
            </a:extLst>
          </p:cNvPr>
          <p:cNvGrpSpPr>
            <a:grpSpLocks/>
          </p:cNvGrpSpPr>
          <p:nvPr/>
        </p:nvGrpSpPr>
        <p:grpSpPr bwMode="auto">
          <a:xfrm>
            <a:off x="-41275" y="6016625"/>
            <a:ext cx="12276138" cy="887413"/>
            <a:chOff x="-41565" y="6016088"/>
            <a:chExt cx="12276859" cy="888671"/>
          </a:xfrm>
        </p:grpSpPr>
        <p:sp>
          <p:nvSpPr>
            <p:cNvPr id="69642" name="ZoneTexte 18">
              <a:extLst>
                <a:ext uri="{FF2B5EF4-FFF2-40B4-BE49-F238E27FC236}">
                  <a16:creationId xmlns:a16="http://schemas.microsoft.com/office/drawing/2014/main" id="{A033B12F-D26A-4A9E-8E14-5FA8B15A7E3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69643" name="ZoneTexte 19">
              <a:extLst>
                <a:ext uri="{FF2B5EF4-FFF2-40B4-BE49-F238E27FC236}">
                  <a16:creationId xmlns:a16="http://schemas.microsoft.com/office/drawing/2014/main" id="{F4429903-1693-45CB-8F50-A2B3FEB61EB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rPr>
                <a:t>                             Next</a:t>
              </a:r>
            </a:p>
          </p:txBody>
        </p:sp>
        <p:sp>
          <p:nvSpPr>
            <p:cNvPr id="24" name="Rectangle 23">
              <a:extLst>
                <a:ext uri="{FF2B5EF4-FFF2-40B4-BE49-F238E27FC236}">
                  <a16:creationId xmlns:a16="http://schemas.microsoft.com/office/drawing/2014/main" id="{BA7D76A2-39ED-4BF6-886D-69854A9DD82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3" action="ppaction://hlinksldjump" highlightClick="1"/>
              <a:extLst>
                <a:ext uri="{FF2B5EF4-FFF2-40B4-BE49-F238E27FC236}">
                  <a16:creationId xmlns:a16="http://schemas.microsoft.com/office/drawing/2014/main" id="{8C87B1A2-3CBB-4863-9043-C0D107763EA2}"/>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pic>
          <p:nvPicPr>
            <p:cNvPr id="69646" name="Image 25">
              <a:extLst>
                <a:ext uri="{FF2B5EF4-FFF2-40B4-BE49-F238E27FC236}">
                  <a16:creationId xmlns:a16="http://schemas.microsoft.com/office/drawing/2014/main" id="{9C44293F-013E-477B-905D-781705DA3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39" name="Image 1">
            <a:extLst>
              <a:ext uri="{FF2B5EF4-FFF2-40B4-BE49-F238E27FC236}">
                <a16:creationId xmlns:a16="http://schemas.microsoft.com/office/drawing/2014/main" id="{89D7F6EF-B2A6-43C5-BB35-3F7B082D0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ZoneTexte 22">
            <a:extLst>
              <a:ext uri="{FF2B5EF4-FFF2-40B4-BE49-F238E27FC236}">
                <a16:creationId xmlns:a16="http://schemas.microsoft.com/office/drawing/2014/main" id="{3D3BF660-A6A3-4B02-91FD-F7CF9B0BB63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dirty="0">
                <a:solidFill>
                  <a:schemeClr val="bg1"/>
                </a:solidFill>
              </a:rPr>
              <a:t>Fechar e voltar à sessão 2</a:t>
            </a:r>
            <a:endParaRPr lang="fr-FR" altLang="fr-FR" dirty="0">
              <a:solidFill>
                <a:schemeClr val="bg1"/>
              </a:solidFill>
            </a:endParaRPr>
          </a:p>
        </p:txBody>
      </p:sp>
      <p:sp>
        <p:nvSpPr>
          <p:cNvPr id="19" name="ZoneTexte 18">
            <a:extLst>
              <a:ext uri="{FF2B5EF4-FFF2-40B4-BE49-F238E27FC236}">
                <a16:creationId xmlns:a16="http://schemas.microsoft.com/office/drawing/2014/main" id="{DE706AFF-31BA-4B17-B12F-000BE7A05548}"/>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10" highlightClick="1"/>
            <a:extLst>
              <a:ext uri="{FF2B5EF4-FFF2-40B4-BE49-F238E27FC236}">
                <a16:creationId xmlns:a16="http://schemas.microsoft.com/office/drawing/2014/main" id="{B5D5DF84-E192-4058-89DD-17996640DE2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97FE43-BB79-489A-9F66-6BA49E8861EB}"/>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hangingPunct="1">
              <a:defRPr/>
            </a:pPr>
            <a:r>
              <a:rPr lang="pt-BR" altLang="fr-FR" sz="4501" b="1">
                <a:solidFill>
                  <a:srgbClr val="00707C"/>
                </a:solidFill>
                <a:latin typeface="+mj-lt"/>
                <a:ea typeface="+mj-ea"/>
                <a:cs typeface="+mj-cs"/>
              </a:rPr>
              <a:t>Qual a relação entre a dose ingerida e o risco de doença</a:t>
            </a:r>
            <a:r>
              <a:rPr lang="en-GB" altLang="fr-FR" sz="4501" b="1">
                <a:solidFill>
                  <a:srgbClr val="00707C"/>
                </a:solidFill>
                <a:latin typeface="+mj-lt"/>
                <a:ea typeface="+mj-ea"/>
                <a:cs typeface="+mj-cs"/>
              </a:rPr>
              <a:t>?</a:t>
            </a:r>
          </a:p>
        </p:txBody>
      </p:sp>
      <p:sp>
        <p:nvSpPr>
          <p:cNvPr id="70659" name="ZoneTexte 13">
            <a:extLst>
              <a:ext uri="{FF2B5EF4-FFF2-40B4-BE49-F238E27FC236}">
                <a16:creationId xmlns:a16="http://schemas.microsoft.com/office/drawing/2014/main" id="{0CC90BAF-DEF1-493A-BC49-1B616EE9D0ED}"/>
              </a:ext>
            </a:extLst>
          </p:cNvPr>
          <p:cNvSpPr txBox="1">
            <a:spLocks noChangeArrowheads="1"/>
          </p:cNvSpPr>
          <p:nvPr/>
        </p:nvSpPr>
        <p:spPr bwMode="auto">
          <a:xfrm>
            <a:off x="3181350" y="3817938"/>
            <a:ext cx="8828088"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a:solidFill>
                  <a:schemeClr val="accent1"/>
                </a:solidFill>
              </a:rPr>
              <a:t>Algumas centenas de </a:t>
            </a:r>
            <a:r>
              <a:rPr lang="pt-BR" altLang="fr-FR" sz="1400" i="1">
                <a:solidFill>
                  <a:schemeClr val="accent1"/>
                </a:solidFill>
              </a:rPr>
              <a:t>Campylobacter</a:t>
            </a:r>
            <a:r>
              <a:rPr lang="pt-BR" altLang="fr-FR" sz="1400">
                <a:solidFill>
                  <a:schemeClr val="accent1"/>
                </a:solidFill>
              </a:rPr>
              <a:t>  ingeridas são suficientes para uma alta probabilidade de doença</a:t>
            </a:r>
            <a:r>
              <a:rPr lang="en-US" altLang="fr-FR" sz="1400">
                <a:solidFill>
                  <a:srgbClr val="00707C"/>
                </a:solidFill>
              </a:rPr>
              <a:t>.</a:t>
            </a:r>
            <a:endParaRPr lang="en-GB" altLang="fr-FR" sz="1400">
              <a:solidFill>
                <a:srgbClr val="00707C"/>
              </a:solidFill>
            </a:endParaRPr>
          </a:p>
          <a:p>
            <a:pPr eaLnBrk="1" hangingPunct="1"/>
            <a:endParaRPr lang="en-GB" altLang="fr-FR" sz="1400">
              <a:solidFill>
                <a:srgbClr val="00707C"/>
              </a:solidFill>
            </a:endParaRPr>
          </a:p>
          <a:p>
            <a:pPr lvl="2" eaLnBrk="1" hangingPunct="1">
              <a:spcBef>
                <a:spcPts val="300"/>
              </a:spcBef>
              <a:buFont typeface="Wingdings" panose="05000000000000000000" pitchFamily="2" charset="2"/>
              <a:buChar char="ü"/>
            </a:pPr>
            <a:endParaRPr lang="en-GB" altLang="fr-FR" sz="1400">
              <a:solidFill>
                <a:srgbClr val="00707C"/>
              </a:solidFill>
            </a:endParaRPr>
          </a:p>
          <a:p>
            <a:pPr lvl="1" indent="0" eaLnBrk="1" hangingPunct="1"/>
            <a:endParaRPr lang="en-GB" altLang="fr-FR" sz="1400"/>
          </a:p>
          <a:p>
            <a:pPr lvl="3" eaLnBrk="1" hangingPunct="1">
              <a:spcBef>
                <a:spcPts val="300"/>
              </a:spcBef>
              <a:buFont typeface="Wingdings" panose="05000000000000000000" pitchFamily="2" charset="2"/>
              <a:buChar char="ü"/>
            </a:pPr>
            <a:endParaRPr lang="fr-FR" altLang="fr-FR" sz="1400">
              <a:solidFill>
                <a:srgbClr val="00707C"/>
              </a:solidFill>
            </a:endParaRPr>
          </a:p>
        </p:txBody>
      </p:sp>
      <p:grpSp>
        <p:nvGrpSpPr>
          <p:cNvPr id="70660" name="Groupe 17">
            <a:extLst>
              <a:ext uri="{FF2B5EF4-FFF2-40B4-BE49-F238E27FC236}">
                <a16:creationId xmlns:a16="http://schemas.microsoft.com/office/drawing/2014/main" id="{652FCE7C-8399-4B95-8E08-8C52C7C937FD}"/>
              </a:ext>
            </a:extLst>
          </p:cNvPr>
          <p:cNvGrpSpPr>
            <a:grpSpLocks/>
          </p:cNvGrpSpPr>
          <p:nvPr/>
        </p:nvGrpSpPr>
        <p:grpSpPr bwMode="auto">
          <a:xfrm>
            <a:off x="-41275" y="6016625"/>
            <a:ext cx="12276138" cy="887413"/>
            <a:chOff x="-41565" y="6016088"/>
            <a:chExt cx="12276859" cy="888671"/>
          </a:xfrm>
        </p:grpSpPr>
        <p:sp>
          <p:nvSpPr>
            <p:cNvPr id="70667" name="ZoneTexte 18">
              <a:extLst>
                <a:ext uri="{FF2B5EF4-FFF2-40B4-BE49-F238E27FC236}">
                  <a16:creationId xmlns:a16="http://schemas.microsoft.com/office/drawing/2014/main" id="{15D38492-5A7D-4719-A0C5-9B53DF17A5B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0668" name="ZoneTexte 19">
              <a:extLst>
                <a:ext uri="{FF2B5EF4-FFF2-40B4-BE49-F238E27FC236}">
                  <a16:creationId xmlns:a16="http://schemas.microsoft.com/office/drawing/2014/main" id="{B82E84AB-E945-4EDD-A138-1F67412383DD}"/>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BE73A9C5-E11A-401A-B84B-5A08CB135CC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631871A0-A03D-403D-AE6F-19E384F5A7D0}"/>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0671" name="Image 25">
              <a:extLst>
                <a:ext uri="{FF2B5EF4-FFF2-40B4-BE49-F238E27FC236}">
                  <a16:creationId xmlns:a16="http://schemas.microsoft.com/office/drawing/2014/main" id="{97A4E604-BEBA-46F0-82D5-DF5B696E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661" name="Groupe 15">
            <a:extLst>
              <a:ext uri="{FF2B5EF4-FFF2-40B4-BE49-F238E27FC236}">
                <a16:creationId xmlns:a16="http://schemas.microsoft.com/office/drawing/2014/main" id="{E8CFFB2B-5C2E-4C71-BBB9-89DB8C43D178}"/>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FE5034B9-E029-460D-8502-B7807B4DD49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D80F723F-3833-4061-8792-51D7FAF358C4}"/>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70662" name="Image 1">
            <a:extLst>
              <a:ext uri="{FF2B5EF4-FFF2-40B4-BE49-F238E27FC236}">
                <a16:creationId xmlns:a16="http://schemas.microsoft.com/office/drawing/2014/main" id="{7953F33B-AAD3-44E2-BA60-58F726DE4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ZoneTexte 22">
            <a:extLst>
              <a:ext uri="{FF2B5EF4-FFF2-40B4-BE49-F238E27FC236}">
                <a16:creationId xmlns:a16="http://schemas.microsoft.com/office/drawing/2014/main" id="{19AD3CBE-33F8-43D6-902C-E2DB55FD530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F2267E55-3607-44CF-96DB-825A129A817F}"/>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9" highlightClick="1"/>
            <a:extLst>
              <a:ext uri="{FF2B5EF4-FFF2-40B4-BE49-F238E27FC236}">
                <a16:creationId xmlns:a16="http://schemas.microsoft.com/office/drawing/2014/main" id="{69C43955-83FF-479E-9A2D-C460F8CC8CAF}"/>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6F5E4F1-0B65-4E63-BAC0-9904250FC774}"/>
              </a:ext>
            </a:extLst>
          </p:cNvPr>
          <p:cNvSpPr txBox="1"/>
          <p:nvPr/>
        </p:nvSpPr>
        <p:spPr>
          <a:xfrm>
            <a:off x="3109913" y="246063"/>
            <a:ext cx="8921750" cy="785812"/>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Menu principal</a:t>
            </a:r>
          </a:p>
        </p:txBody>
      </p:sp>
      <p:sp>
        <p:nvSpPr>
          <p:cNvPr id="14" name="ZoneTexte 13">
            <a:extLst>
              <a:ext uri="{FF2B5EF4-FFF2-40B4-BE49-F238E27FC236}">
                <a16:creationId xmlns:a16="http://schemas.microsoft.com/office/drawing/2014/main" id="{034F2247-64BF-4906-B066-8062341477D8}"/>
              </a:ext>
            </a:extLst>
          </p:cNvPr>
          <p:cNvSpPr txBox="1"/>
          <p:nvPr/>
        </p:nvSpPr>
        <p:spPr>
          <a:xfrm>
            <a:off x="3203575" y="1376363"/>
            <a:ext cx="8828088" cy="4762500"/>
          </a:xfrm>
          <a:prstGeom prst="rect">
            <a:avLst/>
          </a:prstGeom>
          <a:noFill/>
        </p:spPr>
        <p:txBody>
          <a:bodyPr>
            <a:spAutoFit/>
          </a:bodyPr>
          <a:lstStyle/>
          <a:p>
            <a:pPr defTabSz="914446" eaLnBrk="1" fontAlgn="auto" hangingPunct="1">
              <a:spcBef>
                <a:spcPts val="300"/>
              </a:spcBef>
              <a:spcAft>
                <a:spcPts val="0"/>
              </a:spcAft>
              <a:defRPr/>
            </a:pPr>
            <a:endParaRPr lang="en-GB" sz="1600" dirty="0">
              <a:solidFill>
                <a:schemeClr val="accent1"/>
              </a:solidFill>
              <a:latin typeface="+mn-lt"/>
            </a:endParaRPr>
          </a:p>
          <a:p>
            <a:pPr marL="285750" indent="-285750" defTabSz="914446" eaLnBrk="1" fontAlgn="auto" hangingPunct="1">
              <a:spcBef>
                <a:spcPts val="300"/>
              </a:spcBef>
              <a:spcAft>
                <a:spcPts val="0"/>
              </a:spcAft>
              <a:buFont typeface="Wingdings" panose="05000000000000000000" pitchFamily="2" charset="2"/>
              <a:buChar char="ü"/>
              <a:defRPr/>
            </a:pPr>
            <a:r>
              <a:rPr lang="pt-BR" sz="1600" dirty="0">
                <a:solidFill>
                  <a:schemeClr val="accent1"/>
                </a:solidFill>
                <a:latin typeface="+mn-lt"/>
              </a:rPr>
              <a:t>Acesso às páginas sobre micróbios nocivos</a:t>
            </a:r>
            <a:r>
              <a:rPr lang="en-GB" sz="1600" dirty="0">
                <a:solidFill>
                  <a:schemeClr val="accent1"/>
                </a:solidFill>
                <a:latin typeface="+mn-lt"/>
              </a:rPr>
              <a:t>:</a:t>
            </a:r>
          </a:p>
          <a:p>
            <a:pPr marL="742950" lvl="2" indent="-285750" defTabSz="914446" eaLnBrk="1" fontAlgn="auto" hangingPunct="1">
              <a:spcBef>
                <a:spcPts val="300"/>
              </a:spcBef>
              <a:spcAft>
                <a:spcPts val="0"/>
              </a:spcAft>
              <a:buFontTx/>
              <a:buChar char="-"/>
              <a:defRPr/>
            </a:pPr>
            <a:r>
              <a:rPr lang="en-GB" sz="1600" dirty="0">
                <a:solidFill>
                  <a:schemeClr val="accent1"/>
                </a:solidFill>
                <a:latin typeface="+mn-lt"/>
                <a:hlinkClick r:id="rId2" action="ppaction://hlinksldjump" tooltip="click here to access the pages on Norovirus"/>
              </a:rPr>
              <a:t>Norovirus</a:t>
            </a:r>
            <a:endParaRPr lang="en-GB" sz="1600"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3" action="ppaction://hlinksldjump" tooltip="click here to access the pages on Toxoplasma gondii"/>
              </a:rPr>
              <a:t>Toxoplasma gondii</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4" action="ppaction://hlinksldjump" tooltip="click here to access the pages on Campylobacter"/>
              </a:rPr>
              <a:t>Campylobacter jejuni e Campylobacter coli</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5" action="ppaction://hlinksldjump" tooltip="click here to access the pages on Salmonella"/>
              </a:rPr>
              <a:t>Salmonella </a:t>
            </a:r>
            <a:r>
              <a:rPr lang="en-GB" sz="1600" i="1" dirty="0" err="1">
                <a:solidFill>
                  <a:schemeClr val="accent1"/>
                </a:solidFill>
                <a:latin typeface="+mn-lt"/>
                <a:hlinkClick r:id="rId5" action="ppaction://hlinksldjump" tooltip="click here to access the pages on Salmonella"/>
              </a:rPr>
              <a:t>enterica</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6" action="ppaction://hlinksldjump" tooltip="click here to access the pages on Listeria"/>
              </a:rPr>
              <a:t>Listeria monocytogenes</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chemeClr val="accent1"/>
                </a:solidFill>
                <a:latin typeface="+mn-lt"/>
                <a:hlinkClick r:id="rId7" action="ppaction://hlinksldjump"/>
              </a:rPr>
              <a:t>Bacillus cereus</a:t>
            </a:r>
            <a:endParaRPr lang="en-GB" sz="1600" i="1" dirty="0">
              <a:solidFill>
                <a:schemeClr val="accent1"/>
              </a:solidFill>
              <a:latin typeface="+mn-lt"/>
            </a:endParaRPr>
          </a:p>
          <a:p>
            <a:pPr marL="742950" lvl="2" indent="-285750" defTabSz="914446" eaLnBrk="1" fontAlgn="auto" hangingPunct="1">
              <a:spcBef>
                <a:spcPts val="300"/>
              </a:spcBef>
              <a:spcAft>
                <a:spcPts val="0"/>
              </a:spcAft>
              <a:buFontTx/>
              <a:buChar char="-"/>
              <a:defRPr/>
            </a:pPr>
            <a:r>
              <a:rPr lang="en-GB" sz="1600" i="1" dirty="0">
                <a:solidFill>
                  <a:srgbClr val="00707C"/>
                </a:solidFill>
                <a:hlinkClick r:id="rId8" action="ppaction://hlinksldjump"/>
              </a:rPr>
              <a:t>Escherichia coli</a:t>
            </a:r>
            <a:endParaRPr lang="en-GB" sz="1600" dirty="0">
              <a:solidFill>
                <a:schemeClr val="accent1"/>
              </a:solidFill>
              <a:latin typeface="+mn-lt"/>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mn-lt"/>
            </a:endParaRPr>
          </a:p>
          <a:p>
            <a:pPr marL="285750" indent="-285750" defTabSz="914446" eaLnBrk="1" fontAlgn="auto" hangingPunct="1">
              <a:spcBef>
                <a:spcPts val="300"/>
              </a:spcBef>
              <a:spcAft>
                <a:spcPts val="0"/>
              </a:spcAft>
              <a:buFont typeface="Wingdings" panose="05000000000000000000" pitchFamily="2" charset="2"/>
              <a:buChar char="ü"/>
              <a:defRPr/>
            </a:pPr>
            <a:r>
              <a:rPr lang="en-GB" sz="1600" dirty="0" err="1">
                <a:solidFill>
                  <a:schemeClr val="accent1"/>
                </a:solidFill>
                <a:latin typeface="+mn-lt"/>
              </a:rPr>
              <a:t>Acesso</a:t>
            </a:r>
            <a:r>
              <a:rPr lang="en-GB" sz="1600" dirty="0">
                <a:solidFill>
                  <a:schemeClr val="accent1"/>
                </a:solidFill>
                <a:latin typeface="+mn-lt"/>
              </a:rPr>
              <a:t> </a:t>
            </a:r>
            <a:r>
              <a:rPr lang="en-GB" sz="1600" dirty="0" err="1">
                <a:solidFill>
                  <a:schemeClr val="accent1"/>
                </a:solidFill>
                <a:latin typeface="+mn-lt"/>
              </a:rPr>
              <a:t>às</a:t>
            </a:r>
            <a:r>
              <a:rPr lang="en-GB" sz="1600" dirty="0">
                <a:solidFill>
                  <a:schemeClr val="accent1"/>
                </a:solidFill>
                <a:latin typeface="+mn-lt"/>
              </a:rPr>
              <a:t> </a:t>
            </a:r>
            <a:r>
              <a:rPr lang="en-GB" sz="1600" dirty="0" err="1">
                <a:solidFill>
                  <a:schemeClr val="accent1"/>
                </a:solidFill>
                <a:latin typeface="+mn-lt"/>
              </a:rPr>
              <a:t>páginas</a:t>
            </a:r>
            <a:r>
              <a:rPr lang="en-GB" sz="1600" dirty="0">
                <a:solidFill>
                  <a:schemeClr val="accent1"/>
                </a:solidFill>
                <a:latin typeface="+mn-lt"/>
              </a:rPr>
              <a:t> </a:t>
            </a:r>
            <a:r>
              <a:rPr lang="en-GB" sz="1600" dirty="0" err="1">
                <a:solidFill>
                  <a:schemeClr val="accent1"/>
                </a:solidFill>
                <a:latin typeface="+mn-lt"/>
              </a:rPr>
              <a:t>sobre</a:t>
            </a:r>
            <a:r>
              <a:rPr lang="en-GB" sz="1600" dirty="0">
                <a:solidFill>
                  <a:schemeClr val="accent1"/>
                </a:solidFill>
                <a:latin typeface="+mn-lt"/>
              </a:rPr>
              <a:t> </a:t>
            </a:r>
            <a:r>
              <a:rPr lang="en-GB" sz="1600" dirty="0">
                <a:solidFill>
                  <a:schemeClr val="accent1"/>
                </a:solidFill>
                <a:latin typeface="+mn-lt"/>
                <a:hlinkClick r:id="rId9" action="ppaction://hlinksldjump"/>
              </a:rPr>
              <a:t>micróbios deteriorantes</a:t>
            </a:r>
            <a:endParaRPr lang="en-GB" sz="1600" dirty="0">
              <a:solidFill>
                <a:schemeClr val="accent1"/>
              </a:solidFill>
              <a:latin typeface="+mn-lt"/>
            </a:endParaRPr>
          </a:p>
          <a:p>
            <a:pPr defTabSz="914446" eaLnBrk="1" fontAlgn="auto" hangingPunct="1">
              <a:spcBef>
                <a:spcPts val="300"/>
              </a:spcBef>
              <a:spcAft>
                <a:spcPts val="0"/>
              </a:spcAft>
              <a:defRPr/>
            </a:pPr>
            <a:endParaRPr lang="fr-FR" sz="1600" dirty="0">
              <a:solidFill>
                <a:srgbClr val="00707C"/>
              </a:solidFill>
              <a:latin typeface="+mn-lt"/>
            </a:endParaRPr>
          </a:p>
          <a:p>
            <a:pPr marL="285750" indent="-285750" defTabSz="914446" eaLnBrk="1" fontAlgn="auto" hangingPunct="1">
              <a:spcBef>
                <a:spcPts val="300"/>
              </a:spcBef>
              <a:spcAft>
                <a:spcPts val="0"/>
              </a:spcAft>
              <a:buFont typeface="Wingdings" panose="05000000000000000000" pitchFamily="2" charset="2"/>
              <a:buChar char="ü"/>
              <a:defRPr/>
            </a:pPr>
            <a:r>
              <a:rPr lang="en-GB" sz="1600" dirty="0" err="1">
                <a:solidFill>
                  <a:schemeClr val="accent1"/>
                </a:solidFill>
              </a:rPr>
              <a:t>Acesso</a:t>
            </a:r>
            <a:r>
              <a:rPr lang="en-GB" sz="1600" dirty="0">
                <a:solidFill>
                  <a:schemeClr val="accent1"/>
                </a:solidFill>
              </a:rPr>
              <a:t> </a:t>
            </a:r>
            <a:r>
              <a:rPr lang="en-GB" sz="1600" dirty="0" err="1">
                <a:solidFill>
                  <a:schemeClr val="accent1"/>
                </a:solidFill>
              </a:rPr>
              <a:t>às</a:t>
            </a:r>
            <a:r>
              <a:rPr lang="en-GB" sz="1600" dirty="0">
                <a:solidFill>
                  <a:schemeClr val="accent1"/>
                </a:solidFill>
              </a:rPr>
              <a:t> </a:t>
            </a:r>
            <a:r>
              <a:rPr lang="en-GB" sz="1600" dirty="0" err="1">
                <a:solidFill>
                  <a:schemeClr val="accent1"/>
                </a:solidFill>
              </a:rPr>
              <a:t>páginas</a:t>
            </a:r>
            <a:r>
              <a:rPr lang="en-GB" sz="1600" dirty="0">
                <a:solidFill>
                  <a:schemeClr val="accent1"/>
                </a:solidFill>
              </a:rPr>
              <a:t> </a:t>
            </a:r>
            <a:r>
              <a:rPr lang="en-GB" sz="1600" dirty="0" err="1">
                <a:solidFill>
                  <a:schemeClr val="accent1"/>
                </a:solidFill>
              </a:rPr>
              <a:t>sobre</a:t>
            </a:r>
            <a:r>
              <a:rPr lang="en-GB" sz="1600" dirty="0">
                <a:solidFill>
                  <a:schemeClr val="accent1"/>
                </a:solidFill>
              </a:rPr>
              <a:t> </a:t>
            </a:r>
            <a:r>
              <a:rPr lang="en-GB" sz="1600" dirty="0">
                <a:solidFill>
                  <a:schemeClr val="accent3"/>
                </a:solidFill>
                <a:hlinkClick r:id="rId10" action="ppaction://hlinksldjump"/>
              </a:rPr>
              <a:t>micróbios úteis</a:t>
            </a:r>
            <a:endParaRPr lang="en-GB" sz="1600" dirty="0">
              <a:solidFill>
                <a:schemeClr val="accent3"/>
              </a:solidFill>
            </a:endParaRPr>
          </a:p>
          <a:p>
            <a:pPr marL="285750" indent="-285750" defTabSz="914446" eaLnBrk="1" fontAlgn="auto" hangingPunct="1">
              <a:spcBef>
                <a:spcPts val="300"/>
              </a:spcBef>
              <a:spcAft>
                <a:spcPts val="0"/>
              </a:spcAft>
              <a:buFont typeface="Wingdings" panose="05000000000000000000" pitchFamily="2" charset="2"/>
              <a:buChar char="ü"/>
              <a:defRPr/>
            </a:pPr>
            <a:endParaRPr lang="en-GB" sz="1600" dirty="0">
              <a:solidFill>
                <a:schemeClr val="accent3"/>
              </a:solidFill>
              <a:hlinkClick r:id="rId11" action="ppaction://hlinksldjump" tooltip="click here to access the pages on spoilage microbes"/>
            </a:endParaRPr>
          </a:p>
          <a:p>
            <a:pPr marL="742950" lvl="2"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mn-lt"/>
            </a:endParaRPr>
          </a:p>
          <a:p>
            <a:pPr marL="559809" lvl="1" indent="0" defTabSz="914446" eaLnBrk="1" fontAlgn="auto" hangingPunct="1">
              <a:spcBef>
                <a:spcPts val="0"/>
              </a:spcBef>
              <a:spcAft>
                <a:spcPts val="0"/>
              </a:spcAft>
              <a:defRPr/>
            </a:pPr>
            <a:endParaRPr lang="en-GB" sz="1400" dirty="0">
              <a:latin typeface="+mn-lt"/>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mn-lt"/>
            </a:endParaRPr>
          </a:p>
        </p:txBody>
      </p:sp>
      <p:grpSp>
        <p:nvGrpSpPr>
          <p:cNvPr id="40964" name="Groupe 17">
            <a:extLst>
              <a:ext uri="{FF2B5EF4-FFF2-40B4-BE49-F238E27FC236}">
                <a16:creationId xmlns:a16="http://schemas.microsoft.com/office/drawing/2014/main" id="{4774C197-A453-4EFC-9ECF-D04B835B20DC}"/>
              </a:ext>
            </a:extLst>
          </p:cNvPr>
          <p:cNvGrpSpPr>
            <a:grpSpLocks/>
          </p:cNvGrpSpPr>
          <p:nvPr/>
        </p:nvGrpSpPr>
        <p:grpSpPr bwMode="auto">
          <a:xfrm>
            <a:off x="-41275" y="6016625"/>
            <a:ext cx="12276138" cy="887413"/>
            <a:chOff x="-41565" y="6016088"/>
            <a:chExt cx="12276859" cy="888671"/>
          </a:xfrm>
        </p:grpSpPr>
        <p:sp>
          <p:nvSpPr>
            <p:cNvPr id="40971" name="ZoneTexte 18">
              <a:extLst>
                <a:ext uri="{FF2B5EF4-FFF2-40B4-BE49-F238E27FC236}">
                  <a16:creationId xmlns:a16="http://schemas.microsoft.com/office/drawing/2014/main" id="{C60DA9A5-C65D-42AA-B6DE-CFC47526349D}"/>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0972" name="ZoneTexte 19">
              <a:extLst>
                <a:ext uri="{FF2B5EF4-FFF2-40B4-BE49-F238E27FC236}">
                  <a16:creationId xmlns:a16="http://schemas.microsoft.com/office/drawing/2014/main" id="{14ED69FD-4447-4883-A1FF-9007D28C8A5C}"/>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E5F74B23-8361-4556-8C0B-7B77398F9E5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 action="ppaction://hlinkshowjump?jump=endshow" highlightClick="1"/>
              <a:extLst>
                <a:ext uri="{FF2B5EF4-FFF2-40B4-BE49-F238E27FC236}">
                  <a16:creationId xmlns:a16="http://schemas.microsoft.com/office/drawing/2014/main" id="{8BFC2715-6079-4C93-99BA-1D1B4C7831EE}"/>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0975" name="ZoneTexte 22">
              <a:extLst>
                <a:ext uri="{FF2B5EF4-FFF2-40B4-BE49-F238E27FC236}">
                  <a16:creationId xmlns:a16="http://schemas.microsoft.com/office/drawing/2014/main" id="{4F902C27-900C-4CA6-823A-5A8BC28065C3}"/>
                </a:ext>
              </a:extLst>
            </p:cNvPr>
            <p:cNvSpPr txBox="1">
              <a:spLocks noChangeArrowheads="1"/>
            </p:cNvSpPr>
            <p:nvPr/>
          </p:nvSpPr>
          <p:spPr bwMode="auto">
            <a:xfrm>
              <a:off x="6019759" y="6155069"/>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40976" name="ZoneTexte 23">
              <a:extLst>
                <a:ext uri="{FF2B5EF4-FFF2-40B4-BE49-F238E27FC236}">
                  <a16:creationId xmlns:a16="http://schemas.microsoft.com/office/drawing/2014/main" id="{4B5E655F-89D1-44E7-B799-2127637ED317}"/>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25" name="Bouton d’action : vide 24">
              <a:hlinkClick r:id="" action="ppaction://hlinkshowjump?jump=nextslide" highlightClick="1"/>
              <a:extLst>
                <a:ext uri="{FF2B5EF4-FFF2-40B4-BE49-F238E27FC236}">
                  <a16:creationId xmlns:a16="http://schemas.microsoft.com/office/drawing/2014/main" id="{1162F5B7-BEA0-4EC9-9422-8677BD46125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40978" name="Image 25">
              <a:extLst>
                <a:ext uri="{FF2B5EF4-FFF2-40B4-BE49-F238E27FC236}">
                  <a16:creationId xmlns:a16="http://schemas.microsoft.com/office/drawing/2014/main" id="{6C48FAC1-E4D5-40E9-BA93-5F6667CEDF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Bouton d’action : vide 26">
              <a:hlinkClick r:id="" action="ppaction://hlinkshowjump?jump=previousslide" highlightClick="1"/>
              <a:extLst>
                <a:ext uri="{FF2B5EF4-FFF2-40B4-BE49-F238E27FC236}">
                  <a16:creationId xmlns:a16="http://schemas.microsoft.com/office/drawing/2014/main" id="{00A10B3D-8B86-4E1B-A32B-55D84C56BC57}"/>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grpSp>
        <p:nvGrpSpPr>
          <p:cNvPr id="40965" name="Groupe 2">
            <a:extLst>
              <a:ext uri="{FF2B5EF4-FFF2-40B4-BE49-F238E27FC236}">
                <a16:creationId xmlns:a16="http://schemas.microsoft.com/office/drawing/2014/main" id="{19E184A7-EB36-4E2F-8573-4F7E1E47400D}"/>
              </a:ext>
            </a:extLst>
          </p:cNvPr>
          <p:cNvGrpSpPr>
            <a:grpSpLocks/>
          </p:cNvGrpSpPr>
          <p:nvPr/>
        </p:nvGrpSpPr>
        <p:grpSpPr bwMode="auto">
          <a:xfrm>
            <a:off x="4763" y="25400"/>
            <a:ext cx="3071812" cy="5959475"/>
            <a:chOff x="4763" y="25400"/>
            <a:chExt cx="3071812" cy="5959475"/>
          </a:xfrm>
        </p:grpSpPr>
        <p:sp>
          <p:nvSpPr>
            <p:cNvPr id="15" name="Rectangle 14">
              <a:extLst>
                <a:ext uri="{FF2B5EF4-FFF2-40B4-BE49-F238E27FC236}">
                  <a16:creationId xmlns:a16="http://schemas.microsoft.com/office/drawing/2014/main" id="{9D85233F-1E8C-4D0B-ADBA-E8CEED0F1F9C}"/>
                </a:ext>
              </a:extLst>
            </p:cNvPr>
            <p:cNvSpPr/>
            <p:nvPr/>
          </p:nvSpPr>
          <p:spPr bwMode="auto">
            <a:xfrm>
              <a:off x="4763" y="25400"/>
              <a:ext cx="3071812" cy="595947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5" name="Connecteur droit 4">
              <a:extLst>
                <a:ext uri="{FF2B5EF4-FFF2-40B4-BE49-F238E27FC236}">
                  <a16:creationId xmlns:a16="http://schemas.microsoft.com/office/drawing/2014/main" id="{DD145573-ED9B-434B-9CAE-C9909BFB94A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40966" name="Image 1" descr="&amp;#34;Menu&amp;#34; escrito a giz em quadro preto">
            <a:extLst>
              <a:ext uri="{FF2B5EF4-FFF2-40B4-BE49-F238E27FC236}">
                <a16:creationId xmlns:a16="http://schemas.microsoft.com/office/drawing/2014/main" id="{068C591D-8F77-4A58-AB7D-127BD7D826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7913" y="2278063"/>
            <a:ext cx="30718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Image 1">
            <a:extLst>
              <a:ext uri="{FF2B5EF4-FFF2-40B4-BE49-F238E27FC236}">
                <a16:creationId xmlns:a16="http://schemas.microsoft.com/office/drawing/2014/main" id="{2C08D0F9-1667-4461-BE44-D1FE7210ED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4ABCD866-46B3-48B7-855A-6C7F751B250A}"/>
              </a:ext>
            </a:extLst>
          </p:cNvPr>
          <p:cNvSpPr txBox="1"/>
          <p:nvPr/>
        </p:nvSpPr>
        <p:spPr bwMode="auto">
          <a:xfrm>
            <a:off x="80963" y="1922463"/>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3" name="Bouton d’action : vide 22">
            <a:hlinkClick r:id="rId16" highlightClick="1"/>
            <a:extLst>
              <a:ext uri="{FF2B5EF4-FFF2-40B4-BE49-F238E27FC236}">
                <a16:creationId xmlns:a16="http://schemas.microsoft.com/office/drawing/2014/main" id="{46E94B81-69D6-4F7C-A6B6-2DE03A6EA52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86C0BC-A86C-49F7-B08B-A26967D58FC5}"/>
              </a:ext>
            </a:extLst>
          </p:cNvPr>
          <p:cNvSpPr txBox="1"/>
          <p:nvPr/>
        </p:nvSpPr>
        <p:spPr>
          <a:xfrm>
            <a:off x="3122613" y="185738"/>
            <a:ext cx="9069387"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hangingPunct="1">
              <a:defRPr/>
            </a:pPr>
            <a:r>
              <a:rPr lang="en-GB" sz="4501" b="1">
                <a:solidFill>
                  <a:srgbClr val="00707C"/>
                </a:solidFill>
                <a:latin typeface="+mj-lt"/>
                <a:ea typeface="+mj-ea"/>
                <a:cs typeface="+mj-cs"/>
              </a:rPr>
              <a:t>Quais os sintomas</a:t>
            </a:r>
            <a:r>
              <a:rPr lang="en-GB" altLang="fr-FR" sz="4501" b="1">
                <a:solidFill>
                  <a:srgbClr val="00707C"/>
                </a:solidFill>
                <a:latin typeface="+mj-lt"/>
                <a:ea typeface="+mj-ea"/>
                <a:cs typeface="+mj-cs"/>
              </a:rPr>
              <a:t>?</a:t>
            </a:r>
          </a:p>
        </p:txBody>
      </p:sp>
      <p:sp>
        <p:nvSpPr>
          <p:cNvPr id="71683" name="ZoneTexte 13">
            <a:extLst>
              <a:ext uri="{FF2B5EF4-FFF2-40B4-BE49-F238E27FC236}">
                <a16:creationId xmlns:a16="http://schemas.microsoft.com/office/drawing/2014/main" id="{A3E8012F-D53C-4424-A909-8DFA570BF148}"/>
              </a:ext>
            </a:extLst>
          </p:cNvPr>
          <p:cNvSpPr txBox="1">
            <a:spLocks noChangeArrowheads="1"/>
          </p:cNvSpPr>
          <p:nvPr/>
        </p:nvSpPr>
        <p:spPr bwMode="auto">
          <a:xfrm>
            <a:off x="3171825" y="1931988"/>
            <a:ext cx="8828088"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Após 2 a 5 dias de incubação, a </a:t>
            </a:r>
            <a:r>
              <a:rPr lang="pt-BR" altLang="fr-FR" sz="1400" i="1" dirty="0">
                <a:solidFill>
                  <a:srgbClr val="00707C"/>
                </a:solidFill>
              </a:rPr>
              <a:t>Campylobacter</a:t>
            </a:r>
            <a:r>
              <a:rPr lang="pt-BR" altLang="fr-FR" sz="1400" dirty="0">
                <a:solidFill>
                  <a:srgbClr val="00707C"/>
                </a:solidFill>
              </a:rPr>
              <a:t>  causa enterite aguda com </a:t>
            </a:r>
            <a:r>
              <a:rPr lang="pt-BR" altLang="fr-FR" sz="1400" dirty="0">
                <a:solidFill>
                  <a:srgbClr val="B92233"/>
                </a:solidFill>
              </a:rPr>
              <a:t>diarreia</a:t>
            </a:r>
            <a:r>
              <a:rPr lang="pt-BR" altLang="fr-FR" sz="1400" dirty="0">
                <a:solidFill>
                  <a:srgbClr val="00707C"/>
                </a:solidFill>
              </a:rPr>
              <a:t> (às vezes sanguinolenta), </a:t>
            </a:r>
            <a:r>
              <a:rPr lang="pt-BR" altLang="fr-FR" sz="1400" dirty="0">
                <a:solidFill>
                  <a:srgbClr val="B92233"/>
                </a:solidFill>
              </a:rPr>
              <a:t>dor abdominal, dores de cabeça, febre, vómitos</a:t>
            </a:r>
            <a:r>
              <a:rPr lang="fr-FR" altLang="fr-FR" sz="1400" dirty="0">
                <a:solidFill>
                  <a:srgbClr val="00707C"/>
                </a:solidFill>
              </a:rPr>
              <a:t>. </a:t>
            </a: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B92233"/>
                </a:solidFill>
              </a:rPr>
              <a:t>Muito raramente</a:t>
            </a:r>
            <a:r>
              <a:rPr lang="pt-BR" altLang="fr-FR" sz="1400" dirty="0">
                <a:solidFill>
                  <a:srgbClr val="00707C"/>
                </a:solidFill>
              </a:rPr>
              <a:t>, a </a:t>
            </a:r>
            <a:r>
              <a:rPr lang="pt-BR" altLang="fr-FR" sz="1400" i="1" dirty="0">
                <a:solidFill>
                  <a:srgbClr val="00707C"/>
                </a:solidFill>
              </a:rPr>
              <a:t>Campylobacter</a:t>
            </a:r>
            <a:r>
              <a:rPr lang="pt-BR" altLang="fr-FR" sz="1400" dirty="0">
                <a:solidFill>
                  <a:srgbClr val="00707C"/>
                </a:solidFill>
              </a:rPr>
              <a:t>  causa </a:t>
            </a:r>
            <a:r>
              <a:rPr lang="pt-BR" altLang="fr-FR" sz="1400" dirty="0">
                <a:solidFill>
                  <a:srgbClr val="B92233"/>
                </a:solidFill>
              </a:rPr>
              <a:t>infeções sistémicas</a:t>
            </a:r>
            <a:r>
              <a:rPr lang="fr-FR" altLang="fr-FR" sz="1400" dirty="0">
                <a:solidFill>
                  <a:srgbClr val="B92233"/>
                </a:solidFill>
              </a:rPr>
              <a:t>. </a:t>
            </a:r>
            <a:r>
              <a:rPr lang="pt-BR" altLang="fr-FR" sz="1400" dirty="0">
                <a:solidFill>
                  <a:srgbClr val="00707C"/>
                </a:solidFill>
              </a:rPr>
              <a:t>A </a:t>
            </a:r>
            <a:r>
              <a:rPr lang="pt-BR" altLang="fr-FR" sz="1400" dirty="0">
                <a:solidFill>
                  <a:srgbClr val="B92233"/>
                </a:solidFill>
              </a:rPr>
              <a:t>síndrome de Guillain-Barré </a:t>
            </a:r>
            <a:r>
              <a:rPr lang="pt-BR" altLang="fr-FR" sz="1400" dirty="0">
                <a:solidFill>
                  <a:srgbClr val="00707C"/>
                </a:solidFill>
              </a:rPr>
              <a:t>pós infeção (paralisia flácida transitória) é observada em 0,1% dos casos.</a:t>
            </a:r>
            <a:endParaRPr lang="fr-FR" altLang="fr-FR" sz="1400" dirty="0">
              <a:solidFill>
                <a:srgbClr val="00707C"/>
              </a:solidFill>
            </a:endParaRPr>
          </a:p>
          <a:p>
            <a:pPr eaLnBrk="1" hangingPunct="1">
              <a:buFont typeface="Wingdings" panose="05000000000000000000" pitchFamily="2" charset="2"/>
              <a:buChar char="ü"/>
            </a:pPr>
            <a:endParaRPr lang="fr-FR" altLang="fr-FR" sz="1400" dirty="0">
              <a:solidFill>
                <a:srgbClr val="00707C"/>
              </a:solidFill>
            </a:endParaRPr>
          </a:p>
          <a:p>
            <a:pPr eaLnBrk="1" hangingPunct="1">
              <a:buFont typeface="Wingdings" panose="05000000000000000000" pitchFamily="2" charset="2"/>
              <a:buChar char="ü"/>
            </a:pPr>
            <a:r>
              <a:rPr lang="pt-BR" altLang="fr-FR" sz="1400" dirty="0">
                <a:solidFill>
                  <a:schemeClr val="accent1"/>
                </a:solidFill>
              </a:rPr>
              <a:t>Os sintomas duram habitualmente 2 a 5 dias</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pic>
        <p:nvPicPr>
          <p:cNvPr id="71684" name="Image 1" descr="Fotografia: Rolos de papel higiénico">
            <a:extLst>
              <a:ext uri="{FF2B5EF4-FFF2-40B4-BE49-F238E27FC236}">
                <a16:creationId xmlns:a16="http://schemas.microsoft.com/office/drawing/2014/main" id="{D57ABB68-F8E8-4E59-8A24-20B6CC9CF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2527300"/>
            <a:ext cx="197008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5" name="Groupe 17">
            <a:extLst>
              <a:ext uri="{FF2B5EF4-FFF2-40B4-BE49-F238E27FC236}">
                <a16:creationId xmlns:a16="http://schemas.microsoft.com/office/drawing/2014/main" id="{48E9B90D-A798-440C-916F-BA60208865FA}"/>
              </a:ext>
            </a:extLst>
          </p:cNvPr>
          <p:cNvGrpSpPr>
            <a:grpSpLocks/>
          </p:cNvGrpSpPr>
          <p:nvPr/>
        </p:nvGrpSpPr>
        <p:grpSpPr bwMode="auto">
          <a:xfrm>
            <a:off x="-41275" y="6016625"/>
            <a:ext cx="12276138" cy="887413"/>
            <a:chOff x="-41565" y="6016088"/>
            <a:chExt cx="12276859" cy="888671"/>
          </a:xfrm>
        </p:grpSpPr>
        <p:sp>
          <p:nvSpPr>
            <p:cNvPr id="71692" name="ZoneTexte 18">
              <a:extLst>
                <a:ext uri="{FF2B5EF4-FFF2-40B4-BE49-F238E27FC236}">
                  <a16:creationId xmlns:a16="http://schemas.microsoft.com/office/drawing/2014/main" id="{3E14E261-0E14-47D4-9824-CEC17A3E948D}"/>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1693" name="ZoneTexte 19">
              <a:extLst>
                <a:ext uri="{FF2B5EF4-FFF2-40B4-BE49-F238E27FC236}">
                  <a16:creationId xmlns:a16="http://schemas.microsoft.com/office/drawing/2014/main" id="{AE3AC7FA-010C-41B5-B93B-613CFFAF099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603F26A2-E176-45AD-85F1-BBF510113D4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3" action="ppaction://hlinksldjump" highlightClick="1"/>
              <a:extLst>
                <a:ext uri="{FF2B5EF4-FFF2-40B4-BE49-F238E27FC236}">
                  <a16:creationId xmlns:a16="http://schemas.microsoft.com/office/drawing/2014/main" id="{4C7D8D42-24BC-4665-A07D-B1D0FE60EFDA}"/>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1696" name="Image 25">
              <a:extLst>
                <a:ext uri="{FF2B5EF4-FFF2-40B4-BE49-F238E27FC236}">
                  <a16:creationId xmlns:a16="http://schemas.microsoft.com/office/drawing/2014/main" id="{627340FD-E068-4407-9F3B-11B115B89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686" name="Groupe 15">
            <a:extLst>
              <a:ext uri="{FF2B5EF4-FFF2-40B4-BE49-F238E27FC236}">
                <a16:creationId xmlns:a16="http://schemas.microsoft.com/office/drawing/2014/main" id="{8BF7D4BA-9D27-45C2-BA2F-F97EED49F941}"/>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6B0B6CB4-2E40-4C69-8646-B23087894CD5}"/>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B5D33119-6ADB-4F8C-B954-2B24E314D3F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71687" name="Image 1">
            <a:extLst>
              <a:ext uri="{FF2B5EF4-FFF2-40B4-BE49-F238E27FC236}">
                <a16:creationId xmlns:a16="http://schemas.microsoft.com/office/drawing/2014/main" id="{863C1F95-01D8-4917-9C11-CCA6510F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ZoneTexte 22">
            <a:extLst>
              <a:ext uri="{FF2B5EF4-FFF2-40B4-BE49-F238E27FC236}">
                <a16:creationId xmlns:a16="http://schemas.microsoft.com/office/drawing/2014/main" id="{27B3D212-B161-4BB6-8D02-67AFFA21F65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D6E43172-11CF-496C-B45F-9D8E7ADCFCB4}"/>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0" highlightClick="1"/>
            <a:extLst>
              <a:ext uri="{FF2B5EF4-FFF2-40B4-BE49-F238E27FC236}">
                <a16:creationId xmlns:a16="http://schemas.microsoft.com/office/drawing/2014/main" id="{4C09E263-789D-485B-8F55-BED70A43302D}"/>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53F8DBD-1519-4517-95B3-7769F3D0D18C}"/>
              </a:ext>
            </a:extLst>
          </p:cNvPr>
          <p:cNvSpPr txBox="1"/>
          <p:nvPr/>
        </p:nvSpPr>
        <p:spPr>
          <a:xfrm>
            <a:off x="3071813" y="31750"/>
            <a:ext cx="9120187" cy="2170113"/>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hangingPunct="1">
              <a:defRPr/>
            </a:pPr>
            <a:r>
              <a:rPr lang="pt-BR" sz="4501" b="1">
                <a:solidFill>
                  <a:srgbClr val="00707C"/>
                </a:solidFill>
                <a:latin typeface="+mj-lt"/>
                <a:ea typeface="+mj-ea"/>
                <a:cs typeface="+mj-cs"/>
              </a:rPr>
              <a:t>Existe algum tratamento ou conselho para melhorar</a:t>
            </a:r>
            <a:r>
              <a:rPr lang="en-GB" altLang="fr-FR" sz="4501" b="1">
                <a:solidFill>
                  <a:srgbClr val="00707C"/>
                </a:solidFill>
                <a:latin typeface="+mj-lt"/>
                <a:ea typeface="+mj-ea"/>
                <a:cs typeface="+mj-cs"/>
              </a:rPr>
              <a:t>?</a:t>
            </a:r>
          </a:p>
        </p:txBody>
      </p:sp>
      <p:sp>
        <p:nvSpPr>
          <p:cNvPr id="23555" name="ZoneTexte 13">
            <a:extLst>
              <a:ext uri="{FF2B5EF4-FFF2-40B4-BE49-F238E27FC236}">
                <a16:creationId xmlns:a16="http://schemas.microsoft.com/office/drawing/2014/main" id="{68DA9BAE-407F-4D3B-9996-9101448432A5}"/>
              </a:ext>
            </a:extLst>
          </p:cNvPr>
          <p:cNvSpPr txBox="1">
            <a:spLocks noChangeArrowheads="1"/>
          </p:cNvSpPr>
          <p:nvPr/>
        </p:nvSpPr>
        <p:spPr bwMode="auto">
          <a:xfrm>
            <a:off x="3186113" y="3109913"/>
            <a:ext cx="8828087" cy="27543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defRPr/>
            </a:pPr>
            <a:r>
              <a:rPr lang="pt-BR" altLang="fr-FR" sz="1400" dirty="0">
                <a:solidFill>
                  <a:srgbClr val="00707C"/>
                </a:solidFill>
              </a:rPr>
              <a:t>Na maioria dos casos, </a:t>
            </a:r>
            <a:r>
              <a:rPr lang="pt-BR" altLang="fr-FR" sz="1400" dirty="0">
                <a:solidFill>
                  <a:srgbClr val="B92233"/>
                </a:solidFill>
              </a:rPr>
              <a:t>não é necessário tratamento</a:t>
            </a:r>
            <a:r>
              <a:rPr lang="en-US" altLang="fr-FR" sz="1400" dirty="0">
                <a:solidFill>
                  <a:srgbClr val="00707C"/>
                </a:solidFill>
              </a:rPr>
              <a:t>. </a:t>
            </a:r>
          </a:p>
          <a:p>
            <a:pPr eaLnBrk="1" hangingPunct="1">
              <a:buFont typeface="Wingdings" panose="05000000000000000000" pitchFamily="2" charset="2"/>
              <a:buChar char="ü"/>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Os </a:t>
            </a:r>
            <a:r>
              <a:rPr lang="pt-BR" altLang="fr-FR" sz="1400" dirty="0">
                <a:solidFill>
                  <a:srgbClr val="B92233"/>
                </a:solidFill>
              </a:rPr>
              <a:t>antibióticos</a:t>
            </a:r>
            <a:r>
              <a:rPr lang="pt-BR" altLang="fr-FR" sz="1400" dirty="0">
                <a:solidFill>
                  <a:srgbClr val="00707C"/>
                </a:solidFill>
              </a:rPr>
              <a:t> são necessários </a:t>
            </a:r>
            <a:r>
              <a:rPr lang="pt-BR" altLang="fr-FR" sz="1400" dirty="0">
                <a:solidFill>
                  <a:srgbClr val="B92233"/>
                </a:solidFill>
              </a:rPr>
              <a:t>em caso de doença prolongada ou infeções sistémicas</a:t>
            </a:r>
            <a:r>
              <a:rPr lang="en-US" altLang="fr-FR" sz="1400" dirty="0">
                <a:solidFill>
                  <a:srgbClr val="00707C"/>
                </a:solidFill>
              </a:rPr>
              <a:t>.</a:t>
            </a:r>
          </a:p>
          <a:p>
            <a:pPr marL="0" indent="0" eaLnBrk="1" hangingPunct="1">
              <a:defRPr/>
            </a:pPr>
            <a:endParaRPr lang="en-US" altLang="fr-FR" sz="1400" dirty="0">
              <a:solidFill>
                <a:schemeClr val="bg1"/>
              </a:solidFill>
            </a:endParaRPr>
          </a:p>
          <a:p>
            <a:pPr marL="0" indent="0" eaLnBrk="1" hangingPunct="1">
              <a:defRPr/>
            </a:pPr>
            <a:endParaRPr lang="en-US" altLang="fr-FR" sz="1400" dirty="0">
              <a:solidFill>
                <a:srgbClr val="00707C"/>
              </a:solidFill>
            </a:endParaRPr>
          </a:p>
          <a:p>
            <a:pPr marL="0" indent="0" eaLnBrk="1" hangingPunct="1">
              <a:defRPr/>
            </a:pPr>
            <a:endParaRPr lang="en-US" altLang="fr-FR" sz="1400" dirty="0">
              <a:solidFill>
                <a:srgbClr val="00707C"/>
              </a:solidFill>
            </a:endParaRPr>
          </a:p>
          <a:p>
            <a:pPr marL="0" indent="0" eaLnBrk="1" hangingPunct="1">
              <a:defRPr/>
            </a:pPr>
            <a:r>
              <a:rPr lang="en-US" altLang="fr-FR" sz="1400" dirty="0">
                <a:solidFill>
                  <a:srgbClr val="00707C"/>
                </a:solidFill>
              </a:rPr>
              <a:t>						</a:t>
            </a:r>
            <a:r>
              <a:rPr lang="pt-BR" altLang="fr-FR" sz="1400" dirty="0">
                <a:solidFill>
                  <a:srgbClr val="00707C"/>
                </a:solidFill>
              </a:rPr>
              <a:t>A alta ocorrência de </a:t>
            </a:r>
            <a:r>
              <a:rPr lang="pt-BR" altLang="fr-FR" sz="1400" dirty="0">
                <a:solidFill>
                  <a:srgbClr val="B92233"/>
                </a:solidFill>
              </a:rPr>
              <a:t>resistência</a:t>
            </a:r>
            <a:r>
              <a:rPr lang="pt-BR" altLang="fr-FR" sz="1400" dirty="0">
                <a:solidFill>
                  <a:srgbClr val="00707C"/>
                </a:solidFill>
              </a:rPr>
              <a:t> adquirida à </a:t>
            </a:r>
            <a:r>
              <a:rPr lang="pt-BR" altLang="fr-FR" sz="1400" dirty="0">
                <a:solidFill>
                  <a:srgbClr val="B92233"/>
                </a:solidFill>
              </a:rPr>
              <a:t>ciprofloxacina</a:t>
            </a:r>
            <a:r>
              <a:rPr lang="pt-BR" altLang="fr-FR" sz="1400" dirty="0">
                <a:solidFill>
                  <a:srgbClr val="00707C"/>
                </a:solidFill>
              </a:rPr>
              <a:t> em </a:t>
            </a:r>
            <a:r>
              <a:rPr lang="pt-BR" altLang="fr-FR" sz="1400" i="1" dirty="0">
                <a:solidFill>
                  <a:srgbClr val="00707C"/>
                </a:solidFill>
              </a:rPr>
              <a:t>Campylobacter</a:t>
            </a:r>
            <a:r>
              <a:rPr lang="pt-BR" altLang="fr-FR" sz="1400" dirty="0">
                <a:solidFill>
                  <a:srgbClr val="00707C"/>
                </a:solidFill>
              </a:rPr>
              <a:t> é uma </a:t>
            </a:r>
            <a:r>
              <a:rPr lang="pt-BR" altLang="fr-FR" sz="1400" dirty="0">
                <a:solidFill>
                  <a:srgbClr val="B92233"/>
                </a:solidFill>
              </a:rPr>
              <a:t>séria </a:t>
            </a:r>
          </a:p>
          <a:p>
            <a:pPr marL="0" indent="0" eaLnBrk="1" hangingPunct="1">
              <a:defRPr/>
            </a:pPr>
            <a:r>
              <a:rPr lang="pt-BR" altLang="fr-FR" sz="1400" dirty="0">
                <a:solidFill>
                  <a:srgbClr val="B92233"/>
                </a:solidFill>
              </a:rPr>
              <a:t>						preocupação</a:t>
            </a:r>
            <a:r>
              <a:rPr lang="pt-BR" altLang="fr-FR" sz="1400" dirty="0">
                <a:solidFill>
                  <a:srgbClr val="00707C"/>
                </a:solidFill>
              </a:rPr>
              <a:t>, pois reduz a escolha de antibióticos disponíveis para o tratamento de infeções </a:t>
            </a:r>
          </a:p>
          <a:p>
            <a:pPr marL="0" indent="0" eaLnBrk="1" hangingPunct="1">
              <a:defRPr/>
            </a:pPr>
            <a:r>
              <a:rPr lang="pt-BR" altLang="fr-FR" sz="1400" dirty="0">
                <a:solidFill>
                  <a:srgbClr val="00707C"/>
                </a:solidFill>
              </a:rPr>
              <a:t>						graves em muitos países.</a:t>
            </a:r>
            <a:endParaRPr lang="en-GB" altLang="fr-FR" sz="1400" dirty="0">
              <a:solidFill>
                <a:srgbClr val="00707C"/>
              </a:solidFill>
            </a:endParaRP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sp>
        <p:nvSpPr>
          <p:cNvPr id="18" name="Bouton d’action : vide 17">
            <a:hlinkClick r:id="rId2" action="ppaction://hlinksldjump" highlightClick="1"/>
            <a:extLst>
              <a:ext uri="{FF2B5EF4-FFF2-40B4-BE49-F238E27FC236}">
                <a16:creationId xmlns:a16="http://schemas.microsoft.com/office/drawing/2014/main" id="{85174568-7F03-49E2-80C4-F43337B81D6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2709" name="Image 1" descr="Sinal de perigo">
            <a:extLst>
              <a:ext uri="{FF2B5EF4-FFF2-40B4-BE49-F238E27FC236}">
                <a16:creationId xmlns:a16="http://schemas.microsoft.com/office/drawing/2014/main" id="{88D55553-F273-4C37-8A39-63FB709E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4271963"/>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0" name="Groupe 17">
            <a:extLst>
              <a:ext uri="{FF2B5EF4-FFF2-40B4-BE49-F238E27FC236}">
                <a16:creationId xmlns:a16="http://schemas.microsoft.com/office/drawing/2014/main" id="{F2CF4DD7-F0F9-4C48-B9F4-B0BA715143E5}"/>
              </a:ext>
            </a:extLst>
          </p:cNvPr>
          <p:cNvGrpSpPr>
            <a:grpSpLocks/>
          </p:cNvGrpSpPr>
          <p:nvPr/>
        </p:nvGrpSpPr>
        <p:grpSpPr bwMode="auto">
          <a:xfrm>
            <a:off x="-41275" y="6016625"/>
            <a:ext cx="12276138" cy="887413"/>
            <a:chOff x="-41565" y="6016088"/>
            <a:chExt cx="12276859" cy="888671"/>
          </a:xfrm>
        </p:grpSpPr>
        <p:sp>
          <p:nvSpPr>
            <p:cNvPr id="72717" name="ZoneTexte 18">
              <a:extLst>
                <a:ext uri="{FF2B5EF4-FFF2-40B4-BE49-F238E27FC236}">
                  <a16:creationId xmlns:a16="http://schemas.microsoft.com/office/drawing/2014/main" id="{E6A5E2CA-B30F-47F3-8E42-5E5292F8D42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2718" name="ZoneTexte 19">
              <a:extLst>
                <a:ext uri="{FF2B5EF4-FFF2-40B4-BE49-F238E27FC236}">
                  <a16:creationId xmlns:a16="http://schemas.microsoft.com/office/drawing/2014/main" id="{3C60DC04-3EA2-418B-8B74-FB91E89F983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3" name="Rectangle 22">
              <a:extLst>
                <a:ext uri="{FF2B5EF4-FFF2-40B4-BE49-F238E27FC236}">
                  <a16:creationId xmlns:a16="http://schemas.microsoft.com/office/drawing/2014/main" id="{DCE3BF3B-E514-4E37-82EB-947449C55E9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4" action="ppaction://hlinksldjump" highlightClick="1"/>
              <a:extLst>
                <a:ext uri="{FF2B5EF4-FFF2-40B4-BE49-F238E27FC236}">
                  <a16:creationId xmlns:a16="http://schemas.microsoft.com/office/drawing/2014/main" id="{D8195A22-4563-41FD-9ABD-3BB56C565DD0}"/>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2721" name="Image 25">
              <a:extLst>
                <a:ext uri="{FF2B5EF4-FFF2-40B4-BE49-F238E27FC236}">
                  <a16:creationId xmlns:a16="http://schemas.microsoft.com/office/drawing/2014/main" id="{8FB160AC-8E38-4222-B78F-06B72191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11" name="Groupe 15">
            <a:extLst>
              <a:ext uri="{FF2B5EF4-FFF2-40B4-BE49-F238E27FC236}">
                <a16:creationId xmlns:a16="http://schemas.microsoft.com/office/drawing/2014/main" id="{1577168B-6E75-4ABB-9BAA-671F77FE0BC2}"/>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64C81038-9EB7-4B1C-88D1-5C6557A4494A}"/>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9898C5FC-92DC-4F21-A798-3CBD000C101A}"/>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72712" name="Image 1">
            <a:extLst>
              <a:ext uri="{FF2B5EF4-FFF2-40B4-BE49-F238E27FC236}">
                <a16:creationId xmlns:a16="http://schemas.microsoft.com/office/drawing/2014/main" id="{693B00CE-82F6-4F54-8A29-E21FA5A64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ZoneTexte 22">
            <a:extLst>
              <a:ext uri="{FF2B5EF4-FFF2-40B4-BE49-F238E27FC236}">
                <a16:creationId xmlns:a16="http://schemas.microsoft.com/office/drawing/2014/main" id="{4C034419-8A92-4952-8C36-069307B03B9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C7445A43-82AF-4138-95DC-DCEA1A93F1F7}"/>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1" highlightClick="1"/>
            <a:extLst>
              <a:ext uri="{FF2B5EF4-FFF2-40B4-BE49-F238E27FC236}">
                <a16:creationId xmlns:a16="http://schemas.microsoft.com/office/drawing/2014/main" id="{24FF7294-1948-41FF-9E03-6FE82985D2A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B0E040-7356-4261-9CD3-BDD6F018B24A}"/>
              </a:ext>
            </a:extLst>
          </p:cNvPr>
          <p:cNvSpPr txBox="1"/>
          <p:nvPr/>
        </p:nvSpPr>
        <p:spPr>
          <a:xfrm>
            <a:off x="3041650" y="-136525"/>
            <a:ext cx="9137650" cy="1477963"/>
          </a:xfrm>
          <a:prstGeom prst="rect">
            <a:avLst/>
          </a:prstGeom>
          <a:noFill/>
        </p:spPr>
        <p:txBody>
          <a:bodyPr>
            <a:spAutoFit/>
          </a:bodyPr>
          <a:lstStyle/>
          <a:p>
            <a:pPr algn="ctr" eaLnBrk="1" fontAlgn="auto" hangingPunct="1">
              <a:spcBef>
                <a:spcPts val="0"/>
              </a:spcBef>
              <a:spcAft>
                <a:spcPts val="0"/>
              </a:spcAft>
              <a:defRPr/>
            </a:pPr>
            <a:r>
              <a:rPr lang="en-GB" sz="4501" b="1" i="1">
                <a:solidFill>
                  <a:srgbClr val="00707C"/>
                </a:solidFill>
                <a:latin typeface="+mj-lt"/>
                <a:ea typeface="+mj-ea"/>
                <a:cs typeface="+mj-cs"/>
              </a:rPr>
              <a:t>Campylobacter</a:t>
            </a:r>
          </a:p>
          <a:p>
            <a:pPr algn="ctr" eaLnBrk="1" fontAlgn="auto" hangingPunct="1">
              <a:spcBef>
                <a:spcPts val="0"/>
              </a:spcBef>
              <a:spcAft>
                <a:spcPts val="0"/>
              </a:spcAft>
              <a:defRPr/>
            </a:pPr>
            <a:r>
              <a:rPr lang="pt-BR" sz="4501" b="1">
                <a:solidFill>
                  <a:srgbClr val="00707C"/>
                </a:solidFill>
                <a:latin typeface="+mj-lt"/>
                <a:ea typeface="+mj-ea"/>
                <a:cs typeface="+mj-cs"/>
              </a:rPr>
              <a:t>Como pode evitar o micróbio</a:t>
            </a:r>
            <a:r>
              <a:rPr lang="en-GB" altLang="fr-FR" sz="4501" b="1">
                <a:solidFill>
                  <a:srgbClr val="00707C"/>
                </a:solidFill>
                <a:latin typeface="+mj-lt"/>
                <a:ea typeface="+mj-ea"/>
                <a:cs typeface="+mj-cs"/>
              </a:rPr>
              <a:t>?</a:t>
            </a:r>
          </a:p>
        </p:txBody>
      </p:sp>
      <p:sp>
        <p:nvSpPr>
          <p:cNvPr id="73731" name="ZoneTexte 13">
            <a:extLst>
              <a:ext uri="{FF2B5EF4-FFF2-40B4-BE49-F238E27FC236}">
                <a16:creationId xmlns:a16="http://schemas.microsoft.com/office/drawing/2014/main" id="{EB2FB529-BDE0-4E03-AF3F-06A37C317DC4}"/>
              </a:ext>
            </a:extLst>
          </p:cNvPr>
          <p:cNvSpPr txBox="1">
            <a:spLocks noChangeArrowheads="1"/>
          </p:cNvSpPr>
          <p:nvPr/>
        </p:nvSpPr>
        <p:spPr bwMode="auto">
          <a:xfrm>
            <a:off x="3054350" y="1787525"/>
            <a:ext cx="73596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rgbClr val="B92233"/>
                </a:solidFill>
              </a:rPr>
              <a:t>A carne deve ser consumida bem cozinhada</a:t>
            </a:r>
            <a:r>
              <a:rPr lang="pt-BR" altLang="fr-FR" sz="1400" dirty="0">
                <a:solidFill>
                  <a:srgbClr val="00707C"/>
                </a:solidFill>
              </a:rPr>
              <a:t>, em especial a carne de aves (a carne deve atingir pelo menos 65 °C no ponto mais frio)</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Durante </a:t>
            </a:r>
            <a:r>
              <a:rPr lang="pt-BR" altLang="fr-FR" sz="1400" dirty="0">
                <a:solidFill>
                  <a:srgbClr val="B92233"/>
                </a:solidFill>
              </a:rPr>
              <a:t>a preparação de carne crua </a:t>
            </a:r>
            <a:r>
              <a:rPr lang="pt-BR" altLang="fr-FR" sz="1400" dirty="0">
                <a:solidFill>
                  <a:srgbClr val="00707C"/>
                </a:solidFill>
              </a:rPr>
              <a:t>(especialmente aves), deve-se tomar cuidado para </a:t>
            </a:r>
            <a:r>
              <a:rPr lang="pt-BR" altLang="fr-FR" sz="1400" dirty="0">
                <a:solidFill>
                  <a:srgbClr val="B92233"/>
                </a:solidFill>
              </a:rPr>
              <a:t>evitar a contaminação das superfícies </a:t>
            </a:r>
            <a:r>
              <a:rPr lang="pt-BR" altLang="fr-FR" sz="1400" dirty="0">
                <a:solidFill>
                  <a:srgbClr val="00707C"/>
                </a:solidFill>
              </a:rPr>
              <a:t>da cozinha, não colocando diretamente a carne crua na bancada, na mesa ou na pia e </a:t>
            </a:r>
            <a:r>
              <a:rPr lang="pt-BR" altLang="fr-FR" sz="1400" dirty="0">
                <a:solidFill>
                  <a:srgbClr val="B92233"/>
                </a:solidFill>
              </a:rPr>
              <a:t>não lavando as aves cruas</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Após o manuseamento e a preparação de carne crua, as </a:t>
            </a:r>
            <a:r>
              <a:rPr lang="pt-BR" altLang="fr-FR" sz="1400" dirty="0">
                <a:solidFill>
                  <a:srgbClr val="B92233"/>
                </a:solidFill>
              </a:rPr>
              <a:t>mãos devem ser lavadas com sabão e os utensílios não devem ser utilizados, nem para alimentos a serem consumidos crus, nem para pratos cozinhados</a:t>
            </a:r>
            <a:r>
              <a:rPr lang="en-US" altLang="fr-FR" sz="1400" dirty="0">
                <a:solidFill>
                  <a:srgbClr val="00707C"/>
                </a:solidFill>
              </a:rPr>
              <a:t>. </a:t>
            </a:r>
            <a:r>
              <a:rPr lang="pt-BR" altLang="fr-FR" sz="1400" dirty="0">
                <a:solidFill>
                  <a:srgbClr val="00707C"/>
                </a:solidFill>
              </a:rPr>
              <a:t>Por exemplo, os vegetais para saladas devem ser preparados com recurso a tábua diferente e com facas diferentes.</a:t>
            </a: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Pratos utilizados com carne crua não devem ser usados para servir o prato cozinhado</a:t>
            </a:r>
            <a:r>
              <a:rPr lang="en-US" altLang="fr-FR" sz="1400" dirty="0">
                <a:solidFill>
                  <a:srgbClr val="00707C"/>
                </a:solidFill>
              </a:rPr>
              <a:t>. </a:t>
            </a:r>
            <a:r>
              <a:rPr lang="pt-BR" altLang="fr-FR" sz="1400" dirty="0">
                <a:solidFill>
                  <a:srgbClr val="B92233"/>
                </a:solidFill>
              </a:rPr>
              <a:t>Utensílios e superfícies </a:t>
            </a:r>
            <a:r>
              <a:rPr lang="pt-BR" altLang="fr-FR" sz="1400" dirty="0">
                <a:solidFill>
                  <a:srgbClr val="00707C"/>
                </a:solidFill>
              </a:rPr>
              <a:t>em contato com carne crua </a:t>
            </a:r>
            <a:r>
              <a:rPr lang="pt-BR" altLang="fr-FR" sz="1400" dirty="0">
                <a:solidFill>
                  <a:srgbClr val="B92233"/>
                </a:solidFill>
              </a:rPr>
              <a:t>devem ser cuidadosamente lavados </a:t>
            </a:r>
            <a:r>
              <a:rPr lang="pt-BR" altLang="fr-FR" sz="1400" dirty="0">
                <a:solidFill>
                  <a:srgbClr val="00707C"/>
                </a:solidFill>
              </a:rPr>
              <a:t>no final da preparação das refeições.</a:t>
            </a:r>
            <a:endParaRPr lang="en-GB" altLang="fr-FR" sz="1400" dirty="0">
              <a:solidFill>
                <a:srgbClr val="00707C"/>
              </a:solidFill>
            </a:endParaRPr>
          </a:p>
        </p:txBody>
      </p:sp>
      <p:sp>
        <p:nvSpPr>
          <p:cNvPr id="23" name="Bouton d’action : vide 22">
            <a:hlinkClick r:id="rId2" action="ppaction://hlinksldjump" highlightClick="1"/>
            <a:extLst>
              <a:ext uri="{FF2B5EF4-FFF2-40B4-BE49-F238E27FC236}">
                <a16:creationId xmlns:a16="http://schemas.microsoft.com/office/drawing/2014/main" id="{3A724A7F-89FA-430B-9AD5-6D9EFACA029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3733" name="Image 17" descr="Fotografia: Carne no grelhador com termometro">
            <a:extLst>
              <a:ext uri="{FF2B5EF4-FFF2-40B4-BE49-F238E27FC236}">
                <a16:creationId xmlns:a16="http://schemas.microsoft.com/office/drawing/2014/main" id="{C61DF654-83C2-4966-9DC8-09B8C4CE2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975" y="1435100"/>
            <a:ext cx="1206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 18" descr="Fotografia: Frango a ser lavado com sinal de proibido por cima">
            <a:extLst>
              <a:ext uri="{FF2B5EF4-FFF2-40B4-BE49-F238E27FC236}">
                <a16:creationId xmlns:a16="http://schemas.microsoft.com/office/drawing/2014/main" id="{34D42F60-B88D-43DC-9BE3-6405F460F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120" r="-3" b="-3"/>
          <a:stretch>
            <a:fillRect/>
          </a:stretch>
        </p:blipFill>
        <p:spPr bwMode="auto">
          <a:xfrm>
            <a:off x="10404475" y="2654300"/>
            <a:ext cx="17605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Image 19" descr="Fotografia: Pessoa a lavar as mãos">
            <a:extLst>
              <a:ext uri="{FF2B5EF4-FFF2-40B4-BE49-F238E27FC236}">
                <a16:creationId xmlns:a16="http://schemas.microsoft.com/office/drawing/2014/main" id="{39E7728E-36E5-4FC8-A896-DD2BAAA0C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04" r="-3" b="12106"/>
          <a:stretch>
            <a:fillRect/>
          </a:stretch>
        </p:blipFill>
        <p:spPr bwMode="auto">
          <a:xfrm>
            <a:off x="10423525" y="3719513"/>
            <a:ext cx="17414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Image 21" descr="Fotografia: Utensílios e tábua de cortar a serem lavadas">
            <a:extLst>
              <a:ext uri="{FF2B5EF4-FFF2-40B4-BE49-F238E27FC236}">
                <a16:creationId xmlns:a16="http://schemas.microsoft.com/office/drawing/2014/main" id="{C8EE7515-310C-4E8A-B4C8-85C2FBC0B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623" r="-3" b="14110"/>
          <a:stretch>
            <a:fillRect/>
          </a:stretch>
        </p:blipFill>
        <p:spPr bwMode="auto">
          <a:xfrm>
            <a:off x="10404475" y="4845050"/>
            <a:ext cx="17414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7" name="Groupe 17">
            <a:extLst>
              <a:ext uri="{FF2B5EF4-FFF2-40B4-BE49-F238E27FC236}">
                <a16:creationId xmlns:a16="http://schemas.microsoft.com/office/drawing/2014/main" id="{F52F1BB5-2636-4902-9320-47D8F0C87035}"/>
              </a:ext>
            </a:extLst>
          </p:cNvPr>
          <p:cNvGrpSpPr>
            <a:grpSpLocks/>
          </p:cNvGrpSpPr>
          <p:nvPr/>
        </p:nvGrpSpPr>
        <p:grpSpPr bwMode="auto">
          <a:xfrm>
            <a:off x="-41275" y="6016625"/>
            <a:ext cx="12276138" cy="887413"/>
            <a:chOff x="-41565" y="6016088"/>
            <a:chExt cx="12276859" cy="888671"/>
          </a:xfrm>
        </p:grpSpPr>
        <p:sp>
          <p:nvSpPr>
            <p:cNvPr id="73744" name="ZoneTexte 18">
              <a:extLst>
                <a:ext uri="{FF2B5EF4-FFF2-40B4-BE49-F238E27FC236}">
                  <a16:creationId xmlns:a16="http://schemas.microsoft.com/office/drawing/2014/main" id="{572377C7-A092-48E1-B263-63EE3F220F1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3745" name="ZoneTexte 19">
              <a:extLst>
                <a:ext uri="{FF2B5EF4-FFF2-40B4-BE49-F238E27FC236}">
                  <a16:creationId xmlns:a16="http://schemas.microsoft.com/office/drawing/2014/main" id="{3AA9AFFD-A1B1-41EA-B472-54620CA1A9F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8" name="Rectangle 27">
              <a:extLst>
                <a:ext uri="{FF2B5EF4-FFF2-40B4-BE49-F238E27FC236}">
                  <a16:creationId xmlns:a16="http://schemas.microsoft.com/office/drawing/2014/main" id="{2A1C79DD-EBCD-4721-95C2-40C4DD4355CF}"/>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9" name="Bouton d’action : vide 28">
              <a:hlinkClick r:id="rId7" action="ppaction://hlinksldjump" highlightClick="1"/>
              <a:extLst>
                <a:ext uri="{FF2B5EF4-FFF2-40B4-BE49-F238E27FC236}">
                  <a16:creationId xmlns:a16="http://schemas.microsoft.com/office/drawing/2014/main" id="{C4708D71-895B-4685-9FA8-FAA55E4C1AC4}"/>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3748" name="Image 25">
              <a:extLst>
                <a:ext uri="{FF2B5EF4-FFF2-40B4-BE49-F238E27FC236}">
                  <a16:creationId xmlns:a16="http://schemas.microsoft.com/office/drawing/2014/main" id="{A925157A-66A2-4E4D-AF09-787F8FAD4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38" name="Groupe 15">
            <a:extLst>
              <a:ext uri="{FF2B5EF4-FFF2-40B4-BE49-F238E27FC236}">
                <a16:creationId xmlns:a16="http://schemas.microsoft.com/office/drawing/2014/main" id="{E60766F3-48B2-4A5D-963E-390F24B3C861}"/>
              </a:ext>
            </a:extLst>
          </p:cNvPr>
          <p:cNvGrpSpPr>
            <a:grpSpLocks/>
          </p:cNvGrpSpPr>
          <p:nvPr/>
        </p:nvGrpSpPr>
        <p:grpSpPr bwMode="auto">
          <a:xfrm>
            <a:off x="0" y="14288"/>
            <a:ext cx="3076575" cy="6002337"/>
            <a:chOff x="0" y="14288"/>
            <a:chExt cx="3076575" cy="6002337"/>
          </a:xfrm>
        </p:grpSpPr>
        <p:sp>
          <p:nvSpPr>
            <p:cNvPr id="33" name="Rectangle 32">
              <a:extLst>
                <a:ext uri="{FF2B5EF4-FFF2-40B4-BE49-F238E27FC236}">
                  <a16:creationId xmlns:a16="http://schemas.microsoft.com/office/drawing/2014/main" id="{18FC4320-7F92-4C35-9FFD-2BF5AB1AB64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4" name="Connecteur droit 33">
              <a:extLst>
                <a:ext uri="{FF2B5EF4-FFF2-40B4-BE49-F238E27FC236}">
                  <a16:creationId xmlns:a16="http://schemas.microsoft.com/office/drawing/2014/main" id="{13BBF4C8-2942-4990-873A-13E6D76311DC}"/>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73739" name="Image 1">
            <a:extLst>
              <a:ext uri="{FF2B5EF4-FFF2-40B4-BE49-F238E27FC236}">
                <a16:creationId xmlns:a16="http://schemas.microsoft.com/office/drawing/2014/main" id="{3A438D64-C5FD-4933-BCCC-2962EED9C8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ZoneTexte 22">
            <a:extLst>
              <a:ext uri="{FF2B5EF4-FFF2-40B4-BE49-F238E27FC236}">
                <a16:creationId xmlns:a16="http://schemas.microsoft.com/office/drawing/2014/main" id="{AE34043F-CC4D-4F20-BF24-262C61B9C63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1" name="ZoneTexte 20">
            <a:extLst>
              <a:ext uri="{FF2B5EF4-FFF2-40B4-BE49-F238E27FC236}">
                <a16:creationId xmlns:a16="http://schemas.microsoft.com/office/drawing/2014/main" id="{FC4A9261-4BF1-47D6-B056-F4FB751937EA}"/>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3"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4" name="Bouton d’action : vide 23">
            <a:hlinkClick r:id="rId14" highlightClick="1"/>
            <a:extLst>
              <a:ext uri="{FF2B5EF4-FFF2-40B4-BE49-F238E27FC236}">
                <a16:creationId xmlns:a16="http://schemas.microsoft.com/office/drawing/2014/main" id="{968EDAA8-A251-4B3A-A1B4-3A3B39D43B0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1328820-8A83-4713-9DD8-AD71DD7F6AB4}"/>
              </a:ext>
            </a:extLst>
          </p:cNvPr>
          <p:cNvSpPr txBox="1"/>
          <p:nvPr/>
        </p:nvSpPr>
        <p:spPr>
          <a:xfrm>
            <a:off x="3122613" y="246063"/>
            <a:ext cx="9069387" cy="2216150"/>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Campylobacter</a:t>
            </a:r>
          </a:p>
          <a:p>
            <a:pPr algn="ctr" eaLnBrk="1" hangingPunct="1">
              <a:defRPr/>
            </a:pPr>
            <a:r>
              <a:rPr lang="pt-BR" sz="4501" b="1">
                <a:solidFill>
                  <a:srgbClr val="00707C"/>
                </a:solidFill>
                <a:latin typeface="+mj-lt"/>
                <a:ea typeface="+mj-ea"/>
                <a:cs typeface="+mj-cs"/>
              </a:rPr>
              <a:t>Exemplos de ações adotadas na UE</a:t>
            </a:r>
            <a:r>
              <a:rPr lang="en-GB" sz="4800">
                <a:solidFill>
                  <a:srgbClr val="00707C"/>
                </a:solidFill>
              </a:rPr>
              <a:t> </a:t>
            </a:r>
            <a:endParaRPr lang="en-GB" altLang="fr-FR" sz="4501" b="1">
              <a:solidFill>
                <a:srgbClr val="00707C"/>
              </a:solidFill>
              <a:latin typeface="+mj-lt"/>
              <a:ea typeface="+mj-ea"/>
              <a:cs typeface="+mj-cs"/>
            </a:endParaRPr>
          </a:p>
        </p:txBody>
      </p:sp>
      <p:sp>
        <p:nvSpPr>
          <p:cNvPr id="74755" name="ZoneTexte 13">
            <a:extLst>
              <a:ext uri="{FF2B5EF4-FFF2-40B4-BE49-F238E27FC236}">
                <a16:creationId xmlns:a16="http://schemas.microsoft.com/office/drawing/2014/main" id="{7F2DABDE-3F26-475A-9BF1-8DB08CB76F12}"/>
              </a:ext>
            </a:extLst>
          </p:cNvPr>
          <p:cNvSpPr txBox="1">
            <a:spLocks noChangeArrowheads="1"/>
          </p:cNvSpPr>
          <p:nvPr/>
        </p:nvSpPr>
        <p:spPr bwMode="auto">
          <a:xfrm>
            <a:off x="3122613" y="2606675"/>
            <a:ext cx="851852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A </a:t>
            </a:r>
            <a:r>
              <a:rPr lang="pt-BR" altLang="fr-FR" sz="1400" i="1" dirty="0">
                <a:solidFill>
                  <a:srgbClr val="00707C"/>
                </a:solidFill>
              </a:rPr>
              <a:t>Campylobacter</a:t>
            </a:r>
            <a:r>
              <a:rPr lang="pt-BR" altLang="fr-FR" sz="1400" dirty="0">
                <a:solidFill>
                  <a:srgbClr val="00707C"/>
                </a:solidFill>
              </a:rPr>
              <a:t>  é a principal causa de infeção transmitida por alimentos na UE e, até agora, segue uma tendência crescente</a:t>
            </a:r>
            <a:r>
              <a:rPr lang="en-GB" altLang="fr-FR" sz="1400" dirty="0">
                <a:solidFill>
                  <a:srgbClr val="00707C"/>
                </a:solidFill>
              </a:rPr>
              <a:t>. </a:t>
            </a:r>
            <a:r>
              <a:rPr lang="pt-BR" altLang="fr-FR" sz="1400" dirty="0">
                <a:solidFill>
                  <a:srgbClr val="00707C"/>
                </a:solidFill>
              </a:rPr>
              <a:t>As aves domésticas são o principal reservatório desse agente patogénico.</a:t>
            </a:r>
            <a:endParaRPr lang="en-GB" altLang="fr-FR" sz="1400" dirty="0">
              <a:solidFill>
                <a:srgbClr val="00707C"/>
              </a:solidFill>
            </a:endParaRP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Para limitar a sua presença na cadeia alimentar, a CE introduziu, em 2017, </a:t>
            </a:r>
            <a:r>
              <a:rPr lang="pt-BR" altLang="fr-FR" sz="1400" dirty="0">
                <a:solidFill>
                  <a:srgbClr val="B92233"/>
                </a:solidFill>
              </a:rPr>
              <a:t>um limite máximo para o número de </a:t>
            </a:r>
            <a:r>
              <a:rPr lang="pt-BR" altLang="fr-FR" sz="1400" i="1" dirty="0">
                <a:solidFill>
                  <a:srgbClr val="B92233"/>
                </a:solidFill>
              </a:rPr>
              <a:t>Campylobacter</a:t>
            </a:r>
            <a:r>
              <a:rPr lang="pt-BR" altLang="fr-FR" sz="1400" dirty="0">
                <a:solidFill>
                  <a:srgbClr val="B92233"/>
                </a:solidFill>
              </a:rPr>
              <a:t>  nas carcaças de aves de capoeira</a:t>
            </a:r>
            <a:r>
              <a:rPr lang="pt-BR" altLang="fr-FR" sz="1400" dirty="0">
                <a:solidFill>
                  <a:schemeClr val="bg1"/>
                </a:solidFill>
              </a:rPr>
              <a:t> </a:t>
            </a:r>
            <a:r>
              <a:rPr lang="pt-BR" altLang="fr-FR" sz="1400" dirty="0">
                <a:solidFill>
                  <a:srgbClr val="00707C"/>
                </a:solidFill>
              </a:rPr>
              <a:t>(as aves de capoeira são o seu principal reservatório), no regulamento 2073/2005 sobre critérios microbiológicos aplicáveis aos géneros alimentícios </a:t>
            </a:r>
            <a:r>
              <a:rPr lang="en-GB" altLang="fr-FR" sz="1400" dirty="0">
                <a:solidFill>
                  <a:srgbClr val="00707C"/>
                </a:solidFill>
              </a:rPr>
              <a:t>: 		</a:t>
            </a:r>
            <a:r>
              <a:rPr lang="en-GB" altLang="fr-FR" sz="1400" u="sng" dirty="0">
                <a:hlinkClick r:id="rId2"/>
              </a:rPr>
              <a:t>https://eur-lex.europa.eu/legal-content/EN/TXT/?uri=CELEX:32017R1495</a:t>
            </a:r>
            <a:endParaRPr lang="en-GB" altLang="fr-FR" sz="1400" dirty="0">
              <a:solidFill>
                <a:srgbClr val="00707C"/>
              </a:solidFill>
            </a:endParaRPr>
          </a:p>
          <a:p>
            <a:pPr lvl="1" indent="0" eaLnBrk="1" hangingPunct="1"/>
            <a:endParaRPr lang="en-GB" altLang="fr-FR" sz="1400" dirty="0"/>
          </a:p>
          <a:p>
            <a:pPr eaLnBrk="1" hangingPunct="1">
              <a:spcBef>
                <a:spcPts val="300"/>
              </a:spcBef>
              <a:buFont typeface="Wingdings" panose="05000000000000000000" pitchFamily="2" charset="2"/>
              <a:buChar char="ü"/>
            </a:pPr>
            <a:r>
              <a:rPr lang="pt-BR" altLang="fr-FR" sz="1400" dirty="0">
                <a:solidFill>
                  <a:srgbClr val="00707C"/>
                </a:solidFill>
                <a:hlinkClick r:id="rId3"/>
              </a:rPr>
              <a:t>A campilobacteriose pode ser prevenida</a:t>
            </a:r>
            <a:r>
              <a:rPr lang="pt-BR" altLang="fr-FR" sz="1400" dirty="0">
                <a:solidFill>
                  <a:srgbClr val="00707C"/>
                </a:solidFill>
              </a:rPr>
              <a:t> </a:t>
            </a:r>
            <a:r>
              <a:rPr lang="fr-FR" altLang="fr-FR" sz="1400" dirty="0">
                <a:solidFill>
                  <a:srgbClr val="00707C"/>
                </a:solidFill>
              </a:rPr>
              <a:t>: </a:t>
            </a:r>
            <a:r>
              <a:rPr lang="pt-BR" altLang="fr-FR" sz="1400" dirty="0">
                <a:solidFill>
                  <a:srgbClr val="00707C"/>
                </a:solidFill>
              </a:rPr>
              <a:t>vídeo criado pelo Hungarian National Food Chain Safety Office para o Dia Mundial da Segurança Alimentar.</a:t>
            </a:r>
            <a:endParaRPr lang="fr-FR" altLang="fr-FR" sz="1400" dirty="0">
              <a:solidFill>
                <a:srgbClr val="00707C"/>
              </a:solidFill>
            </a:endParaRPr>
          </a:p>
        </p:txBody>
      </p:sp>
      <p:sp>
        <p:nvSpPr>
          <p:cNvPr id="23" name="Bouton d’action : vide 22">
            <a:hlinkClick r:id="rId4" action="ppaction://hlinksldjump" highlightClick="1"/>
            <a:extLst>
              <a:ext uri="{FF2B5EF4-FFF2-40B4-BE49-F238E27FC236}">
                <a16:creationId xmlns:a16="http://schemas.microsoft.com/office/drawing/2014/main" id="{7E979858-2E68-4DBF-AA10-D2F7DC357E6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74757" name="Groupe 17">
            <a:extLst>
              <a:ext uri="{FF2B5EF4-FFF2-40B4-BE49-F238E27FC236}">
                <a16:creationId xmlns:a16="http://schemas.microsoft.com/office/drawing/2014/main" id="{3392762B-537E-4F17-9D35-7C626BA7B41F}"/>
              </a:ext>
            </a:extLst>
          </p:cNvPr>
          <p:cNvGrpSpPr>
            <a:grpSpLocks/>
          </p:cNvGrpSpPr>
          <p:nvPr/>
        </p:nvGrpSpPr>
        <p:grpSpPr bwMode="auto">
          <a:xfrm>
            <a:off x="-41275" y="6016625"/>
            <a:ext cx="12276138" cy="887413"/>
            <a:chOff x="-41565" y="6016088"/>
            <a:chExt cx="12276859" cy="888671"/>
          </a:xfrm>
        </p:grpSpPr>
        <p:sp>
          <p:nvSpPr>
            <p:cNvPr id="74764" name="ZoneTexte 18">
              <a:extLst>
                <a:ext uri="{FF2B5EF4-FFF2-40B4-BE49-F238E27FC236}">
                  <a16:creationId xmlns:a16="http://schemas.microsoft.com/office/drawing/2014/main" id="{93BDD342-9BEB-4AD1-BEF4-4F12ED360CB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4765" name="ZoneTexte 19">
              <a:extLst>
                <a:ext uri="{FF2B5EF4-FFF2-40B4-BE49-F238E27FC236}">
                  <a16:creationId xmlns:a16="http://schemas.microsoft.com/office/drawing/2014/main" id="{B227DB7A-8A9B-4D2B-841E-88883D7F666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19" name="Rectangle 18">
              <a:extLst>
                <a:ext uri="{FF2B5EF4-FFF2-40B4-BE49-F238E27FC236}">
                  <a16:creationId xmlns:a16="http://schemas.microsoft.com/office/drawing/2014/main" id="{50C387CC-9C91-4EC4-B660-94806CED4B2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0" name="Bouton d’action : vide 19">
              <a:hlinkClick r:id="rId5" action="ppaction://hlinksldjump" highlightClick="1"/>
              <a:extLst>
                <a:ext uri="{FF2B5EF4-FFF2-40B4-BE49-F238E27FC236}">
                  <a16:creationId xmlns:a16="http://schemas.microsoft.com/office/drawing/2014/main" id="{9DAB22AE-1B1B-4ABC-AC3C-102B52D68A6D}"/>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4768" name="Image 25">
              <a:extLst>
                <a:ext uri="{FF2B5EF4-FFF2-40B4-BE49-F238E27FC236}">
                  <a16:creationId xmlns:a16="http://schemas.microsoft.com/office/drawing/2014/main" id="{E8C923AB-EBEA-441C-A000-1CD6FCE8D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8" name="Groupe 15">
            <a:extLst>
              <a:ext uri="{FF2B5EF4-FFF2-40B4-BE49-F238E27FC236}">
                <a16:creationId xmlns:a16="http://schemas.microsoft.com/office/drawing/2014/main" id="{F843A528-BC56-4509-84E6-8D72DD1B5B3C}"/>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C95384AE-3D93-4376-ABBC-82754785641E}"/>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EFF47748-3CA1-44BF-AEE9-C12F8299A2AC}"/>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74759" name="Image 1">
            <a:extLst>
              <a:ext uri="{FF2B5EF4-FFF2-40B4-BE49-F238E27FC236}">
                <a16:creationId xmlns:a16="http://schemas.microsoft.com/office/drawing/2014/main" id="{002A22F4-739D-4B29-9EBE-4AD9681AF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ZoneTexte 22">
            <a:extLst>
              <a:ext uri="{FF2B5EF4-FFF2-40B4-BE49-F238E27FC236}">
                <a16:creationId xmlns:a16="http://schemas.microsoft.com/office/drawing/2014/main" id="{E09FAFC6-E445-4C30-8C42-77600BC6175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1D14B73B-1702-452F-98D3-D96BB721F782}"/>
              </a:ext>
            </a:extLst>
          </p:cNvPr>
          <p:cNvSpPr txBox="1"/>
          <p:nvPr/>
        </p:nvSpPr>
        <p:spPr bwMode="auto">
          <a:xfrm>
            <a:off x="33338" y="142398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2" highlightClick="1"/>
            <a:extLst>
              <a:ext uri="{FF2B5EF4-FFF2-40B4-BE49-F238E27FC236}">
                <a16:creationId xmlns:a16="http://schemas.microsoft.com/office/drawing/2014/main" id="{AD4C0BA8-F791-4D60-8495-A1449951A3FD}"/>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ZoneTexte 19">
            <a:extLst>
              <a:ext uri="{FF2B5EF4-FFF2-40B4-BE49-F238E27FC236}">
                <a16:creationId xmlns:a16="http://schemas.microsoft.com/office/drawing/2014/main" id="{9E3626B6-016A-4666-8676-BAF25CC6E9C2}"/>
              </a:ext>
            </a:extLst>
          </p:cNvPr>
          <p:cNvSpPr txBox="1">
            <a:spLocks noChangeArrowheads="1"/>
          </p:cNvSpPr>
          <p:nvPr/>
        </p:nvSpPr>
        <p:spPr bwMode="auto">
          <a:xfrm>
            <a:off x="3525838" y="1677988"/>
            <a:ext cx="8281987" cy="4770437"/>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eaLnBrk="1" hangingPunct="1">
              <a:buFont typeface="+mj-lt"/>
              <a:buAutoNum type="arabicPeriod" startAt="3"/>
              <a:defRPr/>
            </a:pPr>
            <a:r>
              <a:rPr lang="en-GB" altLang="fr-FR" sz="1600">
                <a:solidFill>
                  <a:srgbClr val="00707C"/>
                </a:solidFill>
              </a:rPr>
              <a:t>Como se espalha</a:t>
            </a:r>
          </a:p>
          <a:p>
            <a:pPr eaLnBrk="1" hangingPunct="1">
              <a:buFont typeface="+mj-lt"/>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pt-BR" altLang="fr-FR" sz="1600">
                <a:solidFill>
                  <a:srgbClr val="00707C"/>
                </a:solidFill>
              </a:rPr>
              <a:t>Qual a relação entre a dose ingerida e o risco de doença</a:t>
            </a:r>
            <a:endParaRPr lang="en-GB" altLang="fr-FR" sz="1600">
              <a:solidFill>
                <a:srgbClr val="00707C"/>
              </a:solidFill>
            </a:endParaRPr>
          </a:p>
          <a:p>
            <a:pPr eaLnBrk="1" hangingPunct="1">
              <a:buFont typeface="Georgia" panose="02040502050405020303" pitchFamily="18" charset="0"/>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en-GB" sz="1600">
                <a:solidFill>
                  <a:srgbClr val="00707C"/>
                </a:solidFill>
              </a:rPr>
              <a:t>Quais os sintomas</a:t>
            </a: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Exemplos de ações adotadas na UE para combater microrganismos patogénicos de origem alimentar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0980F95E-DA5A-484D-A8A4-0BD4EDC23244}"/>
              </a:ext>
            </a:extLst>
          </p:cNvPr>
          <p:cNvSpPr txBox="1"/>
          <p:nvPr/>
        </p:nvSpPr>
        <p:spPr>
          <a:xfrm>
            <a:off x="2701925" y="28575"/>
            <a:ext cx="7535863" cy="784225"/>
          </a:xfrm>
          <a:prstGeom prst="rect">
            <a:avLst/>
          </a:prstGeom>
          <a:noFill/>
        </p:spPr>
        <p:txBody>
          <a:bodyPr>
            <a:spAutoFit/>
          </a:bodyPr>
          <a:lstStyle/>
          <a:p>
            <a:pPr algn="ctr" eaLnBrk="1" fontAlgn="auto" hangingPunct="1">
              <a:spcBef>
                <a:spcPts val="0"/>
              </a:spcBef>
              <a:spcAft>
                <a:spcPts val="0"/>
              </a:spcAft>
              <a:defRPr/>
            </a:pPr>
            <a:r>
              <a:rPr lang="fr-FR" sz="4501" b="1" i="1" dirty="0">
                <a:solidFill>
                  <a:srgbClr val="00707C"/>
                </a:solidFill>
                <a:latin typeface="+mj-lt"/>
                <a:ea typeface="+mj-ea"/>
                <a:cs typeface="+mj-cs"/>
              </a:rPr>
              <a:t>Salmonella </a:t>
            </a:r>
            <a:r>
              <a:rPr lang="fr-FR" sz="4501" b="1" i="1" dirty="0" err="1">
                <a:solidFill>
                  <a:srgbClr val="00707C"/>
                </a:solidFill>
                <a:latin typeface="+mj-lt"/>
                <a:ea typeface="+mj-ea"/>
                <a:cs typeface="+mj-cs"/>
              </a:rPr>
              <a:t>enterica</a:t>
            </a:r>
            <a:r>
              <a:rPr lang="fr-FR" sz="4501" b="1" i="1" dirty="0">
                <a:solidFill>
                  <a:srgbClr val="00707C"/>
                </a:solidFill>
                <a:latin typeface="+mj-lt"/>
                <a:ea typeface="+mj-ea"/>
                <a:cs typeface="+mj-cs"/>
              </a:rPr>
              <a:t> </a:t>
            </a:r>
          </a:p>
        </p:txBody>
      </p:sp>
      <p:sp>
        <p:nvSpPr>
          <p:cNvPr id="55" name="Bouton d'action : Aide 54">
            <a:hlinkClick r:id="rId2" action="ppaction://hlinksldjump" highlightClick="1"/>
            <a:extLst>
              <a:ext uri="{FF2B5EF4-FFF2-40B4-BE49-F238E27FC236}">
                <a16:creationId xmlns:a16="http://schemas.microsoft.com/office/drawing/2014/main" id="{FB300AE5-9353-4FB9-8E09-351A3A99E35B}"/>
              </a:ext>
            </a:extLst>
          </p:cNvPr>
          <p:cNvSpPr/>
          <p:nvPr/>
        </p:nvSpPr>
        <p:spPr>
          <a:xfrm>
            <a:off x="5732463" y="27114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3" action="ppaction://hlinksldjump" highlightClick="1"/>
            <a:extLst>
              <a:ext uri="{FF2B5EF4-FFF2-40B4-BE49-F238E27FC236}">
                <a16:creationId xmlns:a16="http://schemas.microsoft.com/office/drawing/2014/main" id="{74E4FC4A-448A-446A-9642-CECB62A9B306}"/>
              </a:ext>
            </a:extLst>
          </p:cNvPr>
          <p:cNvSpPr/>
          <p:nvPr/>
        </p:nvSpPr>
        <p:spPr>
          <a:xfrm>
            <a:off x="6030913" y="172720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4" action="ppaction://hlinksldjump" highlightClick="1"/>
            <a:extLst>
              <a:ext uri="{FF2B5EF4-FFF2-40B4-BE49-F238E27FC236}">
                <a16:creationId xmlns:a16="http://schemas.microsoft.com/office/drawing/2014/main" id="{C0D20225-9905-4756-9E80-A00B75EFFA20}"/>
              </a:ext>
            </a:extLst>
          </p:cNvPr>
          <p:cNvSpPr/>
          <p:nvPr/>
        </p:nvSpPr>
        <p:spPr>
          <a:xfrm>
            <a:off x="7335838" y="22082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0" name="Bouton d'action : Aide 59">
            <a:hlinkClick r:id="rId5" action="ppaction://hlinksldjump" highlightClick="1"/>
            <a:extLst>
              <a:ext uri="{FF2B5EF4-FFF2-40B4-BE49-F238E27FC236}">
                <a16:creationId xmlns:a16="http://schemas.microsoft.com/office/drawing/2014/main" id="{4546B757-0B27-4F5D-B721-8F9553B3D6CE}"/>
              </a:ext>
            </a:extLst>
          </p:cNvPr>
          <p:cNvSpPr/>
          <p:nvPr/>
        </p:nvSpPr>
        <p:spPr>
          <a:xfrm>
            <a:off x="9272588" y="31924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6" action="ppaction://hlinksldjump" highlightClick="1"/>
            <a:extLst>
              <a:ext uri="{FF2B5EF4-FFF2-40B4-BE49-F238E27FC236}">
                <a16:creationId xmlns:a16="http://schemas.microsoft.com/office/drawing/2014/main" id="{E845D73A-F569-4E09-8CF6-CCB54286D2F1}"/>
              </a:ext>
            </a:extLst>
          </p:cNvPr>
          <p:cNvSpPr/>
          <p:nvPr/>
        </p:nvSpPr>
        <p:spPr>
          <a:xfrm>
            <a:off x="5818188" y="3708400"/>
            <a:ext cx="279400"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7" action="ppaction://hlinksldjump" highlightClick="1"/>
            <a:extLst>
              <a:ext uri="{FF2B5EF4-FFF2-40B4-BE49-F238E27FC236}">
                <a16:creationId xmlns:a16="http://schemas.microsoft.com/office/drawing/2014/main" id="{FD03E9F7-709A-4E82-9A9B-796A1369ADA5}"/>
              </a:ext>
            </a:extLst>
          </p:cNvPr>
          <p:cNvSpPr/>
          <p:nvPr/>
        </p:nvSpPr>
        <p:spPr>
          <a:xfrm>
            <a:off x="8794750" y="41830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6" name="Bouton d'action : Aide 65">
            <a:hlinkClick r:id="rId8" action="ppaction://hlinksldjump" highlightClick="1"/>
            <a:extLst>
              <a:ext uri="{FF2B5EF4-FFF2-40B4-BE49-F238E27FC236}">
                <a16:creationId xmlns:a16="http://schemas.microsoft.com/office/drawing/2014/main" id="{836E3E1E-E17C-46D8-8987-31791A011C5E}"/>
              </a:ext>
            </a:extLst>
          </p:cNvPr>
          <p:cNvSpPr/>
          <p:nvPr/>
        </p:nvSpPr>
        <p:spPr>
          <a:xfrm>
            <a:off x="6742113" y="466090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75787" name="Groupe 1">
            <a:extLst>
              <a:ext uri="{FF2B5EF4-FFF2-40B4-BE49-F238E27FC236}">
                <a16:creationId xmlns:a16="http://schemas.microsoft.com/office/drawing/2014/main" id="{E61C0F3C-CA79-4CBF-A501-9E1DC37358C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69CBB0E1-05C5-44F1-BFC0-FD7E1C9ED86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72BCC3ED-19B1-41BF-A077-7D17353DE49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7" name="Bouton d'action : Aide 26">
            <a:hlinkClick r:id="rId9" action="ppaction://hlinksldjump" highlightClick="1"/>
            <a:extLst>
              <a:ext uri="{FF2B5EF4-FFF2-40B4-BE49-F238E27FC236}">
                <a16:creationId xmlns:a16="http://schemas.microsoft.com/office/drawing/2014/main" id="{1EA36CCD-D7C7-41B7-8D44-3AF83C3A3FD8}"/>
              </a:ext>
            </a:extLst>
          </p:cNvPr>
          <p:cNvSpPr/>
          <p:nvPr/>
        </p:nvSpPr>
        <p:spPr>
          <a:xfrm>
            <a:off x="5667375" y="541655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pic>
        <p:nvPicPr>
          <p:cNvPr id="75789" name="Image 27" descr="Salmonella enterica ao microscópio">
            <a:extLst>
              <a:ext uri="{FF2B5EF4-FFF2-40B4-BE49-F238E27FC236}">
                <a16:creationId xmlns:a16="http://schemas.microsoft.com/office/drawing/2014/main" id="{51D18E8D-BDA6-4AD9-A57C-00B0CBF59B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10CA1A-C150-4EB0-AFB7-6C473F9C15A3}"/>
              </a:ext>
            </a:extLst>
          </p:cNvPr>
          <p:cNvSpPr/>
          <p:nvPr/>
        </p:nvSpPr>
        <p:spPr>
          <a:xfrm>
            <a:off x="9550400" y="1914525"/>
            <a:ext cx="2730500" cy="369888"/>
          </a:xfrm>
          <a:prstGeom prst="rect">
            <a:avLst/>
          </a:prstGeom>
        </p:spPr>
        <p:txBody>
          <a:bodyPr wrap="none">
            <a:spAutoFit/>
          </a:bodyPr>
          <a:lstStyle/>
          <a:p>
            <a:pPr>
              <a:defRPr/>
            </a:pPr>
            <a:r>
              <a:rPr lang="en-GB">
                <a:latin typeface="+mn-lt"/>
                <a:ea typeface="Calibri" panose="020F0502020204030204" pitchFamily="34" charset="0"/>
                <a:cs typeface="Times New Roman" panose="02020603050405020304" pitchFamily="18" charset="0"/>
              </a:rPr>
              <a:t>Copyright © 2015 Wiedemann, Virlogeux-Payant, </a:t>
            </a:r>
          </a:p>
          <a:p>
            <a:pPr>
              <a:defRPr/>
            </a:pPr>
            <a:r>
              <a:rPr lang="en-GB">
                <a:latin typeface="+mn-lt"/>
                <a:ea typeface="Calibri" panose="020F0502020204030204" pitchFamily="34" charset="0"/>
                <a:cs typeface="Times New Roman" panose="02020603050405020304" pitchFamily="18" charset="0"/>
              </a:rPr>
              <a:t>Chaussé, Schikora and Velge.</a:t>
            </a:r>
            <a:endParaRPr lang="fr-FR">
              <a:latin typeface="+mn-lt"/>
            </a:endParaRPr>
          </a:p>
        </p:txBody>
      </p:sp>
      <p:grpSp>
        <p:nvGrpSpPr>
          <p:cNvPr id="75791" name="Groupe 28">
            <a:extLst>
              <a:ext uri="{FF2B5EF4-FFF2-40B4-BE49-F238E27FC236}">
                <a16:creationId xmlns:a16="http://schemas.microsoft.com/office/drawing/2014/main" id="{F0030A72-0317-4CFE-8BA8-743AA1892091}"/>
              </a:ext>
            </a:extLst>
          </p:cNvPr>
          <p:cNvGrpSpPr>
            <a:grpSpLocks/>
          </p:cNvGrpSpPr>
          <p:nvPr/>
        </p:nvGrpSpPr>
        <p:grpSpPr bwMode="auto">
          <a:xfrm>
            <a:off x="-41275" y="6016625"/>
            <a:ext cx="12276138" cy="887413"/>
            <a:chOff x="-41275" y="6016625"/>
            <a:chExt cx="12276138" cy="887413"/>
          </a:xfrm>
        </p:grpSpPr>
        <p:grpSp>
          <p:nvGrpSpPr>
            <p:cNvPr id="75797" name="Groupe 83">
              <a:extLst>
                <a:ext uri="{FF2B5EF4-FFF2-40B4-BE49-F238E27FC236}">
                  <a16:creationId xmlns:a16="http://schemas.microsoft.com/office/drawing/2014/main" id="{74799DCF-E1BC-4FBB-88D4-A5C85772B3A3}"/>
                </a:ext>
              </a:extLst>
            </p:cNvPr>
            <p:cNvGrpSpPr>
              <a:grpSpLocks/>
            </p:cNvGrpSpPr>
            <p:nvPr/>
          </p:nvGrpSpPr>
          <p:grpSpPr bwMode="auto">
            <a:xfrm>
              <a:off x="-41275" y="6016625"/>
              <a:ext cx="12276138" cy="887413"/>
              <a:chOff x="-41565" y="6016088"/>
              <a:chExt cx="12276859" cy="888671"/>
            </a:xfrm>
          </p:grpSpPr>
          <p:sp>
            <p:nvSpPr>
              <p:cNvPr id="75799" name="ZoneTexte 84">
                <a:extLst>
                  <a:ext uri="{FF2B5EF4-FFF2-40B4-BE49-F238E27FC236}">
                    <a16:creationId xmlns:a16="http://schemas.microsoft.com/office/drawing/2014/main" id="{041F5EEC-0EF1-4938-90BA-5F1DE4EC360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5800" name="ZoneTexte 85">
                <a:extLst>
                  <a:ext uri="{FF2B5EF4-FFF2-40B4-BE49-F238E27FC236}">
                    <a16:creationId xmlns:a16="http://schemas.microsoft.com/office/drawing/2014/main" id="{B2680217-46C9-4F79-B407-A0D0167F3D8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6" name="Rectangle 35">
                <a:extLst>
                  <a:ext uri="{FF2B5EF4-FFF2-40B4-BE49-F238E27FC236}">
                    <a16:creationId xmlns:a16="http://schemas.microsoft.com/office/drawing/2014/main" id="{565DF830-C851-4051-B969-6D161FBEE87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7" name="Bouton d’action : vide 36">
                <a:hlinkClick r:id="" action="ppaction://hlinkshowjump?jump=endshow" highlightClick="1"/>
                <a:extLst>
                  <a:ext uri="{FF2B5EF4-FFF2-40B4-BE49-F238E27FC236}">
                    <a16:creationId xmlns:a16="http://schemas.microsoft.com/office/drawing/2014/main" id="{FF61619D-ADE0-4FC9-A110-B885EBC7D47F}"/>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0" name="Bouton d’action : vide 39">
                <a:hlinkClick r:id="rId11" action="ppaction://hlinksldjump" highlightClick="1"/>
                <a:extLst>
                  <a:ext uri="{FF2B5EF4-FFF2-40B4-BE49-F238E27FC236}">
                    <a16:creationId xmlns:a16="http://schemas.microsoft.com/office/drawing/2014/main" id="{1CA24203-5EC5-40D4-8D7B-46ABD78C6BF6}"/>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75804" name="Image 91">
                <a:extLst>
                  <a:ext uri="{FF2B5EF4-FFF2-40B4-BE49-F238E27FC236}">
                    <a16:creationId xmlns:a16="http://schemas.microsoft.com/office/drawing/2014/main" id="{18DFCE5B-74AB-4628-99C3-A1AEE539B9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Bouton d’action : vide 41">
                <a:hlinkClick r:id="rId13" action="ppaction://hlinksldjump" highlightClick="1"/>
                <a:extLst>
                  <a:ext uri="{FF2B5EF4-FFF2-40B4-BE49-F238E27FC236}">
                    <a16:creationId xmlns:a16="http://schemas.microsoft.com/office/drawing/2014/main" id="{7FAF4232-43DB-4192-9B5E-42C57DE140C3}"/>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31" name="Bouton d'action : Retour 30">
              <a:hlinkClick r:id="rId14" action="ppaction://hlinksldjump" highlightClick="1"/>
              <a:extLst>
                <a:ext uri="{FF2B5EF4-FFF2-40B4-BE49-F238E27FC236}">
                  <a16:creationId xmlns:a16="http://schemas.microsoft.com/office/drawing/2014/main" id="{36E7D9A2-A007-4648-A9EA-A2ABADC1EC2B}"/>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75792" name="Image 2">
            <a:extLst>
              <a:ext uri="{FF2B5EF4-FFF2-40B4-BE49-F238E27FC236}">
                <a16:creationId xmlns:a16="http://schemas.microsoft.com/office/drawing/2014/main" id="{A558DC24-2A62-4F97-A693-A3738F66A6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3" name="ZoneTexte 88">
            <a:extLst>
              <a:ext uri="{FF2B5EF4-FFF2-40B4-BE49-F238E27FC236}">
                <a16:creationId xmlns:a16="http://schemas.microsoft.com/office/drawing/2014/main" id="{FADE0868-14E6-49E8-901F-87FC743DACC8}"/>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75794" name="ZoneTexte 88">
            <a:extLst>
              <a:ext uri="{FF2B5EF4-FFF2-40B4-BE49-F238E27FC236}">
                <a16:creationId xmlns:a16="http://schemas.microsoft.com/office/drawing/2014/main" id="{34C70FA7-37DB-4AC5-AB9F-A9B77F0D21E3}"/>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75795" name="ZoneTexte 89">
            <a:extLst>
              <a:ext uri="{FF2B5EF4-FFF2-40B4-BE49-F238E27FC236}">
                <a16:creationId xmlns:a16="http://schemas.microsoft.com/office/drawing/2014/main" id="{1EB71E46-C4E6-47BE-9B77-A06D9FD8DB65}"/>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39" name="ZoneTexte 38">
            <a:extLst>
              <a:ext uri="{FF2B5EF4-FFF2-40B4-BE49-F238E27FC236}">
                <a16:creationId xmlns:a16="http://schemas.microsoft.com/office/drawing/2014/main" id="{9400E957-FCC5-4DDA-955B-755C1E755F0F}"/>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33" name="Bouton d’action : vide 32">
            <a:hlinkClick r:id="rId20" highlightClick="1"/>
            <a:extLst>
              <a:ext uri="{FF2B5EF4-FFF2-40B4-BE49-F238E27FC236}">
                <a16:creationId xmlns:a16="http://schemas.microsoft.com/office/drawing/2014/main" id="{9E0E286E-5C3E-44D4-9DF0-FD8D7A5D4C63}"/>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003D4EE-72A4-4462-9D17-2EE66D1F3F3A}"/>
              </a:ext>
            </a:extLst>
          </p:cNvPr>
          <p:cNvSpPr txBox="1"/>
          <p:nvPr/>
        </p:nvSpPr>
        <p:spPr>
          <a:xfrm>
            <a:off x="3124200" y="198438"/>
            <a:ext cx="9067800" cy="1477962"/>
          </a:xfrm>
          <a:prstGeom prst="rect">
            <a:avLst/>
          </a:prstGeom>
          <a:noFill/>
        </p:spPr>
        <p:txBody>
          <a:bodyPr>
            <a:spAutoFit/>
          </a:bodyPr>
          <a:lstStyle/>
          <a:p>
            <a:pPr algn="ctr" eaLnBrk="1" fontAlgn="auto" hangingPunct="1">
              <a:spcBef>
                <a:spcPts val="0"/>
              </a:spcBef>
              <a:spcAft>
                <a:spcPts val="0"/>
              </a:spcAft>
              <a:defRPr/>
            </a:pPr>
            <a:r>
              <a:rPr lang="fr-FR" sz="4501" b="1" i="1" dirty="0">
                <a:solidFill>
                  <a:srgbClr val="00707C"/>
                </a:solidFill>
                <a:latin typeface="+mj-lt"/>
                <a:ea typeface="+mj-ea"/>
                <a:cs typeface="+mj-cs"/>
              </a:rPr>
              <a:t>Salmonella </a:t>
            </a:r>
            <a:r>
              <a:rPr lang="fr-FR" sz="4501" b="1" i="1" dirty="0" err="1">
                <a:solidFill>
                  <a:srgbClr val="00707C"/>
                </a:solidFill>
                <a:latin typeface="+mj-lt"/>
                <a:ea typeface="+mj-ea"/>
                <a:cs typeface="+mj-cs"/>
              </a:rPr>
              <a:t>enterica</a:t>
            </a:r>
            <a:r>
              <a:rPr lang="fr-FR" sz="4501" b="1" i="1" dirty="0">
                <a:solidFill>
                  <a:srgbClr val="00707C"/>
                </a:solidFill>
                <a:latin typeface="+mj-lt"/>
                <a:ea typeface="+mj-ea"/>
                <a:cs typeface="+mj-cs"/>
              </a:rPr>
              <a:t> </a:t>
            </a: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r>
              <a:rPr lang="fr-FR" sz="4501" b="1">
                <a:solidFill>
                  <a:srgbClr val="00707C"/>
                </a:solidFill>
                <a:latin typeface="+mj-lt"/>
                <a:ea typeface="+mj-ea"/>
                <a:cs typeface="+mj-cs"/>
              </a:rPr>
              <a:t>?</a:t>
            </a:r>
            <a:endParaRPr lang="fr-FR" sz="4501" b="1" dirty="0">
              <a:solidFill>
                <a:srgbClr val="00707C"/>
              </a:solidFill>
              <a:latin typeface="+mj-lt"/>
              <a:ea typeface="+mj-ea"/>
              <a:cs typeface="+mj-cs"/>
            </a:endParaRPr>
          </a:p>
        </p:txBody>
      </p:sp>
      <p:sp>
        <p:nvSpPr>
          <p:cNvPr id="76803" name="ZoneTexte 13">
            <a:extLst>
              <a:ext uri="{FF2B5EF4-FFF2-40B4-BE49-F238E27FC236}">
                <a16:creationId xmlns:a16="http://schemas.microsoft.com/office/drawing/2014/main" id="{0FC6A49E-87B2-48AF-A1E5-6AA9E7956D81}"/>
              </a:ext>
            </a:extLst>
          </p:cNvPr>
          <p:cNvSpPr txBox="1">
            <a:spLocks noChangeArrowheads="1"/>
          </p:cNvSpPr>
          <p:nvPr/>
        </p:nvSpPr>
        <p:spPr bwMode="auto">
          <a:xfrm>
            <a:off x="3124200" y="1755775"/>
            <a:ext cx="4625975"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endParaRPr lang="en-US" altLang="fr-FR" sz="1400" i="1" dirty="0">
              <a:solidFill>
                <a:srgbClr val="00707C"/>
              </a:solidFill>
            </a:endParaRPr>
          </a:p>
          <a:p>
            <a:pPr eaLnBrk="1" hangingPunct="1">
              <a:buFont typeface="Wingdings" panose="05000000000000000000" pitchFamily="2" charset="2"/>
              <a:buChar char="ü"/>
            </a:pPr>
            <a:endParaRPr lang="en-US" altLang="fr-FR" sz="1400" i="1"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 infeção por </a:t>
            </a:r>
            <a:r>
              <a:rPr lang="pt-BR" altLang="fr-FR" sz="1400" i="1" dirty="0">
                <a:solidFill>
                  <a:srgbClr val="00707C"/>
                </a:solidFill>
              </a:rPr>
              <a:t>Salmonella</a:t>
            </a:r>
            <a:r>
              <a:rPr lang="pt-BR" altLang="fr-FR" sz="1400" dirty="0">
                <a:solidFill>
                  <a:srgbClr val="00707C"/>
                </a:solidFill>
              </a:rPr>
              <a:t> </a:t>
            </a:r>
            <a:r>
              <a:rPr lang="pt-BR" altLang="fr-FR" sz="1400" dirty="0">
                <a:solidFill>
                  <a:srgbClr val="B92233"/>
                </a:solidFill>
              </a:rPr>
              <a:t>causou 91.593 casos na UE em 2017</a:t>
            </a:r>
            <a:r>
              <a:rPr lang="pt-BR" altLang="fr-FR" sz="1400" dirty="0">
                <a:solidFill>
                  <a:srgbClr val="00707C"/>
                </a:solidFill>
              </a:rPr>
              <a:t> (19 casos / 100.000 habitantes)</a:t>
            </a:r>
            <a:r>
              <a:rPr lang="en-US" altLang="fr-FR" sz="1400" dirty="0">
                <a:solidFill>
                  <a:srgbClr val="00707C"/>
                </a:solidFill>
              </a:rPr>
              <a:t>.</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Foi o agente patogénico a causar </a:t>
            </a:r>
            <a:r>
              <a:rPr lang="pt-BR" altLang="fr-FR" sz="1400" dirty="0">
                <a:solidFill>
                  <a:srgbClr val="B92233"/>
                </a:solidFill>
              </a:rPr>
              <a:t>o segundo maior número de casos</a:t>
            </a:r>
            <a:r>
              <a:rPr lang="pt-BR" altLang="fr-FR" sz="1400" dirty="0">
                <a:solidFill>
                  <a:srgbClr val="00707C"/>
                </a:solidFill>
              </a:rPr>
              <a:t> (depois do </a:t>
            </a:r>
            <a:r>
              <a:rPr lang="pt-BR" altLang="fr-FR" sz="1400" i="1" dirty="0">
                <a:solidFill>
                  <a:srgbClr val="00707C"/>
                </a:solidFill>
              </a:rPr>
              <a:t>Campylobacter</a:t>
            </a:r>
            <a:r>
              <a:rPr lang="pt-BR" altLang="fr-FR" sz="1400" dirty="0">
                <a:solidFill>
                  <a:srgbClr val="00707C"/>
                </a:solidFill>
              </a:rPr>
              <a:t>), mas foi considerado </a:t>
            </a:r>
            <a:r>
              <a:rPr lang="pt-BR" altLang="fr-FR" sz="1400" dirty="0">
                <a:solidFill>
                  <a:srgbClr val="B92233"/>
                </a:solidFill>
              </a:rPr>
              <a:t>o que contribuiu mais para os encargos de saúde </a:t>
            </a:r>
            <a:r>
              <a:rPr lang="pt-BR" altLang="fr-FR" sz="1400" dirty="0">
                <a:solidFill>
                  <a:srgbClr val="00707C"/>
                </a:solidFill>
              </a:rPr>
              <a:t>causados por doenças transmitidas por alimentos na Europa, com uma taxa de </a:t>
            </a:r>
            <a:r>
              <a:rPr lang="pt-BR" altLang="fr-FR" sz="1400" dirty="0">
                <a:solidFill>
                  <a:srgbClr val="B92233"/>
                </a:solidFill>
              </a:rPr>
              <a:t>mortalidade de 0,25% e uma taxa de hospitalização de 42% </a:t>
            </a:r>
            <a:r>
              <a:rPr lang="pt-BR" altLang="fr-FR" sz="1400" dirty="0">
                <a:solidFill>
                  <a:srgbClr val="00707C"/>
                </a:solidFill>
              </a:rPr>
              <a:t>em 2017</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O </a:t>
            </a:r>
            <a:r>
              <a:rPr lang="pt-BR" altLang="fr-FR" sz="1400" dirty="0">
                <a:solidFill>
                  <a:srgbClr val="B92233"/>
                </a:solidFill>
              </a:rPr>
              <a:t>número de casos na Europa diminuiu </a:t>
            </a:r>
            <a:r>
              <a:rPr lang="pt-BR" altLang="fr-FR" sz="1400" dirty="0">
                <a:solidFill>
                  <a:srgbClr val="00707C"/>
                </a:solidFill>
              </a:rPr>
              <a:t>de 155.000 casos em 2007 para cerca de 90.000 casos por ano desde 2012.</a:t>
            </a:r>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76804" name="Groupe 17">
            <a:extLst>
              <a:ext uri="{FF2B5EF4-FFF2-40B4-BE49-F238E27FC236}">
                <a16:creationId xmlns:a16="http://schemas.microsoft.com/office/drawing/2014/main" id="{49713B1F-6C5B-467B-9DEB-E834297E8317}"/>
              </a:ext>
            </a:extLst>
          </p:cNvPr>
          <p:cNvGrpSpPr>
            <a:grpSpLocks/>
          </p:cNvGrpSpPr>
          <p:nvPr/>
        </p:nvGrpSpPr>
        <p:grpSpPr bwMode="auto">
          <a:xfrm>
            <a:off x="-41275" y="6016625"/>
            <a:ext cx="12276138" cy="887413"/>
            <a:chOff x="-41565" y="6016088"/>
            <a:chExt cx="12276859" cy="888671"/>
          </a:xfrm>
        </p:grpSpPr>
        <p:sp>
          <p:nvSpPr>
            <p:cNvPr id="76885" name="ZoneTexte 18">
              <a:extLst>
                <a:ext uri="{FF2B5EF4-FFF2-40B4-BE49-F238E27FC236}">
                  <a16:creationId xmlns:a16="http://schemas.microsoft.com/office/drawing/2014/main" id="{560A94E4-0C55-433E-A7FE-F8BFC67F769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6886" name="ZoneTexte 19">
              <a:extLst>
                <a:ext uri="{FF2B5EF4-FFF2-40B4-BE49-F238E27FC236}">
                  <a16:creationId xmlns:a16="http://schemas.microsoft.com/office/drawing/2014/main" id="{7C02026B-21A9-43FE-BFBC-64CF0084955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765F9A89-E006-4F60-89F8-539FF3FA3C2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88E04D20-E076-4E28-98A1-47EF5260AFDA}"/>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6889" name="Image 25">
              <a:extLst>
                <a:ext uri="{FF2B5EF4-FFF2-40B4-BE49-F238E27FC236}">
                  <a16:creationId xmlns:a16="http://schemas.microsoft.com/office/drawing/2014/main" id="{C1D4EAB6-D54A-45AC-968B-A8AB275B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5" name="ZoneTexte 2">
            <a:extLst>
              <a:ext uri="{FF2B5EF4-FFF2-40B4-BE49-F238E27FC236}">
                <a16:creationId xmlns:a16="http://schemas.microsoft.com/office/drawing/2014/main" id="{24EF003C-2B77-461B-93EC-425D3151A410}"/>
              </a:ext>
            </a:extLst>
          </p:cNvPr>
          <p:cNvSpPr txBox="1">
            <a:spLocks noChangeArrowheads="1"/>
          </p:cNvSpPr>
          <p:nvPr/>
        </p:nvSpPr>
        <p:spPr bwMode="auto">
          <a:xfrm>
            <a:off x="7750175" y="1941513"/>
            <a:ext cx="4344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fr-FR" sz="1200" b="1" i="1">
                <a:solidFill>
                  <a:srgbClr val="00707C"/>
                </a:solidFill>
              </a:rPr>
              <a:t>Salmonella</a:t>
            </a:r>
            <a:r>
              <a:rPr lang="pt-BR" altLang="fr-FR" sz="1200" b="1">
                <a:solidFill>
                  <a:srgbClr val="00707C"/>
                </a:solidFill>
              </a:rPr>
              <a:t>  em países europeus selecionados</a:t>
            </a:r>
          </a:p>
          <a:p>
            <a:pPr algn="ctr"/>
            <a:r>
              <a:rPr lang="pt-BR" altLang="fr-FR" sz="1200" b="1">
                <a:solidFill>
                  <a:srgbClr val="00707C"/>
                </a:solidFill>
              </a:rPr>
              <a:t>(Atlas de vigilância do ECDC 2017)</a:t>
            </a:r>
          </a:p>
        </p:txBody>
      </p:sp>
      <p:grpSp>
        <p:nvGrpSpPr>
          <p:cNvPr id="76806" name="Groupe 19">
            <a:extLst>
              <a:ext uri="{FF2B5EF4-FFF2-40B4-BE49-F238E27FC236}">
                <a16:creationId xmlns:a16="http://schemas.microsoft.com/office/drawing/2014/main" id="{138326C8-680B-4187-9583-992B3B7B6540}"/>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46FB14A6-0AEC-4129-8365-AB742C2FBC4E}"/>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788E0E1B-0145-46F5-ACEC-1E37B636BAB0}"/>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 name="Bouton d’action : vide 1">
            <a:hlinkClick r:id="rId4" action="ppaction://hlinksldjump" highlightClick="1"/>
            <a:extLst>
              <a:ext uri="{FF2B5EF4-FFF2-40B4-BE49-F238E27FC236}">
                <a16:creationId xmlns:a16="http://schemas.microsoft.com/office/drawing/2014/main" id="{C95CE2B9-0C7D-4B1B-9795-45CA981EB021}"/>
              </a:ext>
            </a:extLst>
          </p:cNvPr>
          <p:cNvSpPr/>
          <p:nvPr/>
        </p:nvSpPr>
        <p:spPr>
          <a:xfrm>
            <a:off x="8685213" y="5253038"/>
            <a:ext cx="2768600" cy="3937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Clique aqui para ver o número de casos de salmonelose na EU, por ano</a:t>
            </a:r>
            <a:endParaRPr lang="fr-FR"/>
          </a:p>
        </p:txBody>
      </p:sp>
      <p:graphicFrame>
        <p:nvGraphicFramePr>
          <p:cNvPr id="19" name="Tableau 18">
            <a:extLst>
              <a:ext uri="{FF2B5EF4-FFF2-40B4-BE49-F238E27FC236}">
                <a16:creationId xmlns:a16="http://schemas.microsoft.com/office/drawing/2014/main" id="{3F807FDF-0583-4DE6-88D8-00FB1C0A3DCD}"/>
              </a:ext>
            </a:extLst>
          </p:cNvPr>
          <p:cNvGraphicFramePr>
            <a:graphicFrameLocks noGrp="1"/>
          </p:cNvGraphicFramePr>
          <p:nvPr/>
        </p:nvGraphicFramePr>
        <p:xfrm>
          <a:off x="7772400" y="2503488"/>
          <a:ext cx="4337049" cy="2511428"/>
        </p:xfrm>
        <a:graphic>
          <a:graphicData uri="http://schemas.openxmlformats.org/drawingml/2006/table">
            <a:tbl>
              <a:tblPr firstRow="1" firstCol="1" bandRow="1">
                <a:tableStyleId>{5C22544A-7EE6-4342-B048-85BDC9FD1C3A}</a:tableStyleId>
              </a:tblPr>
              <a:tblGrid>
                <a:gridCol w="974558">
                  <a:extLst>
                    <a:ext uri="{9D8B030D-6E8A-4147-A177-3AD203B41FA5}">
                      <a16:colId xmlns:a16="http://schemas.microsoft.com/office/drawing/2014/main" val="20000"/>
                    </a:ext>
                  </a:extLst>
                </a:gridCol>
                <a:gridCol w="1275347">
                  <a:extLst>
                    <a:ext uri="{9D8B030D-6E8A-4147-A177-3AD203B41FA5}">
                      <a16:colId xmlns:a16="http://schemas.microsoft.com/office/drawing/2014/main" val="20001"/>
                    </a:ext>
                  </a:extLst>
                </a:gridCol>
                <a:gridCol w="1275348">
                  <a:extLst>
                    <a:ext uri="{9D8B030D-6E8A-4147-A177-3AD203B41FA5}">
                      <a16:colId xmlns:a16="http://schemas.microsoft.com/office/drawing/2014/main" val="20002"/>
                    </a:ext>
                  </a:extLst>
                </a:gridCol>
                <a:gridCol w="811796">
                  <a:extLst>
                    <a:ext uri="{9D8B030D-6E8A-4147-A177-3AD203B41FA5}">
                      <a16:colId xmlns:a16="http://schemas.microsoft.com/office/drawing/2014/main" val="20003"/>
                    </a:ext>
                  </a:extLst>
                </a:gridCol>
              </a:tblGrid>
              <a:tr h="358772">
                <a:tc>
                  <a:txBody>
                    <a:bodyPr/>
                    <a:lstStyle/>
                    <a:p>
                      <a:pPr>
                        <a:lnSpc>
                          <a:spcPct val="107000"/>
                        </a:lnSpc>
                        <a:spcAft>
                          <a:spcPts val="0"/>
                        </a:spcAft>
                      </a:pPr>
                      <a:r>
                        <a:rPr lang="en-GB" sz="1100">
                          <a:effectLst/>
                        </a:rPr>
                        <a:t>País</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Casos / 100.000</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Hospitalização %</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Óbitos %</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0"/>
                  </a:ext>
                </a:extLst>
              </a:tr>
              <a:tr h="179388">
                <a:tc>
                  <a:txBody>
                    <a:bodyPr/>
                    <a:lstStyle/>
                    <a:p>
                      <a:pPr>
                        <a:lnSpc>
                          <a:spcPct val="107000"/>
                        </a:lnSpc>
                        <a:spcAft>
                          <a:spcPts val="0"/>
                        </a:spcAft>
                      </a:pPr>
                      <a:r>
                        <a:rPr lang="en-GB" sz="1100">
                          <a:effectLst/>
                        </a:rPr>
                        <a:t>Bélgica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20.24</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1"/>
                  </a:ext>
                </a:extLst>
              </a:tr>
              <a:tr h="179388">
                <a:tc>
                  <a:txBody>
                    <a:bodyPr/>
                    <a:lstStyle/>
                    <a:p>
                      <a:pPr>
                        <a:lnSpc>
                          <a:spcPct val="107000"/>
                        </a:lnSpc>
                        <a:spcAft>
                          <a:spcPts val="0"/>
                        </a:spcAft>
                      </a:pPr>
                      <a:r>
                        <a:rPr lang="en-GB" sz="1100">
                          <a:effectLst/>
                        </a:rPr>
                        <a:t>Dinamarca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18.56</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2"/>
                  </a:ext>
                </a:extLst>
              </a:tr>
              <a:tr h="179388">
                <a:tc>
                  <a:txBody>
                    <a:bodyPr/>
                    <a:lstStyle/>
                    <a:p>
                      <a:pPr>
                        <a:lnSpc>
                          <a:spcPct val="107000"/>
                        </a:lnSpc>
                        <a:spcAft>
                          <a:spcPts val="0"/>
                        </a:spcAft>
                      </a:pPr>
                      <a:r>
                        <a:rPr lang="en-GB" sz="1100">
                          <a:effectLst/>
                        </a:rPr>
                        <a:t>França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24.86</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3"/>
                  </a:ext>
                </a:extLst>
              </a:tr>
              <a:tr h="179388">
                <a:tc>
                  <a:txBody>
                    <a:bodyPr/>
                    <a:lstStyle/>
                    <a:p>
                      <a:pPr>
                        <a:lnSpc>
                          <a:spcPct val="107000"/>
                        </a:lnSpc>
                        <a:spcAft>
                          <a:spcPts val="0"/>
                        </a:spcAft>
                      </a:pPr>
                      <a:r>
                        <a:rPr lang="en-GB" sz="1100">
                          <a:effectLst/>
                        </a:rPr>
                        <a:t>Alemanha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17.03</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0.1</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4"/>
                  </a:ext>
                </a:extLst>
              </a:tr>
              <a:tr h="179388">
                <a:tc>
                  <a:txBody>
                    <a:bodyPr/>
                    <a:lstStyle/>
                    <a:p>
                      <a:pPr>
                        <a:lnSpc>
                          <a:spcPct val="107000"/>
                        </a:lnSpc>
                        <a:spcAft>
                          <a:spcPts val="0"/>
                        </a:spcAft>
                      </a:pPr>
                      <a:r>
                        <a:rPr lang="en-GB" sz="1100">
                          <a:effectLst/>
                        </a:rPr>
                        <a:t>Grécia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6.24</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85</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0.7</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5"/>
                  </a:ext>
                </a:extLst>
              </a:tr>
              <a:tr h="179388">
                <a:tc>
                  <a:txBody>
                    <a:bodyPr/>
                    <a:lstStyle/>
                    <a:p>
                      <a:pPr>
                        <a:lnSpc>
                          <a:spcPct val="107000"/>
                        </a:lnSpc>
                        <a:spcAft>
                          <a:spcPts val="0"/>
                        </a:spcAft>
                      </a:pPr>
                      <a:r>
                        <a:rPr lang="en-GB" sz="1100">
                          <a:effectLst/>
                        </a:rPr>
                        <a:t>Hungria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40.03</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42.6</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0.3</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6"/>
                  </a:ext>
                </a:extLst>
              </a:tr>
              <a:tr h="179388">
                <a:tc>
                  <a:txBody>
                    <a:bodyPr/>
                    <a:lstStyle/>
                    <a:p>
                      <a:pPr>
                        <a:lnSpc>
                          <a:spcPct val="107000"/>
                        </a:lnSpc>
                        <a:spcAft>
                          <a:spcPts val="0"/>
                        </a:spcAft>
                      </a:pPr>
                      <a:r>
                        <a:rPr lang="en-GB" sz="1100">
                          <a:effectLst/>
                        </a:rPr>
                        <a:t>Noruega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18.87</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28.2</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0.2</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7"/>
                  </a:ext>
                </a:extLst>
              </a:tr>
              <a:tr h="179388">
                <a:tc>
                  <a:txBody>
                    <a:bodyPr/>
                    <a:lstStyle/>
                    <a:p>
                      <a:pPr>
                        <a:lnSpc>
                          <a:spcPct val="107000"/>
                        </a:lnSpc>
                        <a:spcAft>
                          <a:spcPts val="0"/>
                        </a:spcAft>
                      </a:pPr>
                      <a:r>
                        <a:rPr lang="en-GB" sz="1100">
                          <a:effectLst/>
                        </a:rPr>
                        <a:t>Portugal</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4.48</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71.5</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0.7</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8"/>
                  </a:ext>
                </a:extLst>
              </a:tr>
              <a:tr h="179388">
                <a:tc>
                  <a:txBody>
                    <a:bodyPr/>
                    <a:lstStyle/>
                    <a:p>
                      <a:pPr>
                        <a:lnSpc>
                          <a:spcPct val="107000"/>
                        </a:lnSpc>
                        <a:spcAft>
                          <a:spcPts val="0"/>
                        </a:spcAft>
                      </a:pPr>
                      <a:r>
                        <a:rPr lang="en-GB" sz="1100">
                          <a:effectLst/>
                        </a:rPr>
                        <a:t>Roménia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5.87</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0</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0.0</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09"/>
                  </a:ext>
                </a:extLst>
              </a:tr>
              <a:tr h="179388">
                <a:tc>
                  <a:txBody>
                    <a:bodyPr/>
                    <a:lstStyle/>
                    <a:p>
                      <a:pPr>
                        <a:lnSpc>
                          <a:spcPct val="107000"/>
                        </a:lnSpc>
                        <a:spcAft>
                          <a:spcPts val="0"/>
                        </a:spcAft>
                      </a:pPr>
                      <a:r>
                        <a:rPr lang="en-GB" sz="1100">
                          <a:effectLst/>
                        </a:rPr>
                        <a:t>Espanha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14.3</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0.0</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10"/>
                  </a:ext>
                </a:extLst>
              </a:tr>
              <a:tr h="179388">
                <a:tc>
                  <a:txBody>
                    <a:bodyPr/>
                    <a:lstStyle/>
                    <a:p>
                      <a:pPr>
                        <a:lnSpc>
                          <a:spcPct val="107000"/>
                        </a:lnSpc>
                        <a:spcAft>
                          <a:spcPts val="0"/>
                        </a:spcAft>
                      </a:pPr>
                      <a:r>
                        <a:rPr lang="en-GB" sz="1100">
                          <a:effectLst/>
                        </a:rPr>
                        <a:t>Suécia</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22.81</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a:t>
                      </a:r>
                      <a:endParaRPr lang="fr-FR" sz="1100" dirty="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14" marR="91414" marT="0" marB="0"/>
                </a:tc>
                <a:extLst>
                  <a:ext uri="{0D108BD9-81ED-4DB2-BD59-A6C34878D82A}">
                    <a16:rowId xmlns:a16="http://schemas.microsoft.com/office/drawing/2014/main" val="10011"/>
                  </a:ext>
                </a:extLst>
              </a:tr>
              <a:tr h="179388">
                <a:tc>
                  <a:txBody>
                    <a:bodyPr/>
                    <a:lstStyle/>
                    <a:p>
                      <a:pPr>
                        <a:lnSpc>
                          <a:spcPct val="107000"/>
                        </a:lnSpc>
                        <a:spcAft>
                          <a:spcPts val="0"/>
                        </a:spcAft>
                      </a:pPr>
                      <a:r>
                        <a:rPr lang="en-GB" sz="1100">
                          <a:effectLst/>
                        </a:rPr>
                        <a:t>Reino Unido</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15.36</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a:effectLst/>
                        </a:rPr>
                        <a:t>10.4</a:t>
                      </a:r>
                      <a:endParaRPr lang="fr-FR" sz="1100">
                        <a:effectLst/>
                        <a:latin typeface="Calibri"/>
                        <a:ea typeface="Calibri"/>
                        <a:cs typeface="Times New Roman"/>
                      </a:endParaRPr>
                    </a:p>
                  </a:txBody>
                  <a:tcPr marL="91414" marR="91414" marT="0" marB="0"/>
                </a:tc>
                <a:tc>
                  <a:txBody>
                    <a:bodyPr/>
                    <a:lstStyle/>
                    <a:p>
                      <a:pPr>
                        <a:lnSpc>
                          <a:spcPct val="107000"/>
                        </a:lnSpc>
                        <a:spcAft>
                          <a:spcPts val="0"/>
                        </a:spcAft>
                      </a:pPr>
                      <a:r>
                        <a:rPr lang="en-GB" sz="1100" dirty="0">
                          <a:effectLst/>
                        </a:rPr>
                        <a:t>0.6</a:t>
                      </a:r>
                      <a:endParaRPr lang="fr-FR" sz="1100" dirty="0">
                        <a:effectLst/>
                        <a:latin typeface="Calibri"/>
                        <a:ea typeface="Calibri"/>
                        <a:cs typeface="Times New Roman"/>
                      </a:endParaRPr>
                    </a:p>
                  </a:txBody>
                  <a:tcPr marL="91414" marR="91414" marT="0" marB="0"/>
                </a:tc>
                <a:extLst>
                  <a:ext uri="{0D108BD9-81ED-4DB2-BD59-A6C34878D82A}">
                    <a16:rowId xmlns:a16="http://schemas.microsoft.com/office/drawing/2014/main" val="10012"/>
                  </a:ext>
                </a:extLst>
              </a:tr>
            </a:tbl>
          </a:graphicData>
        </a:graphic>
      </p:graphicFrame>
      <p:pic>
        <p:nvPicPr>
          <p:cNvPr id="76880" name="Image 2">
            <a:extLst>
              <a:ext uri="{FF2B5EF4-FFF2-40B4-BE49-F238E27FC236}">
                <a16:creationId xmlns:a16="http://schemas.microsoft.com/office/drawing/2014/main" id="{FCE3B78E-04E4-49C2-81B3-DE5CCD52D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81" name="ZoneTexte 22">
            <a:extLst>
              <a:ext uri="{FF2B5EF4-FFF2-40B4-BE49-F238E27FC236}">
                <a16:creationId xmlns:a16="http://schemas.microsoft.com/office/drawing/2014/main" id="{31C9440B-3907-45BE-A677-351DD417746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0" name="ZoneTexte 19">
            <a:extLst>
              <a:ext uri="{FF2B5EF4-FFF2-40B4-BE49-F238E27FC236}">
                <a16:creationId xmlns:a16="http://schemas.microsoft.com/office/drawing/2014/main" id="{D5C73951-0C01-4AD9-AFEC-1BF8F929ADEB}"/>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6" name="Bouton d’action : vide 25">
            <a:hlinkClick r:id="rId10" highlightClick="1"/>
            <a:extLst>
              <a:ext uri="{FF2B5EF4-FFF2-40B4-BE49-F238E27FC236}">
                <a16:creationId xmlns:a16="http://schemas.microsoft.com/office/drawing/2014/main" id="{15D32C16-66C3-44EC-887A-0A9B88221D3D}"/>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1">
            <a:extLst>
              <a:ext uri="{FF2B5EF4-FFF2-40B4-BE49-F238E27FC236}">
                <a16:creationId xmlns:a16="http://schemas.microsoft.com/office/drawing/2014/main" id="{2E50E5CE-E68A-46F1-BBA4-92CAEA1F1D7E}"/>
              </a:ext>
            </a:extLst>
          </p:cNvPr>
          <p:cNvSpPr txBox="1">
            <a:spLocks noChangeArrowheads="1"/>
          </p:cNvSpPr>
          <p:nvPr/>
        </p:nvSpPr>
        <p:spPr bwMode="auto">
          <a:xfrm>
            <a:off x="3770313" y="5018088"/>
            <a:ext cx="775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 typeface="Arial" panose="020B0604020202020204" pitchFamily="34" charset="0"/>
              <a:buNone/>
            </a:pPr>
            <a:r>
              <a:rPr lang="pt-BR" altLang="fr-FR">
                <a:solidFill>
                  <a:schemeClr val="accent1"/>
                </a:solidFill>
                <a:latin typeface="Calibri" panose="020F0502020204030204" pitchFamily="34" charset="0"/>
                <a:cs typeface="Arial" panose="020B0604020202020204" pitchFamily="34" charset="0"/>
              </a:rPr>
              <a:t>A diminuição do número de casos de </a:t>
            </a:r>
            <a:r>
              <a:rPr lang="pt-BR" altLang="fr-FR" i="1">
                <a:solidFill>
                  <a:schemeClr val="accent1"/>
                </a:solidFill>
                <a:latin typeface="Calibri" panose="020F0502020204030204" pitchFamily="34" charset="0"/>
                <a:cs typeface="Arial" panose="020B0604020202020204" pitchFamily="34" charset="0"/>
              </a:rPr>
              <a:t>Salmonella</a:t>
            </a:r>
            <a:r>
              <a:rPr lang="pt-BR" altLang="fr-FR">
                <a:solidFill>
                  <a:schemeClr val="accent1"/>
                </a:solidFill>
                <a:latin typeface="Calibri" panose="020F0502020204030204" pitchFamily="34" charset="0"/>
                <a:cs typeface="Arial" panose="020B0604020202020204" pitchFamily="34" charset="0"/>
              </a:rPr>
              <a:t> na UE entre 2007 e 2013 resulta provavelmente do sucesso das ações adotadas para reduzir drasticamente sua prevalência em bandos de aves.</a:t>
            </a:r>
            <a:endParaRPr lang="en-GB" altLang="fr-FR">
              <a:solidFill>
                <a:srgbClr val="000000"/>
              </a:solidFill>
              <a:latin typeface="Calibri" panose="020F0502020204030204" pitchFamily="34" charset="0"/>
              <a:cs typeface="Arial" panose="020B0604020202020204" pitchFamily="34" charset="0"/>
            </a:endParaRPr>
          </a:p>
        </p:txBody>
      </p:sp>
      <p:grpSp>
        <p:nvGrpSpPr>
          <p:cNvPr id="77827" name="Groupe 19">
            <a:extLst>
              <a:ext uri="{FF2B5EF4-FFF2-40B4-BE49-F238E27FC236}">
                <a16:creationId xmlns:a16="http://schemas.microsoft.com/office/drawing/2014/main" id="{61F1793C-B3D2-419F-8D52-D1328C3107FB}"/>
              </a:ext>
            </a:extLst>
          </p:cNvPr>
          <p:cNvGrpSpPr>
            <a:grpSpLocks/>
          </p:cNvGrpSpPr>
          <p:nvPr/>
        </p:nvGrpSpPr>
        <p:grpSpPr bwMode="auto">
          <a:xfrm>
            <a:off x="0" y="14288"/>
            <a:ext cx="3076575" cy="6002337"/>
            <a:chOff x="0" y="14288"/>
            <a:chExt cx="3076575" cy="6002337"/>
          </a:xfrm>
        </p:grpSpPr>
        <p:sp>
          <p:nvSpPr>
            <p:cNvPr id="15" name="Rectangle 14">
              <a:extLst>
                <a:ext uri="{FF2B5EF4-FFF2-40B4-BE49-F238E27FC236}">
                  <a16:creationId xmlns:a16="http://schemas.microsoft.com/office/drawing/2014/main" id="{3AB33A50-9E55-44C0-A464-036977EC49A9}"/>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6" name="Connecteur droit 15">
              <a:extLst>
                <a:ext uri="{FF2B5EF4-FFF2-40B4-BE49-F238E27FC236}">
                  <a16:creationId xmlns:a16="http://schemas.microsoft.com/office/drawing/2014/main" id="{3E0EDB7C-4DD3-485C-8035-A8DCBBE4C89E}"/>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77828" name="Groupe 17">
            <a:extLst>
              <a:ext uri="{FF2B5EF4-FFF2-40B4-BE49-F238E27FC236}">
                <a16:creationId xmlns:a16="http://schemas.microsoft.com/office/drawing/2014/main" id="{80FCFA11-0717-48B8-B57B-7EF478D9A268}"/>
              </a:ext>
            </a:extLst>
          </p:cNvPr>
          <p:cNvGrpSpPr>
            <a:grpSpLocks/>
          </p:cNvGrpSpPr>
          <p:nvPr/>
        </p:nvGrpSpPr>
        <p:grpSpPr bwMode="auto">
          <a:xfrm>
            <a:off x="-41275" y="6016625"/>
            <a:ext cx="12276138" cy="887413"/>
            <a:chOff x="-41565" y="6016088"/>
            <a:chExt cx="12276859" cy="888671"/>
          </a:xfrm>
        </p:grpSpPr>
        <p:sp>
          <p:nvSpPr>
            <p:cNvPr id="77833" name="ZoneTexte 18">
              <a:extLst>
                <a:ext uri="{FF2B5EF4-FFF2-40B4-BE49-F238E27FC236}">
                  <a16:creationId xmlns:a16="http://schemas.microsoft.com/office/drawing/2014/main" id="{38A1622D-7197-4C79-8BAF-7C6CFC7BB74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7834" name="ZoneTexte 19">
              <a:extLst>
                <a:ext uri="{FF2B5EF4-FFF2-40B4-BE49-F238E27FC236}">
                  <a16:creationId xmlns:a16="http://schemas.microsoft.com/office/drawing/2014/main" id="{9928F882-4011-44F8-9F0C-A7DE3A6C38E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420B85DE-BB4F-4EC2-B8A1-6A3B991B548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3840EEF9-5436-4E2B-B537-56094269BA2F}"/>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7837" name="Image 25">
              <a:extLst>
                <a:ext uri="{FF2B5EF4-FFF2-40B4-BE49-F238E27FC236}">
                  <a16:creationId xmlns:a16="http://schemas.microsoft.com/office/drawing/2014/main" id="{D75AC5D2-1DFE-4862-809A-6A2453EB9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29" name="Image 1">
            <a:extLst>
              <a:ext uri="{FF2B5EF4-FFF2-40B4-BE49-F238E27FC236}">
                <a16:creationId xmlns:a16="http://schemas.microsoft.com/office/drawing/2014/main" id="{E1B17FFF-2D02-41BA-8419-54A1F25CA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ZoneTexte 22">
            <a:extLst>
              <a:ext uri="{FF2B5EF4-FFF2-40B4-BE49-F238E27FC236}">
                <a16:creationId xmlns:a16="http://schemas.microsoft.com/office/drawing/2014/main" id="{501680D9-DF3F-4E7C-9F29-3DCFCA260CF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77832" name="Image 2" descr="Evolução dos casos de salmonelose na UE entre 2007 e 2017.&#10;&#10;O número de casos desceu de cerca de 155.000 para 91.593 (19,9 casos por 100.000 habitantes).&#10;&#10;A taxa de mortalidade é de 0,25%">
            <a:extLst>
              <a:ext uri="{FF2B5EF4-FFF2-40B4-BE49-F238E27FC236}">
                <a16:creationId xmlns:a16="http://schemas.microsoft.com/office/drawing/2014/main" id="{89E09225-B4E5-45EC-B330-3D80FDE42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1246188"/>
            <a:ext cx="561657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AF2F9C6A-6F4C-4E0C-8A09-D6098EA96C61}"/>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BE16D50A-DBB3-44ED-96E4-AB85EC95FE7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E3C522A-2FB1-49D8-9134-6A09E9DB47AF}"/>
              </a:ext>
            </a:extLst>
          </p:cNvPr>
          <p:cNvSpPr txBox="1"/>
          <p:nvPr/>
        </p:nvSpPr>
        <p:spPr>
          <a:xfrm>
            <a:off x="3076575" y="246063"/>
            <a:ext cx="9115425"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Salmonella enterica</a:t>
            </a:r>
          </a:p>
          <a:p>
            <a:pPr algn="ctr" eaLnBrk="1" fontAlgn="auto" hangingPunct="1">
              <a:spcBef>
                <a:spcPts val="0"/>
              </a:spcBef>
              <a:spcAft>
                <a:spcPts val="0"/>
              </a:spcAft>
              <a:defRPr/>
            </a:pPr>
            <a:r>
              <a:rPr lang="pt-BR" altLang="fr-FR" sz="4501" b="1">
                <a:solidFill>
                  <a:srgbClr val="00707C"/>
                </a:solidFill>
                <a:latin typeface="+mj-lt"/>
                <a:ea typeface="+mj-ea"/>
                <a:cs typeface="+mj-cs"/>
              </a:rPr>
              <a:t>Onde podemos encontrar este micróbio</a:t>
            </a:r>
            <a:r>
              <a:rPr lang="fr-FR" sz="4501" b="1">
                <a:solidFill>
                  <a:srgbClr val="00707C"/>
                </a:solidFill>
                <a:latin typeface="+mj-lt"/>
                <a:ea typeface="+mj-ea"/>
                <a:cs typeface="+mj-cs"/>
              </a:rPr>
              <a:t>? </a:t>
            </a:r>
          </a:p>
        </p:txBody>
      </p:sp>
      <p:sp>
        <p:nvSpPr>
          <p:cNvPr id="19459" name="ZoneTexte 13">
            <a:extLst>
              <a:ext uri="{FF2B5EF4-FFF2-40B4-BE49-F238E27FC236}">
                <a16:creationId xmlns:a16="http://schemas.microsoft.com/office/drawing/2014/main" id="{35A89B25-5074-497D-B835-07B14CFC2118}"/>
              </a:ext>
            </a:extLst>
          </p:cNvPr>
          <p:cNvSpPr txBox="1">
            <a:spLocks noChangeArrowheads="1"/>
          </p:cNvSpPr>
          <p:nvPr/>
        </p:nvSpPr>
        <p:spPr bwMode="auto">
          <a:xfrm>
            <a:off x="3175000" y="2814638"/>
            <a:ext cx="6940550" cy="24622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GB"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Salmonella</a:t>
            </a:r>
            <a:r>
              <a:rPr lang="pt-BR" altLang="fr-FR" sz="1400" dirty="0">
                <a:solidFill>
                  <a:srgbClr val="00707C"/>
                </a:solidFill>
              </a:rPr>
              <a:t>  </a:t>
            </a:r>
            <a:r>
              <a:rPr lang="pt-BR" altLang="fr-FR" sz="1400" dirty="0">
                <a:solidFill>
                  <a:srgbClr val="B92233"/>
                </a:solidFill>
              </a:rPr>
              <a:t>vive no trato digestivo dos animais</a:t>
            </a:r>
            <a:r>
              <a:rPr lang="pt-BR" altLang="fr-FR" sz="1400" dirty="0">
                <a:solidFill>
                  <a:srgbClr val="00707C"/>
                </a:solidFill>
              </a:rPr>
              <a:t>, em particular aves, suínos e bovinos</a:t>
            </a:r>
            <a:r>
              <a:rPr lang="en-US" altLang="fr-FR" sz="1400" dirty="0">
                <a:solidFill>
                  <a:srgbClr val="00707C"/>
                </a:solidFill>
              </a:rPr>
              <a:t>. </a:t>
            </a: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São disseminadas com as fezes </a:t>
            </a:r>
            <a:r>
              <a:rPr lang="pt-BR" altLang="fr-FR" sz="1400" dirty="0">
                <a:solidFill>
                  <a:srgbClr val="B92233"/>
                </a:solidFill>
              </a:rPr>
              <a:t>e podem contaminar a casca dos ovos</a:t>
            </a:r>
            <a:r>
              <a:rPr lang="pt-BR" altLang="fr-FR" sz="1400" dirty="0">
                <a:solidFill>
                  <a:schemeClr val="bg1"/>
                </a:solidFill>
              </a:rPr>
              <a:t> </a:t>
            </a:r>
            <a:r>
              <a:rPr lang="pt-BR" altLang="fr-FR" sz="1400" dirty="0">
                <a:solidFill>
                  <a:srgbClr val="00707C"/>
                </a:solidFill>
              </a:rPr>
              <a:t>na postura, as </a:t>
            </a:r>
            <a:r>
              <a:rPr lang="pt-BR" altLang="fr-FR" sz="1400" dirty="0">
                <a:solidFill>
                  <a:srgbClr val="B92233"/>
                </a:solidFill>
              </a:rPr>
              <a:t>carcaças</a:t>
            </a:r>
            <a:r>
              <a:rPr lang="pt-BR" altLang="fr-FR" sz="1400" dirty="0">
                <a:solidFill>
                  <a:srgbClr val="00707C"/>
                </a:solidFill>
              </a:rPr>
              <a:t> no abate e o </a:t>
            </a:r>
            <a:r>
              <a:rPr lang="pt-BR" altLang="fr-FR" sz="1400" dirty="0">
                <a:solidFill>
                  <a:srgbClr val="B92233"/>
                </a:solidFill>
              </a:rPr>
              <a:t>leite</a:t>
            </a:r>
            <a:r>
              <a:rPr lang="pt-BR" altLang="fr-FR" sz="1400" dirty="0">
                <a:solidFill>
                  <a:srgbClr val="00707C"/>
                </a:solidFill>
              </a:rPr>
              <a:t> nas quintas</a:t>
            </a:r>
            <a:r>
              <a:rPr lang="en-US" altLang="fr-FR" sz="1400" dirty="0">
                <a:solidFill>
                  <a:srgbClr val="00707C"/>
                </a:solidFill>
              </a:rPr>
              <a:t>. </a:t>
            </a: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Alguns tipos de </a:t>
            </a:r>
            <a:r>
              <a:rPr lang="pt-PT" sz="1400" dirty="0">
                <a:solidFill>
                  <a:srgbClr val="00707C"/>
                </a:solidFill>
              </a:rPr>
              <a:t>salmonela</a:t>
            </a:r>
            <a:r>
              <a:rPr lang="pt-PT" sz="1400" dirty="0"/>
              <a:t> </a:t>
            </a:r>
            <a:r>
              <a:rPr lang="pt-BR" altLang="fr-FR" sz="1400" dirty="0">
                <a:solidFill>
                  <a:srgbClr val="B92233"/>
                </a:solidFill>
              </a:rPr>
              <a:t>também podem colonizar o ovário das galinhas e podem estar presentes dentro dos ovos</a:t>
            </a:r>
            <a:r>
              <a:rPr lang="pt-BR" altLang="fr-FR" sz="1400" dirty="0">
                <a:solidFill>
                  <a:srgbClr val="00707C"/>
                </a:solidFill>
              </a:rPr>
              <a:t>. As galinhas portadoras de salmonela não mostram sinais de doença</a:t>
            </a:r>
            <a:r>
              <a:rPr lang="en-US" altLang="fr-FR" sz="1400" dirty="0">
                <a:solidFill>
                  <a:srgbClr val="00707C"/>
                </a:solidFill>
              </a:rPr>
              <a:t>.</a:t>
            </a:r>
          </a:p>
          <a:p>
            <a:pPr marL="285750" indent="-285750" eaLnBrk="1" hangingPunct="1">
              <a:buFont typeface="Wingdings" panose="05000000000000000000" pitchFamily="2" charset="2"/>
              <a:buChar char="ü"/>
              <a:defRPr/>
            </a:pPr>
            <a:endParaRPr lang="en-US" altLang="fr-FR" sz="1400" dirty="0">
              <a:solidFill>
                <a:srgbClr val="00707C"/>
              </a:solidFill>
            </a:endParaRPr>
          </a:p>
        </p:txBody>
      </p:sp>
      <p:grpSp>
        <p:nvGrpSpPr>
          <p:cNvPr id="78852" name="Groupe 17">
            <a:extLst>
              <a:ext uri="{FF2B5EF4-FFF2-40B4-BE49-F238E27FC236}">
                <a16:creationId xmlns:a16="http://schemas.microsoft.com/office/drawing/2014/main" id="{5A181B81-E794-4781-852D-827F37B4BAEB}"/>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43F16AB4-BD8D-4157-A00F-C81431177B7C}"/>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31A62B0A-5953-4892-889D-20E73A78D95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78853" name="Groupe 17">
            <a:extLst>
              <a:ext uri="{FF2B5EF4-FFF2-40B4-BE49-F238E27FC236}">
                <a16:creationId xmlns:a16="http://schemas.microsoft.com/office/drawing/2014/main" id="{145F9186-B8E7-458B-AB31-E2775358A31F}"/>
              </a:ext>
            </a:extLst>
          </p:cNvPr>
          <p:cNvGrpSpPr>
            <a:grpSpLocks/>
          </p:cNvGrpSpPr>
          <p:nvPr/>
        </p:nvGrpSpPr>
        <p:grpSpPr bwMode="auto">
          <a:xfrm>
            <a:off x="-42863" y="6016625"/>
            <a:ext cx="12277726" cy="887413"/>
            <a:chOff x="-41565" y="6016088"/>
            <a:chExt cx="12276859" cy="888671"/>
          </a:xfrm>
        </p:grpSpPr>
        <p:sp>
          <p:nvSpPr>
            <p:cNvPr id="78858" name="ZoneTexte 18">
              <a:extLst>
                <a:ext uri="{FF2B5EF4-FFF2-40B4-BE49-F238E27FC236}">
                  <a16:creationId xmlns:a16="http://schemas.microsoft.com/office/drawing/2014/main" id="{FA5C2B26-C280-411E-9586-F76C849D344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78859" name="ZoneTexte 19">
              <a:extLst>
                <a:ext uri="{FF2B5EF4-FFF2-40B4-BE49-F238E27FC236}">
                  <a16:creationId xmlns:a16="http://schemas.microsoft.com/office/drawing/2014/main" id="{73777370-9FDA-4E0B-BB88-C07508C60B1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2EEE3AD6-40C1-4663-A323-2B590E67FE8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2" action="ppaction://hlinksldjump" highlightClick="1"/>
              <a:extLst>
                <a:ext uri="{FF2B5EF4-FFF2-40B4-BE49-F238E27FC236}">
                  <a16:creationId xmlns:a16="http://schemas.microsoft.com/office/drawing/2014/main" id="{1D02CF63-28B8-4A19-A561-2CFCA8C516FD}"/>
                </a:ext>
              </a:extLst>
            </p:cNvPr>
            <p:cNvSpPr/>
            <p:nvPr/>
          </p:nvSpPr>
          <p:spPr>
            <a:xfrm>
              <a:off x="9258941" y="6154397"/>
              <a:ext cx="30636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78862" name="Image 25">
              <a:extLst>
                <a:ext uri="{FF2B5EF4-FFF2-40B4-BE49-F238E27FC236}">
                  <a16:creationId xmlns:a16="http://schemas.microsoft.com/office/drawing/2014/main" id="{A6DB743B-35FE-4531-920F-F107FB122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54" name="Image 1" descr="Desenho: Sistema digestivo com lupa a aumentar imagem de salmonella">
            <a:extLst>
              <a:ext uri="{FF2B5EF4-FFF2-40B4-BE49-F238E27FC236}">
                <a16:creationId xmlns:a16="http://schemas.microsoft.com/office/drawing/2014/main" id="{C96185AB-5ECD-4E0F-89A1-086593D38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5725" y="2900363"/>
            <a:ext cx="14620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Image 1">
            <a:extLst>
              <a:ext uri="{FF2B5EF4-FFF2-40B4-BE49-F238E27FC236}">
                <a16:creationId xmlns:a16="http://schemas.microsoft.com/office/drawing/2014/main" id="{A18921DF-8B24-4346-8A5B-FE2EC3AD5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ZoneTexte 22">
            <a:extLst>
              <a:ext uri="{FF2B5EF4-FFF2-40B4-BE49-F238E27FC236}">
                <a16:creationId xmlns:a16="http://schemas.microsoft.com/office/drawing/2014/main" id="{085022DE-9C43-4044-B9D7-23D9C484E47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0D4A55F7-E690-4C08-8976-94A510BB0390}"/>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0" highlightClick="1"/>
            <a:extLst>
              <a:ext uri="{FF2B5EF4-FFF2-40B4-BE49-F238E27FC236}">
                <a16:creationId xmlns:a16="http://schemas.microsoft.com/office/drawing/2014/main" id="{E99EA740-4739-42DE-BB23-A99D754B5A1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oneTexte 3">
            <a:extLst>
              <a:ext uri="{FF2B5EF4-FFF2-40B4-BE49-F238E27FC236}">
                <a16:creationId xmlns:a16="http://schemas.microsoft.com/office/drawing/2014/main" id="{00E74FB6-FF34-4D3E-B0BC-32C060B33B0B}"/>
              </a:ext>
            </a:extLst>
          </p:cNvPr>
          <p:cNvSpPr txBox="1">
            <a:spLocks noChangeArrowheads="1"/>
          </p:cNvSpPr>
          <p:nvPr/>
        </p:nvSpPr>
        <p:spPr bwMode="auto">
          <a:xfrm>
            <a:off x="3109913" y="246063"/>
            <a:ext cx="90820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altLang="fr-FR" sz="4500" b="1" i="1">
                <a:solidFill>
                  <a:srgbClr val="00707C"/>
                </a:solidFill>
                <a:latin typeface="Georgia" panose="02040502050405020303" pitchFamily="18" charset="0"/>
              </a:rPr>
              <a:t>Salmonella enterica </a:t>
            </a:r>
          </a:p>
          <a:p>
            <a:pPr algn="ctr" eaLnBrk="1" hangingPunct="1"/>
            <a:r>
              <a:rPr lang="fr-FR" altLang="fr-FR" sz="4500" b="1">
                <a:solidFill>
                  <a:srgbClr val="00707C"/>
                </a:solidFill>
                <a:latin typeface="Georgia" panose="02040502050405020303" pitchFamily="18" charset="0"/>
              </a:rPr>
              <a:t>Como se espalha? </a:t>
            </a:r>
          </a:p>
        </p:txBody>
      </p:sp>
      <p:sp>
        <p:nvSpPr>
          <p:cNvPr id="79875" name="ZoneTexte 13">
            <a:extLst>
              <a:ext uri="{FF2B5EF4-FFF2-40B4-BE49-F238E27FC236}">
                <a16:creationId xmlns:a16="http://schemas.microsoft.com/office/drawing/2014/main" id="{FB96B689-1277-432B-9B0A-DB5D94864A2D}"/>
              </a:ext>
            </a:extLst>
          </p:cNvPr>
          <p:cNvSpPr txBox="1">
            <a:spLocks noChangeArrowheads="1"/>
          </p:cNvSpPr>
          <p:nvPr/>
        </p:nvSpPr>
        <p:spPr bwMode="auto">
          <a:xfrm>
            <a:off x="3251200" y="2508250"/>
            <a:ext cx="53403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As </a:t>
            </a:r>
            <a:r>
              <a:rPr lang="pt-BR" altLang="fr-FR" sz="1400" dirty="0">
                <a:solidFill>
                  <a:srgbClr val="B92233"/>
                </a:solidFill>
              </a:rPr>
              <a:t>fontes alimentares mais importantes </a:t>
            </a:r>
            <a:r>
              <a:rPr lang="pt-BR" altLang="fr-FR" sz="1400" dirty="0">
                <a:solidFill>
                  <a:srgbClr val="00707C"/>
                </a:solidFill>
              </a:rPr>
              <a:t>associadas aos casos confirmados de surtos de </a:t>
            </a:r>
            <a:r>
              <a:rPr lang="pt-BR" altLang="fr-FR" sz="1400" i="1" dirty="0">
                <a:solidFill>
                  <a:srgbClr val="00707C"/>
                </a:solidFill>
              </a:rPr>
              <a:t>Salmonella</a:t>
            </a:r>
            <a:r>
              <a:rPr lang="pt-BR" altLang="fr-FR" sz="1400" dirty="0">
                <a:solidFill>
                  <a:srgbClr val="00707C"/>
                </a:solidFill>
              </a:rPr>
              <a:t> são os </a:t>
            </a:r>
            <a:r>
              <a:rPr lang="pt-BR" altLang="fr-FR" sz="1400" dirty="0">
                <a:solidFill>
                  <a:srgbClr val="B92233"/>
                </a:solidFill>
              </a:rPr>
              <a:t>ovos </a:t>
            </a:r>
            <a:r>
              <a:rPr lang="pt-BR" altLang="fr-FR" sz="1400" dirty="0">
                <a:solidFill>
                  <a:srgbClr val="00707C"/>
                </a:solidFill>
              </a:rPr>
              <a:t>e seus derivados, seguindo-se a carne e derivados e, mais raramente, pelos laticínios</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 transmissão ocorre principalmente pelo </a:t>
            </a:r>
            <a:r>
              <a:rPr lang="pt-BR" altLang="fr-FR" sz="1400" dirty="0">
                <a:solidFill>
                  <a:srgbClr val="B92233"/>
                </a:solidFill>
              </a:rPr>
              <a:t>consumo de alimentos contaminados crus ou malcozidos</a:t>
            </a:r>
            <a:r>
              <a:rPr lang="pt-BR" altLang="fr-FR" sz="1400" dirty="0">
                <a:solidFill>
                  <a:srgbClr val="00707C"/>
                </a:solidFill>
              </a:rPr>
              <a:t>. A infeção por contato direto entre humanos e animais portadores de </a:t>
            </a:r>
            <a:r>
              <a:rPr lang="pt-BR" altLang="fr-FR" sz="1400" i="1" dirty="0">
                <a:solidFill>
                  <a:srgbClr val="00707C"/>
                </a:solidFill>
              </a:rPr>
              <a:t>Salmonella</a:t>
            </a:r>
            <a:r>
              <a:rPr lang="pt-BR" altLang="fr-FR" sz="1400" dirty="0">
                <a:solidFill>
                  <a:srgbClr val="00707C"/>
                </a:solidFill>
              </a:rPr>
              <a:t> também é possível.</a:t>
            </a:r>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79876" name="Groupe 15">
            <a:extLst>
              <a:ext uri="{FF2B5EF4-FFF2-40B4-BE49-F238E27FC236}">
                <a16:creationId xmlns:a16="http://schemas.microsoft.com/office/drawing/2014/main" id="{A27F08C4-E4FE-474C-8E85-A205C999C1AB}"/>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16B0E39D-A65C-4975-B878-F71CFB57A7F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cxnSp>
          <p:nvCxnSpPr>
            <p:cNvPr id="18" name="Connecteur droit 17">
              <a:extLst>
                <a:ext uri="{FF2B5EF4-FFF2-40B4-BE49-F238E27FC236}">
                  <a16:creationId xmlns:a16="http://schemas.microsoft.com/office/drawing/2014/main" id="{F0C1E9DA-1D37-473C-AC4A-DD560E597FD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0" name="Bouton d’action : vide 19">
            <a:hlinkClick r:id="rId2" action="ppaction://hlinksldjump" highlightClick="1"/>
            <a:extLst>
              <a:ext uri="{FF2B5EF4-FFF2-40B4-BE49-F238E27FC236}">
                <a16:creationId xmlns:a16="http://schemas.microsoft.com/office/drawing/2014/main" id="{6AF2DD90-94D5-4EC0-8D95-14C50C5DDF1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X</a:t>
            </a:r>
          </a:p>
        </p:txBody>
      </p:sp>
      <p:grpSp>
        <p:nvGrpSpPr>
          <p:cNvPr id="79878" name="Groupe 17">
            <a:extLst>
              <a:ext uri="{FF2B5EF4-FFF2-40B4-BE49-F238E27FC236}">
                <a16:creationId xmlns:a16="http://schemas.microsoft.com/office/drawing/2014/main" id="{ED948DD2-59E2-4113-B27F-88C614A226D1}"/>
              </a:ext>
            </a:extLst>
          </p:cNvPr>
          <p:cNvGrpSpPr>
            <a:grpSpLocks/>
          </p:cNvGrpSpPr>
          <p:nvPr/>
        </p:nvGrpSpPr>
        <p:grpSpPr bwMode="auto">
          <a:xfrm>
            <a:off x="-41275" y="6016625"/>
            <a:ext cx="12276138" cy="887413"/>
            <a:chOff x="-41565" y="6016088"/>
            <a:chExt cx="12276859" cy="888671"/>
          </a:xfrm>
        </p:grpSpPr>
        <p:sp>
          <p:nvSpPr>
            <p:cNvPr id="79883" name="ZoneTexte 18">
              <a:extLst>
                <a:ext uri="{FF2B5EF4-FFF2-40B4-BE49-F238E27FC236}">
                  <a16:creationId xmlns:a16="http://schemas.microsoft.com/office/drawing/2014/main" id="{6D5934A1-67A7-4BA3-A0B4-0E0E9FDE419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79884" name="ZoneTexte 19">
              <a:extLst>
                <a:ext uri="{FF2B5EF4-FFF2-40B4-BE49-F238E27FC236}">
                  <a16:creationId xmlns:a16="http://schemas.microsoft.com/office/drawing/2014/main" id="{EBA3A97D-D7D1-4499-82C3-FBDB266C7A6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24" name="Rectangle 23">
              <a:extLst>
                <a:ext uri="{FF2B5EF4-FFF2-40B4-BE49-F238E27FC236}">
                  <a16:creationId xmlns:a16="http://schemas.microsoft.com/office/drawing/2014/main" id="{E3A760D1-C592-47FB-B9C5-5195C038E89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25" name="Bouton d’action : vide 24">
              <a:hlinkClick r:id="rId3" action="ppaction://hlinksldjump" highlightClick="1"/>
              <a:extLst>
                <a:ext uri="{FF2B5EF4-FFF2-40B4-BE49-F238E27FC236}">
                  <a16:creationId xmlns:a16="http://schemas.microsoft.com/office/drawing/2014/main" id="{0FBF3E80-301D-4E67-888C-0C1D20E0DE31}"/>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X</a:t>
              </a:r>
            </a:p>
          </p:txBody>
        </p:sp>
        <p:pic>
          <p:nvPicPr>
            <p:cNvPr id="79887" name="Image 25">
              <a:extLst>
                <a:ext uri="{FF2B5EF4-FFF2-40B4-BE49-F238E27FC236}">
                  <a16:creationId xmlns:a16="http://schemas.microsoft.com/office/drawing/2014/main" id="{8CF9BCEB-3303-4E37-BB3E-FE54D9A71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879" name="Image 18" descr="Fotografia: Ovos em caixa de cartão">
            <a:extLst>
              <a:ext uri="{FF2B5EF4-FFF2-40B4-BE49-F238E27FC236}">
                <a16:creationId xmlns:a16="http://schemas.microsoft.com/office/drawing/2014/main" id="{CB49C7CD-DCBC-42BF-8BFD-4C7F3D7DD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6963" y="2266950"/>
            <a:ext cx="318452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Image 1">
            <a:extLst>
              <a:ext uri="{FF2B5EF4-FFF2-40B4-BE49-F238E27FC236}">
                <a16:creationId xmlns:a16="http://schemas.microsoft.com/office/drawing/2014/main" id="{633E6AC1-1199-4E42-A291-69AC1BD7C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ZoneTexte 22">
            <a:extLst>
              <a:ext uri="{FF2B5EF4-FFF2-40B4-BE49-F238E27FC236}">
                <a16:creationId xmlns:a16="http://schemas.microsoft.com/office/drawing/2014/main" id="{0B5FDC07-9CBC-4A6E-8D67-02478069D1E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8FA2B434-1570-4885-AFFE-C3D2930A6EA3}"/>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1" highlightClick="1"/>
            <a:extLst>
              <a:ext uri="{FF2B5EF4-FFF2-40B4-BE49-F238E27FC236}">
                <a16:creationId xmlns:a16="http://schemas.microsoft.com/office/drawing/2014/main" id="{4168CF68-CEBA-4FE3-9092-331276C8A72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7AB5084-A522-45D0-AB11-9AFF7CBFB7B2}"/>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altLang="fr-FR" sz="4500" b="1" i="1">
                <a:solidFill>
                  <a:srgbClr val="00707C"/>
                </a:solidFill>
                <a:latin typeface="Georgia" panose="02040502050405020303" pitchFamily="18" charset="0"/>
              </a:rPr>
              <a:t>Salmonella enterica </a:t>
            </a:r>
            <a:endParaRPr lang="fr-FR" sz="4501" b="1" i="1">
              <a:solidFill>
                <a:srgbClr val="00707C"/>
              </a:solidFill>
              <a:latin typeface="+mj-lt"/>
              <a:ea typeface="+mj-ea"/>
              <a:cs typeface="+mj-cs"/>
            </a:endParaRPr>
          </a:p>
          <a:p>
            <a:pPr algn="ctr" eaLnBrk="1" hangingPunct="1">
              <a:defRPr/>
            </a:pPr>
            <a:r>
              <a:rPr lang="pt-BR" altLang="fr-FR" sz="4501" b="1">
                <a:solidFill>
                  <a:srgbClr val="00707C"/>
                </a:solidFill>
                <a:latin typeface="+mj-lt"/>
                <a:ea typeface="+mj-ea"/>
                <a:cs typeface="+mj-cs"/>
              </a:rPr>
              <a:t>Qual a relação entre a dose ingerida e o risco de doença</a:t>
            </a:r>
            <a:r>
              <a:rPr lang="en-GB" altLang="fr-FR" sz="4501" b="1">
                <a:solidFill>
                  <a:srgbClr val="00707C"/>
                </a:solidFill>
                <a:latin typeface="+mj-lt"/>
                <a:ea typeface="+mj-ea"/>
                <a:cs typeface="+mj-cs"/>
              </a:rPr>
              <a:t>?</a:t>
            </a:r>
          </a:p>
        </p:txBody>
      </p:sp>
      <p:sp>
        <p:nvSpPr>
          <p:cNvPr id="80899" name="ZoneTexte 13">
            <a:extLst>
              <a:ext uri="{FF2B5EF4-FFF2-40B4-BE49-F238E27FC236}">
                <a16:creationId xmlns:a16="http://schemas.microsoft.com/office/drawing/2014/main" id="{245F5AB6-7BE4-4FDD-8EFE-968959942E57}"/>
              </a:ext>
            </a:extLst>
          </p:cNvPr>
          <p:cNvSpPr txBox="1">
            <a:spLocks noChangeArrowheads="1"/>
          </p:cNvSpPr>
          <p:nvPr/>
        </p:nvSpPr>
        <p:spPr bwMode="auto">
          <a:xfrm>
            <a:off x="3181350" y="3817938"/>
            <a:ext cx="8828088"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a:solidFill>
                  <a:srgbClr val="00707C"/>
                </a:solidFill>
              </a:rPr>
              <a:t>Presume-se que a ingestão de algumas dezenas de </a:t>
            </a:r>
            <a:r>
              <a:rPr lang="pt-BR" altLang="fr-FR" sz="1400" i="1">
                <a:solidFill>
                  <a:srgbClr val="00707C"/>
                </a:solidFill>
              </a:rPr>
              <a:t>Salmonella</a:t>
            </a:r>
            <a:r>
              <a:rPr lang="pt-BR" altLang="fr-FR" sz="1400">
                <a:solidFill>
                  <a:srgbClr val="00707C"/>
                </a:solidFill>
              </a:rPr>
              <a:t> sejam suficientes para causar doenças. Doses mais altas aumentam o risco de adoecer.</a:t>
            </a:r>
            <a:endParaRPr lang="en-US" altLang="fr-FR" sz="1400">
              <a:solidFill>
                <a:srgbClr val="00707C"/>
              </a:solidFill>
            </a:endParaRPr>
          </a:p>
          <a:p>
            <a:pPr eaLnBrk="1" hangingPunct="1">
              <a:buClr>
                <a:schemeClr val="accent1"/>
              </a:buClr>
              <a:buFont typeface="Wingdings" panose="05000000000000000000" pitchFamily="2" charset="2"/>
              <a:buChar char="ü"/>
            </a:pPr>
            <a:endParaRPr lang="en-GB" altLang="fr-FR" sz="1400">
              <a:solidFill>
                <a:srgbClr val="00707C"/>
              </a:solidFill>
            </a:endParaRPr>
          </a:p>
          <a:p>
            <a:pPr eaLnBrk="1" hangingPunct="1"/>
            <a:endParaRPr lang="en-GB" altLang="fr-FR" sz="1400">
              <a:solidFill>
                <a:srgbClr val="00707C"/>
              </a:solidFill>
            </a:endParaRPr>
          </a:p>
          <a:p>
            <a:pPr lvl="2" eaLnBrk="1" hangingPunct="1">
              <a:spcBef>
                <a:spcPts val="300"/>
              </a:spcBef>
              <a:buFont typeface="Wingdings" panose="05000000000000000000" pitchFamily="2" charset="2"/>
              <a:buChar char="ü"/>
            </a:pPr>
            <a:endParaRPr lang="en-GB" altLang="fr-FR" sz="1400">
              <a:solidFill>
                <a:srgbClr val="00707C"/>
              </a:solidFill>
            </a:endParaRPr>
          </a:p>
          <a:p>
            <a:pPr lvl="1" indent="0" eaLnBrk="1" hangingPunct="1"/>
            <a:endParaRPr lang="en-GB" altLang="fr-FR" sz="1400"/>
          </a:p>
          <a:p>
            <a:pPr lvl="3" eaLnBrk="1" hangingPunct="1">
              <a:spcBef>
                <a:spcPts val="300"/>
              </a:spcBef>
              <a:buFont typeface="Wingdings" panose="05000000000000000000" pitchFamily="2" charset="2"/>
              <a:buChar char="ü"/>
            </a:pPr>
            <a:endParaRPr lang="fr-FR" altLang="fr-FR" sz="1400">
              <a:solidFill>
                <a:srgbClr val="00707C"/>
              </a:solidFill>
            </a:endParaRPr>
          </a:p>
        </p:txBody>
      </p:sp>
      <p:grpSp>
        <p:nvGrpSpPr>
          <p:cNvPr id="80900" name="Groupe 17">
            <a:extLst>
              <a:ext uri="{FF2B5EF4-FFF2-40B4-BE49-F238E27FC236}">
                <a16:creationId xmlns:a16="http://schemas.microsoft.com/office/drawing/2014/main" id="{5BD59E28-CA49-4003-8BF0-645AFABE89F2}"/>
              </a:ext>
            </a:extLst>
          </p:cNvPr>
          <p:cNvGrpSpPr>
            <a:grpSpLocks/>
          </p:cNvGrpSpPr>
          <p:nvPr/>
        </p:nvGrpSpPr>
        <p:grpSpPr bwMode="auto">
          <a:xfrm>
            <a:off x="-41275" y="6016625"/>
            <a:ext cx="12276138" cy="887413"/>
            <a:chOff x="-41565" y="6016088"/>
            <a:chExt cx="12276859" cy="888671"/>
          </a:xfrm>
        </p:grpSpPr>
        <p:sp>
          <p:nvSpPr>
            <p:cNvPr id="80907" name="ZoneTexte 18">
              <a:extLst>
                <a:ext uri="{FF2B5EF4-FFF2-40B4-BE49-F238E27FC236}">
                  <a16:creationId xmlns:a16="http://schemas.microsoft.com/office/drawing/2014/main" id="{15D9C2B8-20C9-4A7F-AC79-2E70AC6ADB0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0908" name="ZoneTexte 19">
              <a:extLst>
                <a:ext uri="{FF2B5EF4-FFF2-40B4-BE49-F238E27FC236}">
                  <a16:creationId xmlns:a16="http://schemas.microsoft.com/office/drawing/2014/main" id="{6F0F2E6E-1612-48F8-9F0A-FA7E4491072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0C1524B6-99EB-42B4-8AF4-142A9DDA2DA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72CA6FAA-4DE9-4FA0-BB8D-3B11E3605A7D}"/>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0911" name="Image 25">
              <a:extLst>
                <a:ext uri="{FF2B5EF4-FFF2-40B4-BE49-F238E27FC236}">
                  <a16:creationId xmlns:a16="http://schemas.microsoft.com/office/drawing/2014/main" id="{FD36A2D4-E33F-4F6B-BA99-CC2788C0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901" name="Groupe 15">
            <a:extLst>
              <a:ext uri="{FF2B5EF4-FFF2-40B4-BE49-F238E27FC236}">
                <a16:creationId xmlns:a16="http://schemas.microsoft.com/office/drawing/2014/main" id="{A137C5D8-86F1-4EC8-BDDD-588974117317}"/>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5138139A-5879-4174-8413-6F84BB6AD846}"/>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CBF74332-4F6B-4B2E-8D43-F9B16C96A65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0902" name="Image 1">
            <a:extLst>
              <a:ext uri="{FF2B5EF4-FFF2-40B4-BE49-F238E27FC236}">
                <a16:creationId xmlns:a16="http://schemas.microsoft.com/office/drawing/2014/main" id="{65FDF128-C0A2-475B-B354-DCD9021EE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ZoneTexte 22">
            <a:extLst>
              <a:ext uri="{FF2B5EF4-FFF2-40B4-BE49-F238E27FC236}">
                <a16:creationId xmlns:a16="http://schemas.microsoft.com/office/drawing/2014/main" id="{7DA99F3D-0CD4-4A8E-BE94-0FE7ED9C481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36EC249F-1221-4972-8CFB-A107A5060436}"/>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9" highlightClick="1"/>
            <a:extLst>
              <a:ext uri="{FF2B5EF4-FFF2-40B4-BE49-F238E27FC236}">
                <a16:creationId xmlns:a16="http://schemas.microsoft.com/office/drawing/2014/main" id="{DB06C72A-505C-4E6F-8E63-515645810835}"/>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4F980809-4D94-4916-9543-27EAA859FCD8}"/>
              </a:ext>
            </a:extLst>
          </p:cNvPr>
          <p:cNvSpPr txBox="1"/>
          <p:nvPr/>
        </p:nvSpPr>
        <p:spPr>
          <a:xfrm>
            <a:off x="3117850" y="-82550"/>
            <a:ext cx="9074150" cy="784225"/>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p:txBody>
      </p:sp>
      <p:sp>
        <p:nvSpPr>
          <p:cNvPr id="17412" name="ZoneTexte 19">
            <a:extLst>
              <a:ext uri="{FF2B5EF4-FFF2-40B4-BE49-F238E27FC236}">
                <a16:creationId xmlns:a16="http://schemas.microsoft.com/office/drawing/2014/main" id="{C75F4E6C-68F7-4631-A500-06770DD98E28}"/>
              </a:ext>
            </a:extLst>
          </p:cNvPr>
          <p:cNvSpPr txBox="1">
            <a:spLocks noChangeArrowheads="1"/>
          </p:cNvSpPr>
          <p:nvPr/>
        </p:nvSpPr>
        <p:spPr bwMode="auto">
          <a:xfrm>
            <a:off x="3525838" y="1677988"/>
            <a:ext cx="8281987" cy="4770437"/>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eaLnBrk="1" hangingPunct="1">
              <a:buFont typeface="+mj-lt"/>
              <a:buAutoNum type="arabicPeriod" startAt="3"/>
              <a:defRPr/>
            </a:pPr>
            <a:r>
              <a:rPr lang="en-GB" altLang="fr-FR" sz="1600">
                <a:solidFill>
                  <a:srgbClr val="00707C"/>
                </a:solidFill>
              </a:rPr>
              <a:t>Como se espalha</a:t>
            </a:r>
          </a:p>
          <a:p>
            <a:pPr eaLnBrk="1" hangingPunct="1">
              <a:buFont typeface="+mj-lt"/>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pt-BR" altLang="fr-FR" sz="1600">
                <a:solidFill>
                  <a:srgbClr val="00707C"/>
                </a:solidFill>
              </a:rPr>
              <a:t>Qual a relação entre a dose ingerida e o risco de doença</a:t>
            </a:r>
            <a:endParaRPr lang="en-GB" altLang="fr-FR" sz="1600">
              <a:solidFill>
                <a:srgbClr val="00707C"/>
              </a:solidFill>
            </a:endParaRPr>
          </a:p>
          <a:p>
            <a:pPr eaLnBrk="1" hangingPunct="1">
              <a:buFont typeface="Georgia" panose="02040502050405020303" pitchFamily="18" charset="0"/>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en-GB" sz="1600">
                <a:solidFill>
                  <a:srgbClr val="00707C"/>
                </a:solidFill>
              </a:rPr>
              <a:t>Quais os sintomas</a:t>
            </a: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Exemplos de ações adotadas na UE para combater microrganismos patogénicos de origem alimentar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55" name="Bouton d'action : Aide 54">
            <a:hlinkClick r:id="rId3" action="ppaction://hlinksldjump" highlightClick="1"/>
            <a:extLst>
              <a:ext uri="{FF2B5EF4-FFF2-40B4-BE49-F238E27FC236}">
                <a16:creationId xmlns:a16="http://schemas.microsoft.com/office/drawing/2014/main" id="{1835CA70-642E-409C-8CFF-CDA734BA74CB}"/>
              </a:ext>
            </a:extLst>
          </p:cNvPr>
          <p:cNvSpPr/>
          <p:nvPr/>
        </p:nvSpPr>
        <p:spPr>
          <a:xfrm>
            <a:off x="5721350" y="27225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4" action="ppaction://hlinksldjump" highlightClick="1"/>
            <a:extLst>
              <a:ext uri="{FF2B5EF4-FFF2-40B4-BE49-F238E27FC236}">
                <a16:creationId xmlns:a16="http://schemas.microsoft.com/office/drawing/2014/main" id="{AADE8933-F4FC-4E0E-85BD-CE0F2B20CAD9}"/>
              </a:ext>
            </a:extLst>
          </p:cNvPr>
          <p:cNvSpPr/>
          <p:nvPr/>
        </p:nvSpPr>
        <p:spPr>
          <a:xfrm>
            <a:off x="6005513" y="173990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5" action="ppaction://hlinksldjump" highlightClick="1"/>
            <a:extLst>
              <a:ext uri="{FF2B5EF4-FFF2-40B4-BE49-F238E27FC236}">
                <a16:creationId xmlns:a16="http://schemas.microsoft.com/office/drawing/2014/main" id="{DD5F4FA6-3C2C-4378-B754-CC81A158879D}"/>
              </a:ext>
            </a:extLst>
          </p:cNvPr>
          <p:cNvSpPr/>
          <p:nvPr/>
        </p:nvSpPr>
        <p:spPr>
          <a:xfrm>
            <a:off x="7299325" y="222091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0" name="Bouton d'action : Aide 59">
            <a:hlinkClick r:id="rId6" action="ppaction://hlinksldjump" highlightClick="1"/>
            <a:extLst>
              <a:ext uri="{FF2B5EF4-FFF2-40B4-BE49-F238E27FC236}">
                <a16:creationId xmlns:a16="http://schemas.microsoft.com/office/drawing/2014/main" id="{C169A733-387B-4442-983D-A913C41D8E53}"/>
              </a:ext>
            </a:extLst>
          </p:cNvPr>
          <p:cNvSpPr/>
          <p:nvPr/>
        </p:nvSpPr>
        <p:spPr>
          <a:xfrm>
            <a:off x="9212263" y="31924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7" action="ppaction://hlinksldjump" highlightClick="1"/>
            <a:extLst>
              <a:ext uri="{FF2B5EF4-FFF2-40B4-BE49-F238E27FC236}">
                <a16:creationId xmlns:a16="http://schemas.microsoft.com/office/drawing/2014/main" id="{00F9C02E-D9D6-41B2-915C-7F1D55825B2C}"/>
              </a:ext>
            </a:extLst>
          </p:cNvPr>
          <p:cNvSpPr/>
          <p:nvPr/>
        </p:nvSpPr>
        <p:spPr>
          <a:xfrm>
            <a:off x="5802313" y="3684588"/>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8" action="ppaction://hlinksldjump" highlightClick="1"/>
            <a:extLst>
              <a:ext uri="{FF2B5EF4-FFF2-40B4-BE49-F238E27FC236}">
                <a16:creationId xmlns:a16="http://schemas.microsoft.com/office/drawing/2014/main" id="{FC52B1F5-232A-45F5-8C03-F6D4CA513A84}"/>
              </a:ext>
            </a:extLst>
          </p:cNvPr>
          <p:cNvSpPr/>
          <p:nvPr/>
        </p:nvSpPr>
        <p:spPr>
          <a:xfrm>
            <a:off x="8782050" y="41830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6" name="Bouton d'action : Aide 65">
            <a:hlinkClick r:id="rId9" action="ppaction://hlinksldjump" highlightClick="1"/>
            <a:extLst>
              <a:ext uri="{FF2B5EF4-FFF2-40B4-BE49-F238E27FC236}">
                <a16:creationId xmlns:a16="http://schemas.microsoft.com/office/drawing/2014/main" id="{0C2A216A-EA87-480F-916E-2C213DD08E99}"/>
              </a:ext>
            </a:extLst>
          </p:cNvPr>
          <p:cNvSpPr/>
          <p:nvPr/>
        </p:nvSpPr>
        <p:spPr>
          <a:xfrm>
            <a:off x="6699250" y="467995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41995" name="Groupe 1">
            <a:extLst>
              <a:ext uri="{FF2B5EF4-FFF2-40B4-BE49-F238E27FC236}">
                <a16:creationId xmlns:a16="http://schemas.microsoft.com/office/drawing/2014/main" id="{7F29BB40-FF38-4617-9E2B-8C4D685C3D85}"/>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1825B13A-67AB-4A34-B4EF-C87ADA6DBA9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D750414D-03E9-4323-8B69-2DE98D9C3FD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3490070C-6EB6-4912-B704-C9074A52626B}"/>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3"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grpSp>
      <p:sp>
        <p:nvSpPr>
          <p:cNvPr id="27" name="Bouton d'action : Aide 26">
            <a:hlinkClick r:id="rId14" action="ppaction://hlinksldjump" highlightClick="1"/>
            <a:extLst>
              <a:ext uri="{FF2B5EF4-FFF2-40B4-BE49-F238E27FC236}">
                <a16:creationId xmlns:a16="http://schemas.microsoft.com/office/drawing/2014/main" id="{A17E6717-F5B8-4BB3-A188-92E3BCC8AC4B}"/>
              </a:ext>
            </a:extLst>
          </p:cNvPr>
          <p:cNvSpPr/>
          <p:nvPr/>
        </p:nvSpPr>
        <p:spPr>
          <a:xfrm>
            <a:off x="5668963" y="5405438"/>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pic>
        <p:nvPicPr>
          <p:cNvPr id="42012" name="Picture 2" descr="Norovirus ao microscópio">
            <a:extLst>
              <a:ext uri="{FF2B5EF4-FFF2-40B4-BE49-F238E27FC236}">
                <a16:creationId xmlns:a16="http://schemas.microsoft.com/office/drawing/2014/main" id="{E9802DD8-D0E2-48CC-A783-E03B34CE60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46844" y="150813"/>
            <a:ext cx="1788465" cy="230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3" name="ZoneTexte 29">
            <a:extLst>
              <a:ext uri="{FF2B5EF4-FFF2-40B4-BE49-F238E27FC236}">
                <a16:creationId xmlns:a16="http://schemas.microsoft.com/office/drawing/2014/main" id="{91F8B177-FA50-4D07-853B-F7B82E4F2F34}"/>
              </a:ext>
            </a:extLst>
          </p:cNvPr>
          <p:cNvSpPr txBox="1">
            <a:spLocks noChangeArrowheads="1"/>
          </p:cNvSpPr>
          <p:nvPr/>
        </p:nvSpPr>
        <p:spPr bwMode="auto">
          <a:xfrm>
            <a:off x="10123488" y="2502086"/>
            <a:ext cx="2035175" cy="46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fr-FR" sz="800"/>
              <a:t>Fonte: Prof. Albert Bosch, Laboratório de vírus entéricos, Universidade de Barcelona</a:t>
            </a:r>
            <a:endParaRPr lang="fr-FR" altLang="fr-FR" sz="800"/>
          </a:p>
        </p:txBody>
      </p:sp>
      <p:grpSp>
        <p:nvGrpSpPr>
          <p:cNvPr id="41998" name="Groupe 2">
            <a:extLst>
              <a:ext uri="{FF2B5EF4-FFF2-40B4-BE49-F238E27FC236}">
                <a16:creationId xmlns:a16="http://schemas.microsoft.com/office/drawing/2014/main" id="{A050EA52-E5D2-40EB-AE39-C48D61ABD37B}"/>
              </a:ext>
            </a:extLst>
          </p:cNvPr>
          <p:cNvGrpSpPr>
            <a:grpSpLocks/>
          </p:cNvGrpSpPr>
          <p:nvPr/>
        </p:nvGrpSpPr>
        <p:grpSpPr bwMode="auto">
          <a:xfrm>
            <a:off x="-41275" y="6016625"/>
            <a:ext cx="12276138" cy="887413"/>
            <a:chOff x="-41275" y="6016625"/>
            <a:chExt cx="12276138" cy="887413"/>
          </a:xfrm>
        </p:grpSpPr>
        <p:grpSp>
          <p:nvGrpSpPr>
            <p:cNvPr id="42000" name="Groupe 83">
              <a:extLst>
                <a:ext uri="{FF2B5EF4-FFF2-40B4-BE49-F238E27FC236}">
                  <a16:creationId xmlns:a16="http://schemas.microsoft.com/office/drawing/2014/main" id="{2691AB59-7771-4736-A5EA-5B080B67F265}"/>
                </a:ext>
              </a:extLst>
            </p:cNvPr>
            <p:cNvGrpSpPr>
              <a:grpSpLocks/>
            </p:cNvGrpSpPr>
            <p:nvPr/>
          </p:nvGrpSpPr>
          <p:grpSpPr bwMode="auto">
            <a:xfrm>
              <a:off x="-41275" y="6016625"/>
              <a:ext cx="12276138" cy="887413"/>
              <a:chOff x="-41565" y="6016088"/>
              <a:chExt cx="12276859" cy="888671"/>
            </a:xfrm>
          </p:grpSpPr>
          <p:sp>
            <p:nvSpPr>
              <p:cNvPr id="42003" name="ZoneTexte 84">
                <a:extLst>
                  <a:ext uri="{FF2B5EF4-FFF2-40B4-BE49-F238E27FC236}">
                    <a16:creationId xmlns:a16="http://schemas.microsoft.com/office/drawing/2014/main" id="{57997FFA-DB5F-43DF-B824-A8A63B70369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2004" name="ZoneTexte 85">
                <a:extLst>
                  <a:ext uri="{FF2B5EF4-FFF2-40B4-BE49-F238E27FC236}">
                    <a16:creationId xmlns:a16="http://schemas.microsoft.com/office/drawing/2014/main" id="{FA7A4FB4-3A51-4337-81B8-71D16DA2EC3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87" name="Rectangle 86">
                <a:extLst>
                  <a:ext uri="{FF2B5EF4-FFF2-40B4-BE49-F238E27FC236}">
                    <a16:creationId xmlns:a16="http://schemas.microsoft.com/office/drawing/2014/main" id="{72C1173B-3A7F-4B21-AC7D-DA0142EC611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8" name="Bouton d’action : vide 87">
                <a:hlinkClick r:id="" action="ppaction://hlinkshowjump?jump=endshow" highlightClick="1"/>
                <a:extLst>
                  <a:ext uri="{FF2B5EF4-FFF2-40B4-BE49-F238E27FC236}">
                    <a16:creationId xmlns:a16="http://schemas.microsoft.com/office/drawing/2014/main" id="{758768A9-45D5-46D8-BE7E-33CA4AAA4DE8}"/>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2007" name="ZoneTexte 88">
                <a:extLst>
                  <a:ext uri="{FF2B5EF4-FFF2-40B4-BE49-F238E27FC236}">
                    <a16:creationId xmlns:a16="http://schemas.microsoft.com/office/drawing/2014/main" id="{85E8650C-41B7-466C-93C3-781C3EA5E208}"/>
                  </a:ext>
                </a:extLst>
              </p:cNvPr>
              <p:cNvSpPr txBox="1">
                <a:spLocks noChangeArrowheads="1"/>
              </p:cNvSpPr>
              <p:nvPr/>
            </p:nvSpPr>
            <p:spPr bwMode="auto">
              <a:xfrm>
                <a:off x="3488951" y="6183424"/>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42008" name="ZoneTexte 89">
                <a:extLst>
                  <a:ext uri="{FF2B5EF4-FFF2-40B4-BE49-F238E27FC236}">
                    <a16:creationId xmlns:a16="http://schemas.microsoft.com/office/drawing/2014/main" id="{DA8E0000-E9E1-4D19-895D-F6EBF48B8493}"/>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91" name="Bouton d’action : vide 90">
                <a:hlinkClick r:id="rId16" action="ppaction://hlinksldjump" highlightClick="1"/>
                <a:extLst>
                  <a:ext uri="{FF2B5EF4-FFF2-40B4-BE49-F238E27FC236}">
                    <a16:creationId xmlns:a16="http://schemas.microsoft.com/office/drawing/2014/main" id="{40A12CDB-8123-4239-A185-E2AF704C5EC7}"/>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42010" name="Image 91">
                <a:extLst>
                  <a:ext uri="{FF2B5EF4-FFF2-40B4-BE49-F238E27FC236}">
                    <a16:creationId xmlns:a16="http://schemas.microsoft.com/office/drawing/2014/main" id="{D1C134C6-39AA-4139-BF69-1D6CC2DFF87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Bouton d’action : vide 92">
                <a:hlinkClick r:id="" action="ppaction://hlinkshowjump?jump=previousslide" highlightClick="1"/>
                <a:extLst>
                  <a:ext uri="{FF2B5EF4-FFF2-40B4-BE49-F238E27FC236}">
                    <a16:creationId xmlns:a16="http://schemas.microsoft.com/office/drawing/2014/main" id="{215DFB45-ED86-493E-84BE-637E3005C2A7}"/>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2" name="Bouton d'action : Retour 1">
              <a:hlinkClick r:id="rId18" action="ppaction://hlinksldjump" highlightClick="1"/>
              <a:extLst>
                <a:ext uri="{FF2B5EF4-FFF2-40B4-BE49-F238E27FC236}">
                  <a16:creationId xmlns:a16="http://schemas.microsoft.com/office/drawing/2014/main" id="{F93354A8-0703-4917-A23D-B59703AE84A5}"/>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sp>
          <p:nvSpPr>
            <p:cNvPr id="42002" name="ZoneTexte 88">
              <a:extLst>
                <a:ext uri="{FF2B5EF4-FFF2-40B4-BE49-F238E27FC236}">
                  <a16:creationId xmlns:a16="http://schemas.microsoft.com/office/drawing/2014/main" id="{0FB1544F-74FC-46DB-ABB4-582D27D5127E}"/>
                </a:ext>
              </a:extLst>
            </p:cNvPr>
            <p:cNvSpPr txBox="1">
              <a:spLocks noChangeArrowheads="1"/>
            </p:cNvSpPr>
            <p:nvPr/>
          </p:nvSpPr>
          <p:spPr bwMode="auto">
            <a:xfrm>
              <a:off x="6529221" y="6202363"/>
              <a:ext cx="13204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grpSp>
      <p:pic>
        <p:nvPicPr>
          <p:cNvPr id="41999" name="Image 2">
            <a:extLst>
              <a:ext uri="{FF2B5EF4-FFF2-40B4-BE49-F238E27FC236}">
                <a16:creationId xmlns:a16="http://schemas.microsoft.com/office/drawing/2014/main" id="{A78C0909-C204-4B89-96F2-1058854C06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Bouton d’action : vide 31">
            <a:hlinkClick r:id="rId20" highlightClick="1"/>
            <a:extLst>
              <a:ext uri="{FF2B5EF4-FFF2-40B4-BE49-F238E27FC236}">
                <a16:creationId xmlns:a16="http://schemas.microsoft.com/office/drawing/2014/main" id="{44531D4A-C867-44F8-B183-B4230E29FB32}"/>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BF6A1B2-C19D-4AF5-BB8F-88D36CB68BB6}"/>
              </a:ext>
            </a:extLst>
          </p:cNvPr>
          <p:cNvSpPr txBox="1"/>
          <p:nvPr/>
        </p:nvSpPr>
        <p:spPr>
          <a:xfrm>
            <a:off x="3122613" y="246063"/>
            <a:ext cx="9069387" cy="1477962"/>
          </a:xfrm>
          <a:prstGeom prst="rect">
            <a:avLst/>
          </a:prstGeom>
          <a:noFill/>
        </p:spPr>
        <p:txBody>
          <a:bodyPr>
            <a:spAutoFit/>
          </a:bodyPr>
          <a:lstStyle/>
          <a:p>
            <a:pPr algn="ctr" eaLnBrk="1" fontAlgn="auto" hangingPunct="1">
              <a:spcBef>
                <a:spcPts val="0"/>
              </a:spcBef>
              <a:spcAft>
                <a:spcPts val="0"/>
              </a:spcAft>
              <a:defRPr/>
            </a:pPr>
            <a:r>
              <a:rPr lang="fr-FR" altLang="fr-FR" sz="4500" b="1" i="1">
                <a:solidFill>
                  <a:srgbClr val="00707C"/>
                </a:solidFill>
                <a:latin typeface="Georgia" panose="02040502050405020303" pitchFamily="18" charset="0"/>
              </a:rPr>
              <a:t>Salmonella enterica </a:t>
            </a:r>
            <a:endParaRPr lang="fr-FR" sz="4501" b="1" i="1">
              <a:solidFill>
                <a:srgbClr val="00707C"/>
              </a:solidFill>
              <a:latin typeface="+mj-lt"/>
              <a:ea typeface="+mj-ea"/>
              <a:cs typeface="+mj-cs"/>
            </a:endParaRPr>
          </a:p>
          <a:p>
            <a:pPr algn="ctr" eaLnBrk="1" hangingPunct="1">
              <a:defRPr/>
            </a:pPr>
            <a:r>
              <a:rPr lang="en-GB" sz="4501" b="1">
                <a:solidFill>
                  <a:srgbClr val="00707C"/>
                </a:solidFill>
                <a:latin typeface="+mj-lt"/>
                <a:ea typeface="+mj-ea"/>
                <a:cs typeface="+mj-cs"/>
              </a:rPr>
              <a:t>Quais são os sintomas?</a:t>
            </a:r>
            <a:endParaRPr lang="en-GB" altLang="fr-FR" sz="4501" b="1">
              <a:solidFill>
                <a:srgbClr val="00707C"/>
              </a:solidFill>
              <a:latin typeface="+mj-lt"/>
              <a:ea typeface="+mj-ea"/>
              <a:cs typeface="+mj-cs"/>
            </a:endParaRPr>
          </a:p>
        </p:txBody>
      </p:sp>
      <p:sp>
        <p:nvSpPr>
          <p:cNvPr id="23555" name="ZoneTexte 13">
            <a:extLst>
              <a:ext uri="{FF2B5EF4-FFF2-40B4-BE49-F238E27FC236}">
                <a16:creationId xmlns:a16="http://schemas.microsoft.com/office/drawing/2014/main" id="{AA7318F9-1469-4C39-B10A-6F7F7496B86D}"/>
              </a:ext>
            </a:extLst>
          </p:cNvPr>
          <p:cNvSpPr txBox="1">
            <a:spLocks noChangeArrowheads="1"/>
          </p:cNvSpPr>
          <p:nvPr/>
        </p:nvSpPr>
        <p:spPr bwMode="auto">
          <a:xfrm>
            <a:off x="3171825" y="1931988"/>
            <a:ext cx="8828088" cy="4478337"/>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eaLnBrk="1" hangingPunct="1">
              <a:defRPr/>
            </a:pPr>
            <a:endParaRPr lang="fr-FR" altLang="fr-FR" sz="1400">
              <a:solidFill>
                <a:srgbClr val="00707C"/>
              </a:solidFill>
            </a:endParaRPr>
          </a:p>
          <a:p>
            <a:pPr eaLnBrk="1" hangingPunct="1">
              <a:buFont typeface="Wingdings" panose="05000000000000000000" pitchFamily="2" charset="2"/>
              <a:buChar char="ü"/>
              <a:defRPr/>
            </a:pPr>
            <a:r>
              <a:rPr lang="pt-BR" altLang="fr-FR" sz="1400">
                <a:solidFill>
                  <a:srgbClr val="00707C"/>
                </a:solidFill>
              </a:rPr>
              <a:t>Os sintomas aparecem entre 6 e 72 horas após a ingestão de alimentos contaminados </a:t>
            </a:r>
            <a:r>
              <a:rPr lang="en-US" altLang="fr-FR" sz="1400">
                <a:solidFill>
                  <a:srgbClr val="00707C"/>
                </a:solidFill>
              </a:rPr>
              <a:t>: </a:t>
            </a:r>
          </a:p>
          <a:p>
            <a:pPr eaLnBrk="1" hangingPunct="1">
              <a:buFont typeface="Wingdings" panose="05000000000000000000" pitchFamily="2" charset="2"/>
              <a:buChar char="ü"/>
              <a:defRPr/>
            </a:pPr>
            <a:endParaRPr lang="en-US" altLang="fr-FR" sz="1400">
              <a:solidFill>
                <a:srgbClr val="00707C"/>
              </a:solidFill>
            </a:endParaRPr>
          </a:p>
          <a:p>
            <a:pPr marL="844550" lvl="1" indent="-285750" eaLnBrk="1" hangingPunct="1">
              <a:buClr>
                <a:schemeClr val="accent1"/>
              </a:buClr>
              <a:buFont typeface="Arial" panose="020B0604020202020204" pitchFamily="34" charset="0"/>
              <a:buChar char="•"/>
              <a:defRPr/>
            </a:pPr>
            <a:r>
              <a:rPr lang="en-US" altLang="fr-FR" sz="1400">
                <a:solidFill>
                  <a:srgbClr val="00707C"/>
                </a:solidFill>
              </a:rPr>
              <a:t>Diarreia (pode ser sangrenta),</a:t>
            </a:r>
          </a:p>
          <a:p>
            <a:pPr marL="844550" lvl="1" indent="-285750" eaLnBrk="1" hangingPunct="1">
              <a:buClr>
                <a:schemeClr val="accent1"/>
              </a:buClr>
              <a:buFont typeface="Arial" panose="020B0604020202020204" pitchFamily="34" charset="0"/>
              <a:buChar char="•"/>
              <a:defRPr/>
            </a:pPr>
            <a:r>
              <a:rPr lang="en-US" altLang="fr-FR" sz="1400">
                <a:solidFill>
                  <a:srgbClr val="00707C"/>
                </a:solidFill>
              </a:rPr>
              <a:t>Cólicas abdominais,</a:t>
            </a:r>
          </a:p>
          <a:p>
            <a:pPr marL="844550" lvl="1" indent="-285750" eaLnBrk="1" hangingPunct="1">
              <a:buClr>
                <a:schemeClr val="accent1"/>
              </a:buClr>
              <a:buFont typeface="Arial" panose="020B0604020202020204" pitchFamily="34" charset="0"/>
              <a:buChar char="•"/>
              <a:defRPr/>
            </a:pPr>
            <a:r>
              <a:rPr lang="en-US" altLang="fr-FR" sz="1400">
                <a:solidFill>
                  <a:srgbClr val="00707C"/>
                </a:solidFill>
              </a:rPr>
              <a:t>Febre,</a:t>
            </a:r>
          </a:p>
          <a:p>
            <a:pPr marL="844550" lvl="1" indent="-285750" eaLnBrk="1" hangingPunct="1">
              <a:buClr>
                <a:schemeClr val="accent1"/>
              </a:buClr>
              <a:buFont typeface="Arial" panose="020B0604020202020204" pitchFamily="34" charset="0"/>
              <a:buChar char="•"/>
              <a:defRPr/>
            </a:pPr>
            <a:r>
              <a:rPr lang="en-US" altLang="fr-FR" sz="1400">
                <a:solidFill>
                  <a:srgbClr val="00707C"/>
                </a:solidFill>
              </a:rPr>
              <a:t>Vómito,</a:t>
            </a:r>
          </a:p>
          <a:p>
            <a:pPr marL="844550" lvl="1" indent="-285750" eaLnBrk="1" hangingPunct="1">
              <a:buFont typeface="Arial" panose="020B0604020202020204" pitchFamily="34" charset="0"/>
              <a:buChar char="•"/>
              <a:defRPr/>
            </a:pPr>
            <a:r>
              <a:rPr lang="en-US" altLang="fr-FR" sz="1400">
                <a:solidFill>
                  <a:srgbClr val="00707C"/>
                </a:solidFill>
              </a:rPr>
              <a:t>Dor de cabeça,</a:t>
            </a:r>
          </a:p>
          <a:p>
            <a:pPr marL="844550" lvl="1" indent="-285750" eaLnBrk="1" hangingPunct="1">
              <a:buFont typeface="Arial" panose="020B0604020202020204" pitchFamily="34" charset="0"/>
              <a:buChar char="•"/>
              <a:defRPr/>
            </a:pPr>
            <a:r>
              <a:rPr lang="en-US" altLang="fr-FR" sz="1400">
                <a:solidFill>
                  <a:srgbClr val="00707C"/>
                </a:solidFill>
              </a:rPr>
              <a:t>Dores no corpo.</a:t>
            </a: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fr-FR" altLang="fr-FR" sz="1400">
              <a:solidFill>
                <a:srgbClr val="00707C"/>
              </a:solidFill>
            </a:endParaRPr>
          </a:p>
          <a:p>
            <a:pPr eaLnBrk="1" hangingPunct="1">
              <a:buFont typeface="Wingdings" panose="05000000000000000000" pitchFamily="2" charset="2"/>
              <a:buChar char="ü"/>
              <a:defRPr/>
            </a:pPr>
            <a:endParaRPr lang="en-US" altLang="fr-FR" sz="1400">
              <a:solidFill>
                <a:srgbClr val="00707C"/>
              </a:solidFill>
            </a:endParaRPr>
          </a:p>
          <a:p>
            <a:pPr eaLnBrk="1" hangingPunct="1">
              <a:buFont typeface="Wingdings" panose="05000000000000000000" pitchFamily="2" charset="2"/>
              <a:buChar char="ü"/>
              <a:defRPr/>
            </a:pPr>
            <a:endParaRPr lang="en-GB" altLang="fr-FR" sz="1400">
              <a:solidFill>
                <a:srgbClr val="00707C"/>
              </a:solidFill>
            </a:endParaRPr>
          </a:p>
          <a:p>
            <a:pPr lvl="2" eaLnBrk="1" hangingPunct="1">
              <a:spcBef>
                <a:spcPts val="300"/>
              </a:spcBef>
              <a:buFont typeface="Wingdings" panose="05000000000000000000" pitchFamily="2" charset="2"/>
              <a:buChar char="ü"/>
              <a:defRPr/>
            </a:pPr>
            <a:endParaRPr lang="en-GB" altLang="fr-FR" sz="1400">
              <a:solidFill>
                <a:srgbClr val="00707C"/>
              </a:solidFill>
            </a:endParaRPr>
          </a:p>
          <a:p>
            <a:pPr lvl="1" indent="0" eaLnBrk="1" hangingPunct="1">
              <a:defRPr/>
            </a:pPr>
            <a:endParaRPr lang="en-GB" altLang="fr-FR" sz="1400"/>
          </a:p>
          <a:p>
            <a:pPr lvl="3" eaLnBrk="1" hangingPunct="1">
              <a:spcBef>
                <a:spcPts val="300"/>
              </a:spcBef>
              <a:buFont typeface="Wingdings" panose="05000000000000000000" pitchFamily="2" charset="2"/>
              <a:buChar char="ü"/>
              <a:defRPr/>
            </a:pPr>
            <a:endParaRPr lang="fr-FR" altLang="fr-FR" sz="1400">
              <a:solidFill>
                <a:srgbClr val="00707C"/>
              </a:solidFill>
            </a:endParaRPr>
          </a:p>
        </p:txBody>
      </p:sp>
      <p:grpSp>
        <p:nvGrpSpPr>
          <p:cNvPr id="81924" name="Groupe 17">
            <a:extLst>
              <a:ext uri="{FF2B5EF4-FFF2-40B4-BE49-F238E27FC236}">
                <a16:creationId xmlns:a16="http://schemas.microsoft.com/office/drawing/2014/main" id="{BDBA9580-DCE7-4C60-9784-B21A972CE8FA}"/>
              </a:ext>
            </a:extLst>
          </p:cNvPr>
          <p:cNvGrpSpPr>
            <a:grpSpLocks/>
          </p:cNvGrpSpPr>
          <p:nvPr/>
        </p:nvGrpSpPr>
        <p:grpSpPr bwMode="auto">
          <a:xfrm>
            <a:off x="-41275" y="6016625"/>
            <a:ext cx="12276138" cy="887413"/>
            <a:chOff x="-41565" y="6016088"/>
            <a:chExt cx="12276859" cy="888671"/>
          </a:xfrm>
        </p:grpSpPr>
        <p:sp>
          <p:nvSpPr>
            <p:cNvPr id="81932" name="ZoneTexte 18">
              <a:extLst>
                <a:ext uri="{FF2B5EF4-FFF2-40B4-BE49-F238E27FC236}">
                  <a16:creationId xmlns:a16="http://schemas.microsoft.com/office/drawing/2014/main" id="{B7D0A930-7C14-48C6-9892-78A609DEC37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1933" name="ZoneTexte 19">
              <a:extLst>
                <a:ext uri="{FF2B5EF4-FFF2-40B4-BE49-F238E27FC236}">
                  <a16:creationId xmlns:a16="http://schemas.microsoft.com/office/drawing/2014/main" id="{918B7057-E134-4141-80BF-868E955D5FF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9F7062F0-23F1-4530-9A89-372C6F69205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2" action="ppaction://hlinksldjump" highlightClick="1"/>
              <a:extLst>
                <a:ext uri="{FF2B5EF4-FFF2-40B4-BE49-F238E27FC236}">
                  <a16:creationId xmlns:a16="http://schemas.microsoft.com/office/drawing/2014/main" id="{F9FBB1F9-8C48-4C50-A7B5-A111307BE1FA}"/>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1936" name="Image 25">
              <a:extLst>
                <a:ext uri="{FF2B5EF4-FFF2-40B4-BE49-F238E27FC236}">
                  <a16:creationId xmlns:a16="http://schemas.microsoft.com/office/drawing/2014/main" id="{39BA7CDB-8038-41EF-8952-75280F24C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925" name="Groupe 15">
            <a:extLst>
              <a:ext uri="{FF2B5EF4-FFF2-40B4-BE49-F238E27FC236}">
                <a16:creationId xmlns:a16="http://schemas.microsoft.com/office/drawing/2014/main" id="{0A81C292-D211-42AA-A68C-363A3F05C222}"/>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2162094E-3CA1-4C57-9A79-204680C45411}"/>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BCD9480E-C272-4F4D-96D2-EDA269BD38B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1926" name="Image 1" descr="Desenho: Pessoa com dores de barriga (com mãos a agarrar um barriga de cor avermelhada).">
            <a:extLst>
              <a:ext uri="{FF2B5EF4-FFF2-40B4-BE49-F238E27FC236}">
                <a16:creationId xmlns:a16="http://schemas.microsoft.com/office/drawing/2014/main" id="{92FCAB03-1CAF-4C6A-8EF8-13E32388E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2546350"/>
            <a:ext cx="29781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age 1">
            <a:extLst>
              <a:ext uri="{FF2B5EF4-FFF2-40B4-BE49-F238E27FC236}">
                <a16:creationId xmlns:a16="http://schemas.microsoft.com/office/drawing/2014/main" id="{FFED78C2-5C58-42FB-A543-5E1621D0A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ZoneTexte 22">
            <a:extLst>
              <a:ext uri="{FF2B5EF4-FFF2-40B4-BE49-F238E27FC236}">
                <a16:creationId xmlns:a16="http://schemas.microsoft.com/office/drawing/2014/main" id="{E3BED9F0-F42D-4F0C-B074-B9CC97D2F85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00060161-8654-44FA-ACE0-EA4D113B4281}"/>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0" highlightClick="1"/>
            <a:extLst>
              <a:ext uri="{FF2B5EF4-FFF2-40B4-BE49-F238E27FC236}">
                <a16:creationId xmlns:a16="http://schemas.microsoft.com/office/drawing/2014/main" id="{F5F3BC23-3D22-45B3-B9EA-F3F397B69A1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8158D2-5D52-4328-927B-C97D54D9D7A9}"/>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altLang="fr-FR" sz="4500" b="1" i="1">
                <a:solidFill>
                  <a:srgbClr val="00707C"/>
                </a:solidFill>
                <a:latin typeface="Georgia" panose="02040502050405020303" pitchFamily="18" charset="0"/>
              </a:rPr>
              <a:t>Salmonella enterica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Existe algum tratamento ou conselho para melhorar</a:t>
            </a:r>
            <a:r>
              <a:rPr lang="en-GB" altLang="fr-FR" sz="4501" b="1">
                <a:solidFill>
                  <a:srgbClr val="00707C"/>
                </a:solidFill>
                <a:latin typeface="+mj-lt"/>
                <a:ea typeface="+mj-ea"/>
                <a:cs typeface="+mj-cs"/>
              </a:rPr>
              <a:t>?</a:t>
            </a:r>
          </a:p>
        </p:txBody>
      </p:sp>
      <p:sp>
        <p:nvSpPr>
          <p:cNvPr id="82947" name="ZoneTexte 13">
            <a:extLst>
              <a:ext uri="{FF2B5EF4-FFF2-40B4-BE49-F238E27FC236}">
                <a16:creationId xmlns:a16="http://schemas.microsoft.com/office/drawing/2014/main" id="{493CB32F-EF8F-49B0-9550-EBF523CACA54}"/>
              </a:ext>
            </a:extLst>
          </p:cNvPr>
          <p:cNvSpPr txBox="1">
            <a:spLocks noChangeArrowheads="1"/>
          </p:cNvSpPr>
          <p:nvPr/>
        </p:nvSpPr>
        <p:spPr bwMode="auto">
          <a:xfrm>
            <a:off x="3186113" y="3109913"/>
            <a:ext cx="8828087"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Na maioria dos casos, </a:t>
            </a:r>
            <a:r>
              <a:rPr lang="pt-BR" altLang="fr-FR" sz="1400" dirty="0">
                <a:solidFill>
                  <a:srgbClr val="B92233"/>
                </a:solidFill>
              </a:rPr>
              <a:t>não há necessidade de tratamento</a:t>
            </a:r>
            <a:r>
              <a:rPr lang="en-US" altLang="fr-FR" sz="1400" dirty="0">
                <a:solidFill>
                  <a:srgbClr val="B92233"/>
                </a:solidFill>
              </a:rPr>
              <a:t>.</a:t>
            </a:r>
          </a:p>
          <a:p>
            <a:pPr eaLnBrk="1" hangingPunct="1">
              <a:buFont typeface="Wingdings" panose="05000000000000000000" pitchFamily="2" charset="2"/>
              <a:buChar char="ü"/>
            </a:pPr>
            <a:r>
              <a:rPr lang="pt-BR" altLang="fr-FR" sz="1400" dirty="0">
                <a:solidFill>
                  <a:srgbClr val="00707C"/>
                </a:solidFill>
              </a:rPr>
              <a:t>Pessoas com desidratação grave </a:t>
            </a:r>
            <a:r>
              <a:rPr lang="pt-BR" altLang="fr-FR" sz="1400" dirty="0">
                <a:solidFill>
                  <a:srgbClr val="B92233"/>
                </a:solidFill>
              </a:rPr>
              <a:t>podem precisar de reidratação</a:t>
            </a:r>
            <a:r>
              <a:rPr lang="en-US" altLang="fr-FR" sz="1400" dirty="0">
                <a:solidFill>
                  <a:srgbClr val="B92233"/>
                </a:solidFill>
              </a:rPr>
              <a:t>. </a:t>
            </a:r>
          </a:p>
          <a:p>
            <a:pPr eaLnBrk="1" hangingPunct="1">
              <a:buClr>
                <a:schemeClr val="accent1"/>
              </a:buClr>
              <a:buFont typeface="Wingdings" panose="05000000000000000000" pitchFamily="2" charset="2"/>
              <a:buChar char="ü"/>
            </a:pPr>
            <a:r>
              <a:rPr lang="pt-BR" altLang="fr-FR" sz="1400" dirty="0">
                <a:solidFill>
                  <a:srgbClr val="B92233"/>
                </a:solidFill>
              </a:rPr>
              <a:t>Os antibióticos são recomendados apenas para pessoas em risco de doença invasiva</a:t>
            </a:r>
            <a:r>
              <a:rPr lang="pt-BR" altLang="fr-FR" sz="1400" dirty="0">
                <a:solidFill>
                  <a:srgbClr val="00707C"/>
                </a:solidFill>
              </a:rPr>
              <a:t>, incluindo crianças com menos de três meses de idade</a:t>
            </a:r>
            <a:r>
              <a:rPr lang="en-US" altLang="fr-FR" sz="1400" dirty="0">
                <a:solidFill>
                  <a:srgbClr val="00707C"/>
                </a:solidFill>
              </a:rPr>
              <a:t>.</a:t>
            </a:r>
          </a:p>
          <a:p>
            <a:pPr eaLnBrk="1" hangingPunct="1">
              <a:buFont typeface="Wingdings" panose="05000000000000000000" pitchFamily="2" charset="2"/>
              <a:buChar char="ü"/>
            </a:pPr>
            <a:endParaRPr lang="en-US" altLang="fr-FR" sz="1400" dirty="0">
              <a:solidFill>
                <a:srgbClr val="00707C"/>
              </a:solidFill>
            </a:endParaRPr>
          </a:p>
          <a:p>
            <a:pPr eaLnBrk="1" hangingPunct="1"/>
            <a:endParaRPr lang="en-US" altLang="fr-FR" sz="1400" dirty="0">
              <a:solidFill>
                <a:srgbClr val="00707C"/>
              </a:solidFill>
            </a:endParaRPr>
          </a:p>
          <a:p>
            <a:pPr eaLnBrk="1" hangingPunct="1"/>
            <a:r>
              <a:rPr lang="en-US" altLang="fr-FR" sz="1400" dirty="0">
                <a:solidFill>
                  <a:srgbClr val="00707C"/>
                </a:solidFill>
              </a:rPr>
              <a:t>						</a:t>
            </a:r>
            <a:r>
              <a:rPr lang="pt-BR" altLang="fr-FR" sz="1400" dirty="0">
                <a:solidFill>
                  <a:srgbClr val="00707C"/>
                </a:solidFill>
              </a:rPr>
              <a:t>No caso da </a:t>
            </a:r>
            <a:r>
              <a:rPr lang="pt-BR" altLang="fr-FR" sz="1400" i="1" dirty="0" err="1">
                <a:solidFill>
                  <a:srgbClr val="00707C"/>
                </a:solidFill>
              </a:rPr>
              <a:t>Salmonella</a:t>
            </a:r>
            <a:r>
              <a:rPr lang="pt-BR" altLang="fr-FR" sz="1400" i="1" dirty="0">
                <a:solidFill>
                  <a:srgbClr val="00707C"/>
                </a:solidFill>
              </a:rPr>
              <a:t> entérica </a:t>
            </a:r>
            <a:r>
              <a:rPr lang="pt-BR" altLang="fr-FR" sz="1400" dirty="0">
                <a:solidFill>
                  <a:srgbClr val="00707C"/>
                </a:solidFill>
              </a:rPr>
              <a:t>a </a:t>
            </a:r>
            <a:r>
              <a:rPr lang="pt-BR" altLang="fr-FR" sz="1400" dirty="0">
                <a:solidFill>
                  <a:srgbClr val="B92233"/>
                </a:solidFill>
              </a:rPr>
              <a:t>resistência a antibióticos é um desafio crescente </a:t>
            </a:r>
            <a:r>
              <a:rPr lang="pt-BR" altLang="fr-FR" sz="1400" dirty="0">
                <a:solidFill>
                  <a:srgbClr val="00707C"/>
                </a:solidFill>
              </a:rPr>
              <a:t>e </a:t>
            </a:r>
          </a:p>
          <a:p>
            <a:pPr eaLnBrk="1" hangingPunct="1"/>
            <a:r>
              <a:rPr lang="pt-BR" altLang="fr-FR" sz="1400" dirty="0">
                <a:solidFill>
                  <a:srgbClr val="00707C"/>
                </a:solidFill>
              </a:rPr>
              <a:t>						preocupante. A redução da possibilidade de tratar a infeção leva a uma maior importância 					das medidas de prevenção da infeção em todas as partes da cadeia alimentar.</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sp>
        <p:nvSpPr>
          <p:cNvPr id="18" name="Bouton d’action : vide 17">
            <a:hlinkClick r:id="rId2" action="ppaction://hlinksldjump" highlightClick="1"/>
            <a:extLst>
              <a:ext uri="{FF2B5EF4-FFF2-40B4-BE49-F238E27FC236}">
                <a16:creationId xmlns:a16="http://schemas.microsoft.com/office/drawing/2014/main" id="{9BA0781B-BB71-4A5C-922E-C0C878808BA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82949" name="Groupe 17">
            <a:extLst>
              <a:ext uri="{FF2B5EF4-FFF2-40B4-BE49-F238E27FC236}">
                <a16:creationId xmlns:a16="http://schemas.microsoft.com/office/drawing/2014/main" id="{F5FF378A-DADC-4D0A-8E08-E387384D8894}"/>
              </a:ext>
            </a:extLst>
          </p:cNvPr>
          <p:cNvGrpSpPr>
            <a:grpSpLocks/>
          </p:cNvGrpSpPr>
          <p:nvPr/>
        </p:nvGrpSpPr>
        <p:grpSpPr bwMode="auto">
          <a:xfrm>
            <a:off x="-41275" y="6016625"/>
            <a:ext cx="12276138" cy="887413"/>
            <a:chOff x="-41565" y="6016088"/>
            <a:chExt cx="12276859" cy="888671"/>
          </a:xfrm>
        </p:grpSpPr>
        <p:sp>
          <p:nvSpPr>
            <p:cNvPr id="82957" name="ZoneTexte 18">
              <a:extLst>
                <a:ext uri="{FF2B5EF4-FFF2-40B4-BE49-F238E27FC236}">
                  <a16:creationId xmlns:a16="http://schemas.microsoft.com/office/drawing/2014/main" id="{FD3AC4AF-DCB9-4F16-8F8E-68D82C96E9E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2958" name="ZoneTexte 19">
              <a:extLst>
                <a:ext uri="{FF2B5EF4-FFF2-40B4-BE49-F238E27FC236}">
                  <a16:creationId xmlns:a16="http://schemas.microsoft.com/office/drawing/2014/main" id="{C53033C4-ADC5-468D-8DBA-8A6384F16CB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3" name="Rectangle 22">
              <a:extLst>
                <a:ext uri="{FF2B5EF4-FFF2-40B4-BE49-F238E27FC236}">
                  <a16:creationId xmlns:a16="http://schemas.microsoft.com/office/drawing/2014/main" id="{C3BEBDD8-4A90-4AD3-BB76-641E9FE9B25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3" action="ppaction://hlinksldjump" highlightClick="1"/>
              <a:extLst>
                <a:ext uri="{FF2B5EF4-FFF2-40B4-BE49-F238E27FC236}">
                  <a16:creationId xmlns:a16="http://schemas.microsoft.com/office/drawing/2014/main" id="{86266C38-220C-48DB-8386-BA6E14BED264}"/>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2961" name="Image 25">
              <a:extLst>
                <a:ext uri="{FF2B5EF4-FFF2-40B4-BE49-F238E27FC236}">
                  <a16:creationId xmlns:a16="http://schemas.microsoft.com/office/drawing/2014/main" id="{D455D248-AAC8-40D9-A28D-410800849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950" name="Groupe 15">
            <a:extLst>
              <a:ext uri="{FF2B5EF4-FFF2-40B4-BE49-F238E27FC236}">
                <a16:creationId xmlns:a16="http://schemas.microsoft.com/office/drawing/2014/main" id="{3509DF96-5C76-4A70-8853-1C3BF82BB4AA}"/>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741BF568-4223-40F4-A514-A49D2B97D844}"/>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0052DA8C-56EE-4ADC-86B4-E9B56043E2CC}"/>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2951" name="Image 1" descr="Sinal de perigo">
            <a:extLst>
              <a:ext uri="{FF2B5EF4-FFF2-40B4-BE49-F238E27FC236}">
                <a16:creationId xmlns:a16="http://schemas.microsoft.com/office/drawing/2014/main" id="{48B907D6-E13F-4264-8051-534342D7B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313" y="4229100"/>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Image 1">
            <a:extLst>
              <a:ext uri="{FF2B5EF4-FFF2-40B4-BE49-F238E27FC236}">
                <a16:creationId xmlns:a16="http://schemas.microsoft.com/office/drawing/2014/main" id="{B95FE051-BA78-48D6-91A3-D21F40BC26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ZoneTexte 22">
            <a:extLst>
              <a:ext uri="{FF2B5EF4-FFF2-40B4-BE49-F238E27FC236}">
                <a16:creationId xmlns:a16="http://schemas.microsoft.com/office/drawing/2014/main" id="{FE9223EE-41B4-4B56-A974-D9ADD8C6A7F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27357454-FE1C-4BAF-BE2B-088A5B96BC89}"/>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1" highlightClick="1"/>
            <a:extLst>
              <a:ext uri="{FF2B5EF4-FFF2-40B4-BE49-F238E27FC236}">
                <a16:creationId xmlns:a16="http://schemas.microsoft.com/office/drawing/2014/main" id="{9515F5C2-AC65-46F5-A772-04132DC9AFE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D3C6B7B-2E97-4523-98D3-F6240C61E087}"/>
              </a:ext>
            </a:extLst>
          </p:cNvPr>
          <p:cNvSpPr txBox="1"/>
          <p:nvPr/>
        </p:nvSpPr>
        <p:spPr>
          <a:xfrm>
            <a:off x="3041650" y="-136525"/>
            <a:ext cx="9137650" cy="2170113"/>
          </a:xfrm>
          <a:prstGeom prst="rect">
            <a:avLst/>
          </a:prstGeom>
          <a:noFill/>
        </p:spPr>
        <p:txBody>
          <a:bodyPr>
            <a:spAutoFit/>
          </a:bodyPr>
          <a:lstStyle/>
          <a:p>
            <a:pPr algn="ctr" eaLnBrk="1" fontAlgn="auto" hangingPunct="1">
              <a:spcBef>
                <a:spcPts val="0"/>
              </a:spcBef>
              <a:spcAft>
                <a:spcPts val="0"/>
              </a:spcAft>
              <a:defRPr/>
            </a:pPr>
            <a:r>
              <a:rPr lang="fr-FR" altLang="fr-FR" sz="4500" b="1" i="1">
                <a:solidFill>
                  <a:srgbClr val="00707C"/>
                </a:solidFill>
                <a:latin typeface="Georgia" panose="02040502050405020303" pitchFamily="18" charset="0"/>
              </a:rPr>
              <a:t>Salmonella enterica </a:t>
            </a:r>
            <a:endParaRPr lang="en-GB" sz="4501" b="1" i="1">
              <a:solidFill>
                <a:srgbClr val="00707C"/>
              </a:solidFill>
              <a:latin typeface="+mj-lt"/>
              <a:ea typeface="+mj-ea"/>
              <a:cs typeface="+mj-cs"/>
            </a:endParaRPr>
          </a:p>
          <a:p>
            <a:pPr algn="ctr" eaLnBrk="1" fontAlgn="auto" hangingPunct="1">
              <a:spcBef>
                <a:spcPts val="0"/>
              </a:spcBef>
              <a:spcAft>
                <a:spcPts val="0"/>
              </a:spcAft>
              <a:defRPr/>
            </a:pPr>
            <a:r>
              <a:rPr lang="en-GB" sz="4501" b="1">
                <a:solidFill>
                  <a:srgbClr val="00707C"/>
                </a:solidFill>
                <a:latin typeface="+mj-lt"/>
                <a:ea typeface="+mj-ea"/>
                <a:cs typeface="+mj-cs"/>
              </a:rPr>
              <a:t>Como podemos evitar este micróbio</a:t>
            </a:r>
            <a:r>
              <a:rPr lang="en-GB" altLang="fr-FR" sz="4501" b="1">
                <a:solidFill>
                  <a:srgbClr val="00707C"/>
                </a:solidFill>
                <a:latin typeface="+mj-lt"/>
                <a:ea typeface="+mj-ea"/>
                <a:cs typeface="+mj-cs"/>
              </a:rPr>
              <a:t>?</a:t>
            </a:r>
          </a:p>
        </p:txBody>
      </p:sp>
      <p:sp>
        <p:nvSpPr>
          <p:cNvPr id="24579" name="ZoneTexte 13">
            <a:extLst>
              <a:ext uri="{FF2B5EF4-FFF2-40B4-BE49-F238E27FC236}">
                <a16:creationId xmlns:a16="http://schemas.microsoft.com/office/drawing/2014/main" id="{DCC8BBB0-6F64-4012-8F64-FD93BBC24AB0}"/>
              </a:ext>
            </a:extLst>
          </p:cNvPr>
          <p:cNvSpPr txBox="1">
            <a:spLocks noChangeArrowheads="1"/>
          </p:cNvSpPr>
          <p:nvPr/>
        </p:nvSpPr>
        <p:spPr bwMode="auto">
          <a:xfrm>
            <a:off x="3054350" y="2039938"/>
            <a:ext cx="6330950" cy="3970337"/>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altLang="fr-FR" sz="1400" dirty="0">
                <a:solidFill>
                  <a:srgbClr val="B92233"/>
                </a:solidFill>
              </a:rPr>
              <a:t>Evitar comer ovos crus ou malcozidos (gema líquida) ou produtos que contenham ovos crus </a:t>
            </a:r>
            <a:r>
              <a:rPr lang="pt-BR" altLang="fr-FR" sz="1400" dirty="0">
                <a:solidFill>
                  <a:srgbClr val="00707C"/>
                </a:solidFill>
              </a:rPr>
              <a:t>(maionese, mousse de chocolate, por exemplo).</a:t>
            </a:r>
            <a:endParaRPr lang="en-US" altLang="fr-FR" sz="1400" dirty="0">
              <a:solidFill>
                <a:srgbClr val="00707C"/>
              </a:solidFill>
            </a:endParaRPr>
          </a:p>
          <a:p>
            <a:pPr eaLnBrk="1" hangingPunct="1">
              <a:buClr>
                <a:schemeClr val="accent1"/>
              </a:buClr>
              <a:buFont typeface="Wingdings" panose="05000000000000000000" pitchFamily="2" charset="2"/>
              <a:buChar char="ü"/>
              <a:defRPr/>
            </a:pPr>
            <a:endParaRPr lang="en-US" altLang="fr-FR" sz="1400" dirty="0">
              <a:solidFill>
                <a:srgbClr val="00707C"/>
              </a:solidFill>
            </a:endParaRPr>
          </a:p>
          <a:p>
            <a:pPr marL="0" indent="0" eaLnBrk="1" hangingPunct="1">
              <a:buClr>
                <a:schemeClr val="accent1"/>
              </a:buClr>
              <a:defRPr/>
            </a:pPr>
            <a:r>
              <a:rPr lang="en-US" altLang="fr-FR" sz="1400" dirty="0">
                <a:solidFill>
                  <a:srgbClr val="00707C"/>
                </a:solidFill>
              </a:rPr>
              <a:t>						</a:t>
            </a:r>
            <a:r>
              <a:rPr lang="en-US" altLang="fr-FR" sz="1400" dirty="0">
                <a:solidFill>
                  <a:srgbClr val="00707C"/>
                </a:solidFill>
                <a:hlinkClick r:id="rId2" tooltip="click here to open the link"/>
              </a:rPr>
              <a:t>Como </a:t>
            </a:r>
            <a:r>
              <a:rPr lang="en-US" altLang="fr-FR" sz="1400" dirty="0" err="1">
                <a:solidFill>
                  <a:srgbClr val="00707C"/>
                </a:solidFill>
                <a:hlinkClick r:id="rId2" tooltip="click here to open the link"/>
              </a:rPr>
              <a:t>pasteurizar</a:t>
            </a:r>
            <a:r>
              <a:rPr lang="en-US" altLang="fr-FR" sz="1400" dirty="0">
                <a:solidFill>
                  <a:srgbClr val="00707C"/>
                </a:solidFill>
                <a:hlinkClick r:id="rId2" tooltip="click here to open the link"/>
              </a:rPr>
              <a:t> </a:t>
            </a:r>
            <a:r>
              <a:rPr lang="en-US" altLang="fr-FR" sz="1400" dirty="0" err="1">
                <a:solidFill>
                  <a:srgbClr val="00707C"/>
                </a:solidFill>
                <a:hlinkClick r:id="rId2" tooltip="click here to open the link"/>
              </a:rPr>
              <a:t>ovos</a:t>
            </a:r>
            <a:endParaRPr lang="en-US" altLang="fr-FR" sz="1400" dirty="0">
              <a:solidFill>
                <a:schemeClr val="bg1"/>
              </a:solidFill>
            </a:endParaRPr>
          </a:p>
          <a:p>
            <a:pPr eaLnBrk="1" hangingPunct="1">
              <a:buClr>
                <a:schemeClr val="accent1"/>
              </a:buClr>
              <a:buFont typeface="Wingdings" panose="05000000000000000000" pitchFamily="2" charset="2"/>
              <a:buChar char="ü"/>
              <a:defRPr/>
            </a:pPr>
            <a:endParaRPr lang="en-US" altLang="fr-FR" sz="1400" dirty="0">
              <a:solidFill>
                <a:schemeClr val="bg1"/>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Sempre que possível, deve-se substituir, na receita, os ovos crus por ovos pasteurizados (se disponível).</a:t>
            </a:r>
          </a:p>
          <a:p>
            <a:pPr eaLnBrk="1" hangingPunct="1">
              <a:buClr>
                <a:schemeClr val="accent1"/>
              </a:buClr>
              <a:buFont typeface="Wingdings" panose="05000000000000000000" pitchFamily="2" charset="2"/>
              <a:buChar char="ü"/>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As </a:t>
            </a:r>
            <a:r>
              <a:rPr lang="pt-BR" altLang="fr-FR" sz="1400" dirty="0">
                <a:solidFill>
                  <a:srgbClr val="B92233"/>
                </a:solidFill>
              </a:rPr>
              <a:t>galinhas caseiras </a:t>
            </a:r>
            <a:r>
              <a:rPr lang="pt-BR" altLang="fr-FR" sz="1400" dirty="0">
                <a:solidFill>
                  <a:srgbClr val="00707C"/>
                </a:solidFill>
              </a:rPr>
              <a:t>não são controladas para a </a:t>
            </a:r>
            <a:r>
              <a:rPr lang="pt-BR" altLang="fr-FR" sz="1400" i="1" dirty="0">
                <a:solidFill>
                  <a:srgbClr val="00707C"/>
                </a:solidFill>
              </a:rPr>
              <a:t>Salmonella enterica </a:t>
            </a:r>
            <a:r>
              <a:rPr lang="pt-BR" altLang="fr-FR" sz="1400" dirty="0">
                <a:solidFill>
                  <a:srgbClr val="00707C"/>
                </a:solidFill>
              </a:rPr>
              <a:t>como são as explorações comerciais pelo que os seus ovos correm </a:t>
            </a:r>
            <a:r>
              <a:rPr lang="pt-BR" altLang="fr-FR" sz="1400" dirty="0">
                <a:solidFill>
                  <a:srgbClr val="B92233"/>
                </a:solidFill>
              </a:rPr>
              <a:t>maior risco</a:t>
            </a:r>
            <a:r>
              <a:rPr lang="pt-BR" altLang="fr-FR" sz="1400" dirty="0">
                <a:solidFill>
                  <a:srgbClr val="00707C"/>
                </a:solidFill>
              </a:rPr>
              <a:t> de estarem contaminados com </a:t>
            </a:r>
            <a:r>
              <a:rPr lang="pt-BR" altLang="fr-FR" sz="1400" i="1" dirty="0">
                <a:solidFill>
                  <a:srgbClr val="00707C"/>
                </a:solidFill>
              </a:rPr>
              <a:t>Salmonella enterica</a:t>
            </a:r>
            <a:r>
              <a:rPr lang="en-US" altLang="fr-FR" sz="1400" dirty="0">
                <a:solidFill>
                  <a:srgbClr val="00707C"/>
                </a:solidFill>
              </a:rPr>
              <a:t>. </a:t>
            </a:r>
          </a:p>
          <a:p>
            <a:pPr eaLnBrk="1" hangingPunct="1">
              <a:buClr>
                <a:schemeClr val="accent1"/>
              </a:buClr>
              <a:buFont typeface="Wingdings" panose="05000000000000000000" pitchFamily="2" charset="2"/>
              <a:buChar char="ü"/>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B92233"/>
                </a:solidFill>
              </a:rPr>
              <a:t>Evite comer carne crua ou malpassada.</a:t>
            </a:r>
            <a:r>
              <a:rPr lang="en-US" altLang="fr-FR" sz="1400" dirty="0">
                <a:solidFill>
                  <a:srgbClr val="B92233"/>
                </a:solidFill>
              </a:rPr>
              <a:t> </a:t>
            </a:r>
          </a:p>
          <a:p>
            <a:pPr eaLnBrk="1" hangingPunct="1">
              <a:buClr>
                <a:schemeClr val="accent1"/>
              </a:buClr>
              <a:buFont typeface="Wingdings" panose="05000000000000000000" pitchFamily="2" charset="2"/>
              <a:buChar char="ü"/>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Salmonella enterica </a:t>
            </a:r>
            <a:r>
              <a:rPr lang="pt-BR" altLang="fr-FR" sz="1400" dirty="0">
                <a:solidFill>
                  <a:srgbClr val="00707C"/>
                </a:solidFill>
              </a:rPr>
              <a:t>não se multiplica abaixo de 6° C, portanto, em casa, </a:t>
            </a:r>
            <a:r>
              <a:rPr lang="pt-BR" altLang="fr-FR" sz="1400" dirty="0">
                <a:solidFill>
                  <a:srgbClr val="B92233"/>
                </a:solidFill>
              </a:rPr>
              <a:t>os ovos devem ser armazenados no frigorífico a 4 °C (nas prateleiras do meio, que são a zona mais fria do frigorífico, e não na porta, que geralmente é o lugar mais quente do frigorífico).</a:t>
            </a:r>
            <a:endParaRPr lang="en-US" altLang="fr-FR" sz="1400" dirty="0">
              <a:solidFill>
                <a:srgbClr val="B92233"/>
              </a:solidFill>
            </a:endParaRPr>
          </a:p>
        </p:txBody>
      </p:sp>
      <p:sp>
        <p:nvSpPr>
          <p:cNvPr id="23" name="Bouton d’action : vide 22">
            <a:hlinkClick r:id="rId3" action="ppaction://hlinksldjump" highlightClick="1"/>
            <a:extLst>
              <a:ext uri="{FF2B5EF4-FFF2-40B4-BE49-F238E27FC236}">
                <a16:creationId xmlns:a16="http://schemas.microsoft.com/office/drawing/2014/main" id="{6C56008C-ADB2-434D-9DED-9B26A291962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83973" name="Groupe 17">
            <a:extLst>
              <a:ext uri="{FF2B5EF4-FFF2-40B4-BE49-F238E27FC236}">
                <a16:creationId xmlns:a16="http://schemas.microsoft.com/office/drawing/2014/main" id="{6C81A549-D87E-4103-8A95-8D14F4B70592}"/>
              </a:ext>
            </a:extLst>
          </p:cNvPr>
          <p:cNvGrpSpPr>
            <a:grpSpLocks/>
          </p:cNvGrpSpPr>
          <p:nvPr/>
        </p:nvGrpSpPr>
        <p:grpSpPr bwMode="auto">
          <a:xfrm>
            <a:off x="-42863" y="6016625"/>
            <a:ext cx="12277726" cy="887413"/>
            <a:chOff x="-41565" y="6016088"/>
            <a:chExt cx="12276859" cy="888671"/>
          </a:xfrm>
        </p:grpSpPr>
        <p:sp>
          <p:nvSpPr>
            <p:cNvPr id="83983" name="ZoneTexte 18">
              <a:extLst>
                <a:ext uri="{FF2B5EF4-FFF2-40B4-BE49-F238E27FC236}">
                  <a16:creationId xmlns:a16="http://schemas.microsoft.com/office/drawing/2014/main" id="{0D1D5447-27CD-40BE-A757-66EAFDCAC97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3984" name="ZoneTexte 19">
              <a:extLst>
                <a:ext uri="{FF2B5EF4-FFF2-40B4-BE49-F238E27FC236}">
                  <a16:creationId xmlns:a16="http://schemas.microsoft.com/office/drawing/2014/main" id="{85D91E9A-07D7-42E6-A079-EA1AE5AB13B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8" name="Rectangle 27">
              <a:extLst>
                <a:ext uri="{FF2B5EF4-FFF2-40B4-BE49-F238E27FC236}">
                  <a16:creationId xmlns:a16="http://schemas.microsoft.com/office/drawing/2014/main" id="{09BE02BC-45AF-4796-A85F-D1911FA117A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9" name="Bouton d’action : vide 28">
              <a:hlinkClick r:id="rId4" action="ppaction://hlinksldjump" highlightClick="1"/>
              <a:extLst>
                <a:ext uri="{FF2B5EF4-FFF2-40B4-BE49-F238E27FC236}">
                  <a16:creationId xmlns:a16="http://schemas.microsoft.com/office/drawing/2014/main" id="{A0A91495-48C9-4A5E-BBFB-07DAF88D19C4}"/>
                </a:ext>
              </a:extLst>
            </p:cNvPr>
            <p:cNvSpPr/>
            <p:nvPr/>
          </p:nvSpPr>
          <p:spPr>
            <a:xfrm>
              <a:off x="9258941" y="6154397"/>
              <a:ext cx="30636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3987" name="Image 25">
              <a:extLst>
                <a:ext uri="{FF2B5EF4-FFF2-40B4-BE49-F238E27FC236}">
                  <a16:creationId xmlns:a16="http://schemas.microsoft.com/office/drawing/2014/main" id="{6499C666-5D54-4743-B0F9-AA91CA06B4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74" name="Groupe 15">
            <a:extLst>
              <a:ext uri="{FF2B5EF4-FFF2-40B4-BE49-F238E27FC236}">
                <a16:creationId xmlns:a16="http://schemas.microsoft.com/office/drawing/2014/main" id="{9B751590-6F99-4AFD-8687-B561AE8C1E4E}"/>
              </a:ext>
            </a:extLst>
          </p:cNvPr>
          <p:cNvGrpSpPr>
            <a:grpSpLocks/>
          </p:cNvGrpSpPr>
          <p:nvPr/>
        </p:nvGrpSpPr>
        <p:grpSpPr bwMode="auto">
          <a:xfrm>
            <a:off x="0" y="14288"/>
            <a:ext cx="3076575" cy="6002337"/>
            <a:chOff x="0" y="14288"/>
            <a:chExt cx="3076575" cy="6002337"/>
          </a:xfrm>
        </p:grpSpPr>
        <p:sp>
          <p:nvSpPr>
            <p:cNvPr id="33" name="Rectangle 32">
              <a:extLst>
                <a:ext uri="{FF2B5EF4-FFF2-40B4-BE49-F238E27FC236}">
                  <a16:creationId xmlns:a16="http://schemas.microsoft.com/office/drawing/2014/main" id="{7FC0AFA3-AEB4-4EF2-9C16-DF73B6E658F1}"/>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4" name="Connecteur droit 33">
              <a:extLst>
                <a:ext uri="{FF2B5EF4-FFF2-40B4-BE49-F238E27FC236}">
                  <a16:creationId xmlns:a16="http://schemas.microsoft.com/office/drawing/2014/main" id="{94463EB2-5A7E-4611-B176-D4629CAA0244}"/>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3975" name="Image 2" descr="Fotografia: Ovos com gema malpassada com sinal de proibido por cima.">
            <a:extLst>
              <a:ext uri="{FF2B5EF4-FFF2-40B4-BE49-F238E27FC236}">
                <a16:creationId xmlns:a16="http://schemas.microsoft.com/office/drawing/2014/main" id="{1321786D-5760-41A9-AB29-50680FE157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238" y="1631950"/>
            <a:ext cx="25288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Image 4" descr="Desenho: Ovos na porta do frigorífico com sinal de proibido por cima.">
            <a:extLst>
              <a:ext uri="{FF2B5EF4-FFF2-40B4-BE49-F238E27FC236}">
                <a16:creationId xmlns:a16="http://schemas.microsoft.com/office/drawing/2014/main" id="{A03F19E5-5227-449A-9D01-7AEB3BA8EC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5475" y="3055938"/>
            <a:ext cx="2528888"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Image 4">
            <a:extLst>
              <a:ext uri="{FF2B5EF4-FFF2-40B4-BE49-F238E27FC236}">
                <a16:creationId xmlns:a16="http://schemas.microsoft.com/office/drawing/2014/main" id="{77DE693B-E7C0-4B49-8338-679B6419A2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4238" y="2716213"/>
            <a:ext cx="957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Image 1">
            <a:extLst>
              <a:ext uri="{FF2B5EF4-FFF2-40B4-BE49-F238E27FC236}">
                <a16:creationId xmlns:a16="http://schemas.microsoft.com/office/drawing/2014/main" id="{DDA2E2C1-B96A-4317-9869-B9C5785B4A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ZoneTexte 22">
            <a:extLst>
              <a:ext uri="{FF2B5EF4-FFF2-40B4-BE49-F238E27FC236}">
                <a16:creationId xmlns:a16="http://schemas.microsoft.com/office/drawing/2014/main" id="{72C289E7-579A-4E49-9444-231B40FA708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0" name="ZoneTexte 19">
            <a:extLst>
              <a:ext uri="{FF2B5EF4-FFF2-40B4-BE49-F238E27FC236}">
                <a16:creationId xmlns:a16="http://schemas.microsoft.com/office/drawing/2014/main" id="{B0C88D0D-EAE0-4997-AF82-D1DE57445F9B}"/>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3"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14" highlightClick="1"/>
            <a:extLst>
              <a:ext uri="{FF2B5EF4-FFF2-40B4-BE49-F238E27FC236}">
                <a16:creationId xmlns:a16="http://schemas.microsoft.com/office/drawing/2014/main" id="{2751D4FE-AB76-4D87-8317-D68781033A4A}"/>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0D8A6E5-16C5-4CF3-9AA1-B8538E9B15CF}"/>
              </a:ext>
            </a:extLst>
          </p:cNvPr>
          <p:cNvSpPr txBox="1"/>
          <p:nvPr/>
        </p:nvSpPr>
        <p:spPr>
          <a:xfrm>
            <a:off x="3122613" y="161925"/>
            <a:ext cx="9069387" cy="2216150"/>
          </a:xfrm>
          <a:prstGeom prst="rect">
            <a:avLst/>
          </a:prstGeom>
          <a:noFill/>
        </p:spPr>
        <p:txBody>
          <a:bodyPr>
            <a:spAutoFit/>
          </a:bodyPr>
          <a:lstStyle/>
          <a:p>
            <a:pPr algn="ctr" eaLnBrk="1" fontAlgn="auto" hangingPunct="1">
              <a:spcBef>
                <a:spcPts val="0"/>
              </a:spcBef>
              <a:spcAft>
                <a:spcPts val="0"/>
              </a:spcAft>
              <a:defRPr/>
            </a:pPr>
            <a:r>
              <a:rPr lang="fr-FR" altLang="fr-FR" sz="4500" b="1" i="1">
                <a:solidFill>
                  <a:srgbClr val="00707C"/>
                </a:solidFill>
                <a:latin typeface="Georgia" panose="02040502050405020303" pitchFamily="18" charset="0"/>
              </a:rPr>
              <a:t>Salmonella enterica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Exemplos de ações adotadas na UE</a:t>
            </a:r>
            <a:r>
              <a:rPr lang="en-GB" sz="4800">
                <a:solidFill>
                  <a:srgbClr val="00707C"/>
                </a:solidFill>
              </a:rPr>
              <a:t> </a:t>
            </a:r>
            <a:endParaRPr lang="en-GB" altLang="fr-FR" sz="4501" b="1">
              <a:solidFill>
                <a:srgbClr val="00707C"/>
              </a:solidFill>
              <a:latin typeface="+mj-lt"/>
              <a:ea typeface="+mj-ea"/>
              <a:cs typeface="+mj-cs"/>
            </a:endParaRPr>
          </a:p>
        </p:txBody>
      </p:sp>
      <p:sp>
        <p:nvSpPr>
          <p:cNvPr id="84995" name="ZoneTexte 13">
            <a:extLst>
              <a:ext uri="{FF2B5EF4-FFF2-40B4-BE49-F238E27FC236}">
                <a16:creationId xmlns:a16="http://schemas.microsoft.com/office/drawing/2014/main" id="{B09C8D10-2AD1-4087-AB86-012B8428319A}"/>
              </a:ext>
            </a:extLst>
          </p:cNvPr>
          <p:cNvSpPr txBox="1">
            <a:spLocks noChangeArrowheads="1"/>
          </p:cNvSpPr>
          <p:nvPr/>
        </p:nvSpPr>
        <p:spPr bwMode="auto">
          <a:xfrm>
            <a:off x="3122613" y="2462213"/>
            <a:ext cx="8518525" cy="3386137"/>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defTabSz="228600" eaLnBrk="0" fontAlgn="base" hangingPunct="0">
              <a:spcBef>
                <a:spcPct val="0"/>
              </a:spcBef>
              <a:spcAft>
                <a:spcPct val="0"/>
              </a:spcAft>
              <a:defRPr sz="900">
                <a:solidFill>
                  <a:schemeClr val="tx1"/>
                </a:solidFill>
                <a:latin typeface="Microsoft Sans Serif" pitchFamily="34" charset="0"/>
              </a:defRPr>
            </a:lvl6pPr>
            <a:lvl7pPr marL="1828800" defTabSz="228600" eaLnBrk="0" fontAlgn="base" hangingPunct="0">
              <a:spcBef>
                <a:spcPct val="0"/>
              </a:spcBef>
              <a:spcAft>
                <a:spcPct val="0"/>
              </a:spcAft>
              <a:defRPr sz="900">
                <a:solidFill>
                  <a:schemeClr val="tx1"/>
                </a:solidFill>
                <a:latin typeface="Microsoft Sans Serif" pitchFamily="34" charset="0"/>
              </a:defRPr>
            </a:lvl7pPr>
            <a:lvl8pPr marL="2286000" defTabSz="228600" eaLnBrk="0" fontAlgn="base" hangingPunct="0">
              <a:spcBef>
                <a:spcPct val="0"/>
              </a:spcBef>
              <a:spcAft>
                <a:spcPct val="0"/>
              </a:spcAft>
              <a:defRPr sz="900">
                <a:solidFill>
                  <a:schemeClr val="tx1"/>
                </a:solidFill>
                <a:latin typeface="Microsoft Sans Serif" pitchFamily="34" charset="0"/>
              </a:defRPr>
            </a:lvl8pPr>
            <a:lvl9pPr marL="27432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buFont typeface="Wingdings" pitchFamily="2" charset="2"/>
              <a:buChar char="ü"/>
              <a:defRPr/>
            </a:pPr>
            <a:r>
              <a:rPr lang="pt-BR" altLang="fr-FR" sz="1400" dirty="0">
                <a:solidFill>
                  <a:srgbClr val="00707C"/>
                </a:solidFill>
              </a:rPr>
              <a:t>Para limitar a exposição dos consumidores ao agente patogénico, o regulamento da UE fixa metodologias para a deteção de </a:t>
            </a:r>
            <a:r>
              <a:rPr lang="pt-BR" altLang="fr-FR" sz="1400" i="1" dirty="0">
                <a:solidFill>
                  <a:srgbClr val="00707C"/>
                </a:solidFill>
              </a:rPr>
              <a:t>Salmonella</a:t>
            </a:r>
            <a:r>
              <a:rPr lang="pt-BR" altLang="fr-FR" sz="1400" dirty="0">
                <a:solidFill>
                  <a:srgbClr val="00707C"/>
                </a:solidFill>
              </a:rPr>
              <a:t> em alimentos colocados no mercado (não deve ser detetada em 25g). Quando é detetada </a:t>
            </a:r>
            <a:r>
              <a:rPr lang="pt-BR" altLang="fr-FR" sz="1400" i="1" dirty="0">
                <a:solidFill>
                  <a:srgbClr val="00707C"/>
                </a:solidFill>
              </a:rPr>
              <a:t>Salmonella</a:t>
            </a:r>
            <a:r>
              <a:rPr lang="pt-BR" altLang="fr-FR" sz="1400" dirty="0">
                <a:solidFill>
                  <a:srgbClr val="00707C"/>
                </a:solidFill>
              </a:rPr>
              <a:t>, o alimento é considerado um risco inaceitável para os consumidores e deve ser retirado.</a:t>
            </a:r>
            <a:r>
              <a:rPr lang="en-US" altLang="fr-FR" sz="1400" dirty="0">
                <a:solidFill>
                  <a:srgbClr val="00707C"/>
                </a:solidFill>
              </a:rPr>
              <a:t> </a:t>
            </a:r>
          </a:p>
          <a:p>
            <a:pPr eaLnBrk="1" hangingPunct="1">
              <a:buClr>
                <a:schemeClr val="accent6"/>
              </a:buClr>
              <a:buFont typeface="Wingdings" pitchFamily="2" charset="2"/>
              <a:buChar char="ü"/>
              <a:defRPr/>
            </a:pPr>
            <a:r>
              <a:rPr lang="pt-PT" sz="1400" u="sng" dirty="0">
                <a:hlinkClick r:id="rId2"/>
              </a:rPr>
              <a:t>REGULAMENTO (CE) N. o 2073/2005 DA COMISSÃO de 15 de novembro de 2005 relativo a critérios microbiológicos aplicáveis aos géneros alimentícios</a:t>
            </a:r>
            <a:endParaRPr lang="fr-FR" sz="1400" dirty="0"/>
          </a:p>
          <a:p>
            <a:pPr eaLnBrk="1" hangingPunct="1">
              <a:buFont typeface="Wingdings" pitchFamily="2" charset="2"/>
              <a:buChar char="ü"/>
              <a:defRPr/>
            </a:pPr>
            <a:endParaRPr lang="en-US" altLang="fr-FR" sz="1400" dirty="0">
              <a:solidFill>
                <a:srgbClr val="00707C"/>
              </a:solidFill>
            </a:endParaRPr>
          </a:p>
          <a:p>
            <a:pPr eaLnBrk="1" hangingPunct="1">
              <a:defRPr/>
            </a:pPr>
            <a:endParaRPr lang="en-US" altLang="fr-FR" sz="1400" dirty="0">
              <a:solidFill>
                <a:srgbClr val="00707C"/>
              </a:solidFill>
            </a:endParaRPr>
          </a:p>
          <a:p>
            <a:pPr eaLnBrk="1" hangingPunct="1">
              <a:buClr>
                <a:schemeClr val="accent1"/>
              </a:buClr>
              <a:buFont typeface="Wingdings" pitchFamily="2" charset="2"/>
              <a:buChar char="ü"/>
              <a:defRPr/>
            </a:pPr>
            <a:r>
              <a:rPr lang="pt-BR" altLang="fr-FR" sz="1400" dirty="0">
                <a:solidFill>
                  <a:srgbClr val="B92233"/>
                </a:solidFill>
              </a:rPr>
              <a:t>Na UE, um amplo conjunto de ações foi implementado para reduzir a presença de </a:t>
            </a:r>
            <a:r>
              <a:rPr lang="pt-BR" altLang="fr-FR" sz="1400" i="1" dirty="0">
                <a:solidFill>
                  <a:srgbClr val="B92233"/>
                </a:solidFill>
              </a:rPr>
              <a:t>Salmonella</a:t>
            </a:r>
            <a:r>
              <a:rPr lang="pt-BR" altLang="fr-FR" sz="1400" dirty="0">
                <a:solidFill>
                  <a:srgbClr val="B92233"/>
                </a:solidFill>
              </a:rPr>
              <a:t> em aves de capoeira</a:t>
            </a:r>
            <a:r>
              <a:rPr lang="pt-BR" altLang="fr-FR" sz="1400" dirty="0">
                <a:solidFill>
                  <a:srgbClr val="00707C"/>
                </a:solidFill>
              </a:rPr>
              <a:t>, um dos principais reservatórios do agente patogénico</a:t>
            </a:r>
            <a:r>
              <a:rPr lang="en-US" altLang="fr-FR" sz="1400" dirty="0">
                <a:solidFill>
                  <a:srgbClr val="00707C"/>
                </a:solidFill>
              </a:rPr>
              <a:t>. </a:t>
            </a:r>
            <a:r>
              <a:rPr lang="pt-BR" altLang="fr-FR" sz="1400" dirty="0">
                <a:solidFill>
                  <a:srgbClr val="00707C"/>
                </a:solidFill>
              </a:rPr>
              <a:t>De 2007 a 2013, a prevalência de </a:t>
            </a:r>
            <a:r>
              <a:rPr lang="pt-BR" altLang="fr-FR" sz="1400" i="1" dirty="0">
                <a:solidFill>
                  <a:srgbClr val="00707C"/>
                </a:solidFill>
              </a:rPr>
              <a:t>Salmonella</a:t>
            </a:r>
            <a:r>
              <a:rPr lang="pt-BR" altLang="fr-FR" sz="1400" dirty="0">
                <a:solidFill>
                  <a:srgbClr val="00707C"/>
                </a:solidFill>
              </a:rPr>
              <a:t> em bandos de aves de capoeira diminuiu acentuadamente na UE, com uma diminuição acentuada concomitante no número de casos humanos de salmonelose</a:t>
            </a:r>
            <a:r>
              <a:rPr lang="en-US" altLang="fr-FR" sz="1400" dirty="0">
                <a:solidFill>
                  <a:srgbClr val="00707C"/>
                </a:solidFill>
              </a:rPr>
              <a:t>.</a:t>
            </a:r>
          </a:p>
          <a:p>
            <a:pPr marL="0" indent="0" eaLnBrk="1" hangingPunct="1">
              <a:buClr>
                <a:schemeClr val="accent1"/>
              </a:buClr>
              <a:defRPr/>
            </a:pPr>
            <a:endParaRPr lang="en-US" altLang="fr-FR" sz="1800" dirty="0">
              <a:solidFill>
                <a:srgbClr val="00707C"/>
              </a:solidFill>
            </a:endParaRPr>
          </a:p>
          <a:p>
            <a:pPr lvl="4" indent="0" eaLnBrk="1" hangingPunct="1">
              <a:buClr>
                <a:schemeClr val="accent1"/>
              </a:buClr>
              <a:defRPr/>
            </a:pPr>
            <a:r>
              <a:rPr lang="en-US" altLang="fr-FR" sz="1400" dirty="0">
                <a:solidFill>
                  <a:srgbClr val="00707C"/>
                </a:solidFill>
              </a:rPr>
              <a:t>			</a:t>
            </a:r>
            <a:r>
              <a:rPr lang="en-US" altLang="fr-FR" sz="1400" dirty="0">
                <a:solidFill>
                  <a:srgbClr val="00707C"/>
                </a:solidFill>
                <a:hlinkClick r:id="rId3" tooltip="click here to open the link"/>
              </a:rPr>
              <a:t>EFSA : </a:t>
            </a:r>
            <a:r>
              <a:rPr lang="en-US" altLang="fr-FR" sz="1400" i="1" dirty="0">
                <a:solidFill>
                  <a:srgbClr val="00707C"/>
                </a:solidFill>
                <a:hlinkClick r:id="rId3" tooltip="click here to open the link"/>
              </a:rPr>
              <a:t>Salmonella</a:t>
            </a:r>
            <a:endParaRPr lang="en-US" altLang="fr-FR" sz="1400" i="1" dirty="0">
              <a:solidFill>
                <a:srgbClr val="00707C"/>
              </a:solidFill>
            </a:endParaRPr>
          </a:p>
          <a:p>
            <a:pPr eaLnBrk="1" hangingPunct="1">
              <a:buFont typeface="Wingdings" pitchFamily="2" charset="2"/>
              <a:buChar char="ü"/>
              <a:defRPr/>
            </a:pPr>
            <a:endParaRPr lang="en-GB" altLang="fr-FR" sz="1400" dirty="0">
              <a:solidFill>
                <a:srgbClr val="00707C"/>
              </a:solidFill>
            </a:endParaRPr>
          </a:p>
        </p:txBody>
      </p:sp>
      <p:sp>
        <p:nvSpPr>
          <p:cNvPr id="23" name="Bouton d’action : vide 22">
            <a:hlinkClick r:id="rId4" action="ppaction://hlinksldjump" highlightClick="1"/>
            <a:extLst>
              <a:ext uri="{FF2B5EF4-FFF2-40B4-BE49-F238E27FC236}">
                <a16:creationId xmlns:a16="http://schemas.microsoft.com/office/drawing/2014/main" id="{F16A27D4-113C-4B5C-A147-894B840A03D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nvGrpSpPr>
          <p:cNvPr id="84997" name="Groupe 17">
            <a:extLst>
              <a:ext uri="{FF2B5EF4-FFF2-40B4-BE49-F238E27FC236}">
                <a16:creationId xmlns:a16="http://schemas.microsoft.com/office/drawing/2014/main" id="{172F0B45-B95C-4A98-A532-3A0C43D28252}"/>
              </a:ext>
            </a:extLst>
          </p:cNvPr>
          <p:cNvGrpSpPr>
            <a:grpSpLocks/>
          </p:cNvGrpSpPr>
          <p:nvPr/>
        </p:nvGrpSpPr>
        <p:grpSpPr bwMode="auto">
          <a:xfrm>
            <a:off x="-41275" y="6016625"/>
            <a:ext cx="12276138" cy="887413"/>
            <a:chOff x="-41565" y="6016088"/>
            <a:chExt cx="12276859" cy="888671"/>
          </a:xfrm>
        </p:grpSpPr>
        <p:sp>
          <p:nvSpPr>
            <p:cNvPr id="85005" name="ZoneTexte 18">
              <a:extLst>
                <a:ext uri="{FF2B5EF4-FFF2-40B4-BE49-F238E27FC236}">
                  <a16:creationId xmlns:a16="http://schemas.microsoft.com/office/drawing/2014/main" id="{D56724D6-7A04-4CFE-915F-48007359F92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5006" name="ZoneTexte 19">
              <a:extLst>
                <a:ext uri="{FF2B5EF4-FFF2-40B4-BE49-F238E27FC236}">
                  <a16:creationId xmlns:a16="http://schemas.microsoft.com/office/drawing/2014/main" id="{735DF2B9-DC8E-4040-A1D2-2E95BEDB18B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19" name="Rectangle 18">
              <a:extLst>
                <a:ext uri="{FF2B5EF4-FFF2-40B4-BE49-F238E27FC236}">
                  <a16:creationId xmlns:a16="http://schemas.microsoft.com/office/drawing/2014/main" id="{3CB676E6-9843-4E79-A7E1-64D9B8527F4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0" name="Bouton d’action : vide 19">
              <a:hlinkClick r:id="rId5" action="ppaction://hlinksldjump" highlightClick="1"/>
              <a:extLst>
                <a:ext uri="{FF2B5EF4-FFF2-40B4-BE49-F238E27FC236}">
                  <a16:creationId xmlns:a16="http://schemas.microsoft.com/office/drawing/2014/main" id="{EB590A8A-77CD-4594-9911-FC51147AA7B2}"/>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5009" name="Image 25">
              <a:extLst>
                <a:ext uri="{FF2B5EF4-FFF2-40B4-BE49-F238E27FC236}">
                  <a16:creationId xmlns:a16="http://schemas.microsoft.com/office/drawing/2014/main" id="{052FB925-21D6-4EFD-A498-6C2DF4E105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998" name="Groupe 15">
            <a:extLst>
              <a:ext uri="{FF2B5EF4-FFF2-40B4-BE49-F238E27FC236}">
                <a16:creationId xmlns:a16="http://schemas.microsoft.com/office/drawing/2014/main" id="{96024253-1367-4E09-9BB2-26A37385353C}"/>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69D89323-CE58-4001-86C9-EF865C63E9C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02922FF5-F07C-4C91-9D1C-93E9F128F0E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84999" name="Image 1">
            <a:extLst>
              <a:ext uri="{FF2B5EF4-FFF2-40B4-BE49-F238E27FC236}">
                <a16:creationId xmlns:a16="http://schemas.microsoft.com/office/drawing/2014/main" id="{4BCB36A7-12EF-489D-9ADC-8E1911811C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563" y="5165725"/>
            <a:ext cx="1219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Image 1">
            <a:extLst>
              <a:ext uri="{FF2B5EF4-FFF2-40B4-BE49-F238E27FC236}">
                <a16:creationId xmlns:a16="http://schemas.microsoft.com/office/drawing/2014/main" id="{7D9118D8-C16B-46DB-AD00-5D6F22C7DA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ZoneTexte 22">
            <a:extLst>
              <a:ext uri="{FF2B5EF4-FFF2-40B4-BE49-F238E27FC236}">
                <a16:creationId xmlns:a16="http://schemas.microsoft.com/office/drawing/2014/main" id="{280B603E-85E8-439C-B42F-3D7676D375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8" name="ZoneTexte 17">
            <a:extLst>
              <a:ext uri="{FF2B5EF4-FFF2-40B4-BE49-F238E27FC236}">
                <a16:creationId xmlns:a16="http://schemas.microsoft.com/office/drawing/2014/main" id="{A4B72809-12CF-4AB4-B593-5F8EF056076E}"/>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13" highlightClick="1"/>
            <a:extLst>
              <a:ext uri="{FF2B5EF4-FFF2-40B4-BE49-F238E27FC236}">
                <a16:creationId xmlns:a16="http://schemas.microsoft.com/office/drawing/2014/main" id="{D4B00AFC-8993-403D-8CDC-8009AAC33CB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19">
            <a:extLst>
              <a:ext uri="{FF2B5EF4-FFF2-40B4-BE49-F238E27FC236}">
                <a16:creationId xmlns:a16="http://schemas.microsoft.com/office/drawing/2014/main" id="{D10C5B56-2D04-4A61-A7D5-5DB04D2FF3C5}"/>
              </a:ext>
            </a:extLst>
          </p:cNvPr>
          <p:cNvSpPr txBox="1">
            <a:spLocks noChangeArrowheads="1"/>
          </p:cNvSpPr>
          <p:nvPr/>
        </p:nvSpPr>
        <p:spPr bwMode="auto">
          <a:xfrm>
            <a:off x="3525838" y="1677988"/>
            <a:ext cx="8281987" cy="4770437"/>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eaLnBrk="1" hangingPunct="1">
              <a:buFont typeface="+mj-lt"/>
              <a:buAutoNum type="arabicPeriod" startAt="3"/>
              <a:defRPr/>
            </a:pPr>
            <a:r>
              <a:rPr lang="en-GB" altLang="fr-FR" sz="1600">
                <a:solidFill>
                  <a:srgbClr val="00707C"/>
                </a:solidFill>
              </a:rPr>
              <a:t>Como se espalha</a:t>
            </a:r>
          </a:p>
          <a:p>
            <a:pPr eaLnBrk="1" hangingPunct="1">
              <a:buFont typeface="+mj-lt"/>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pt-BR" altLang="fr-FR" sz="1600">
                <a:solidFill>
                  <a:srgbClr val="00707C"/>
                </a:solidFill>
              </a:rPr>
              <a:t>Qual a relação entre a dose ingerida e o risco de doença</a:t>
            </a:r>
            <a:endParaRPr lang="en-GB" altLang="fr-FR" sz="1600">
              <a:solidFill>
                <a:srgbClr val="00707C"/>
              </a:solidFill>
            </a:endParaRPr>
          </a:p>
          <a:p>
            <a:pPr eaLnBrk="1" hangingPunct="1">
              <a:buFont typeface="Georgia" panose="02040502050405020303" pitchFamily="18" charset="0"/>
              <a:buAutoNum type="arabicPeriod" startAt="3"/>
              <a:defRPr/>
            </a:pPr>
            <a:endParaRPr lang="en-GB" altLang="fr-FR" sz="1600">
              <a:solidFill>
                <a:srgbClr val="00707C"/>
              </a:solidFill>
            </a:endParaRPr>
          </a:p>
          <a:p>
            <a:pPr eaLnBrk="1" hangingPunct="1">
              <a:buFont typeface="Georgia" panose="02040502050405020303" pitchFamily="18" charset="0"/>
              <a:buAutoNum type="arabicPeriod" startAt="3"/>
              <a:defRPr/>
            </a:pPr>
            <a:r>
              <a:rPr lang="en-GB" sz="1600">
                <a:solidFill>
                  <a:srgbClr val="00707C"/>
                </a:solidFill>
              </a:rPr>
              <a:t>Quais os sintomas</a:t>
            </a: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eaLnBrk="1" hangingPunct="1">
              <a:buFont typeface="Georgia" panose="02040502050405020303" pitchFamily="18" charset="0"/>
              <a:buAutoNum type="arabicPeriod" startAt="3"/>
              <a:defRPr/>
            </a:pPr>
            <a:r>
              <a:rPr lang="pt-BR" sz="1600">
                <a:solidFill>
                  <a:srgbClr val="00707C"/>
                </a:solidFill>
              </a:rPr>
              <a:t>Exemplos de ações adotadas na UE para combater microrganismos patogénicos de origem alimentar</a:t>
            </a:r>
            <a:endParaRPr lang="en-GB" sz="1600">
              <a:solidFill>
                <a:srgbClr val="00707C"/>
              </a:solidFill>
            </a:endParaRPr>
          </a:p>
          <a:p>
            <a:pPr eaLnBrk="1" hangingPunct="1">
              <a:buFont typeface="Georgia" panose="02040502050405020303" pitchFamily="18" charset="0"/>
              <a:buAutoNum type="arabicPeriod" startAt="3"/>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C2001D48-0DAB-46B4-B557-27E780D1544B}"/>
              </a:ext>
            </a:extLst>
          </p:cNvPr>
          <p:cNvSpPr txBox="1"/>
          <p:nvPr/>
        </p:nvSpPr>
        <p:spPr>
          <a:xfrm>
            <a:off x="3160713" y="28575"/>
            <a:ext cx="8928100" cy="784225"/>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endParaRPr lang="fr-FR" sz="4501" b="1" i="1" dirty="0">
              <a:solidFill>
                <a:srgbClr val="00707C"/>
              </a:solidFill>
              <a:latin typeface="+mj-lt"/>
              <a:ea typeface="+mj-ea"/>
              <a:cs typeface="+mj-cs"/>
            </a:endParaRPr>
          </a:p>
        </p:txBody>
      </p:sp>
      <p:sp>
        <p:nvSpPr>
          <p:cNvPr id="55" name="Bouton d'action : Aide 54">
            <a:hlinkClick r:id="rId2" action="ppaction://hlinksldjump" highlightClick="1"/>
            <a:extLst>
              <a:ext uri="{FF2B5EF4-FFF2-40B4-BE49-F238E27FC236}">
                <a16:creationId xmlns:a16="http://schemas.microsoft.com/office/drawing/2014/main" id="{F377554B-69BD-4D6D-9A58-4C40E1EA0D1C}"/>
              </a:ext>
            </a:extLst>
          </p:cNvPr>
          <p:cNvSpPr/>
          <p:nvPr/>
        </p:nvSpPr>
        <p:spPr>
          <a:xfrm>
            <a:off x="5715000" y="272415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3" action="ppaction://hlinksldjump" highlightClick="1"/>
            <a:extLst>
              <a:ext uri="{FF2B5EF4-FFF2-40B4-BE49-F238E27FC236}">
                <a16:creationId xmlns:a16="http://schemas.microsoft.com/office/drawing/2014/main" id="{2E5F0E62-5047-42B1-9B84-820492FC72D8}"/>
              </a:ext>
            </a:extLst>
          </p:cNvPr>
          <p:cNvSpPr/>
          <p:nvPr/>
        </p:nvSpPr>
        <p:spPr>
          <a:xfrm>
            <a:off x="6013450" y="17399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4" action="ppaction://hlinksldjump" highlightClick="1"/>
            <a:extLst>
              <a:ext uri="{FF2B5EF4-FFF2-40B4-BE49-F238E27FC236}">
                <a16:creationId xmlns:a16="http://schemas.microsoft.com/office/drawing/2014/main" id="{9AD9237A-D1C4-4B02-B2C7-5DD6A30030F2}"/>
              </a:ext>
            </a:extLst>
          </p:cNvPr>
          <p:cNvSpPr/>
          <p:nvPr/>
        </p:nvSpPr>
        <p:spPr>
          <a:xfrm>
            <a:off x="7297738" y="22336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0" name="Bouton d'action : Aide 59">
            <a:hlinkClick r:id="rId5" action="ppaction://hlinksldjump" highlightClick="1"/>
            <a:extLst>
              <a:ext uri="{FF2B5EF4-FFF2-40B4-BE49-F238E27FC236}">
                <a16:creationId xmlns:a16="http://schemas.microsoft.com/office/drawing/2014/main" id="{E6363CA9-3739-4E8B-85F7-B0F46B59CE2D}"/>
              </a:ext>
            </a:extLst>
          </p:cNvPr>
          <p:cNvSpPr/>
          <p:nvPr/>
        </p:nvSpPr>
        <p:spPr>
          <a:xfrm>
            <a:off x="9218613" y="32178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6" action="ppaction://hlinksldjump" highlightClick="1"/>
            <a:extLst>
              <a:ext uri="{FF2B5EF4-FFF2-40B4-BE49-F238E27FC236}">
                <a16:creationId xmlns:a16="http://schemas.microsoft.com/office/drawing/2014/main" id="{28DF66AC-6F1D-4089-B625-6DB5EFC8A166}"/>
              </a:ext>
            </a:extLst>
          </p:cNvPr>
          <p:cNvSpPr/>
          <p:nvPr/>
        </p:nvSpPr>
        <p:spPr>
          <a:xfrm>
            <a:off x="5816600" y="3684588"/>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7" action="ppaction://hlinksldjump" highlightClick="1"/>
            <a:extLst>
              <a:ext uri="{FF2B5EF4-FFF2-40B4-BE49-F238E27FC236}">
                <a16:creationId xmlns:a16="http://schemas.microsoft.com/office/drawing/2014/main" id="{3CA5C351-9F8D-4E51-B99F-C87C4337C67E}"/>
              </a:ext>
            </a:extLst>
          </p:cNvPr>
          <p:cNvSpPr/>
          <p:nvPr/>
        </p:nvSpPr>
        <p:spPr>
          <a:xfrm>
            <a:off x="8778875" y="41830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6" name="Bouton d'action : Aide 65">
            <a:hlinkClick r:id="rId8" action="ppaction://hlinksldjump" highlightClick="1"/>
            <a:extLst>
              <a:ext uri="{FF2B5EF4-FFF2-40B4-BE49-F238E27FC236}">
                <a16:creationId xmlns:a16="http://schemas.microsoft.com/office/drawing/2014/main" id="{AD3B7013-7B9B-4D95-A88B-2ABC6EA9886B}"/>
              </a:ext>
            </a:extLst>
          </p:cNvPr>
          <p:cNvSpPr/>
          <p:nvPr/>
        </p:nvSpPr>
        <p:spPr>
          <a:xfrm>
            <a:off x="6742113" y="46545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86027" name="Groupe 1">
            <a:extLst>
              <a:ext uri="{FF2B5EF4-FFF2-40B4-BE49-F238E27FC236}">
                <a16:creationId xmlns:a16="http://schemas.microsoft.com/office/drawing/2014/main" id="{F835C80E-2793-4E88-909E-7B6DE2F49EB3}"/>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B9ADA57C-C8AB-4A2F-ABF6-1443A367ECD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11F5E076-0AEA-464B-BD68-BC487985DC6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7" name="Bouton d'action : Aide 26">
            <a:hlinkClick r:id="rId9" action="ppaction://hlinksldjump" highlightClick="1"/>
            <a:extLst>
              <a:ext uri="{FF2B5EF4-FFF2-40B4-BE49-F238E27FC236}">
                <a16:creationId xmlns:a16="http://schemas.microsoft.com/office/drawing/2014/main" id="{A2855BCE-F76F-4D5D-881B-FD50F62275D4}"/>
              </a:ext>
            </a:extLst>
          </p:cNvPr>
          <p:cNvSpPr/>
          <p:nvPr/>
        </p:nvSpPr>
        <p:spPr>
          <a:xfrm>
            <a:off x="5653088" y="5387975"/>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86029" name="Groupe 28">
            <a:extLst>
              <a:ext uri="{FF2B5EF4-FFF2-40B4-BE49-F238E27FC236}">
                <a16:creationId xmlns:a16="http://schemas.microsoft.com/office/drawing/2014/main" id="{574781EB-C5DC-456C-A3AE-FE22E48FDD4E}"/>
              </a:ext>
            </a:extLst>
          </p:cNvPr>
          <p:cNvGrpSpPr>
            <a:grpSpLocks/>
          </p:cNvGrpSpPr>
          <p:nvPr/>
        </p:nvGrpSpPr>
        <p:grpSpPr bwMode="auto">
          <a:xfrm>
            <a:off x="-41275" y="6016625"/>
            <a:ext cx="12276138" cy="887413"/>
            <a:chOff x="-41275" y="6016625"/>
            <a:chExt cx="12276138" cy="887413"/>
          </a:xfrm>
        </p:grpSpPr>
        <p:grpSp>
          <p:nvGrpSpPr>
            <p:cNvPr id="86037" name="Groupe 83">
              <a:extLst>
                <a:ext uri="{FF2B5EF4-FFF2-40B4-BE49-F238E27FC236}">
                  <a16:creationId xmlns:a16="http://schemas.microsoft.com/office/drawing/2014/main" id="{62C5AEE2-CD8B-4A84-816C-D9639A57014D}"/>
                </a:ext>
              </a:extLst>
            </p:cNvPr>
            <p:cNvGrpSpPr>
              <a:grpSpLocks/>
            </p:cNvGrpSpPr>
            <p:nvPr/>
          </p:nvGrpSpPr>
          <p:grpSpPr bwMode="auto">
            <a:xfrm>
              <a:off x="-41275" y="6016625"/>
              <a:ext cx="12276138" cy="887413"/>
              <a:chOff x="-41565" y="6016088"/>
              <a:chExt cx="12276859" cy="888671"/>
            </a:xfrm>
          </p:grpSpPr>
          <p:sp>
            <p:nvSpPr>
              <p:cNvPr id="86039" name="ZoneTexte 84">
                <a:extLst>
                  <a:ext uri="{FF2B5EF4-FFF2-40B4-BE49-F238E27FC236}">
                    <a16:creationId xmlns:a16="http://schemas.microsoft.com/office/drawing/2014/main" id="{BE36D28B-F24E-4787-B649-5A541972B332}"/>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6040" name="ZoneTexte 85">
                <a:extLst>
                  <a:ext uri="{FF2B5EF4-FFF2-40B4-BE49-F238E27FC236}">
                    <a16:creationId xmlns:a16="http://schemas.microsoft.com/office/drawing/2014/main" id="{36B77AF5-FC9F-4894-9152-951623ACD89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6" name="Rectangle 35">
                <a:extLst>
                  <a:ext uri="{FF2B5EF4-FFF2-40B4-BE49-F238E27FC236}">
                    <a16:creationId xmlns:a16="http://schemas.microsoft.com/office/drawing/2014/main" id="{E7F72B79-385D-4358-BF39-D7E838323AB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7" name="Bouton d’action : vide 36">
                <a:hlinkClick r:id="" action="ppaction://hlinkshowjump?jump=endshow" highlightClick="1"/>
                <a:extLst>
                  <a:ext uri="{FF2B5EF4-FFF2-40B4-BE49-F238E27FC236}">
                    <a16:creationId xmlns:a16="http://schemas.microsoft.com/office/drawing/2014/main" id="{2F71F6D8-6879-4F8A-AFBB-6CE57B799F97}"/>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0" name="Bouton d’action : vide 39">
                <a:hlinkClick r:id="rId10" action="ppaction://hlinksldjump" highlightClick="1"/>
                <a:extLst>
                  <a:ext uri="{FF2B5EF4-FFF2-40B4-BE49-F238E27FC236}">
                    <a16:creationId xmlns:a16="http://schemas.microsoft.com/office/drawing/2014/main" id="{EEC2EB9F-557C-4864-9060-3AE022A4681D}"/>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86044" name="Image 91">
                <a:extLst>
                  <a:ext uri="{FF2B5EF4-FFF2-40B4-BE49-F238E27FC236}">
                    <a16:creationId xmlns:a16="http://schemas.microsoft.com/office/drawing/2014/main" id="{C96CEE17-0883-405C-B5AF-28808C84B2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Bouton d’action : vide 41">
                <a:hlinkClick r:id="rId12" action="ppaction://hlinksldjump" highlightClick="1"/>
                <a:extLst>
                  <a:ext uri="{FF2B5EF4-FFF2-40B4-BE49-F238E27FC236}">
                    <a16:creationId xmlns:a16="http://schemas.microsoft.com/office/drawing/2014/main" id="{FAC8F5D3-5803-4EA1-8A46-CAF52E12E856}"/>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31" name="Bouton d'action : Retour 30">
              <a:hlinkClick r:id="rId13" action="ppaction://hlinksldjump" highlightClick="1"/>
              <a:extLst>
                <a:ext uri="{FF2B5EF4-FFF2-40B4-BE49-F238E27FC236}">
                  <a16:creationId xmlns:a16="http://schemas.microsoft.com/office/drawing/2014/main" id="{9ACCEB7D-5179-45BF-8462-5FE67C066609}"/>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86030" name="Image 3" descr="Listeria ao microscópio">
            <a:extLst>
              <a:ext uri="{FF2B5EF4-FFF2-40B4-BE49-F238E27FC236}">
                <a16:creationId xmlns:a16="http://schemas.microsoft.com/office/drawing/2014/main" id="{04734FDE-26F2-4A01-986F-7E9BCFE557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Rectangle 4">
            <a:extLst>
              <a:ext uri="{FF2B5EF4-FFF2-40B4-BE49-F238E27FC236}">
                <a16:creationId xmlns:a16="http://schemas.microsoft.com/office/drawing/2014/main" id="{B40C7576-B7DE-4ADC-BEB8-6A2FDF0176B5}"/>
              </a:ext>
            </a:extLst>
          </p:cNvPr>
          <p:cNvSpPr>
            <a:spLocks noChangeArrowheads="1"/>
          </p:cNvSpPr>
          <p:nvPr/>
        </p:nvSpPr>
        <p:spPr bwMode="auto">
          <a:xfrm>
            <a:off x="9920288" y="2689225"/>
            <a:ext cx="2182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a:ea typeface="Calibri" panose="020F0502020204030204" pitchFamily="34" charset="0"/>
                <a:cs typeface="Times New Roman" panose="02020603050405020304" pitchFamily="18" charset="0"/>
              </a:rPr>
              <a:t>Copyright © </a:t>
            </a:r>
            <a:r>
              <a:rPr lang="fr-FR" altLang="fr-FR">
                <a:ea typeface="Calibri" panose="020F0502020204030204" pitchFamily="34" charset="0"/>
                <a:cs typeface="Times New Roman" panose="02020603050405020304" pitchFamily="18" charset="0"/>
              </a:rPr>
              <a:t>INRA MIMA2  </a:t>
            </a:r>
          </a:p>
          <a:p>
            <a:pPr algn="ctr"/>
            <a:r>
              <a:rPr lang="fr-FR" altLang="fr-FR">
                <a:ea typeface="Calibri" panose="020F0502020204030204" pitchFamily="34" charset="0"/>
                <a:cs typeface="Times New Roman" panose="02020603050405020304" pitchFamily="18" charset="0"/>
              </a:rPr>
              <a:t>T. Meylheuc </a:t>
            </a:r>
          </a:p>
          <a:p>
            <a:pPr algn="ctr"/>
            <a:endParaRPr lang="fr-FR" altLang="fr-FR">
              <a:ea typeface="Calibri" panose="020F0502020204030204" pitchFamily="34" charset="0"/>
              <a:cs typeface="Times New Roman" panose="02020603050405020304" pitchFamily="18" charset="0"/>
            </a:endParaRPr>
          </a:p>
        </p:txBody>
      </p:sp>
      <p:pic>
        <p:nvPicPr>
          <p:cNvPr id="86032" name="Image 1">
            <a:extLst>
              <a:ext uri="{FF2B5EF4-FFF2-40B4-BE49-F238E27FC236}">
                <a16:creationId xmlns:a16="http://schemas.microsoft.com/office/drawing/2014/main" id="{A970A8E6-17FA-4150-8D53-C531BE4E75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FFC3A50-CAB6-4C06-8C2B-E327662899EC}"/>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86034" name="ZoneTexte 88">
            <a:extLst>
              <a:ext uri="{FF2B5EF4-FFF2-40B4-BE49-F238E27FC236}">
                <a16:creationId xmlns:a16="http://schemas.microsoft.com/office/drawing/2014/main" id="{761292DC-08D3-4960-A182-878D42A052E3}"/>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86035" name="ZoneTexte 88">
            <a:extLst>
              <a:ext uri="{FF2B5EF4-FFF2-40B4-BE49-F238E27FC236}">
                <a16:creationId xmlns:a16="http://schemas.microsoft.com/office/drawing/2014/main" id="{137A99E4-24D5-442A-B8F7-FDB4CA96D036}"/>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86036" name="ZoneTexte 89">
            <a:extLst>
              <a:ext uri="{FF2B5EF4-FFF2-40B4-BE49-F238E27FC236}">
                <a16:creationId xmlns:a16="http://schemas.microsoft.com/office/drawing/2014/main" id="{35C9AC18-5DA1-4522-A502-F5CC6013FF98}"/>
              </a:ext>
            </a:extLst>
          </p:cNvPr>
          <p:cNvSpPr txBox="1">
            <a:spLocks noChangeArrowheads="1"/>
          </p:cNvSpPr>
          <p:nvPr/>
        </p:nvSpPr>
        <p:spPr bwMode="auto">
          <a:xfrm>
            <a:off x="9637713" y="6135688"/>
            <a:ext cx="1863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32" name="Bouton d’action : vide 31">
            <a:hlinkClick r:id="rId20" highlightClick="1"/>
            <a:extLst>
              <a:ext uri="{FF2B5EF4-FFF2-40B4-BE49-F238E27FC236}">
                <a16:creationId xmlns:a16="http://schemas.microsoft.com/office/drawing/2014/main" id="{92C02006-33EC-46EC-93EF-AA44B06B41AD}"/>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01D090C-EB67-4ACE-9897-A4A111C42431}"/>
              </a:ext>
            </a:extLst>
          </p:cNvPr>
          <p:cNvSpPr txBox="1"/>
          <p:nvPr/>
        </p:nvSpPr>
        <p:spPr>
          <a:xfrm>
            <a:off x="3124200" y="246063"/>
            <a:ext cx="9067800"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endParaRPr lang="fr-FR" sz="4501" b="1" i="1" dirty="0">
              <a:solidFill>
                <a:srgbClr val="00707C"/>
              </a:solidFill>
              <a:latin typeface="+mj-lt"/>
              <a:ea typeface="+mj-ea"/>
              <a:cs typeface="+mj-cs"/>
            </a:endParaRP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r>
              <a:rPr lang="fr-FR" sz="4501" b="1">
                <a:solidFill>
                  <a:srgbClr val="00707C"/>
                </a:solidFill>
                <a:latin typeface="+mj-lt"/>
                <a:ea typeface="+mj-ea"/>
                <a:cs typeface="+mj-cs"/>
              </a:rPr>
              <a:t>?</a:t>
            </a:r>
            <a:endParaRPr lang="fr-FR" sz="4501" b="1" dirty="0">
              <a:solidFill>
                <a:srgbClr val="00707C"/>
              </a:solidFill>
              <a:latin typeface="+mj-lt"/>
              <a:ea typeface="+mj-ea"/>
              <a:cs typeface="+mj-cs"/>
            </a:endParaRPr>
          </a:p>
        </p:txBody>
      </p:sp>
      <p:sp>
        <p:nvSpPr>
          <p:cNvPr id="18435" name="ZoneTexte 13">
            <a:extLst>
              <a:ext uri="{FF2B5EF4-FFF2-40B4-BE49-F238E27FC236}">
                <a16:creationId xmlns:a16="http://schemas.microsoft.com/office/drawing/2014/main" id="{9AEB39D7-4955-4FC0-A3A6-FF15A8EA6DF5}"/>
              </a:ext>
            </a:extLst>
          </p:cNvPr>
          <p:cNvSpPr txBox="1">
            <a:spLocks noChangeArrowheads="1"/>
          </p:cNvSpPr>
          <p:nvPr/>
        </p:nvSpPr>
        <p:spPr bwMode="auto">
          <a:xfrm>
            <a:off x="3124200" y="1755775"/>
            <a:ext cx="4625975" cy="4440238"/>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Listeria monocytogenes </a:t>
            </a:r>
            <a:r>
              <a:rPr lang="pt-BR" altLang="fr-FR" sz="1400" dirty="0">
                <a:solidFill>
                  <a:srgbClr val="00707C"/>
                </a:solidFill>
              </a:rPr>
              <a:t>causa </a:t>
            </a:r>
            <a:r>
              <a:rPr lang="pt-BR" altLang="fr-FR" sz="1400" dirty="0">
                <a:solidFill>
                  <a:srgbClr val="B92233"/>
                </a:solidFill>
              </a:rPr>
              <a:t>listeriose</a:t>
            </a:r>
            <a:r>
              <a:rPr lang="pt-BR" altLang="fr-FR" sz="1400" dirty="0">
                <a:solidFill>
                  <a:srgbClr val="00707C"/>
                </a:solidFill>
              </a:rPr>
              <a:t>, uma doença rara que representou, para toda a população da EU, 2480 casos em 2017 (0,48 casos por 100.000 habitantes).</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No entanto, os </a:t>
            </a:r>
            <a:r>
              <a:rPr lang="pt-BR" altLang="fr-FR" sz="1400" dirty="0">
                <a:solidFill>
                  <a:srgbClr val="B92233"/>
                </a:solidFill>
              </a:rPr>
              <a:t>casos aumentaram </a:t>
            </a:r>
            <a:r>
              <a:rPr lang="pt-BR" altLang="fr-FR" sz="1400" dirty="0">
                <a:solidFill>
                  <a:srgbClr val="00707C"/>
                </a:solidFill>
              </a:rPr>
              <a:t>em relação aos 1581 casos declarados em 2007.</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Embora rara, a listeriose é muito grave, exigindo hospitalização, com </a:t>
            </a:r>
            <a:r>
              <a:rPr lang="pt-BR" altLang="fr-FR" sz="1400" dirty="0">
                <a:solidFill>
                  <a:srgbClr val="B92233"/>
                </a:solidFill>
              </a:rPr>
              <a:t>13,8% de mortalidade </a:t>
            </a:r>
            <a:r>
              <a:rPr lang="pt-BR" altLang="fr-FR" sz="1400" dirty="0">
                <a:solidFill>
                  <a:srgbClr val="00707C"/>
                </a:solidFill>
              </a:rPr>
              <a:t>em 2017, representando a primeira causa de morte entre as doenças infeciosas transmitidas por alimentos na UE.</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87044" name="Groupe 17">
            <a:extLst>
              <a:ext uri="{FF2B5EF4-FFF2-40B4-BE49-F238E27FC236}">
                <a16:creationId xmlns:a16="http://schemas.microsoft.com/office/drawing/2014/main" id="{C5DB0F77-7DE2-4F7E-988C-2204999CD0C4}"/>
              </a:ext>
            </a:extLst>
          </p:cNvPr>
          <p:cNvGrpSpPr>
            <a:grpSpLocks/>
          </p:cNvGrpSpPr>
          <p:nvPr/>
        </p:nvGrpSpPr>
        <p:grpSpPr bwMode="auto">
          <a:xfrm>
            <a:off x="-41275" y="6016625"/>
            <a:ext cx="12276138" cy="887413"/>
            <a:chOff x="-41565" y="6016088"/>
            <a:chExt cx="12276859" cy="888671"/>
          </a:xfrm>
        </p:grpSpPr>
        <p:sp>
          <p:nvSpPr>
            <p:cNvPr id="87125" name="ZoneTexte 18">
              <a:extLst>
                <a:ext uri="{FF2B5EF4-FFF2-40B4-BE49-F238E27FC236}">
                  <a16:creationId xmlns:a16="http://schemas.microsoft.com/office/drawing/2014/main" id="{D28A8F3E-AF0A-4C53-9BF6-C8FB20E63B6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7126" name="ZoneTexte 19">
              <a:extLst>
                <a:ext uri="{FF2B5EF4-FFF2-40B4-BE49-F238E27FC236}">
                  <a16:creationId xmlns:a16="http://schemas.microsoft.com/office/drawing/2014/main" id="{9B18941B-D0FA-4D24-944A-113145280DA6}"/>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D3CC5744-A05D-4175-B402-C66E24C62CCA}"/>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42BFA327-1F07-4E96-ACBF-29E01D805C40}"/>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7129" name="Image 25">
              <a:extLst>
                <a:ext uri="{FF2B5EF4-FFF2-40B4-BE49-F238E27FC236}">
                  <a16:creationId xmlns:a16="http://schemas.microsoft.com/office/drawing/2014/main" id="{42EBA9DA-5560-4700-9B78-F9524D543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5" name="ZoneTexte 2">
            <a:extLst>
              <a:ext uri="{FF2B5EF4-FFF2-40B4-BE49-F238E27FC236}">
                <a16:creationId xmlns:a16="http://schemas.microsoft.com/office/drawing/2014/main" id="{9AAF5A98-00C0-4020-AD46-01B0C872F874}"/>
              </a:ext>
            </a:extLst>
          </p:cNvPr>
          <p:cNvSpPr txBox="1">
            <a:spLocks noChangeArrowheads="1"/>
          </p:cNvSpPr>
          <p:nvPr/>
        </p:nvSpPr>
        <p:spPr bwMode="auto">
          <a:xfrm>
            <a:off x="7750175" y="1941513"/>
            <a:ext cx="4344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b="1">
                <a:solidFill>
                  <a:schemeClr val="accent1"/>
                </a:solidFill>
              </a:rPr>
              <a:t> </a:t>
            </a:r>
            <a:r>
              <a:rPr lang="pt-BR" altLang="fr-FR" sz="1200" b="1">
                <a:solidFill>
                  <a:schemeClr val="accent1"/>
                </a:solidFill>
              </a:rPr>
              <a:t>Listeriose em países europeus selecionados</a:t>
            </a:r>
          </a:p>
          <a:p>
            <a:pPr algn="ctr"/>
            <a:r>
              <a:rPr lang="pt-BR" altLang="fr-FR" sz="1200" b="1">
                <a:solidFill>
                  <a:schemeClr val="accent1"/>
                </a:solidFill>
              </a:rPr>
              <a:t>(Atlas de vigilância do ECDC 2017)</a:t>
            </a:r>
          </a:p>
          <a:p>
            <a:pPr algn="ctr"/>
            <a:endParaRPr lang="en-GB" altLang="fr-FR" sz="1200" b="1">
              <a:solidFill>
                <a:schemeClr val="accent1"/>
              </a:solidFill>
            </a:endParaRPr>
          </a:p>
        </p:txBody>
      </p:sp>
      <p:grpSp>
        <p:nvGrpSpPr>
          <p:cNvPr id="87046" name="Groupe 19">
            <a:extLst>
              <a:ext uri="{FF2B5EF4-FFF2-40B4-BE49-F238E27FC236}">
                <a16:creationId xmlns:a16="http://schemas.microsoft.com/office/drawing/2014/main" id="{940A9445-8BCE-4484-82BC-234B127A5627}"/>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9864B3E6-8413-4465-9186-929CE38C8B8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44AC4F7B-FAE4-4A6C-96A3-C2507AF4D8F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 name="Bouton d’action : vide 1">
            <a:hlinkClick r:id="rId4" action="ppaction://hlinksldjump" highlightClick="1"/>
            <a:extLst>
              <a:ext uri="{FF2B5EF4-FFF2-40B4-BE49-F238E27FC236}">
                <a16:creationId xmlns:a16="http://schemas.microsoft.com/office/drawing/2014/main" id="{21B4FB62-3787-4772-A911-FEBC55931E0B}"/>
              </a:ext>
            </a:extLst>
          </p:cNvPr>
          <p:cNvSpPr/>
          <p:nvPr/>
        </p:nvSpPr>
        <p:spPr>
          <a:xfrm>
            <a:off x="8672513" y="5184775"/>
            <a:ext cx="2768600" cy="3937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Clique aqui para ver o número de casos de listeriose na EU, por ano</a:t>
            </a:r>
            <a:endParaRPr lang="fr-FR"/>
          </a:p>
        </p:txBody>
      </p:sp>
      <p:graphicFrame>
        <p:nvGraphicFramePr>
          <p:cNvPr id="23" name="Tableau 22">
            <a:extLst>
              <a:ext uri="{FF2B5EF4-FFF2-40B4-BE49-F238E27FC236}">
                <a16:creationId xmlns:a16="http://schemas.microsoft.com/office/drawing/2014/main" id="{F1D719D3-F5C2-4D32-AD86-A1CEAE3F562C}"/>
              </a:ext>
            </a:extLst>
          </p:cNvPr>
          <p:cNvGraphicFramePr>
            <a:graphicFrameLocks noGrp="1"/>
          </p:cNvGraphicFramePr>
          <p:nvPr/>
        </p:nvGraphicFramePr>
        <p:xfrm>
          <a:off x="7750175" y="2466975"/>
          <a:ext cx="4344989" cy="2511428"/>
        </p:xfrm>
        <a:graphic>
          <a:graphicData uri="http://schemas.openxmlformats.org/drawingml/2006/table">
            <a:tbl>
              <a:tblPr firstRow="1" firstCol="1" bandRow="1">
                <a:tableStyleId>{5C22544A-7EE6-4342-B048-85BDC9FD1C3A}</a:tableStyleId>
              </a:tblPr>
              <a:tblGrid>
                <a:gridCol w="1018043">
                  <a:extLst>
                    <a:ext uri="{9D8B030D-6E8A-4147-A177-3AD203B41FA5}">
                      <a16:colId xmlns:a16="http://schemas.microsoft.com/office/drawing/2014/main" val="20000"/>
                    </a:ext>
                  </a:extLst>
                </a:gridCol>
                <a:gridCol w="1227551">
                  <a:extLst>
                    <a:ext uri="{9D8B030D-6E8A-4147-A177-3AD203B41FA5}">
                      <a16:colId xmlns:a16="http://schemas.microsoft.com/office/drawing/2014/main" val="20001"/>
                    </a:ext>
                  </a:extLst>
                </a:gridCol>
                <a:gridCol w="1309754">
                  <a:extLst>
                    <a:ext uri="{9D8B030D-6E8A-4147-A177-3AD203B41FA5}">
                      <a16:colId xmlns:a16="http://schemas.microsoft.com/office/drawing/2014/main" val="20002"/>
                    </a:ext>
                  </a:extLst>
                </a:gridCol>
                <a:gridCol w="789641">
                  <a:extLst>
                    <a:ext uri="{9D8B030D-6E8A-4147-A177-3AD203B41FA5}">
                      <a16:colId xmlns:a16="http://schemas.microsoft.com/office/drawing/2014/main" val="20003"/>
                    </a:ext>
                  </a:extLst>
                </a:gridCol>
              </a:tblGrid>
              <a:tr h="358772">
                <a:tc>
                  <a:txBody>
                    <a:bodyPr/>
                    <a:lstStyle/>
                    <a:p>
                      <a:pPr>
                        <a:lnSpc>
                          <a:spcPct val="107000"/>
                        </a:lnSpc>
                        <a:spcAft>
                          <a:spcPts val="0"/>
                        </a:spcAft>
                      </a:pPr>
                      <a:r>
                        <a:rPr lang="en-GB" sz="1100">
                          <a:effectLst/>
                        </a:rPr>
                        <a:t>País</a:t>
                      </a:r>
                      <a:endParaRPr lang="fr-FR" sz="1100" dirty="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Casos / 100 000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Hospitalização %</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Óbitos %</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0"/>
                  </a:ext>
                </a:extLst>
              </a:tr>
              <a:tr h="179388">
                <a:tc>
                  <a:txBody>
                    <a:bodyPr/>
                    <a:lstStyle/>
                    <a:p>
                      <a:pPr>
                        <a:lnSpc>
                          <a:spcPct val="107000"/>
                        </a:lnSpc>
                        <a:spcAft>
                          <a:spcPts val="0"/>
                        </a:spcAft>
                      </a:pPr>
                      <a:r>
                        <a:rPr lang="en-GB" sz="1100">
                          <a:effectLst/>
                        </a:rPr>
                        <a:t>Bélgica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0.8</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1"/>
                  </a:ext>
                </a:extLst>
              </a:tr>
              <a:tr h="179388">
                <a:tc>
                  <a:txBody>
                    <a:bodyPr/>
                    <a:lstStyle/>
                    <a:p>
                      <a:pPr>
                        <a:lnSpc>
                          <a:spcPct val="107000"/>
                        </a:lnSpc>
                        <a:spcAft>
                          <a:spcPts val="0"/>
                        </a:spcAft>
                      </a:pPr>
                      <a:r>
                        <a:rPr lang="en-GB" sz="1100">
                          <a:effectLst/>
                        </a:rPr>
                        <a:t>Dinamarca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1.01</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2"/>
                  </a:ext>
                </a:extLst>
              </a:tr>
              <a:tr h="179388">
                <a:tc>
                  <a:txBody>
                    <a:bodyPr/>
                    <a:lstStyle/>
                    <a:p>
                      <a:pPr>
                        <a:lnSpc>
                          <a:spcPct val="107000"/>
                        </a:lnSpc>
                        <a:spcAft>
                          <a:spcPts val="0"/>
                        </a:spcAft>
                      </a:pPr>
                      <a:r>
                        <a:rPr lang="en-GB" sz="1100">
                          <a:effectLst/>
                        </a:rPr>
                        <a:t>França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0.55</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17.6</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3"/>
                  </a:ext>
                </a:extLst>
              </a:tr>
              <a:tr h="179388">
                <a:tc>
                  <a:txBody>
                    <a:bodyPr/>
                    <a:lstStyle/>
                    <a:p>
                      <a:pPr>
                        <a:lnSpc>
                          <a:spcPct val="107000"/>
                        </a:lnSpc>
                        <a:spcAft>
                          <a:spcPts val="0"/>
                        </a:spcAft>
                      </a:pPr>
                      <a:r>
                        <a:rPr lang="en-GB" sz="1100">
                          <a:effectLst/>
                        </a:rPr>
                        <a:t>Alemanha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0.88</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4.2</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4"/>
                  </a:ext>
                </a:extLst>
              </a:tr>
              <a:tr h="179388">
                <a:tc>
                  <a:txBody>
                    <a:bodyPr/>
                    <a:lstStyle/>
                    <a:p>
                      <a:pPr>
                        <a:lnSpc>
                          <a:spcPct val="107000"/>
                        </a:lnSpc>
                        <a:spcAft>
                          <a:spcPts val="0"/>
                        </a:spcAft>
                      </a:pPr>
                      <a:r>
                        <a:rPr lang="en-GB" sz="1100">
                          <a:effectLst/>
                        </a:rPr>
                        <a:t>Grécia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0.19</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5"/>
                  </a:ext>
                </a:extLst>
              </a:tr>
              <a:tr h="179388">
                <a:tc>
                  <a:txBody>
                    <a:bodyPr/>
                    <a:lstStyle/>
                    <a:p>
                      <a:pPr>
                        <a:lnSpc>
                          <a:spcPct val="107000"/>
                        </a:lnSpc>
                        <a:spcAft>
                          <a:spcPts val="0"/>
                        </a:spcAft>
                      </a:pPr>
                      <a:r>
                        <a:rPr lang="en-GB" sz="1100">
                          <a:effectLst/>
                        </a:rPr>
                        <a:t>Hungria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0.37</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94.4</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19.4</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6"/>
                  </a:ext>
                </a:extLst>
              </a:tr>
              <a:tr h="179388">
                <a:tc>
                  <a:txBody>
                    <a:bodyPr/>
                    <a:lstStyle/>
                    <a:p>
                      <a:pPr>
                        <a:lnSpc>
                          <a:spcPct val="107000"/>
                        </a:lnSpc>
                        <a:spcAft>
                          <a:spcPts val="0"/>
                        </a:spcAft>
                      </a:pPr>
                      <a:r>
                        <a:rPr lang="en-GB" sz="1100">
                          <a:effectLst/>
                        </a:rPr>
                        <a:t>Noruega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0.3</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23.1</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7"/>
                  </a:ext>
                </a:extLst>
              </a:tr>
              <a:tr h="179388">
                <a:tc>
                  <a:txBody>
                    <a:bodyPr/>
                    <a:lstStyle/>
                    <a:p>
                      <a:pPr>
                        <a:lnSpc>
                          <a:spcPct val="107000"/>
                        </a:lnSpc>
                        <a:spcAft>
                          <a:spcPts val="0"/>
                        </a:spcAft>
                      </a:pPr>
                      <a:r>
                        <a:rPr lang="en-GB" sz="1100">
                          <a:effectLst/>
                        </a:rPr>
                        <a:t>Portugal</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0.41</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95.2</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17.1</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8"/>
                  </a:ext>
                </a:extLst>
              </a:tr>
              <a:tr h="179388">
                <a:tc>
                  <a:txBody>
                    <a:bodyPr/>
                    <a:lstStyle/>
                    <a:p>
                      <a:pPr>
                        <a:lnSpc>
                          <a:spcPct val="107000"/>
                        </a:lnSpc>
                        <a:spcAft>
                          <a:spcPts val="0"/>
                        </a:spcAft>
                      </a:pPr>
                      <a:r>
                        <a:rPr lang="en-GB" sz="1100">
                          <a:effectLst/>
                        </a:rPr>
                        <a:t>Roménia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0.05</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20</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09"/>
                  </a:ext>
                </a:extLst>
              </a:tr>
              <a:tr h="179388">
                <a:tc>
                  <a:txBody>
                    <a:bodyPr/>
                    <a:lstStyle/>
                    <a:p>
                      <a:pPr>
                        <a:lnSpc>
                          <a:spcPct val="107000"/>
                        </a:lnSpc>
                        <a:spcAft>
                          <a:spcPts val="0"/>
                        </a:spcAft>
                      </a:pPr>
                      <a:r>
                        <a:rPr lang="en-GB" sz="1100">
                          <a:effectLst/>
                        </a:rPr>
                        <a:t>Espanha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97</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16</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10"/>
                  </a:ext>
                </a:extLst>
              </a:tr>
              <a:tr h="179388">
                <a:tc>
                  <a:txBody>
                    <a:bodyPr/>
                    <a:lstStyle/>
                    <a:p>
                      <a:pPr>
                        <a:lnSpc>
                          <a:spcPct val="107000"/>
                        </a:lnSpc>
                        <a:spcAft>
                          <a:spcPts val="0"/>
                        </a:spcAft>
                      </a:pPr>
                      <a:r>
                        <a:rPr lang="en-GB" sz="1100">
                          <a:effectLst/>
                        </a:rPr>
                        <a:t>Suécia</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0.81</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a:t>
                      </a:r>
                      <a:endParaRPr lang="fr-FR" sz="1100">
                        <a:effectLst/>
                        <a:latin typeface="Calibri"/>
                        <a:ea typeface="Calibri"/>
                        <a:cs typeface="Times New Roman"/>
                      </a:endParaRPr>
                    </a:p>
                  </a:txBody>
                  <a:tcPr marL="91402" marR="91402" marT="0" marB="0"/>
                </a:tc>
                <a:extLst>
                  <a:ext uri="{0D108BD9-81ED-4DB2-BD59-A6C34878D82A}">
                    <a16:rowId xmlns:a16="http://schemas.microsoft.com/office/drawing/2014/main" val="10011"/>
                  </a:ext>
                </a:extLst>
              </a:tr>
              <a:tr h="179388">
                <a:tc>
                  <a:txBody>
                    <a:bodyPr/>
                    <a:lstStyle/>
                    <a:p>
                      <a:pPr>
                        <a:lnSpc>
                          <a:spcPct val="107000"/>
                        </a:lnSpc>
                        <a:spcAft>
                          <a:spcPts val="0"/>
                        </a:spcAft>
                      </a:pPr>
                      <a:r>
                        <a:rPr lang="en-GB" sz="1100">
                          <a:effectLst/>
                        </a:rPr>
                        <a:t>Reino Unido</a:t>
                      </a:r>
                      <a:endParaRPr lang="fr-FR" sz="1100">
                        <a:effectLst/>
                        <a:latin typeface="Calibri"/>
                        <a:ea typeface="Calibri"/>
                        <a:cs typeface="Times New Roman"/>
                      </a:endParaRPr>
                    </a:p>
                  </a:txBody>
                  <a:tcPr marL="91402" marR="91402" marT="0" marB="0"/>
                </a:tc>
                <a:tc>
                  <a:txBody>
                    <a:bodyPr/>
                    <a:lstStyle/>
                    <a:p>
                      <a:pPr>
                        <a:lnSpc>
                          <a:spcPct val="107000"/>
                        </a:lnSpc>
                        <a:spcAft>
                          <a:spcPts val="0"/>
                        </a:spcAft>
                      </a:pPr>
                      <a:r>
                        <a:rPr lang="en-GB" sz="1100">
                          <a:effectLst/>
                        </a:rPr>
                        <a:t>0.24</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a:effectLst/>
                        </a:rPr>
                        <a:t>100</a:t>
                      </a:r>
                      <a:endParaRPr lang="fr-FR" sz="1100">
                        <a:effectLst/>
                        <a:latin typeface="Calibri"/>
                        <a:ea typeface="+mn-ea"/>
                        <a:cs typeface="Times New Roman"/>
                      </a:endParaRPr>
                    </a:p>
                  </a:txBody>
                  <a:tcPr marL="91402" marR="91402" marT="0" marB="0"/>
                </a:tc>
                <a:tc>
                  <a:txBody>
                    <a:bodyPr/>
                    <a:lstStyle/>
                    <a:p>
                      <a:pPr>
                        <a:lnSpc>
                          <a:spcPct val="107000"/>
                        </a:lnSpc>
                        <a:spcAft>
                          <a:spcPts val="0"/>
                        </a:spcAft>
                      </a:pPr>
                      <a:r>
                        <a:rPr lang="en-GB" sz="1100" dirty="0">
                          <a:effectLst/>
                        </a:rPr>
                        <a:t>26.7</a:t>
                      </a:r>
                      <a:endParaRPr lang="fr-FR" sz="1100" dirty="0">
                        <a:effectLst/>
                        <a:latin typeface="Calibri"/>
                        <a:ea typeface="Calibri"/>
                        <a:cs typeface="Times New Roman"/>
                      </a:endParaRPr>
                    </a:p>
                  </a:txBody>
                  <a:tcPr marL="91402" marR="91402" marT="0" marB="0"/>
                </a:tc>
                <a:extLst>
                  <a:ext uri="{0D108BD9-81ED-4DB2-BD59-A6C34878D82A}">
                    <a16:rowId xmlns:a16="http://schemas.microsoft.com/office/drawing/2014/main" val="10012"/>
                  </a:ext>
                </a:extLst>
              </a:tr>
            </a:tbl>
          </a:graphicData>
        </a:graphic>
      </p:graphicFrame>
      <p:pic>
        <p:nvPicPr>
          <p:cNvPr id="87120" name="Image 2">
            <a:extLst>
              <a:ext uri="{FF2B5EF4-FFF2-40B4-BE49-F238E27FC236}">
                <a16:creationId xmlns:a16="http://schemas.microsoft.com/office/drawing/2014/main" id="{35AD3973-C044-4ABA-934F-4FF8298F0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21" name="ZoneTexte 22">
            <a:extLst>
              <a:ext uri="{FF2B5EF4-FFF2-40B4-BE49-F238E27FC236}">
                <a16:creationId xmlns:a16="http://schemas.microsoft.com/office/drawing/2014/main" id="{ACB40273-472D-4156-A5A8-44A26C1BFCE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3D86FE23-211C-46F6-9175-F91C949A015B}"/>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10" highlightClick="1"/>
            <a:extLst>
              <a:ext uri="{FF2B5EF4-FFF2-40B4-BE49-F238E27FC236}">
                <a16:creationId xmlns:a16="http://schemas.microsoft.com/office/drawing/2014/main" id="{FBF38B82-7238-49ED-99E7-F21393BA0AC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oneTexte 1">
            <a:extLst>
              <a:ext uri="{FF2B5EF4-FFF2-40B4-BE49-F238E27FC236}">
                <a16:creationId xmlns:a16="http://schemas.microsoft.com/office/drawing/2014/main" id="{D52556C4-E0B1-41C0-952C-8A86E6459603}"/>
              </a:ext>
            </a:extLst>
          </p:cNvPr>
          <p:cNvSpPr txBox="1">
            <a:spLocks noChangeArrowheads="1"/>
          </p:cNvSpPr>
          <p:nvPr/>
        </p:nvSpPr>
        <p:spPr bwMode="auto">
          <a:xfrm>
            <a:off x="3208338" y="4708525"/>
            <a:ext cx="8853487" cy="1066800"/>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spcBef>
                <a:spcPct val="0"/>
              </a:spcBef>
              <a:buFontTx/>
              <a:buNone/>
              <a:defRPr/>
            </a:pPr>
            <a:r>
              <a:rPr lang="pt-BR" altLang="fr-FR">
                <a:solidFill>
                  <a:schemeClr val="accent1"/>
                </a:solidFill>
                <a:latin typeface="Calibri" panose="020F0502020204030204" pitchFamily="34" charset="0"/>
                <a:cs typeface="Arial" panose="020B0604020202020204" pitchFamily="34" charset="0"/>
              </a:rPr>
              <a:t>Segundo a EFSA, o aumento do número de casos de listeriose na UE pode dever-se ao aumento do número de pessoas que sofrem de cancro ou diabetes, ao envelhecimento da população e ao aumento do consumo de alimentos processados prontos para consumo.</a:t>
            </a:r>
          </a:p>
          <a:p>
            <a:pPr eaLnBrk="1" hangingPunct="1">
              <a:spcBef>
                <a:spcPct val="0"/>
              </a:spcBef>
              <a:buFontTx/>
              <a:buNone/>
              <a:defRPr/>
            </a:pPr>
            <a:endParaRPr lang="en-US" altLang="fr-FR" sz="700"/>
          </a:p>
          <a:p>
            <a:pPr eaLnBrk="1" hangingPunct="1">
              <a:spcBef>
                <a:spcPct val="0"/>
              </a:spcBef>
              <a:buFontTx/>
              <a:buNone/>
              <a:defRPr/>
            </a:pPr>
            <a:endParaRPr lang="en-US" altLang="fr-FR" sz="1050"/>
          </a:p>
          <a:p>
            <a:pPr eaLnBrk="1" hangingPunct="1">
              <a:spcBef>
                <a:spcPct val="0"/>
              </a:spcBef>
              <a:buFontTx/>
              <a:buNone/>
              <a:defRPr/>
            </a:pPr>
            <a:r>
              <a:rPr lang="en-US" altLang="fr-FR"/>
              <a:t>						</a:t>
            </a:r>
            <a:r>
              <a:rPr lang="en-US" altLang="fr-FR" i="1">
                <a:solidFill>
                  <a:srgbClr val="000000"/>
                </a:solidFill>
                <a:latin typeface="Calibri" panose="020F0502020204030204" pitchFamily="34" charset="0"/>
                <a:cs typeface="Arial" panose="020B0604020202020204" pitchFamily="34" charset="0"/>
                <a:hlinkClick r:id="rId2" tooltip="click here to open the link"/>
              </a:rPr>
              <a:t>Listeria</a:t>
            </a:r>
            <a:r>
              <a:rPr lang="en-US" altLang="fr-FR">
                <a:solidFill>
                  <a:srgbClr val="000000"/>
                </a:solidFill>
                <a:latin typeface="Calibri" panose="020F0502020204030204" pitchFamily="34" charset="0"/>
                <a:cs typeface="Arial" panose="020B0604020202020204" pitchFamily="34" charset="0"/>
                <a:hlinkClick r:id="rId2" tooltip="click here to open the link"/>
              </a:rPr>
              <a:t> infections increase in vulnerable groups</a:t>
            </a:r>
            <a:r>
              <a:rPr lang="en-US" altLang="fr-FR">
                <a:solidFill>
                  <a:srgbClr val="000000"/>
                </a:solidFill>
                <a:latin typeface="Calibri" panose="020F0502020204030204" pitchFamily="34" charset="0"/>
                <a:cs typeface="Arial" panose="020B0604020202020204" pitchFamily="34" charset="0"/>
              </a:rPr>
              <a:t>   </a:t>
            </a:r>
            <a:endParaRPr lang="en-GB" altLang="fr-FR">
              <a:solidFill>
                <a:srgbClr val="000000"/>
              </a:solidFill>
              <a:latin typeface="Calibri" panose="020F0502020204030204" pitchFamily="34" charset="0"/>
              <a:cs typeface="Arial" panose="020B0604020202020204" pitchFamily="34" charset="0"/>
            </a:endParaRPr>
          </a:p>
        </p:txBody>
      </p:sp>
      <p:grpSp>
        <p:nvGrpSpPr>
          <p:cNvPr id="88067" name="Groupe 19">
            <a:extLst>
              <a:ext uri="{FF2B5EF4-FFF2-40B4-BE49-F238E27FC236}">
                <a16:creationId xmlns:a16="http://schemas.microsoft.com/office/drawing/2014/main" id="{E66F00D2-ECF7-4C0E-928C-3336F9ABBD10}"/>
              </a:ext>
            </a:extLst>
          </p:cNvPr>
          <p:cNvGrpSpPr>
            <a:grpSpLocks/>
          </p:cNvGrpSpPr>
          <p:nvPr/>
        </p:nvGrpSpPr>
        <p:grpSpPr bwMode="auto">
          <a:xfrm>
            <a:off x="0" y="14288"/>
            <a:ext cx="3076575" cy="6002337"/>
            <a:chOff x="0" y="14288"/>
            <a:chExt cx="3076575" cy="6002337"/>
          </a:xfrm>
        </p:grpSpPr>
        <p:sp>
          <p:nvSpPr>
            <p:cNvPr id="15" name="Rectangle 14">
              <a:extLst>
                <a:ext uri="{FF2B5EF4-FFF2-40B4-BE49-F238E27FC236}">
                  <a16:creationId xmlns:a16="http://schemas.microsoft.com/office/drawing/2014/main" id="{E9A44EF1-ED8F-4FD6-A425-92538DB4127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6" name="Connecteur droit 15">
              <a:extLst>
                <a:ext uri="{FF2B5EF4-FFF2-40B4-BE49-F238E27FC236}">
                  <a16:creationId xmlns:a16="http://schemas.microsoft.com/office/drawing/2014/main" id="{93B79CFD-7062-4504-9532-E8B2359FB65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8068" name="Groupe 17">
            <a:extLst>
              <a:ext uri="{FF2B5EF4-FFF2-40B4-BE49-F238E27FC236}">
                <a16:creationId xmlns:a16="http://schemas.microsoft.com/office/drawing/2014/main" id="{5E52FB25-DEE0-48CA-9A79-3DB0CB20EE79}"/>
              </a:ext>
            </a:extLst>
          </p:cNvPr>
          <p:cNvGrpSpPr>
            <a:grpSpLocks/>
          </p:cNvGrpSpPr>
          <p:nvPr/>
        </p:nvGrpSpPr>
        <p:grpSpPr bwMode="auto">
          <a:xfrm>
            <a:off x="-41275" y="6016625"/>
            <a:ext cx="12276138" cy="887413"/>
            <a:chOff x="-41565" y="6016088"/>
            <a:chExt cx="12276859" cy="888671"/>
          </a:xfrm>
        </p:grpSpPr>
        <p:sp>
          <p:nvSpPr>
            <p:cNvPr id="88075" name="ZoneTexte 18">
              <a:extLst>
                <a:ext uri="{FF2B5EF4-FFF2-40B4-BE49-F238E27FC236}">
                  <a16:creationId xmlns:a16="http://schemas.microsoft.com/office/drawing/2014/main" id="{B658DD1A-35A9-4930-AEF9-CE73BD5848B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8076" name="ZoneTexte 19">
              <a:extLst>
                <a:ext uri="{FF2B5EF4-FFF2-40B4-BE49-F238E27FC236}">
                  <a16:creationId xmlns:a16="http://schemas.microsoft.com/office/drawing/2014/main" id="{6C0CB51E-34C8-4B33-8C8B-02C47B4E080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C5977D2A-4D94-4709-9BEE-4014495B4BB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88078" name="Image 25">
              <a:extLst>
                <a:ext uri="{FF2B5EF4-FFF2-40B4-BE49-F238E27FC236}">
                  <a16:creationId xmlns:a16="http://schemas.microsoft.com/office/drawing/2014/main" id="{F89F10AD-1F1F-4016-9DE5-C6EE88E3F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8069" name="Image 1">
            <a:extLst>
              <a:ext uri="{FF2B5EF4-FFF2-40B4-BE49-F238E27FC236}">
                <a16:creationId xmlns:a16="http://schemas.microsoft.com/office/drawing/2014/main" id="{9009C15B-D9D2-421F-9268-147DA3495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50" y="5346700"/>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outon d’action : vide 18">
            <a:hlinkClick r:id="rId5" action="ppaction://hlinksldjump" highlightClick="1"/>
            <a:extLst>
              <a:ext uri="{FF2B5EF4-FFF2-40B4-BE49-F238E27FC236}">
                <a16:creationId xmlns:a16="http://schemas.microsoft.com/office/drawing/2014/main" id="{6207E038-2265-4797-BC32-EA5CE27B160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8071" name="Image 1">
            <a:extLst>
              <a:ext uri="{FF2B5EF4-FFF2-40B4-BE49-F238E27FC236}">
                <a16:creationId xmlns:a16="http://schemas.microsoft.com/office/drawing/2014/main" id="{C7F610CF-77A0-4C14-BB5D-2F2A1E9551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ZoneTexte 22">
            <a:extLst>
              <a:ext uri="{FF2B5EF4-FFF2-40B4-BE49-F238E27FC236}">
                <a16:creationId xmlns:a16="http://schemas.microsoft.com/office/drawing/2014/main" id="{6C862221-31E7-4A14-987D-3585C0487E8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88074" name="Image 4" descr="Evolução dos casos de listeriose na UE entre 2007 e 2017.&#10;&#10;O número de casos cresceu de cerca de 1600 para 2480 (0,48 casos por 100.000 habitantes).&#10;&#10;A taxa de mortalidade é de 13,8%">
            <a:extLst>
              <a:ext uri="{FF2B5EF4-FFF2-40B4-BE49-F238E27FC236}">
                <a16:creationId xmlns:a16="http://schemas.microsoft.com/office/drawing/2014/main" id="{798E8492-76F7-4F9C-BE91-AE7DA0C9E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775" y="844550"/>
            <a:ext cx="6678613"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A3DBAD40-0FF9-4CDF-844F-FE2EF85043BC}"/>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2" highlightClick="1"/>
            <a:extLst>
              <a:ext uri="{FF2B5EF4-FFF2-40B4-BE49-F238E27FC236}">
                <a16:creationId xmlns:a16="http://schemas.microsoft.com/office/drawing/2014/main" id="{3EC4BA6E-B1F3-4C9C-BAB7-23629FA36339}"/>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A1F333B-C333-49B8-8D1C-0C7A60FF35E0}"/>
              </a:ext>
            </a:extLst>
          </p:cNvPr>
          <p:cNvSpPr txBox="1"/>
          <p:nvPr/>
        </p:nvSpPr>
        <p:spPr>
          <a:xfrm>
            <a:off x="3076575" y="246063"/>
            <a:ext cx="9115425"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p>
          <a:p>
            <a:pPr algn="ctr" eaLnBrk="1" fontAlgn="auto" hangingPunct="1">
              <a:spcBef>
                <a:spcPts val="0"/>
              </a:spcBef>
              <a:spcAft>
                <a:spcPts val="0"/>
              </a:spcAft>
              <a:defRPr/>
            </a:pPr>
            <a:r>
              <a:rPr lang="pt-BR" altLang="fr-FR" sz="4501" b="1">
                <a:solidFill>
                  <a:srgbClr val="00707C"/>
                </a:solidFill>
                <a:latin typeface="+mj-lt"/>
                <a:ea typeface="+mj-ea"/>
                <a:cs typeface="+mj-cs"/>
              </a:rPr>
              <a:t>Onde pode encontrar este micróbio</a:t>
            </a:r>
            <a:r>
              <a:rPr lang="fr-FR" sz="4501" b="1">
                <a:solidFill>
                  <a:srgbClr val="00707C"/>
                </a:solidFill>
                <a:latin typeface="+mj-lt"/>
                <a:ea typeface="+mj-ea"/>
                <a:cs typeface="+mj-cs"/>
              </a:rPr>
              <a:t>? </a:t>
            </a:r>
          </a:p>
        </p:txBody>
      </p:sp>
      <p:sp>
        <p:nvSpPr>
          <p:cNvPr id="19459" name="ZoneTexte 13">
            <a:extLst>
              <a:ext uri="{FF2B5EF4-FFF2-40B4-BE49-F238E27FC236}">
                <a16:creationId xmlns:a16="http://schemas.microsoft.com/office/drawing/2014/main" id="{93CE7F88-BDE4-42EC-9592-1DA8F04C176D}"/>
              </a:ext>
            </a:extLst>
          </p:cNvPr>
          <p:cNvSpPr txBox="1">
            <a:spLocks noChangeArrowheads="1"/>
          </p:cNvSpPr>
          <p:nvPr/>
        </p:nvSpPr>
        <p:spPr bwMode="auto">
          <a:xfrm>
            <a:off x="3175000" y="2814638"/>
            <a:ext cx="8928100" cy="22463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Listeria monocytogenes </a:t>
            </a:r>
            <a:r>
              <a:rPr lang="pt-BR" altLang="fr-FR" sz="1400" dirty="0">
                <a:solidFill>
                  <a:srgbClr val="B92233"/>
                </a:solidFill>
              </a:rPr>
              <a:t>vive no ambiente </a:t>
            </a:r>
            <a:r>
              <a:rPr lang="pt-BR" altLang="fr-FR" sz="1400" dirty="0">
                <a:solidFill>
                  <a:srgbClr val="00707C"/>
                </a:solidFill>
              </a:rPr>
              <a:t>(solo, águas, plantas em decomposição, ...) e </a:t>
            </a:r>
            <a:r>
              <a:rPr lang="pt-BR" altLang="fr-FR" sz="1400" dirty="0">
                <a:solidFill>
                  <a:srgbClr val="B92233"/>
                </a:solidFill>
              </a:rPr>
              <a:t>pode infetar várias espécies animais</a:t>
            </a:r>
            <a:r>
              <a:rPr lang="en-US" altLang="fr-FR" sz="1400" dirty="0">
                <a:solidFill>
                  <a:srgbClr val="B92233"/>
                </a:solidFill>
              </a:rPr>
              <a:t>.</a:t>
            </a: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Por conseguinte, pode contaminar uma </a:t>
            </a:r>
            <a:r>
              <a:rPr lang="pt-BR" altLang="fr-FR" sz="1400" dirty="0">
                <a:solidFill>
                  <a:srgbClr val="B92233"/>
                </a:solidFill>
              </a:rPr>
              <a:t>vasta gama de géneros alimentícios, peixes e mariscos, carne de vários animais, frutas e vegetais.</a:t>
            </a:r>
            <a:endParaRPr lang="en-US" altLang="fr-FR" sz="1400" dirty="0">
              <a:solidFill>
                <a:srgbClr val="B92233"/>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a:p>
            <a:pPr marL="285750" indent="-285750" eaLnBrk="1" hangingPunct="1">
              <a:buFont typeface="Wingdings" panose="05000000000000000000" pitchFamily="2" charset="2"/>
              <a:buChar char="ü"/>
              <a:defRPr/>
            </a:pPr>
            <a:r>
              <a:rPr lang="pt-BR" altLang="fr-FR" sz="1400" dirty="0">
                <a:solidFill>
                  <a:srgbClr val="00707C"/>
                </a:solidFill>
              </a:rPr>
              <a:t>A </a:t>
            </a:r>
            <a:r>
              <a:rPr lang="pt-BR" altLang="fr-FR" sz="1400" i="1" dirty="0">
                <a:solidFill>
                  <a:srgbClr val="00707C"/>
                </a:solidFill>
              </a:rPr>
              <a:t>Listeria monocytogenes </a:t>
            </a:r>
            <a:r>
              <a:rPr lang="pt-BR" altLang="fr-FR" sz="1400" dirty="0">
                <a:solidFill>
                  <a:srgbClr val="00707C"/>
                </a:solidFill>
              </a:rPr>
              <a:t>também pode </a:t>
            </a:r>
            <a:r>
              <a:rPr lang="pt-BR" altLang="fr-FR" sz="1400" dirty="0">
                <a:solidFill>
                  <a:srgbClr val="B92233"/>
                </a:solidFill>
              </a:rPr>
              <a:t>colonizar locais húmidos e sujos em cozinhas e equipamentos de preparação de alimentos</a:t>
            </a:r>
            <a:r>
              <a:rPr lang="pt-BR" altLang="fr-FR" sz="1400" dirty="0">
                <a:solidFill>
                  <a:srgbClr val="00707C"/>
                </a:solidFill>
              </a:rPr>
              <a:t>, e a partir daí pode contaminar os alimentos.</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p:txBody>
      </p:sp>
      <p:grpSp>
        <p:nvGrpSpPr>
          <p:cNvPr id="89092" name="Groupe 17">
            <a:extLst>
              <a:ext uri="{FF2B5EF4-FFF2-40B4-BE49-F238E27FC236}">
                <a16:creationId xmlns:a16="http://schemas.microsoft.com/office/drawing/2014/main" id="{06EDDADA-9640-418D-869D-BC839AE072AA}"/>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BBD9CAB4-C1A3-40BD-89F0-4FE6243405E6}"/>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0673F950-7E2D-44F0-A3E3-CE0FC3C873C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89093" name="Groupe 17">
            <a:extLst>
              <a:ext uri="{FF2B5EF4-FFF2-40B4-BE49-F238E27FC236}">
                <a16:creationId xmlns:a16="http://schemas.microsoft.com/office/drawing/2014/main" id="{1F0A31C5-6C13-49EF-9D51-FE42D5544DF8}"/>
              </a:ext>
            </a:extLst>
          </p:cNvPr>
          <p:cNvGrpSpPr>
            <a:grpSpLocks/>
          </p:cNvGrpSpPr>
          <p:nvPr/>
        </p:nvGrpSpPr>
        <p:grpSpPr bwMode="auto">
          <a:xfrm>
            <a:off x="-41275" y="6016625"/>
            <a:ext cx="12276138" cy="887413"/>
            <a:chOff x="-41565" y="6016088"/>
            <a:chExt cx="12276859" cy="888671"/>
          </a:xfrm>
        </p:grpSpPr>
        <p:sp>
          <p:nvSpPr>
            <p:cNvPr id="89098" name="ZoneTexte 18">
              <a:extLst>
                <a:ext uri="{FF2B5EF4-FFF2-40B4-BE49-F238E27FC236}">
                  <a16:creationId xmlns:a16="http://schemas.microsoft.com/office/drawing/2014/main" id="{D7E71016-B80C-44F1-8DEA-2057474220D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89099" name="ZoneTexte 19">
              <a:extLst>
                <a:ext uri="{FF2B5EF4-FFF2-40B4-BE49-F238E27FC236}">
                  <a16:creationId xmlns:a16="http://schemas.microsoft.com/office/drawing/2014/main" id="{DB6A8F46-1216-4D5F-BD4D-E457594005E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610ABE8A-0D5D-4326-9E34-2BF55508129C}"/>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89101" name="Image 25">
              <a:extLst>
                <a:ext uri="{FF2B5EF4-FFF2-40B4-BE49-F238E27FC236}">
                  <a16:creationId xmlns:a16="http://schemas.microsoft.com/office/drawing/2014/main" id="{8A16E561-8A2A-4649-BACA-FD662024E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Bouton d’action : vide 17">
            <a:hlinkClick r:id="rId3" action="ppaction://hlinksldjump" highlightClick="1"/>
            <a:extLst>
              <a:ext uri="{FF2B5EF4-FFF2-40B4-BE49-F238E27FC236}">
                <a16:creationId xmlns:a16="http://schemas.microsoft.com/office/drawing/2014/main" id="{5712F8EA-C46A-4F06-B51F-DB329DFC0D1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89095" name="Image 1">
            <a:extLst>
              <a:ext uri="{FF2B5EF4-FFF2-40B4-BE49-F238E27FC236}">
                <a16:creationId xmlns:a16="http://schemas.microsoft.com/office/drawing/2014/main" id="{26CAA169-1AFE-4721-B687-B9ADF1BF1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ZoneTexte 22">
            <a:extLst>
              <a:ext uri="{FF2B5EF4-FFF2-40B4-BE49-F238E27FC236}">
                <a16:creationId xmlns:a16="http://schemas.microsoft.com/office/drawing/2014/main" id="{CF769566-A4E4-4BAC-B52C-55678210928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832ECC29-8810-45CC-B9D6-E6B5AB8467FF}"/>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9" highlightClick="1"/>
            <a:extLst>
              <a:ext uri="{FF2B5EF4-FFF2-40B4-BE49-F238E27FC236}">
                <a16:creationId xmlns:a16="http://schemas.microsoft.com/office/drawing/2014/main" id="{869075C2-2582-4F4A-A3AF-10923582F55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oneTexte 3">
            <a:extLst>
              <a:ext uri="{FF2B5EF4-FFF2-40B4-BE49-F238E27FC236}">
                <a16:creationId xmlns:a16="http://schemas.microsoft.com/office/drawing/2014/main" id="{57251A94-C822-44EB-B4A0-C4FA42C182C2}"/>
              </a:ext>
            </a:extLst>
          </p:cNvPr>
          <p:cNvSpPr txBox="1">
            <a:spLocks noChangeArrowheads="1"/>
          </p:cNvSpPr>
          <p:nvPr/>
        </p:nvSpPr>
        <p:spPr bwMode="auto">
          <a:xfrm>
            <a:off x="3109913" y="246063"/>
            <a:ext cx="90820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altLang="fr-FR" sz="4500" b="1" i="1">
                <a:solidFill>
                  <a:srgbClr val="00707C"/>
                </a:solidFill>
                <a:latin typeface="Georgia" panose="02040502050405020303" pitchFamily="18" charset="0"/>
              </a:rPr>
              <a:t>Listeria monocytogenes  </a:t>
            </a:r>
          </a:p>
          <a:p>
            <a:pPr algn="ctr" eaLnBrk="1" hangingPunct="1"/>
            <a:r>
              <a:rPr lang="fr-FR" altLang="fr-FR" sz="4500" b="1">
                <a:solidFill>
                  <a:srgbClr val="00707C"/>
                </a:solidFill>
                <a:latin typeface="Georgia" panose="02040502050405020303" pitchFamily="18" charset="0"/>
              </a:rPr>
              <a:t>Como se espalha? </a:t>
            </a:r>
          </a:p>
        </p:txBody>
      </p:sp>
      <p:sp>
        <p:nvSpPr>
          <p:cNvPr id="90115" name="ZoneTexte 13">
            <a:extLst>
              <a:ext uri="{FF2B5EF4-FFF2-40B4-BE49-F238E27FC236}">
                <a16:creationId xmlns:a16="http://schemas.microsoft.com/office/drawing/2014/main" id="{B254CA13-FAF6-49DC-B712-2DBA43C678A4}"/>
              </a:ext>
            </a:extLst>
          </p:cNvPr>
          <p:cNvSpPr txBox="1">
            <a:spLocks noChangeArrowheads="1"/>
          </p:cNvSpPr>
          <p:nvPr/>
        </p:nvSpPr>
        <p:spPr bwMode="auto">
          <a:xfrm>
            <a:off x="3295650" y="2022475"/>
            <a:ext cx="7529513"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Font typeface="Wingdings" panose="05000000000000000000" pitchFamily="2" charset="2"/>
              <a:buChar char="ü"/>
            </a:pPr>
            <a:r>
              <a:rPr lang="pt-BR" altLang="fr-FR" sz="1400" dirty="0">
                <a:solidFill>
                  <a:srgbClr val="00707C"/>
                </a:solidFill>
              </a:rPr>
              <a:t>A </a:t>
            </a:r>
            <a:r>
              <a:rPr lang="pt-BR" altLang="fr-FR" sz="1400" i="1" dirty="0">
                <a:solidFill>
                  <a:srgbClr val="00707C"/>
                </a:solidFill>
              </a:rPr>
              <a:t>Listeria monocytogenes </a:t>
            </a:r>
            <a:r>
              <a:rPr lang="pt-BR" altLang="fr-FR" sz="1400" dirty="0">
                <a:solidFill>
                  <a:srgbClr val="B92233"/>
                </a:solidFill>
              </a:rPr>
              <a:t>pode multiplicar-se a temperaturas tão baixas quanto 1-2° C. </a:t>
            </a:r>
            <a:r>
              <a:rPr lang="pt-BR" altLang="fr-FR" sz="1400" dirty="0">
                <a:solidFill>
                  <a:srgbClr val="00707C"/>
                </a:solidFill>
              </a:rPr>
              <a:t>Portanto, pode </a:t>
            </a:r>
            <a:r>
              <a:rPr lang="pt-BR" altLang="fr-FR" sz="1400" dirty="0">
                <a:solidFill>
                  <a:srgbClr val="B92233"/>
                </a:solidFill>
              </a:rPr>
              <a:t>multiplicar-se em alimentos refrigerados</a:t>
            </a:r>
            <a:r>
              <a:rPr lang="pt-BR" altLang="fr-FR" sz="1400" dirty="0">
                <a:solidFill>
                  <a:srgbClr val="00707C"/>
                </a:solidFill>
              </a:rPr>
              <a:t>. No entanto, quanto mais alta a temperatura de armazenamento, mais rápida a multiplicação e maior o risco de ingestão de um número elevado do patogénico.</a:t>
            </a:r>
            <a:endParaRPr lang="en-US" altLang="fr-FR" sz="1400" dirty="0">
              <a:solidFill>
                <a:srgbClr val="00707C"/>
              </a:solidFill>
            </a:endParaRPr>
          </a:p>
          <a:p>
            <a:pPr defTabSz="914400" eaLnBrk="1" hangingPunct="1">
              <a:buFont typeface="Wingdings" panose="05000000000000000000" pitchFamily="2" charset="2"/>
              <a:buChar char="ü"/>
            </a:pPr>
            <a:endParaRPr lang="en-US" altLang="fr-FR" sz="1400" dirty="0">
              <a:solidFill>
                <a:srgbClr val="00707C"/>
              </a:solidFill>
            </a:endParaRPr>
          </a:p>
          <a:p>
            <a:pPr defTabSz="914400" eaLnBrk="1" hangingPunct="1">
              <a:buFont typeface="Wingdings" panose="05000000000000000000" pitchFamily="2" charset="2"/>
              <a:buChar char="ü"/>
            </a:pPr>
            <a:endParaRPr lang="en-US" altLang="fr-FR" sz="1400" dirty="0">
              <a:solidFill>
                <a:srgbClr val="00707C"/>
              </a:solidFill>
            </a:endParaRPr>
          </a:p>
          <a:p>
            <a:pPr defTabSz="914400" eaLnBrk="1" hangingPunct="1">
              <a:buFont typeface="Wingdings" panose="05000000000000000000" pitchFamily="2" charset="2"/>
              <a:buChar char="ü"/>
            </a:pPr>
            <a:r>
              <a:rPr lang="pt-BR" altLang="fr-FR" sz="1400" dirty="0">
                <a:solidFill>
                  <a:srgbClr val="00707C"/>
                </a:solidFill>
              </a:rPr>
              <a:t>A transmissão ocorre principalmente através do consumo de alimentos </a:t>
            </a:r>
            <a:r>
              <a:rPr lang="pt-BR" altLang="fr-FR" sz="1400" dirty="0">
                <a:solidFill>
                  <a:srgbClr val="B92233"/>
                </a:solidFill>
              </a:rPr>
              <a:t>prontos a comer</a:t>
            </a:r>
            <a:r>
              <a:rPr lang="pt-BR" altLang="fr-FR" sz="1400" dirty="0">
                <a:solidFill>
                  <a:srgbClr val="00707C"/>
                </a:solidFill>
              </a:rPr>
              <a:t>, ingeridos sem aquecimento prévio, onde a </a:t>
            </a:r>
            <a:r>
              <a:rPr lang="pt-BR" altLang="fr-FR" sz="1400" i="1" dirty="0">
                <a:solidFill>
                  <a:srgbClr val="00707C"/>
                </a:solidFill>
              </a:rPr>
              <a:t>Listeria monocytogenes </a:t>
            </a:r>
            <a:r>
              <a:rPr lang="pt-BR" altLang="fr-FR" sz="1400" dirty="0">
                <a:solidFill>
                  <a:srgbClr val="00707C"/>
                </a:solidFill>
              </a:rPr>
              <a:t>pode multiplicar-se e atingir uma elevada população</a:t>
            </a:r>
            <a:r>
              <a:rPr lang="en-GB" altLang="fr-FR" sz="1400" dirty="0">
                <a:solidFill>
                  <a:srgbClr val="00707C"/>
                </a:solidFill>
              </a:rPr>
              <a:t>. </a:t>
            </a:r>
            <a:r>
              <a:rPr lang="pt-BR" altLang="fr-FR" sz="1400" dirty="0">
                <a:solidFill>
                  <a:srgbClr val="00707C"/>
                </a:solidFill>
              </a:rPr>
              <a:t>A listeriose tem sido causada pelo consumo de alimentos contaminados como, por exemplo, queijos, produtos à base de carne, peixe fumado ou cru, frutas e vegetais, sanduíches,  …</a:t>
            </a:r>
            <a:endParaRPr lang="en-GB" altLang="fr-FR" sz="1400" dirty="0">
              <a:solidFill>
                <a:srgbClr val="00707C"/>
              </a:solidFill>
            </a:endParaRPr>
          </a:p>
          <a:p>
            <a:pPr defTabSz="914400" eaLnBrk="1" hangingPunct="1">
              <a:buFont typeface="Wingdings" panose="05000000000000000000" pitchFamily="2" charset="2"/>
              <a:buChar char="ü"/>
            </a:pPr>
            <a:endParaRPr lang="en-GB" altLang="fr-FR" sz="1400" dirty="0">
              <a:solidFill>
                <a:srgbClr val="00707C"/>
              </a:solidFill>
            </a:endParaRPr>
          </a:p>
          <a:p>
            <a:pPr defTabSz="914400" eaLnBrk="1" hangingPunct="1">
              <a:buFont typeface="Wingdings" panose="05000000000000000000" pitchFamily="2" charset="2"/>
              <a:buChar char="ü"/>
            </a:pPr>
            <a:endParaRPr lang="en-GB" altLang="fr-FR" sz="1400" dirty="0">
              <a:solidFill>
                <a:srgbClr val="00707C"/>
              </a:solidFill>
            </a:endParaRPr>
          </a:p>
          <a:p>
            <a:pPr defTabSz="914400" eaLnBrk="1" hangingPunct="1">
              <a:buClr>
                <a:schemeClr val="accent1"/>
              </a:buClr>
              <a:buFont typeface="Wingdings" panose="05000000000000000000" pitchFamily="2" charset="2"/>
              <a:buChar char="ü"/>
            </a:pPr>
            <a:r>
              <a:rPr lang="pt-BR" altLang="fr-FR" sz="1400" dirty="0">
                <a:solidFill>
                  <a:srgbClr val="00707C"/>
                </a:solidFill>
              </a:rPr>
              <a:t>Pessoas imunocomprometidas, grávidas e idosos são mais suscetíveis à infeção por </a:t>
            </a:r>
            <a:r>
              <a:rPr lang="pt-BR" altLang="fr-FR" sz="1400" i="1" dirty="0">
                <a:solidFill>
                  <a:srgbClr val="00707C"/>
                </a:solidFill>
              </a:rPr>
              <a:t>Listeria monocytogenes</a:t>
            </a:r>
            <a:r>
              <a:rPr lang="en-US" altLang="fr-FR" sz="1400" dirty="0">
                <a:solidFill>
                  <a:srgbClr val="00707C"/>
                </a:solidFill>
              </a:rPr>
              <a:t>. </a:t>
            </a:r>
            <a:r>
              <a:rPr lang="pt-BR" altLang="fr-FR" sz="1400" dirty="0">
                <a:solidFill>
                  <a:srgbClr val="00707C"/>
                </a:solidFill>
              </a:rPr>
              <a:t>Em 2017, na UE, 67% dos casos de listeriose ocorreram entre pessoas com mais de 65 anos.</a:t>
            </a:r>
            <a:endParaRPr lang="en-US" altLang="fr-FR" sz="1400" dirty="0">
              <a:solidFill>
                <a:srgbClr val="00707C"/>
              </a:solidFill>
            </a:endParaRPr>
          </a:p>
          <a:p>
            <a:pPr defTabSz="914400" eaLnBrk="1" hangingPunct="1">
              <a:buFont typeface="Wingdings" panose="05000000000000000000" pitchFamily="2" charset="2"/>
              <a:buChar char="ü"/>
            </a:pPr>
            <a:endParaRPr lang="en-GB" altLang="fr-FR" sz="1400" dirty="0">
              <a:solidFill>
                <a:srgbClr val="000000"/>
              </a:solidFill>
            </a:endParaRPr>
          </a:p>
          <a:p>
            <a:pPr lvl="3" defTabSz="914400"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90116" name="Groupe 15">
            <a:extLst>
              <a:ext uri="{FF2B5EF4-FFF2-40B4-BE49-F238E27FC236}">
                <a16:creationId xmlns:a16="http://schemas.microsoft.com/office/drawing/2014/main" id="{CA79DEB1-76BE-4783-9A48-C4E27CF41307}"/>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2D40BC04-5DB4-4011-AEF9-8B6842860B2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cxnSp>
          <p:nvCxnSpPr>
            <p:cNvPr id="18" name="Connecteur droit 17">
              <a:extLst>
                <a:ext uri="{FF2B5EF4-FFF2-40B4-BE49-F238E27FC236}">
                  <a16:creationId xmlns:a16="http://schemas.microsoft.com/office/drawing/2014/main" id="{D2E53F8A-B4C0-4457-9920-0B94295F9C1C}"/>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0117" name="Groupe 17">
            <a:extLst>
              <a:ext uri="{FF2B5EF4-FFF2-40B4-BE49-F238E27FC236}">
                <a16:creationId xmlns:a16="http://schemas.microsoft.com/office/drawing/2014/main" id="{2B80FF79-7AFA-43BE-8DDC-081B0CFBE797}"/>
              </a:ext>
            </a:extLst>
          </p:cNvPr>
          <p:cNvGrpSpPr>
            <a:grpSpLocks/>
          </p:cNvGrpSpPr>
          <p:nvPr/>
        </p:nvGrpSpPr>
        <p:grpSpPr bwMode="auto">
          <a:xfrm>
            <a:off x="-41275" y="6016625"/>
            <a:ext cx="12276138" cy="887413"/>
            <a:chOff x="-41565" y="6016088"/>
            <a:chExt cx="12276859" cy="888671"/>
          </a:xfrm>
        </p:grpSpPr>
        <p:sp>
          <p:nvSpPr>
            <p:cNvPr id="90123" name="ZoneTexte 18">
              <a:extLst>
                <a:ext uri="{FF2B5EF4-FFF2-40B4-BE49-F238E27FC236}">
                  <a16:creationId xmlns:a16="http://schemas.microsoft.com/office/drawing/2014/main" id="{98D50E07-3F3F-417A-8AD6-B9B748CC7A9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0124" name="ZoneTexte 19">
              <a:extLst>
                <a:ext uri="{FF2B5EF4-FFF2-40B4-BE49-F238E27FC236}">
                  <a16:creationId xmlns:a16="http://schemas.microsoft.com/office/drawing/2014/main" id="{6A434FAB-0948-45A4-A708-3D5407D1C93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7" name="Rectangle 26">
              <a:extLst>
                <a:ext uri="{FF2B5EF4-FFF2-40B4-BE49-F238E27FC236}">
                  <a16:creationId xmlns:a16="http://schemas.microsoft.com/office/drawing/2014/main" id="{32E04972-846A-45E7-898B-88BB2E3C50A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0126" name="Image 25">
              <a:extLst>
                <a:ext uri="{FF2B5EF4-FFF2-40B4-BE49-F238E27FC236}">
                  <a16:creationId xmlns:a16="http://schemas.microsoft.com/office/drawing/2014/main" id="{5EEB8FD0-D70F-49B2-AED3-F2D8214DF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Bouton d’action : vide 29">
            <a:hlinkClick r:id="rId3" action="ppaction://hlinksldjump" highlightClick="1"/>
            <a:extLst>
              <a:ext uri="{FF2B5EF4-FFF2-40B4-BE49-F238E27FC236}">
                <a16:creationId xmlns:a16="http://schemas.microsoft.com/office/drawing/2014/main" id="{E29C8804-FA46-4FD8-A0FE-51BB83612F4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90119" name="Image 1" descr="Fotografia: Pacote de salada pré-preparada">
            <a:extLst>
              <a:ext uri="{FF2B5EF4-FFF2-40B4-BE49-F238E27FC236}">
                <a16:creationId xmlns:a16="http://schemas.microsoft.com/office/drawing/2014/main" id="{D93FEC9B-06B0-4EB3-B72E-60AB3B4F4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4388" y="2514600"/>
            <a:ext cx="10477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1">
            <a:extLst>
              <a:ext uri="{FF2B5EF4-FFF2-40B4-BE49-F238E27FC236}">
                <a16:creationId xmlns:a16="http://schemas.microsoft.com/office/drawing/2014/main" id="{A8250059-CA38-4945-9562-A0918D3AB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ZoneTexte 22">
            <a:extLst>
              <a:ext uri="{FF2B5EF4-FFF2-40B4-BE49-F238E27FC236}">
                <a16:creationId xmlns:a16="http://schemas.microsoft.com/office/drawing/2014/main" id="{87319D26-E6B4-4E3B-A472-43AC7791202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58E860AA-913A-4BF5-B0A2-B818DE629C1D}"/>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10" highlightClick="1"/>
            <a:extLst>
              <a:ext uri="{FF2B5EF4-FFF2-40B4-BE49-F238E27FC236}">
                <a16:creationId xmlns:a16="http://schemas.microsoft.com/office/drawing/2014/main" id="{F0357025-50C8-45C2-BC4A-D4430262B28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992B385-D75C-4BEC-82A6-2590D14F69EA}"/>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r>
              <a:rPr lang="fr-FR" altLang="fr-FR" sz="4501" b="1" i="1">
                <a:solidFill>
                  <a:srgbClr val="00707C"/>
                </a:solidFill>
                <a:latin typeface="+mj-lt"/>
                <a:ea typeface="+mj-ea"/>
                <a:cs typeface="+mj-cs"/>
              </a:rPr>
              <a:t> </a:t>
            </a:r>
            <a:endParaRPr lang="fr-FR" sz="4501" b="1" i="1">
              <a:solidFill>
                <a:srgbClr val="00707C"/>
              </a:solidFill>
              <a:latin typeface="+mj-lt"/>
              <a:ea typeface="+mj-ea"/>
              <a:cs typeface="+mj-cs"/>
            </a:endParaRPr>
          </a:p>
          <a:p>
            <a:pPr algn="ctr" eaLnBrk="1" hangingPunct="1">
              <a:defRPr/>
            </a:pPr>
            <a:r>
              <a:rPr lang="pt-BR" altLang="fr-FR" sz="4501" b="1">
                <a:solidFill>
                  <a:srgbClr val="00707C"/>
                </a:solidFill>
                <a:latin typeface="+mj-lt"/>
                <a:ea typeface="+mj-ea"/>
                <a:cs typeface="+mj-cs"/>
              </a:rPr>
              <a:t>Qual a relação entre a dose ingerida e o risco de doença</a:t>
            </a:r>
            <a:r>
              <a:rPr lang="en-GB" altLang="fr-FR" sz="4501" b="1">
                <a:solidFill>
                  <a:srgbClr val="00707C"/>
                </a:solidFill>
                <a:latin typeface="+mj-lt"/>
                <a:ea typeface="+mj-ea"/>
                <a:cs typeface="+mj-cs"/>
              </a:rPr>
              <a:t>?</a:t>
            </a:r>
          </a:p>
        </p:txBody>
      </p:sp>
      <p:sp>
        <p:nvSpPr>
          <p:cNvPr id="22531" name="ZoneTexte 13">
            <a:extLst>
              <a:ext uri="{FF2B5EF4-FFF2-40B4-BE49-F238E27FC236}">
                <a16:creationId xmlns:a16="http://schemas.microsoft.com/office/drawing/2014/main" id="{DF4AD6EF-B427-43F3-AF43-78B4F1B65428}"/>
              </a:ext>
            </a:extLst>
          </p:cNvPr>
          <p:cNvSpPr txBox="1">
            <a:spLocks noChangeArrowheads="1"/>
          </p:cNvSpPr>
          <p:nvPr/>
        </p:nvSpPr>
        <p:spPr bwMode="auto">
          <a:xfrm>
            <a:off x="3181350" y="3817938"/>
            <a:ext cx="8828088" cy="210820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eaLnBrk="1" hangingPunct="1">
              <a:buClr>
                <a:schemeClr val="accent1"/>
              </a:buClr>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r>
              <a:rPr lang="pt-BR" altLang="fr-FR" sz="1400" dirty="0">
                <a:solidFill>
                  <a:srgbClr val="00707C"/>
                </a:solidFill>
              </a:rPr>
              <a:t>A</a:t>
            </a:r>
            <a:r>
              <a:rPr lang="pt-BR" altLang="fr-FR" sz="1400" i="1" dirty="0">
                <a:solidFill>
                  <a:srgbClr val="00707C"/>
                </a:solidFill>
              </a:rPr>
              <a:t> Listeria monocytogenes </a:t>
            </a:r>
            <a:r>
              <a:rPr lang="pt-BR" altLang="fr-FR" sz="1400" dirty="0">
                <a:solidFill>
                  <a:srgbClr val="B92233"/>
                </a:solidFill>
              </a:rPr>
              <a:t>não é um agente patogénico muito infecioso</a:t>
            </a:r>
            <a:r>
              <a:rPr lang="pt-BR" altLang="fr-FR" sz="1400" dirty="0">
                <a:solidFill>
                  <a:srgbClr val="00707C"/>
                </a:solidFill>
              </a:rPr>
              <a:t>. A maioria dos casos de listeriose resultou da ingestão de várias centenas de milhares de células de </a:t>
            </a:r>
            <a:r>
              <a:rPr lang="pt-BR" altLang="fr-FR" sz="1400" i="1" dirty="0">
                <a:solidFill>
                  <a:srgbClr val="00707C"/>
                </a:solidFill>
              </a:rPr>
              <a:t>Listeria monocytogenes</a:t>
            </a:r>
            <a:r>
              <a:rPr lang="pt-BR" altLang="fr-FR" sz="1400" dirty="0">
                <a:solidFill>
                  <a:srgbClr val="00707C"/>
                </a:solidFill>
              </a:rPr>
              <a:t>.</a:t>
            </a:r>
          </a:p>
          <a:p>
            <a:pPr marL="0" indent="0" eaLnBrk="1" hangingPunct="1">
              <a:buClr>
                <a:schemeClr val="accent1"/>
              </a:buClr>
              <a:defRPr/>
            </a:pPr>
            <a:endParaRPr lang="en-US" altLang="fr-FR" sz="1400" dirty="0">
              <a:solidFill>
                <a:srgbClr val="00707C"/>
              </a:solidFill>
            </a:endParaRPr>
          </a:p>
          <a:p>
            <a:pPr eaLnBrk="1" hangingPunct="1">
              <a:buClr>
                <a:schemeClr val="accent1"/>
              </a:buClr>
              <a:buFont typeface="Wingdings" panose="05000000000000000000" pitchFamily="2" charset="2"/>
              <a:buChar char="ü"/>
              <a:defRPr/>
            </a:pPr>
            <a:endParaRPr lang="en-GB" altLang="fr-FR" sz="1400" dirty="0">
              <a:solidFill>
                <a:srgbClr val="00707C"/>
              </a:solidFill>
            </a:endParaRPr>
          </a:p>
          <a:p>
            <a:pPr eaLnBrk="1" hangingPunct="1">
              <a:defRPr/>
            </a:pPr>
            <a:endParaRPr lang="en-GB" altLang="fr-FR" sz="1400" dirty="0">
              <a:solidFill>
                <a:srgbClr val="00707C"/>
              </a:solidFill>
            </a:endParaRP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91140" name="Groupe 17">
            <a:extLst>
              <a:ext uri="{FF2B5EF4-FFF2-40B4-BE49-F238E27FC236}">
                <a16:creationId xmlns:a16="http://schemas.microsoft.com/office/drawing/2014/main" id="{35CFD315-5595-495C-9981-5B9A2E603147}"/>
              </a:ext>
            </a:extLst>
          </p:cNvPr>
          <p:cNvGrpSpPr>
            <a:grpSpLocks/>
          </p:cNvGrpSpPr>
          <p:nvPr/>
        </p:nvGrpSpPr>
        <p:grpSpPr bwMode="auto">
          <a:xfrm>
            <a:off x="-41275" y="6016625"/>
            <a:ext cx="12276138" cy="887413"/>
            <a:chOff x="-41565" y="6016088"/>
            <a:chExt cx="12276859" cy="888671"/>
          </a:xfrm>
        </p:grpSpPr>
        <p:sp>
          <p:nvSpPr>
            <p:cNvPr id="91148" name="ZoneTexte 18">
              <a:extLst>
                <a:ext uri="{FF2B5EF4-FFF2-40B4-BE49-F238E27FC236}">
                  <a16:creationId xmlns:a16="http://schemas.microsoft.com/office/drawing/2014/main" id="{61661981-82F3-4EAE-94E9-C4569F4F283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1149" name="ZoneTexte 19">
              <a:extLst>
                <a:ext uri="{FF2B5EF4-FFF2-40B4-BE49-F238E27FC236}">
                  <a16:creationId xmlns:a16="http://schemas.microsoft.com/office/drawing/2014/main" id="{C829D85E-9549-4768-9AEF-C2B750A770F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7C5640C0-156B-42B2-89BB-E0DACE017846}"/>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1151" name="Image 25">
              <a:extLst>
                <a:ext uri="{FF2B5EF4-FFF2-40B4-BE49-F238E27FC236}">
                  <a16:creationId xmlns:a16="http://schemas.microsoft.com/office/drawing/2014/main" id="{3393C090-4881-46F1-869F-E2AA9E3CA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1" name="Groupe 15">
            <a:extLst>
              <a:ext uri="{FF2B5EF4-FFF2-40B4-BE49-F238E27FC236}">
                <a16:creationId xmlns:a16="http://schemas.microsoft.com/office/drawing/2014/main" id="{33C60B03-94DE-4179-BAB8-EB9DAF2AC864}"/>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E6BAED20-9196-4482-ACC4-2365022D8E1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062D78FB-D082-4E7C-8B0D-4EBF4ED7D36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7" name="Bouton d’action : vide 16">
            <a:hlinkClick r:id="rId3" action="ppaction://hlinksldjump" highlightClick="1"/>
            <a:extLst>
              <a:ext uri="{FF2B5EF4-FFF2-40B4-BE49-F238E27FC236}">
                <a16:creationId xmlns:a16="http://schemas.microsoft.com/office/drawing/2014/main" id="{D3575B24-40CC-46B5-AFA2-81550D6CF55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91143" name="Image 1">
            <a:extLst>
              <a:ext uri="{FF2B5EF4-FFF2-40B4-BE49-F238E27FC236}">
                <a16:creationId xmlns:a16="http://schemas.microsoft.com/office/drawing/2014/main" id="{82D9009B-AA7B-42AC-B596-1C83117D9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ZoneTexte 22">
            <a:extLst>
              <a:ext uri="{FF2B5EF4-FFF2-40B4-BE49-F238E27FC236}">
                <a16:creationId xmlns:a16="http://schemas.microsoft.com/office/drawing/2014/main" id="{9BE535A7-E118-4414-80A2-BDCADFF5C93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117ECE73-A1D1-40A0-A289-229E0CC7F91D}"/>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9" highlightClick="1"/>
            <a:extLst>
              <a:ext uri="{FF2B5EF4-FFF2-40B4-BE49-F238E27FC236}">
                <a16:creationId xmlns:a16="http://schemas.microsoft.com/office/drawing/2014/main" id="{7701F46A-C032-4EA9-B566-DAA308588B4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D8FD7EF-E802-4717-9D29-83ED41E1E41C}"/>
              </a:ext>
            </a:extLst>
          </p:cNvPr>
          <p:cNvSpPr txBox="1"/>
          <p:nvPr/>
        </p:nvSpPr>
        <p:spPr>
          <a:xfrm>
            <a:off x="3124200" y="76200"/>
            <a:ext cx="9067800" cy="1477963"/>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r>
              <a:rPr lang="fr-FR" sz="4501" b="1" i="1">
                <a:solidFill>
                  <a:srgbClr val="00707C"/>
                </a:solidFill>
                <a:latin typeface="+mj-lt"/>
                <a:ea typeface="+mj-ea"/>
                <a:cs typeface="+mj-cs"/>
              </a:rPr>
              <a:t> </a:t>
            </a: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endParaRPr lang="fr-FR" sz="4501" b="1">
              <a:solidFill>
                <a:srgbClr val="00707C"/>
              </a:solidFill>
              <a:latin typeface="+mj-lt"/>
              <a:ea typeface="+mj-ea"/>
              <a:cs typeface="+mj-cs"/>
            </a:endParaRPr>
          </a:p>
        </p:txBody>
      </p:sp>
      <p:sp>
        <p:nvSpPr>
          <p:cNvPr id="44035" name="ZoneTexte 13">
            <a:extLst>
              <a:ext uri="{FF2B5EF4-FFF2-40B4-BE49-F238E27FC236}">
                <a16:creationId xmlns:a16="http://schemas.microsoft.com/office/drawing/2014/main" id="{76C60552-BD0E-4AD4-A689-29D9F9CCDEEB}"/>
              </a:ext>
            </a:extLst>
          </p:cNvPr>
          <p:cNvSpPr txBox="1">
            <a:spLocks noChangeArrowheads="1"/>
          </p:cNvSpPr>
          <p:nvPr/>
        </p:nvSpPr>
        <p:spPr bwMode="auto">
          <a:xfrm>
            <a:off x="3124200" y="1755775"/>
            <a:ext cx="46259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As estatísticas sobre doenças de origem alimentar na UE causadas por norovírus dizem respeito apenas a surtos, ou seja, grupos de casos ligados à mesma fonte de contaminação</a:t>
            </a:r>
            <a:r>
              <a:rPr lang="en-GB" altLang="fr-FR" sz="1400" dirty="0">
                <a:solidFill>
                  <a:srgbClr val="00707C"/>
                </a:solidFill>
              </a:rPr>
              <a:t>. </a:t>
            </a:r>
          </a:p>
          <a:p>
            <a:pPr eaLnBrk="1" hangingPunct="1"/>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Os surtos causados por alimentos e água contaminados por norovírus representaram, em 2017, </a:t>
            </a:r>
            <a:r>
              <a:rPr lang="pt-BR" altLang="fr-FR" sz="1400" dirty="0">
                <a:solidFill>
                  <a:schemeClr val="accent3">
                    <a:lumMod val="75000"/>
                  </a:schemeClr>
                </a:solidFill>
              </a:rPr>
              <a:t>entre 12.108 e 43.400 casos </a:t>
            </a:r>
            <a:r>
              <a:rPr lang="pt-BR" altLang="fr-FR" sz="1400" dirty="0">
                <a:solidFill>
                  <a:srgbClr val="00707C"/>
                </a:solidFill>
              </a:rPr>
              <a:t>na UE, dependendo da fidelidade das evidências consideradas.</a:t>
            </a:r>
            <a:endParaRPr lang="en-GB" altLang="fr-FR" sz="1400" dirty="0">
              <a:solidFill>
                <a:srgbClr val="00707C"/>
              </a:solidFill>
            </a:endParaRPr>
          </a:p>
          <a:p>
            <a:pPr eaLnBrk="1" hangingPunct="1"/>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O norovírus foi o microrganismo patogénico que causou o </a:t>
            </a:r>
            <a:r>
              <a:rPr lang="pt-BR" altLang="fr-FR" sz="1400" dirty="0">
                <a:solidFill>
                  <a:schemeClr val="accent3">
                    <a:lumMod val="75000"/>
                  </a:schemeClr>
                </a:solidFill>
              </a:rPr>
              <a:t>4.° maior número de surtos de infeção de origem alimentar e transmitidos pela água na UE, depois de </a:t>
            </a:r>
            <a:r>
              <a:rPr lang="pt-BR" altLang="fr-FR" sz="1400" i="1" dirty="0">
                <a:solidFill>
                  <a:schemeClr val="accent3">
                    <a:lumMod val="75000"/>
                  </a:schemeClr>
                </a:solidFill>
              </a:rPr>
              <a:t>Salmonella</a:t>
            </a:r>
            <a:r>
              <a:rPr lang="pt-BR" altLang="fr-FR" sz="1400" dirty="0">
                <a:solidFill>
                  <a:schemeClr val="accent3">
                    <a:lumMod val="75000"/>
                  </a:schemeClr>
                </a:solidFill>
              </a:rPr>
              <a:t>, das bactérias produtoras de toxinas e de </a:t>
            </a:r>
            <a:r>
              <a:rPr lang="pt-BR" altLang="fr-FR" sz="1400" i="1" dirty="0">
                <a:solidFill>
                  <a:schemeClr val="accent3">
                    <a:lumMod val="75000"/>
                  </a:schemeClr>
                </a:solidFill>
              </a:rPr>
              <a:t>Campylobacter</a:t>
            </a:r>
            <a:r>
              <a:rPr lang="pt-BR" altLang="fr-FR" sz="1400" dirty="0">
                <a:solidFill>
                  <a:srgbClr val="00707C"/>
                </a:solidFill>
              </a:rPr>
              <a:t>.</a:t>
            </a:r>
            <a:endParaRPr lang="en-GB" altLang="fr-FR" sz="1400" dirty="0">
              <a:solidFill>
                <a:schemeClr val="bg1"/>
              </a:solidFill>
            </a:endParaRPr>
          </a:p>
          <a:p>
            <a:pPr eaLnBrk="1" hangingPunct="1"/>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A hospitalização foi necessária em 10 a 13% dos casos </a:t>
            </a:r>
            <a:r>
              <a:rPr lang="pt-BR" altLang="fr-FR" sz="1400" dirty="0">
                <a:solidFill>
                  <a:srgbClr val="00707C"/>
                </a:solidFill>
              </a:rPr>
              <a:t>e as mortes representaram 0,01% dos casos.</a:t>
            </a:r>
            <a:endParaRPr lang="fr-FR"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44036" name="Groupe 17">
            <a:extLst>
              <a:ext uri="{FF2B5EF4-FFF2-40B4-BE49-F238E27FC236}">
                <a16:creationId xmlns:a16="http://schemas.microsoft.com/office/drawing/2014/main" id="{4B0B86F5-23F7-458F-A639-AD55DAD65672}"/>
              </a:ext>
            </a:extLst>
          </p:cNvPr>
          <p:cNvGrpSpPr>
            <a:grpSpLocks/>
          </p:cNvGrpSpPr>
          <p:nvPr/>
        </p:nvGrpSpPr>
        <p:grpSpPr bwMode="auto">
          <a:xfrm>
            <a:off x="-41275" y="6016625"/>
            <a:ext cx="12276138" cy="887413"/>
            <a:chOff x="-41565" y="6016088"/>
            <a:chExt cx="12276859" cy="888671"/>
          </a:xfrm>
        </p:grpSpPr>
        <p:sp>
          <p:nvSpPr>
            <p:cNvPr id="44098" name="ZoneTexte 18">
              <a:extLst>
                <a:ext uri="{FF2B5EF4-FFF2-40B4-BE49-F238E27FC236}">
                  <a16:creationId xmlns:a16="http://schemas.microsoft.com/office/drawing/2014/main" id="{60DBD534-B7D3-4999-A347-39F50CDB719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4099" name="ZoneTexte 19">
              <a:extLst>
                <a:ext uri="{FF2B5EF4-FFF2-40B4-BE49-F238E27FC236}">
                  <a16:creationId xmlns:a16="http://schemas.microsoft.com/office/drawing/2014/main" id="{B9298012-640F-43B1-B70D-A629735743E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D845DC00-CCFA-4308-BE8B-6CC80675D08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3" action="ppaction://hlinksldjump" highlightClick="1"/>
              <a:extLst>
                <a:ext uri="{FF2B5EF4-FFF2-40B4-BE49-F238E27FC236}">
                  <a16:creationId xmlns:a16="http://schemas.microsoft.com/office/drawing/2014/main" id="{C1A6AC2C-5641-46F6-8CE3-21EDC79C2D57}"/>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4102" name="ZoneTexte 22">
              <a:extLst>
                <a:ext uri="{FF2B5EF4-FFF2-40B4-BE49-F238E27FC236}">
                  <a16:creationId xmlns:a16="http://schemas.microsoft.com/office/drawing/2014/main" id="{55A7F274-A220-40C0-B10C-3B8EC1A00A92}"/>
                </a:ext>
              </a:extLst>
            </p:cNvPr>
            <p:cNvSpPr txBox="1">
              <a:spLocks noChangeArrowheads="1"/>
            </p:cNvSpPr>
            <p:nvPr/>
          </p:nvSpPr>
          <p:spPr bwMode="auto">
            <a:xfrm>
              <a:off x="9569692" y="6155069"/>
              <a:ext cx="2595340"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44103" name="Image 25">
              <a:extLst>
                <a:ext uri="{FF2B5EF4-FFF2-40B4-BE49-F238E27FC236}">
                  <a16:creationId xmlns:a16="http://schemas.microsoft.com/office/drawing/2014/main" id="{B35B99BE-89D7-4932-BE42-FB50D4AB0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Tableau 18">
            <a:extLst>
              <a:ext uri="{FF2B5EF4-FFF2-40B4-BE49-F238E27FC236}">
                <a16:creationId xmlns:a16="http://schemas.microsoft.com/office/drawing/2014/main" id="{D7B68D28-4989-451F-9688-AC868D32620C}"/>
              </a:ext>
            </a:extLst>
          </p:cNvPr>
          <p:cNvGraphicFramePr>
            <a:graphicFrameLocks noGrp="1"/>
          </p:cNvGraphicFramePr>
          <p:nvPr/>
        </p:nvGraphicFramePr>
        <p:xfrm>
          <a:off x="8158163" y="3109913"/>
          <a:ext cx="3763962" cy="2684461"/>
        </p:xfrm>
        <a:graphic>
          <a:graphicData uri="http://schemas.openxmlformats.org/drawingml/2006/table">
            <a:tbl>
              <a:tblPr firstRow="1" firstCol="1" bandRow="1">
                <a:tableStyleId>{5C22544A-7EE6-4342-B048-85BDC9FD1C3A}</a:tableStyleId>
              </a:tblPr>
              <a:tblGrid>
                <a:gridCol w="1139461">
                  <a:extLst>
                    <a:ext uri="{9D8B030D-6E8A-4147-A177-3AD203B41FA5}">
                      <a16:colId xmlns:a16="http://schemas.microsoft.com/office/drawing/2014/main" val="20000"/>
                    </a:ext>
                  </a:extLst>
                </a:gridCol>
                <a:gridCol w="1224420">
                  <a:extLst>
                    <a:ext uri="{9D8B030D-6E8A-4147-A177-3AD203B41FA5}">
                      <a16:colId xmlns:a16="http://schemas.microsoft.com/office/drawing/2014/main" val="20001"/>
                    </a:ext>
                  </a:extLst>
                </a:gridCol>
                <a:gridCol w="1400081">
                  <a:extLst>
                    <a:ext uri="{9D8B030D-6E8A-4147-A177-3AD203B41FA5}">
                      <a16:colId xmlns:a16="http://schemas.microsoft.com/office/drawing/2014/main" val="20002"/>
                    </a:ext>
                  </a:extLst>
                </a:gridCol>
              </a:tblGrid>
              <a:tr h="695487">
                <a:tc>
                  <a:txBody>
                    <a:bodyPr/>
                    <a:lstStyle/>
                    <a:p>
                      <a:pPr algn="ctr">
                        <a:lnSpc>
                          <a:spcPct val="107000"/>
                        </a:lnSpc>
                        <a:spcAft>
                          <a:spcPts val="0"/>
                        </a:spcAft>
                      </a:pPr>
                      <a:r>
                        <a:rPr lang="en-GB" sz="1100">
                          <a:effectLst/>
                        </a:rPr>
                        <a:t>País</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Casos </a:t>
                      </a:r>
                    </a:p>
                    <a:p>
                      <a:pPr algn="ctr">
                        <a:lnSpc>
                          <a:spcPct val="107000"/>
                        </a:lnSpc>
                        <a:spcAft>
                          <a:spcPts val="0"/>
                        </a:spcAft>
                      </a:pPr>
                      <a:r>
                        <a:rPr lang="en-GB" sz="1100">
                          <a:effectLst/>
                        </a:rPr>
                        <a:t>(forte evidência)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Hospitalizações %</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0"/>
                  </a:ext>
                </a:extLst>
              </a:tr>
              <a:tr h="179493">
                <a:tc>
                  <a:txBody>
                    <a:bodyPr/>
                    <a:lstStyle/>
                    <a:p>
                      <a:pPr>
                        <a:lnSpc>
                          <a:spcPct val="107000"/>
                        </a:lnSpc>
                        <a:spcAft>
                          <a:spcPts val="0"/>
                        </a:spcAft>
                      </a:pPr>
                      <a:r>
                        <a:rPr lang="en-GB" sz="1100">
                          <a:effectLst/>
                        </a:rPr>
                        <a:t>Bélgica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60</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5.5</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1"/>
                  </a:ext>
                </a:extLst>
              </a:tr>
              <a:tr h="179493">
                <a:tc>
                  <a:txBody>
                    <a:bodyPr/>
                    <a:lstStyle/>
                    <a:p>
                      <a:pPr>
                        <a:lnSpc>
                          <a:spcPct val="107000"/>
                        </a:lnSpc>
                        <a:spcAft>
                          <a:spcPts val="0"/>
                        </a:spcAft>
                      </a:pPr>
                      <a:r>
                        <a:rPr lang="en-GB" sz="1100">
                          <a:effectLst/>
                        </a:rPr>
                        <a:t>Dinamarca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202</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0.6</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2"/>
                  </a:ext>
                </a:extLst>
              </a:tr>
              <a:tr h="179493">
                <a:tc>
                  <a:txBody>
                    <a:bodyPr/>
                    <a:lstStyle/>
                    <a:p>
                      <a:pPr>
                        <a:lnSpc>
                          <a:spcPct val="107000"/>
                        </a:lnSpc>
                        <a:spcAft>
                          <a:spcPts val="0"/>
                        </a:spcAft>
                      </a:pPr>
                      <a:r>
                        <a:rPr lang="en-GB" sz="1100">
                          <a:effectLst/>
                        </a:rPr>
                        <a:t>França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557</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0.8</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3"/>
                  </a:ext>
                </a:extLst>
              </a:tr>
              <a:tr h="179493">
                <a:tc>
                  <a:txBody>
                    <a:bodyPr/>
                    <a:lstStyle/>
                    <a:p>
                      <a:pPr>
                        <a:lnSpc>
                          <a:spcPct val="107000"/>
                        </a:lnSpc>
                        <a:spcAft>
                          <a:spcPts val="0"/>
                        </a:spcAft>
                      </a:pPr>
                      <a:r>
                        <a:rPr lang="en-GB" sz="1100">
                          <a:effectLst/>
                        </a:rPr>
                        <a:t>Alemanha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173</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3.91</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4"/>
                  </a:ext>
                </a:extLst>
              </a:tr>
              <a:tr h="179493">
                <a:tc>
                  <a:txBody>
                    <a:bodyPr/>
                    <a:lstStyle/>
                    <a:p>
                      <a:pPr>
                        <a:lnSpc>
                          <a:spcPct val="107000"/>
                        </a:lnSpc>
                        <a:spcAft>
                          <a:spcPts val="0"/>
                        </a:spcAft>
                      </a:pPr>
                      <a:r>
                        <a:rPr lang="en-GB" sz="1100">
                          <a:effectLst/>
                        </a:rPr>
                        <a:t>Hungria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575</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0.0</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5"/>
                  </a:ext>
                </a:extLst>
              </a:tr>
              <a:tr h="179493">
                <a:tc>
                  <a:txBody>
                    <a:bodyPr/>
                    <a:lstStyle/>
                    <a:p>
                      <a:pPr>
                        <a:lnSpc>
                          <a:spcPct val="107000"/>
                        </a:lnSpc>
                        <a:spcAft>
                          <a:spcPts val="0"/>
                        </a:spcAft>
                      </a:pPr>
                      <a:r>
                        <a:rPr lang="en-GB" sz="1100">
                          <a:effectLst/>
                        </a:rPr>
                        <a:t>Noruega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0.0</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6"/>
                  </a:ext>
                </a:extLst>
              </a:tr>
              <a:tr h="179493">
                <a:tc>
                  <a:txBody>
                    <a:bodyPr/>
                    <a:lstStyle/>
                    <a:p>
                      <a:pPr>
                        <a:lnSpc>
                          <a:spcPct val="107000"/>
                        </a:lnSpc>
                        <a:spcAft>
                          <a:spcPts val="0"/>
                        </a:spcAft>
                      </a:pPr>
                      <a:r>
                        <a:rPr lang="en-GB" sz="1100">
                          <a:effectLst/>
                        </a:rPr>
                        <a:t>Portugal</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100</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7"/>
                  </a:ext>
                </a:extLst>
              </a:tr>
              <a:tr h="179493">
                <a:tc>
                  <a:txBody>
                    <a:bodyPr/>
                    <a:lstStyle/>
                    <a:p>
                      <a:pPr>
                        <a:lnSpc>
                          <a:spcPct val="107000"/>
                        </a:lnSpc>
                        <a:spcAft>
                          <a:spcPts val="0"/>
                        </a:spcAft>
                      </a:pPr>
                      <a:r>
                        <a:rPr lang="en-GB" sz="1100">
                          <a:effectLst/>
                        </a:rPr>
                        <a:t>Espanha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59</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0.57</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8"/>
                  </a:ext>
                </a:extLst>
              </a:tr>
              <a:tr h="179493">
                <a:tc>
                  <a:txBody>
                    <a:bodyPr/>
                    <a:lstStyle/>
                    <a:p>
                      <a:pPr>
                        <a:lnSpc>
                          <a:spcPct val="107000"/>
                        </a:lnSpc>
                        <a:spcAft>
                          <a:spcPts val="0"/>
                        </a:spcAft>
                      </a:pPr>
                      <a:r>
                        <a:rPr lang="en-GB" sz="1100">
                          <a:effectLst/>
                        </a:rPr>
                        <a:t>Suécia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0.46</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09"/>
                  </a:ext>
                </a:extLst>
              </a:tr>
              <a:tr h="194044">
                <a:tc>
                  <a:txBody>
                    <a:bodyPr/>
                    <a:lstStyle/>
                    <a:p>
                      <a:pPr>
                        <a:lnSpc>
                          <a:spcPct val="107000"/>
                        </a:lnSpc>
                        <a:spcAft>
                          <a:spcPts val="0"/>
                        </a:spcAft>
                      </a:pPr>
                      <a:r>
                        <a:rPr lang="en-GB" sz="1100">
                          <a:effectLst/>
                        </a:rPr>
                        <a:t>Suíça</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0</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10"/>
                  </a:ext>
                </a:extLst>
              </a:tr>
              <a:tr h="179493">
                <a:tc>
                  <a:txBody>
                    <a:bodyPr/>
                    <a:lstStyle/>
                    <a:p>
                      <a:pPr>
                        <a:lnSpc>
                          <a:spcPct val="107000"/>
                        </a:lnSpc>
                        <a:spcAft>
                          <a:spcPts val="0"/>
                        </a:spcAft>
                      </a:pPr>
                      <a:r>
                        <a:rPr lang="en-GB" sz="1100">
                          <a:effectLst/>
                        </a:rPr>
                        <a:t>Reino Unido</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99</a:t>
                      </a:r>
                      <a:endParaRPr lang="fr-FR" sz="1100">
                        <a:effectLst/>
                        <a:latin typeface="Calibri"/>
                        <a:ea typeface="Calibri"/>
                        <a:cs typeface="Times New Roman"/>
                      </a:endParaRPr>
                    </a:p>
                  </a:txBody>
                  <a:tcPr marL="68612" marR="68612" marT="0" marB="0"/>
                </a:tc>
                <a:tc>
                  <a:txBody>
                    <a:bodyPr/>
                    <a:lstStyle/>
                    <a:p>
                      <a:pPr algn="ctr">
                        <a:lnSpc>
                          <a:spcPct val="107000"/>
                        </a:lnSpc>
                        <a:spcAft>
                          <a:spcPts val="0"/>
                        </a:spcAft>
                      </a:pPr>
                      <a:r>
                        <a:rPr lang="en-GB" sz="1100">
                          <a:effectLst/>
                        </a:rPr>
                        <a:t>  0.9</a:t>
                      </a:r>
                      <a:endParaRPr lang="fr-FR" sz="1100">
                        <a:effectLst/>
                        <a:latin typeface="Calibri"/>
                        <a:ea typeface="Calibri"/>
                        <a:cs typeface="Times New Roman"/>
                      </a:endParaRPr>
                    </a:p>
                  </a:txBody>
                  <a:tcPr marL="68612" marR="68612" marT="0" marB="0"/>
                </a:tc>
                <a:extLst>
                  <a:ext uri="{0D108BD9-81ED-4DB2-BD59-A6C34878D82A}">
                    <a16:rowId xmlns:a16="http://schemas.microsoft.com/office/drawing/2014/main" val="10011"/>
                  </a:ext>
                </a:extLst>
              </a:tr>
            </a:tbl>
          </a:graphicData>
        </a:graphic>
      </p:graphicFrame>
      <p:sp>
        <p:nvSpPr>
          <p:cNvPr id="44091" name="ZoneTexte 2">
            <a:extLst>
              <a:ext uri="{FF2B5EF4-FFF2-40B4-BE49-F238E27FC236}">
                <a16:creationId xmlns:a16="http://schemas.microsoft.com/office/drawing/2014/main" id="{AC6B0A7A-BCCC-4F24-B15B-28C939FCA92C}"/>
              </a:ext>
            </a:extLst>
          </p:cNvPr>
          <p:cNvSpPr txBox="1">
            <a:spLocks noChangeArrowheads="1"/>
          </p:cNvSpPr>
          <p:nvPr/>
        </p:nvSpPr>
        <p:spPr bwMode="auto">
          <a:xfrm>
            <a:off x="8023225" y="2184400"/>
            <a:ext cx="4033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altLang="fr-FR" sz="1200" b="1">
                <a:solidFill>
                  <a:schemeClr val="accent1"/>
                </a:solidFill>
              </a:rPr>
              <a:t>Surtos de infeção origem alimentar por norovírus em países europeus selecionados</a:t>
            </a:r>
          </a:p>
          <a:p>
            <a:pPr algn="ctr"/>
            <a:r>
              <a:rPr lang="pt-BR" altLang="fr-FR" sz="1200" b="1">
                <a:solidFill>
                  <a:schemeClr val="accent1"/>
                </a:solidFill>
              </a:rPr>
              <a:t>(Quadro 16 do relatório da Zoonose do ECDC da EFSA (surtos de origem alimentar em 2017))</a:t>
            </a:r>
          </a:p>
        </p:txBody>
      </p:sp>
      <p:grpSp>
        <p:nvGrpSpPr>
          <p:cNvPr id="44092" name="Groupe 19">
            <a:extLst>
              <a:ext uri="{FF2B5EF4-FFF2-40B4-BE49-F238E27FC236}">
                <a16:creationId xmlns:a16="http://schemas.microsoft.com/office/drawing/2014/main" id="{3D694CF8-5863-4ACC-BBE5-EBE398A37A68}"/>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18A05014-9E3C-4B7E-93B5-247C8292DD2D}"/>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2039DC43-F873-464E-88CA-DF03C639FD9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 name="Bouton d’action : vide 1">
            <a:hlinkClick r:id="rId5" action="ppaction://hlinksldjump" highlightClick="1"/>
            <a:extLst>
              <a:ext uri="{FF2B5EF4-FFF2-40B4-BE49-F238E27FC236}">
                <a16:creationId xmlns:a16="http://schemas.microsoft.com/office/drawing/2014/main" id="{A614BB3E-A321-4023-8BB6-5F9220B98C38}"/>
              </a:ext>
            </a:extLst>
          </p:cNvPr>
          <p:cNvSpPr/>
          <p:nvPr/>
        </p:nvSpPr>
        <p:spPr>
          <a:xfrm>
            <a:off x="8158163" y="1789113"/>
            <a:ext cx="3763962" cy="2921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a:t>Clique aqui para ver o número de casos de infeção por norovírus relacionados com surtos de origem alimentar por ano na UE</a:t>
            </a:r>
            <a:endParaRPr lang="fr-FR"/>
          </a:p>
        </p:txBody>
      </p:sp>
      <p:pic>
        <p:nvPicPr>
          <p:cNvPr id="44094" name="Image 2">
            <a:extLst>
              <a:ext uri="{FF2B5EF4-FFF2-40B4-BE49-F238E27FC236}">
                <a16:creationId xmlns:a16="http://schemas.microsoft.com/office/drawing/2014/main" id="{F7EE6F83-99C6-4007-9517-F2E658CAA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F01C6DB9-2CC2-4696-B817-C76C66BBC783}"/>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3" name="Bouton d’action : vide 22">
            <a:hlinkClick r:id="rId11" highlightClick="1"/>
            <a:extLst>
              <a:ext uri="{FF2B5EF4-FFF2-40B4-BE49-F238E27FC236}">
                <a16:creationId xmlns:a16="http://schemas.microsoft.com/office/drawing/2014/main" id="{FABBE2A4-3C18-4688-9284-20488E78A10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EE2977-E4C8-40CF-A1CE-BA7C7BC95385}"/>
              </a:ext>
            </a:extLst>
          </p:cNvPr>
          <p:cNvSpPr txBox="1"/>
          <p:nvPr/>
        </p:nvSpPr>
        <p:spPr>
          <a:xfrm>
            <a:off x="3122613" y="246063"/>
            <a:ext cx="9069387" cy="147796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r>
              <a:rPr lang="fr-FR" altLang="fr-FR" sz="4501" b="1" i="1">
                <a:solidFill>
                  <a:srgbClr val="00707C"/>
                </a:solidFill>
                <a:latin typeface="+mj-lt"/>
                <a:ea typeface="+mj-ea"/>
                <a:cs typeface="+mj-cs"/>
              </a:rPr>
              <a:t> </a:t>
            </a:r>
            <a:endParaRPr lang="fr-FR" sz="4501" b="1" i="1">
              <a:solidFill>
                <a:srgbClr val="00707C"/>
              </a:solidFill>
              <a:latin typeface="+mj-lt"/>
              <a:ea typeface="+mj-ea"/>
              <a:cs typeface="+mj-cs"/>
            </a:endParaRPr>
          </a:p>
          <a:p>
            <a:pPr algn="ctr" eaLnBrk="1" hangingPunct="1">
              <a:defRPr/>
            </a:pPr>
            <a:r>
              <a:rPr lang="en-GB" sz="4501" b="1">
                <a:solidFill>
                  <a:srgbClr val="00707C"/>
                </a:solidFill>
                <a:latin typeface="+mj-lt"/>
                <a:ea typeface="+mj-ea"/>
                <a:cs typeface="+mj-cs"/>
              </a:rPr>
              <a:t>Quais os sintomas</a:t>
            </a:r>
            <a:r>
              <a:rPr lang="en-GB" altLang="fr-FR" sz="4501" b="1">
                <a:solidFill>
                  <a:srgbClr val="00707C"/>
                </a:solidFill>
                <a:latin typeface="+mj-lt"/>
                <a:ea typeface="+mj-ea"/>
                <a:cs typeface="+mj-cs"/>
              </a:rPr>
              <a:t>?</a:t>
            </a:r>
          </a:p>
        </p:txBody>
      </p:sp>
      <p:sp>
        <p:nvSpPr>
          <p:cNvPr id="23555" name="ZoneTexte 13">
            <a:extLst>
              <a:ext uri="{FF2B5EF4-FFF2-40B4-BE49-F238E27FC236}">
                <a16:creationId xmlns:a16="http://schemas.microsoft.com/office/drawing/2014/main" id="{D0C317A2-9885-4C0A-AB97-EDFA71930104}"/>
              </a:ext>
            </a:extLst>
          </p:cNvPr>
          <p:cNvSpPr txBox="1">
            <a:spLocks noChangeArrowheads="1"/>
          </p:cNvSpPr>
          <p:nvPr/>
        </p:nvSpPr>
        <p:spPr bwMode="auto">
          <a:xfrm>
            <a:off x="3171825" y="1931988"/>
            <a:ext cx="6704013" cy="33242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eaLnBrk="1" hangingPunct="1">
              <a:defRPr/>
            </a:pPr>
            <a:endParaRPr lang="fr-FR" altLang="fr-FR" sz="1400" dirty="0">
              <a:solidFill>
                <a:srgbClr val="00707C"/>
              </a:solidFill>
            </a:endParaRPr>
          </a:p>
          <a:p>
            <a:pPr eaLnBrk="1" hangingPunct="1">
              <a:buFont typeface="Wingdings" panose="05000000000000000000" pitchFamily="2" charset="2"/>
              <a:buChar char="ü"/>
              <a:defRPr/>
            </a:pPr>
            <a:endParaRPr lang="fr-FR" altLang="fr-FR" sz="1400" dirty="0">
              <a:solidFill>
                <a:srgbClr val="00707C"/>
              </a:solidFill>
            </a:endParaRPr>
          </a:p>
          <a:p>
            <a:pPr eaLnBrk="1" hangingPunct="1">
              <a:buFont typeface="Wingdings" panose="05000000000000000000" pitchFamily="2" charset="2"/>
              <a:buChar char="ü"/>
              <a:defRPr/>
            </a:pPr>
            <a:r>
              <a:rPr lang="pt-BR" altLang="fr-FR" sz="1400" dirty="0">
                <a:solidFill>
                  <a:srgbClr val="00707C"/>
                </a:solidFill>
              </a:rPr>
              <a:t>Após uma incubação entre 2 e 88 dias, a listeriose invasiva causa </a:t>
            </a:r>
            <a:r>
              <a:rPr lang="pt-BR" altLang="fr-FR" sz="1400" dirty="0">
                <a:solidFill>
                  <a:srgbClr val="B92233"/>
                </a:solidFill>
              </a:rPr>
              <a:t>bacteremia, meningite, abscesso cerebral ou outras infeções locais</a:t>
            </a:r>
            <a:r>
              <a:rPr lang="en-US" altLang="fr-FR" sz="1400" dirty="0">
                <a:solidFill>
                  <a:srgbClr val="B92233"/>
                </a:solidFill>
              </a:rPr>
              <a:t>. </a:t>
            </a: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r>
              <a:rPr lang="pt-BR" altLang="fr-FR" sz="1400" dirty="0">
                <a:solidFill>
                  <a:srgbClr val="00707C"/>
                </a:solidFill>
              </a:rPr>
              <a:t>Nas grávidas, a listeriose causa sintomas semelhantes aos da gripe e </a:t>
            </a:r>
            <a:r>
              <a:rPr lang="pt-BR" altLang="fr-FR" sz="1400" dirty="0">
                <a:solidFill>
                  <a:srgbClr val="B92233"/>
                </a:solidFill>
              </a:rPr>
              <a:t>pode levar ao aborto, nascimento prematuro ou infeção do recém-nascido.</a:t>
            </a:r>
            <a:endParaRPr lang="en-US" altLang="fr-FR" sz="1400" dirty="0">
              <a:solidFill>
                <a:srgbClr val="B92233"/>
              </a:solidFill>
            </a:endParaRPr>
          </a:p>
          <a:p>
            <a:pPr eaLnBrk="1" hangingPunct="1">
              <a:buFont typeface="Wingdings" panose="05000000000000000000" pitchFamily="2" charset="2"/>
              <a:buChar char="ü"/>
              <a:defRPr/>
            </a:pPr>
            <a:endParaRPr lang="fr-FR" altLang="fr-FR" sz="1400" dirty="0">
              <a:solidFill>
                <a:srgbClr val="00707C"/>
              </a:solidFill>
            </a:endParaRPr>
          </a:p>
          <a:p>
            <a:pPr marL="0" indent="0" eaLnBrk="1" hangingPunct="1">
              <a:defRPr/>
            </a:pPr>
            <a:endParaRPr lang="fr-FR" altLang="fr-FR" sz="1400" dirty="0">
              <a:solidFill>
                <a:srgbClr val="00707C"/>
              </a:solidFill>
            </a:endParaRPr>
          </a:p>
        </p:txBody>
      </p:sp>
      <p:grpSp>
        <p:nvGrpSpPr>
          <p:cNvPr id="92164" name="Groupe 15">
            <a:extLst>
              <a:ext uri="{FF2B5EF4-FFF2-40B4-BE49-F238E27FC236}">
                <a16:creationId xmlns:a16="http://schemas.microsoft.com/office/drawing/2014/main" id="{6CF3540E-9778-4F85-A403-0987567A4594}"/>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22AFE23E-B613-4E5F-A69E-C54B3A431F95}"/>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898F30B6-CB34-4789-8685-987647267E04}"/>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2165" name="Groupe 1">
            <a:extLst>
              <a:ext uri="{FF2B5EF4-FFF2-40B4-BE49-F238E27FC236}">
                <a16:creationId xmlns:a16="http://schemas.microsoft.com/office/drawing/2014/main" id="{D0DEED09-4F01-4AEA-970B-963DA50A5AA2}"/>
              </a:ext>
            </a:extLst>
          </p:cNvPr>
          <p:cNvGrpSpPr>
            <a:grpSpLocks/>
          </p:cNvGrpSpPr>
          <p:nvPr/>
        </p:nvGrpSpPr>
        <p:grpSpPr bwMode="auto">
          <a:xfrm>
            <a:off x="-41275" y="6016625"/>
            <a:ext cx="12276138" cy="887413"/>
            <a:chOff x="-41275" y="6016631"/>
            <a:chExt cx="12276138" cy="887414"/>
          </a:xfrm>
        </p:grpSpPr>
        <p:grpSp>
          <p:nvGrpSpPr>
            <p:cNvPr id="92172" name="Groupe 17">
              <a:extLst>
                <a:ext uri="{FF2B5EF4-FFF2-40B4-BE49-F238E27FC236}">
                  <a16:creationId xmlns:a16="http://schemas.microsoft.com/office/drawing/2014/main" id="{7067224C-7150-4CC9-AF5A-926B2D551137}"/>
                </a:ext>
              </a:extLst>
            </p:cNvPr>
            <p:cNvGrpSpPr>
              <a:grpSpLocks/>
            </p:cNvGrpSpPr>
            <p:nvPr/>
          </p:nvGrpSpPr>
          <p:grpSpPr bwMode="auto">
            <a:xfrm>
              <a:off x="-41275" y="6016631"/>
              <a:ext cx="12276138" cy="887414"/>
              <a:chOff x="-41565" y="6016088"/>
              <a:chExt cx="12276859" cy="888671"/>
            </a:xfrm>
          </p:grpSpPr>
          <p:sp>
            <p:nvSpPr>
              <p:cNvPr id="92174" name="ZoneTexte 18">
                <a:extLst>
                  <a:ext uri="{FF2B5EF4-FFF2-40B4-BE49-F238E27FC236}">
                    <a16:creationId xmlns:a16="http://schemas.microsoft.com/office/drawing/2014/main" id="{9D37BC8A-C43A-49C1-93F2-EDE5A2C98E3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2175" name="ZoneTexte 19">
                <a:extLst>
                  <a:ext uri="{FF2B5EF4-FFF2-40B4-BE49-F238E27FC236}">
                    <a16:creationId xmlns:a16="http://schemas.microsoft.com/office/drawing/2014/main" id="{55B6C99F-9731-4EDF-8FB9-952A5CE5EFA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5" name="Rectangle 24">
                <a:extLst>
                  <a:ext uri="{FF2B5EF4-FFF2-40B4-BE49-F238E27FC236}">
                    <a16:creationId xmlns:a16="http://schemas.microsoft.com/office/drawing/2014/main" id="{4F688290-FA27-4C7D-891C-FEE4EEEE1F4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2177" name="Image 25">
                <a:extLst>
                  <a:ext uri="{FF2B5EF4-FFF2-40B4-BE49-F238E27FC236}">
                    <a16:creationId xmlns:a16="http://schemas.microsoft.com/office/drawing/2014/main" id="{878832FD-4936-4787-BFD9-534220E8E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Bouton d’action : vide 17">
              <a:hlinkClick r:id="rId3" action="ppaction://hlinksldjump" highlightClick="1"/>
              <a:extLst>
                <a:ext uri="{FF2B5EF4-FFF2-40B4-BE49-F238E27FC236}">
                  <a16:creationId xmlns:a16="http://schemas.microsoft.com/office/drawing/2014/main" id="{18D19174-ADE7-42FF-A66D-1D3EFF152475}"/>
                </a:ext>
              </a:extLst>
            </p:cNvPr>
            <p:cNvSpPr/>
            <p:nvPr/>
          </p:nvSpPr>
          <p:spPr bwMode="auto">
            <a:xfrm>
              <a:off x="9258300" y="6154744"/>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pic>
        <p:nvPicPr>
          <p:cNvPr id="92166" name="Image 1" descr="Tomografia de cérebro">
            <a:extLst>
              <a:ext uri="{FF2B5EF4-FFF2-40B4-BE49-F238E27FC236}">
                <a16:creationId xmlns:a16="http://schemas.microsoft.com/office/drawing/2014/main" id="{86C46F7E-C2FD-4623-9F42-3160F9203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63" y="1898650"/>
            <a:ext cx="165893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2">
            <a:extLst>
              <a:ext uri="{FF2B5EF4-FFF2-40B4-BE49-F238E27FC236}">
                <a16:creationId xmlns:a16="http://schemas.microsoft.com/office/drawing/2014/main" id="{5F84A625-AFDC-4E7F-9602-4A3E388D3097}"/>
              </a:ext>
            </a:extLst>
          </p:cNvPr>
          <p:cNvSpPr>
            <a:spLocks noChangeArrowheads="1"/>
          </p:cNvSpPr>
          <p:nvPr/>
        </p:nvSpPr>
        <p:spPr bwMode="auto">
          <a:xfrm>
            <a:off x="9875838" y="3579813"/>
            <a:ext cx="1989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800"/>
              <a:t>Copyright © Campus de Neurochirurgie</a:t>
            </a:r>
          </a:p>
        </p:txBody>
      </p:sp>
      <p:pic>
        <p:nvPicPr>
          <p:cNvPr id="92168" name="Image 4" descr="Fotografia: Barriga de mulher grávida com sinal de perigo por cima.">
            <a:extLst>
              <a:ext uri="{FF2B5EF4-FFF2-40B4-BE49-F238E27FC236}">
                <a16:creationId xmlns:a16="http://schemas.microsoft.com/office/drawing/2014/main" id="{514DE07E-AAC8-42A0-9551-29DFF7F46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75" y="4059238"/>
            <a:ext cx="16589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Image 1">
            <a:extLst>
              <a:ext uri="{FF2B5EF4-FFF2-40B4-BE49-F238E27FC236}">
                <a16:creationId xmlns:a16="http://schemas.microsoft.com/office/drawing/2014/main" id="{612C4583-467E-49BE-8110-63B2B5429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ZoneTexte 22">
            <a:extLst>
              <a:ext uri="{FF2B5EF4-FFF2-40B4-BE49-F238E27FC236}">
                <a16:creationId xmlns:a16="http://schemas.microsoft.com/office/drawing/2014/main" id="{646D05E3-E830-4FF1-8724-488170C3381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0" name="ZoneTexte 19">
            <a:extLst>
              <a:ext uri="{FF2B5EF4-FFF2-40B4-BE49-F238E27FC236}">
                <a16:creationId xmlns:a16="http://schemas.microsoft.com/office/drawing/2014/main" id="{CD3DBADD-806A-4803-AA7E-3AC3535F20C0}"/>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1" highlightClick="1"/>
            <a:extLst>
              <a:ext uri="{FF2B5EF4-FFF2-40B4-BE49-F238E27FC236}">
                <a16:creationId xmlns:a16="http://schemas.microsoft.com/office/drawing/2014/main" id="{E4EF21AB-5569-4C1D-B9C7-EA2FBB2D8FDF}"/>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97712A-FC56-4EBE-983A-36E6F3E2264D}"/>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r>
              <a:rPr lang="fr-FR" altLang="fr-FR" sz="4501" b="1" i="1">
                <a:solidFill>
                  <a:srgbClr val="00707C"/>
                </a:solidFill>
                <a:latin typeface="+mj-lt"/>
                <a:ea typeface="+mj-ea"/>
                <a:cs typeface="+mj-cs"/>
              </a:rPr>
              <a:t> </a:t>
            </a:r>
            <a:r>
              <a:rPr lang="fr-FR" altLang="fr-FR" sz="4500" b="1" i="1">
                <a:solidFill>
                  <a:srgbClr val="00707C"/>
                </a:solidFill>
                <a:latin typeface="Georgia" panose="02040502050405020303" pitchFamily="18" charset="0"/>
              </a:rPr>
              <a:t>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Existe algum tratamento ou conselho para melhorar</a:t>
            </a:r>
            <a:r>
              <a:rPr lang="en-GB" altLang="fr-FR" sz="4501" b="1">
                <a:solidFill>
                  <a:srgbClr val="00707C"/>
                </a:solidFill>
                <a:latin typeface="+mj-lt"/>
                <a:ea typeface="+mj-ea"/>
                <a:cs typeface="+mj-cs"/>
              </a:rPr>
              <a:t>?</a:t>
            </a:r>
          </a:p>
        </p:txBody>
      </p:sp>
      <p:sp>
        <p:nvSpPr>
          <p:cNvPr id="93187" name="ZoneTexte 13">
            <a:extLst>
              <a:ext uri="{FF2B5EF4-FFF2-40B4-BE49-F238E27FC236}">
                <a16:creationId xmlns:a16="http://schemas.microsoft.com/office/drawing/2014/main" id="{6E3847E1-BB60-46B7-833D-F37D08085883}"/>
              </a:ext>
            </a:extLst>
          </p:cNvPr>
          <p:cNvSpPr txBox="1">
            <a:spLocks noChangeArrowheads="1"/>
          </p:cNvSpPr>
          <p:nvPr/>
        </p:nvSpPr>
        <p:spPr bwMode="auto">
          <a:xfrm>
            <a:off x="3186113" y="3109913"/>
            <a:ext cx="88280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chemeClr val="accent1"/>
                </a:solidFill>
              </a:rPr>
              <a:t>Os tratamentos com </a:t>
            </a:r>
            <a:r>
              <a:rPr lang="pt-BR" altLang="fr-FR" sz="1400" dirty="0">
                <a:solidFill>
                  <a:srgbClr val="B92233"/>
                </a:solidFill>
              </a:rPr>
              <a:t>antibióticos</a:t>
            </a:r>
            <a:r>
              <a:rPr lang="pt-BR" altLang="fr-FR" sz="1400" dirty="0">
                <a:solidFill>
                  <a:schemeClr val="accent1"/>
                </a:solidFill>
              </a:rPr>
              <a:t> existem, mas precisam ser implementados </a:t>
            </a:r>
            <a:r>
              <a:rPr lang="pt-BR" altLang="fr-FR" sz="1400" dirty="0">
                <a:solidFill>
                  <a:srgbClr val="B92233"/>
                </a:solidFill>
              </a:rPr>
              <a:t>logo no início </a:t>
            </a:r>
            <a:r>
              <a:rPr lang="pt-BR" altLang="fr-FR" sz="1400" dirty="0">
                <a:solidFill>
                  <a:schemeClr val="accent1"/>
                </a:solidFill>
              </a:rPr>
              <a:t>da infeção e nem sempre permitem evitar a letalidade</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93188" name="Groupe 15">
            <a:extLst>
              <a:ext uri="{FF2B5EF4-FFF2-40B4-BE49-F238E27FC236}">
                <a16:creationId xmlns:a16="http://schemas.microsoft.com/office/drawing/2014/main" id="{BF1A3714-6388-47C1-B933-9E2F01A564F2}"/>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A196674C-7805-44ED-A281-4416B3E069A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687C41C0-6761-416D-A4CD-D04A20DE3DC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3189" name="Groupe 21">
            <a:extLst>
              <a:ext uri="{FF2B5EF4-FFF2-40B4-BE49-F238E27FC236}">
                <a16:creationId xmlns:a16="http://schemas.microsoft.com/office/drawing/2014/main" id="{B62EDA62-04FB-4958-A23E-9C06BE7D8C40}"/>
              </a:ext>
            </a:extLst>
          </p:cNvPr>
          <p:cNvGrpSpPr>
            <a:grpSpLocks/>
          </p:cNvGrpSpPr>
          <p:nvPr/>
        </p:nvGrpSpPr>
        <p:grpSpPr bwMode="auto">
          <a:xfrm>
            <a:off x="-41275" y="6016625"/>
            <a:ext cx="12276138" cy="887413"/>
            <a:chOff x="-41275" y="6016625"/>
            <a:chExt cx="12276138" cy="887413"/>
          </a:xfrm>
        </p:grpSpPr>
        <p:grpSp>
          <p:nvGrpSpPr>
            <p:cNvPr id="93194" name="Groupe 17">
              <a:extLst>
                <a:ext uri="{FF2B5EF4-FFF2-40B4-BE49-F238E27FC236}">
                  <a16:creationId xmlns:a16="http://schemas.microsoft.com/office/drawing/2014/main" id="{A461F2FF-94EA-4F54-9A66-515554C59965}"/>
                </a:ext>
              </a:extLst>
            </p:cNvPr>
            <p:cNvGrpSpPr>
              <a:grpSpLocks/>
            </p:cNvGrpSpPr>
            <p:nvPr/>
          </p:nvGrpSpPr>
          <p:grpSpPr bwMode="auto">
            <a:xfrm>
              <a:off x="-41275" y="6016625"/>
              <a:ext cx="12276138" cy="887413"/>
              <a:chOff x="-41565" y="6016088"/>
              <a:chExt cx="12276859" cy="888671"/>
            </a:xfrm>
          </p:grpSpPr>
          <p:sp>
            <p:nvSpPr>
              <p:cNvPr id="93196" name="ZoneTexte 18">
                <a:extLst>
                  <a:ext uri="{FF2B5EF4-FFF2-40B4-BE49-F238E27FC236}">
                    <a16:creationId xmlns:a16="http://schemas.microsoft.com/office/drawing/2014/main" id="{21A6A6D1-E5E7-487F-9582-D7F935CEADA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3197" name="ZoneTexte 19">
                <a:extLst>
                  <a:ext uri="{FF2B5EF4-FFF2-40B4-BE49-F238E27FC236}">
                    <a16:creationId xmlns:a16="http://schemas.microsoft.com/office/drawing/2014/main" id="{F14BB7D2-2E37-4AC0-B1BA-9607138190A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9" name="Rectangle 28">
                <a:extLst>
                  <a:ext uri="{FF2B5EF4-FFF2-40B4-BE49-F238E27FC236}">
                    <a16:creationId xmlns:a16="http://schemas.microsoft.com/office/drawing/2014/main" id="{BD683223-9A10-4E1D-B26B-8E0471A18FC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3199" name="Image 25">
                <a:extLst>
                  <a:ext uri="{FF2B5EF4-FFF2-40B4-BE49-F238E27FC236}">
                    <a16:creationId xmlns:a16="http://schemas.microsoft.com/office/drawing/2014/main" id="{7956FD51-7CFB-4876-97B8-220B0E3CF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a:hlinkClick r:id="rId3" action="ppaction://hlinksldjump" highlightClick="1"/>
              <a:extLst>
                <a:ext uri="{FF2B5EF4-FFF2-40B4-BE49-F238E27FC236}">
                  <a16:creationId xmlns:a16="http://schemas.microsoft.com/office/drawing/2014/main" id="{8EA9C1A7-A29C-44D3-9C37-CC394A8B114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pic>
        <p:nvPicPr>
          <p:cNvPr id="93190" name="Image 1" descr="Fotografia: Pilha de comprimidos">
            <a:extLst>
              <a:ext uri="{FF2B5EF4-FFF2-40B4-BE49-F238E27FC236}">
                <a16:creationId xmlns:a16="http://schemas.microsoft.com/office/drawing/2014/main" id="{A2545095-1FB9-44DF-B331-26E0AF012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3656013"/>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age 1">
            <a:extLst>
              <a:ext uri="{FF2B5EF4-FFF2-40B4-BE49-F238E27FC236}">
                <a16:creationId xmlns:a16="http://schemas.microsoft.com/office/drawing/2014/main" id="{25E40ADE-3C43-4666-BE3D-59BFC4F6C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ZoneTexte 22">
            <a:extLst>
              <a:ext uri="{FF2B5EF4-FFF2-40B4-BE49-F238E27FC236}">
                <a16:creationId xmlns:a16="http://schemas.microsoft.com/office/drawing/2014/main" id="{0E9D6D34-3E1F-4F24-BCB7-3977F0C0674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8" name="ZoneTexte 17">
            <a:extLst>
              <a:ext uri="{FF2B5EF4-FFF2-40B4-BE49-F238E27FC236}">
                <a16:creationId xmlns:a16="http://schemas.microsoft.com/office/drawing/2014/main" id="{69B06476-9EFF-4572-998B-E3EF023C42EB}"/>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10" highlightClick="1"/>
            <a:extLst>
              <a:ext uri="{FF2B5EF4-FFF2-40B4-BE49-F238E27FC236}">
                <a16:creationId xmlns:a16="http://schemas.microsoft.com/office/drawing/2014/main" id="{682BEA6D-7E3B-42E6-B3AA-9092FC531BF9}"/>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FB110B5-54C7-4808-BC03-F31ADD0DE147}"/>
              </a:ext>
            </a:extLst>
          </p:cNvPr>
          <p:cNvSpPr txBox="1"/>
          <p:nvPr/>
        </p:nvSpPr>
        <p:spPr>
          <a:xfrm>
            <a:off x="3041650" y="-136525"/>
            <a:ext cx="9137650" cy="1477963"/>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r>
              <a:rPr lang="fr-FR" altLang="fr-FR" sz="4501" b="1" i="1">
                <a:solidFill>
                  <a:srgbClr val="00707C"/>
                </a:solidFill>
                <a:latin typeface="+mj-lt"/>
                <a:ea typeface="+mj-ea"/>
                <a:cs typeface="+mj-cs"/>
              </a:rPr>
              <a:t>  </a:t>
            </a:r>
            <a:endParaRPr lang="fr-FR" sz="4501" b="1" i="1">
              <a:solidFill>
                <a:srgbClr val="00707C"/>
              </a:solidFill>
              <a:latin typeface="+mj-lt"/>
              <a:ea typeface="+mj-ea"/>
              <a:cs typeface="+mj-cs"/>
            </a:endParaRPr>
          </a:p>
          <a:p>
            <a:pPr algn="ctr" eaLnBrk="1" fontAlgn="auto" hangingPunct="1">
              <a:spcBef>
                <a:spcPts val="0"/>
              </a:spcBef>
              <a:spcAft>
                <a:spcPts val="0"/>
              </a:spcAft>
              <a:defRPr/>
            </a:pPr>
            <a:r>
              <a:rPr lang="pt-BR" sz="4501" b="1">
                <a:solidFill>
                  <a:srgbClr val="00707C"/>
                </a:solidFill>
                <a:latin typeface="+mj-lt"/>
                <a:ea typeface="+mj-ea"/>
                <a:cs typeface="+mj-cs"/>
              </a:rPr>
              <a:t>Como pode evitar o micróbio</a:t>
            </a:r>
            <a:r>
              <a:rPr lang="en-GB" altLang="fr-FR" sz="4501" b="1">
                <a:solidFill>
                  <a:srgbClr val="00707C"/>
                </a:solidFill>
                <a:latin typeface="+mj-lt"/>
                <a:ea typeface="+mj-ea"/>
                <a:cs typeface="+mj-cs"/>
              </a:rPr>
              <a:t>?</a:t>
            </a:r>
          </a:p>
        </p:txBody>
      </p:sp>
      <p:sp>
        <p:nvSpPr>
          <p:cNvPr id="94211" name="ZoneTexte 13">
            <a:extLst>
              <a:ext uri="{FF2B5EF4-FFF2-40B4-BE49-F238E27FC236}">
                <a16:creationId xmlns:a16="http://schemas.microsoft.com/office/drawing/2014/main" id="{8DF3A94B-624E-431C-B650-8EBA0E001328}"/>
              </a:ext>
            </a:extLst>
          </p:cNvPr>
          <p:cNvSpPr txBox="1">
            <a:spLocks noChangeArrowheads="1"/>
          </p:cNvSpPr>
          <p:nvPr/>
        </p:nvSpPr>
        <p:spPr bwMode="auto">
          <a:xfrm>
            <a:off x="3054350" y="1573213"/>
            <a:ext cx="90201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rgbClr val="00707C"/>
                </a:solidFill>
              </a:rPr>
              <a:t>A principal precaução para evitar a listeriose é </a:t>
            </a:r>
            <a:r>
              <a:rPr lang="pt-BR" altLang="fr-FR" sz="1400" dirty="0">
                <a:solidFill>
                  <a:srgbClr val="B92233"/>
                </a:solidFill>
              </a:rPr>
              <a:t>impedir a multiplicação de </a:t>
            </a:r>
            <a:r>
              <a:rPr lang="pt-BR" altLang="fr-FR" sz="1400" i="1" dirty="0">
                <a:solidFill>
                  <a:srgbClr val="B92233"/>
                </a:solidFill>
              </a:rPr>
              <a:t>Listeria monocytogenes </a:t>
            </a:r>
            <a:r>
              <a:rPr lang="pt-BR" altLang="fr-FR" sz="1400" dirty="0">
                <a:solidFill>
                  <a:srgbClr val="00707C"/>
                </a:solidFill>
              </a:rPr>
              <a:t>nos alimentos antes do consumo</a:t>
            </a:r>
            <a:r>
              <a:rPr lang="en-US" altLang="fr-FR" sz="1400" dirty="0">
                <a:solidFill>
                  <a:srgbClr val="00707C"/>
                </a:solidFill>
              </a:rPr>
              <a:t>. </a:t>
            </a:r>
            <a:r>
              <a:rPr lang="pt-BR" altLang="fr-FR" sz="1400" dirty="0">
                <a:solidFill>
                  <a:srgbClr val="00707C"/>
                </a:solidFill>
              </a:rPr>
              <a:t>Em particular, </a:t>
            </a:r>
            <a:r>
              <a:rPr lang="pt-BR" altLang="fr-FR" sz="1400" dirty="0">
                <a:solidFill>
                  <a:srgbClr val="B92233"/>
                </a:solidFill>
              </a:rPr>
              <a:t>os alimentos prontos a consumir vendidos sob refrigeração devem ser mantidos à temperatura de refrigeração até ao momento de consumo, e não devem ser consumidos para além da data de validade</a:t>
            </a:r>
            <a:r>
              <a:rPr lang="en-US" altLang="fr-FR" sz="1400" dirty="0">
                <a:solidFill>
                  <a:srgbClr val="B92233"/>
                </a:solidFill>
              </a:rPr>
              <a:t>. </a:t>
            </a:r>
            <a:r>
              <a:rPr lang="pt-BR" altLang="fr-FR" sz="1400" dirty="0">
                <a:solidFill>
                  <a:srgbClr val="00707C"/>
                </a:solidFill>
              </a:rPr>
              <a:t>As embalagens abertas que não são totalmente consumidas devem ser imediatamente colocadas no frigorífico.</a:t>
            </a:r>
            <a:r>
              <a:rPr lang="en-US" altLang="fr-FR" sz="1400" dirty="0">
                <a:solidFill>
                  <a:srgbClr val="00707C"/>
                </a:solidFill>
              </a:rPr>
              <a:t> </a:t>
            </a:r>
            <a:r>
              <a:rPr lang="pt-BR" altLang="fr-FR" sz="1400" dirty="0">
                <a:solidFill>
                  <a:srgbClr val="00707C"/>
                </a:solidFill>
              </a:rPr>
              <a:t>As sobras devem ser mantidas no frigorífico por um período máximo de 3 dias. A temperatura do frigorífico deve ser ajustada para 4° C.</a:t>
            </a:r>
            <a:endParaRPr lang="en-US" altLang="fr-FR" sz="1400" dirty="0">
              <a:solidFill>
                <a:srgbClr val="00707C"/>
              </a:solidFill>
            </a:endParaRPr>
          </a:p>
          <a:p>
            <a:pPr eaLnBrk="1" hangingPunct="1">
              <a:buClr>
                <a:schemeClr val="accent1"/>
              </a:buClr>
              <a:buFont typeface="Wingdings" panose="05000000000000000000" pitchFamily="2" charset="2"/>
              <a:buChar char="ü"/>
            </a:pPr>
            <a:endParaRPr lang="en-US"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B92233"/>
                </a:solidFill>
              </a:rPr>
              <a:t>A lavagem cuidadosa de vegetais crus, frutas e verduras </a:t>
            </a:r>
            <a:r>
              <a:rPr lang="pt-BR" altLang="fr-FR" sz="1400" dirty="0">
                <a:solidFill>
                  <a:srgbClr val="00707C"/>
                </a:solidFill>
              </a:rPr>
              <a:t>reduz o número de </a:t>
            </a:r>
            <a:r>
              <a:rPr lang="pt-BR" altLang="fr-FR" sz="1400" i="1" dirty="0">
                <a:solidFill>
                  <a:srgbClr val="00707C"/>
                </a:solidFill>
              </a:rPr>
              <a:t>Listeria monocytogenes </a:t>
            </a:r>
            <a:r>
              <a:rPr lang="pt-BR" altLang="fr-FR" sz="1400" dirty="0">
                <a:solidFill>
                  <a:srgbClr val="00707C"/>
                </a:solidFill>
              </a:rPr>
              <a:t>que podem estar presentes na sua superfície</a:t>
            </a:r>
            <a:r>
              <a:rPr lang="en-US" altLang="fr-FR" sz="1400" dirty="0">
                <a:solidFill>
                  <a:srgbClr val="00707C"/>
                </a:solidFill>
              </a:rPr>
              <a:t>.</a:t>
            </a:r>
          </a:p>
          <a:p>
            <a:pPr eaLnBrk="1" hangingPunct="1">
              <a:buClr>
                <a:schemeClr val="accent1"/>
              </a:buClr>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Também é importante </a:t>
            </a:r>
            <a:r>
              <a:rPr lang="pt-BR" altLang="fr-FR" sz="1400" dirty="0">
                <a:solidFill>
                  <a:srgbClr val="B92233"/>
                </a:solidFill>
              </a:rPr>
              <a:t>impedir</a:t>
            </a:r>
            <a:r>
              <a:rPr lang="pt-BR" altLang="fr-FR" sz="1400" dirty="0">
                <a:solidFill>
                  <a:srgbClr val="00707C"/>
                </a:solidFill>
              </a:rPr>
              <a:t> que a </a:t>
            </a:r>
            <a:r>
              <a:rPr lang="pt-BR" altLang="fr-FR" sz="1400" i="1" dirty="0">
                <a:solidFill>
                  <a:srgbClr val="00707C"/>
                </a:solidFill>
              </a:rPr>
              <a:t>Listeria monocytogenes </a:t>
            </a:r>
            <a:r>
              <a:rPr lang="pt-BR" altLang="fr-FR" sz="1400" dirty="0">
                <a:solidFill>
                  <a:srgbClr val="00707C"/>
                </a:solidFill>
              </a:rPr>
              <a:t>se instale na cozinha através de </a:t>
            </a:r>
            <a:r>
              <a:rPr lang="pt-BR" altLang="fr-FR" sz="1400" dirty="0">
                <a:solidFill>
                  <a:srgbClr val="B92233"/>
                </a:solidFill>
              </a:rPr>
              <a:t>uma limpeza adequada das superfícies, em particular do frigorífico</a:t>
            </a:r>
            <a:r>
              <a:rPr lang="en-US" altLang="fr-FR" sz="1400" dirty="0">
                <a:solidFill>
                  <a:srgbClr val="B92233"/>
                </a:solidFill>
              </a:rPr>
              <a:t>.</a:t>
            </a:r>
            <a:r>
              <a:rPr lang="en-US" altLang="fr-FR" sz="1400" dirty="0">
                <a:solidFill>
                  <a:schemeClr val="bg1"/>
                </a:solidFill>
              </a:rPr>
              <a:t> </a:t>
            </a:r>
            <a:r>
              <a:rPr lang="pt-BR" altLang="fr-FR" sz="1400" dirty="0">
                <a:solidFill>
                  <a:srgbClr val="00707C"/>
                </a:solidFill>
              </a:rPr>
              <a:t>Os alimentos crus (por exemplo, carne crua, vegetais crus) </a:t>
            </a:r>
            <a:r>
              <a:rPr lang="pt-BR" altLang="fr-FR" sz="1400" dirty="0">
                <a:solidFill>
                  <a:srgbClr val="B92233"/>
                </a:solidFill>
              </a:rPr>
              <a:t>devem ser armazenados embalados </a:t>
            </a:r>
            <a:r>
              <a:rPr lang="pt-BR" altLang="fr-FR" sz="1400" dirty="0">
                <a:solidFill>
                  <a:srgbClr val="00707C"/>
                </a:solidFill>
              </a:rPr>
              <a:t>ou em compartimentos adequados, pois podem transportar </a:t>
            </a:r>
            <a:r>
              <a:rPr lang="pt-BR" altLang="fr-FR" sz="1400" i="1" dirty="0">
                <a:solidFill>
                  <a:srgbClr val="00707C"/>
                </a:solidFill>
              </a:rPr>
              <a:t>Listeria monocytogenes </a:t>
            </a:r>
            <a:r>
              <a:rPr lang="pt-BR" altLang="fr-FR" sz="1400" dirty="0">
                <a:solidFill>
                  <a:srgbClr val="00707C"/>
                </a:solidFill>
              </a:rPr>
              <a:t>e contaminar o frigorífico</a:t>
            </a:r>
            <a:r>
              <a:rPr lang="en-US" altLang="fr-FR" sz="1400" dirty="0">
                <a:solidFill>
                  <a:srgbClr val="00707C"/>
                </a:solidFill>
              </a:rPr>
              <a:t>. </a:t>
            </a:r>
            <a:r>
              <a:rPr lang="pt-BR" altLang="fr-FR" sz="1400" dirty="0">
                <a:solidFill>
                  <a:srgbClr val="B92233"/>
                </a:solidFill>
              </a:rPr>
              <a:t>As sobras e os alimentos prontos para consumo devem ser armazenados embalados</a:t>
            </a:r>
            <a:r>
              <a:rPr lang="pt-BR" altLang="fr-FR" sz="1400" dirty="0">
                <a:solidFill>
                  <a:schemeClr val="bg1"/>
                </a:solidFill>
              </a:rPr>
              <a:t> </a:t>
            </a:r>
            <a:r>
              <a:rPr lang="pt-BR" altLang="fr-FR" sz="1400" dirty="0">
                <a:solidFill>
                  <a:srgbClr val="00707C"/>
                </a:solidFill>
              </a:rPr>
              <a:t>no frigorífico para protegê-los de possíveis contaminações com o patogénico</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Para </a:t>
            </a:r>
            <a:r>
              <a:rPr lang="pt-BR" altLang="fr-FR" sz="1400" dirty="0">
                <a:solidFill>
                  <a:srgbClr val="B92233"/>
                </a:solidFill>
              </a:rPr>
              <a:t>grávidas</a:t>
            </a:r>
            <a:r>
              <a:rPr lang="pt-BR" altLang="fr-FR" sz="1400" dirty="0">
                <a:solidFill>
                  <a:srgbClr val="00707C"/>
                </a:solidFill>
              </a:rPr>
              <a:t>, as autoridades sanitárias recomendam </a:t>
            </a:r>
            <a:r>
              <a:rPr lang="pt-BR" altLang="fr-FR" sz="1400" dirty="0">
                <a:solidFill>
                  <a:srgbClr val="B92233"/>
                </a:solidFill>
              </a:rPr>
              <a:t>evitar alguns alimentos prontos a consumir</a:t>
            </a:r>
            <a:r>
              <a:rPr lang="pt-BR" altLang="fr-FR" sz="1400" dirty="0">
                <a:solidFill>
                  <a:srgbClr val="00707C"/>
                </a:solidFill>
              </a:rPr>
              <a:t>, como queijos de leite cru, produtos de charcutaria refrigerados, peixe cru ou fumado e preparações de alimentos do mar, sementes germinadas e carne crua.</a:t>
            </a:r>
            <a:endParaRPr lang="fr-FR" altLang="fr-FR" sz="1400" dirty="0">
              <a:solidFill>
                <a:srgbClr val="00707C"/>
              </a:solidFill>
            </a:endParaRPr>
          </a:p>
        </p:txBody>
      </p:sp>
      <p:grpSp>
        <p:nvGrpSpPr>
          <p:cNvPr id="94212" name="Groupe 15">
            <a:extLst>
              <a:ext uri="{FF2B5EF4-FFF2-40B4-BE49-F238E27FC236}">
                <a16:creationId xmlns:a16="http://schemas.microsoft.com/office/drawing/2014/main" id="{94CD59E9-8C19-4BC2-9653-67F52F6777E7}"/>
              </a:ext>
            </a:extLst>
          </p:cNvPr>
          <p:cNvGrpSpPr>
            <a:grpSpLocks/>
          </p:cNvGrpSpPr>
          <p:nvPr/>
        </p:nvGrpSpPr>
        <p:grpSpPr bwMode="auto">
          <a:xfrm>
            <a:off x="0" y="14288"/>
            <a:ext cx="3076575" cy="6002337"/>
            <a:chOff x="0" y="14288"/>
            <a:chExt cx="3076575" cy="6002337"/>
          </a:xfrm>
        </p:grpSpPr>
        <p:sp>
          <p:nvSpPr>
            <p:cNvPr id="33" name="Rectangle 32">
              <a:extLst>
                <a:ext uri="{FF2B5EF4-FFF2-40B4-BE49-F238E27FC236}">
                  <a16:creationId xmlns:a16="http://schemas.microsoft.com/office/drawing/2014/main" id="{CD51C9D4-5FDF-438E-829D-5EAC68069FD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4" name="Connecteur droit 33">
              <a:extLst>
                <a:ext uri="{FF2B5EF4-FFF2-40B4-BE49-F238E27FC236}">
                  <a16:creationId xmlns:a16="http://schemas.microsoft.com/office/drawing/2014/main" id="{32602726-8D24-440F-B67C-E21AA45372A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4213" name="Groupe 18">
            <a:extLst>
              <a:ext uri="{FF2B5EF4-FFF2-40B4-BE49-F238E27FC236}">
                <a16:creationId xmlns:a16="http://schemas.microsoft.com/office/drawing/2014/main" id="{5A65C696-17B7-4C68-B0E3-C0E33555D658}"/>
              </a:ext>
            </a:extLst>
          </p:cNvPr>
          <p:cNvGrpSpPr>
            <a:grpSpLocks/>
          </p:cNvGrpSpPr>
          <p:nvPr/>
        </p:nvGrpSpPr>
        <p:grpSpPr bwMode="auto">
          <a:xfrm>
            <a:off x="-41275" y="6016625"/>
            <a:ext cx="12276138" cy="887413"/>
            <a:chOff x="-41275" y="6016625"/>
            <a:chExt cx="12276138" cy="887413"/>
          </a:xfrm>
        </p:grpSpPr>
        <p:grpSp>
          <p:nvGrpSpPr>
            <p:cNvPr id="94217" name="Groupe 17">
              <a:extLst>
                <a:ext uri="{FF2B5EF4-FFF2-40B4-BE49-F238E27FC236}">
                  <a16:creationId xmlns:a16="http://schemas.microsoft.com/office/drawing/2014/main" id="{F5543D12-AC75-4BD7-A06C-7281FC05FD49}"/>
                </a:ext>
              </a:extLst>
            </p:cNvPr>
            <p:cNvGrpSpPr>
              <a:grpSpLocks/>
            </p:cNvGrpSpPr>
            <p:nvPr/>
          </p:nvGrpSpPr>
          <p:grpSpPr bwMode="auto">
            <a:xfrm>
              <a:off x="-41275" y="6016625"/>
              <a:ext cx="12276138" cy="887413"/>
              <a:chOff x="-41565" y="6016088"/>
              <a:chExt cx="12276859" cy="888671"/>
            </a:xfrm>
          </p:grpSpPr>
          <p:sp>
            <p:nvSpPr>
              <p:cNvPr id="94219" name="ZoneTexte 18">
                <a:extLst>
                  <a:ext uri="{FF2B5EF4-FFF2-40B4-BE49-F238E27FC236}">
                    <a16:creationId xmlns:a16="http://schemas.microsoft.com/office/drawing/2014/main" id="{6A799384-144C-4010-92D1-4984F7A5519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4220" name="ZoneTexte 19">
                <a:extLst>
                  <a:ext uri="{FF2B5EF4-FFF2-40B4-BE49-F238E27FC236}">
                    <a16:creationId xmlns:a16="http://schemas.microsoft.com/office/drawing/2014/main" id="{B5A44A79-0DC7-4875-A40A-EED4C9B9CBD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6" name="Rectangle 25">
                <a:extLst>
                  <a:ext uri="{FF2B5EF4-FFF2-40B4-BE49-F238E27FC236}">
                    <a16:creationId xmlns:a16="http://schemas.microsoft.com/office/drawing/2014/main" id="{51FC8C59-EDA7-4A9E-9FDE-214BBEC52F9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4222" name="Image 25">
                <a:extLst>
                  <a:ext uri="{FF2B5EF4-FFF2-40B4-BE49-F238E27FC236}">
                    <a16:creationId xmlns:a16="http://schemas.microsoft.com/office/drawing/2014/main" id="{DCDFC574-D95B-4C67-9BCD-7F07974CC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a:hlinkClick r:id="rId4" action="ppaction://hlinksldjump" highlightClick="1"/>
              <a:extLst>
                <a:ext uri="{FF2B5EF4-FFF2-40B4-BE49-F238E27FC236}">
                  <a16:creationId xmlns:a16="http://schemas.microsoft.com/office/drawing/2014/main" id="{0CAE404A-0DBE-4AB9-8A65-19EC4B7E3B6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pic>
        <p:nvPicPr>
          <p:cNvPr id="94214" name="Image 1">
            <a:extLst>
              <a:ext uri="{FF2B5EF4-FFF2-40B4-BE49-F238E27FC236}">
                <a16:creationId xmlns:a16="http://schemas.microsoft.com/office/drawing/2014/main" id="{49B71168-AD30-4AC7-B11C-ACC008B06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ZoneTexte 22">
            <a:extLst>
              <a:ext uri="{FF2B5EF4-FFF2-40B4-BE49-F238E27FC236}">
                <a16:creationId xmlns:a16="http://schemas.microsoft.com/office/drawing/2014/main" id="{0A0E9E1B-C668-4EA7-BDF6-02AE54BB1C4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06291B22-C4FE-47DE-83BD-2C0AFC34C4B1}"/>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A4D9DD99-9C70-47FB-AEDD-E2279B4BB24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D8FCF25-F2A1-4002-85A2-CA239574591B}"/>
              </a:ext>
            </a:extLst>
          </p:cNvPr>
          <p:cNvSpPr txBox="1"/>
          <p:nvPr/>
        </p:nvSpPr>
        <p:spPr>
          <a:xfrm>
            <a:off x="3122613" y="14288"/>
            <a:ext cx="9069387" cy="2216150"/>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Listeria monocytogenes  </a:t>
            </a:r>
            <a:r>
              <a:rPr lang="fr-FR" altLang="fr-FR" sz="4501" b="1" i="1">
                <a:solidFill>
                  <a:srgbClr val="00707C"/>
                </a:solidFill>
                <a:latin typeface="+mj-lt"/>
                <a:ea typeface="+mj-ea"/>
                <a:cs typeface="+mj-cs"/>
              </a:rPr>
              <a:t>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Exemplos de ações adotadas na UE</a:t>
            </a:r>
            <a:r>
              <a:rPr lang="en-GB" sz="4800">
                <a:solidFill>
                  <a:srgbClr val="00707C"/>
                </a:solidFill>
              </a:rPr>
              <a:t> </a:t>
            </a:r>
            <a:endParaRPr lang="en-GB" altLang="fr-FR" sz="4501" b="1">
              <a:solidFill>
                <a:srgbClr val="00707C"/>
              </a:solidFill>
              <a:latin typeface="+mj-lt"/>
              <a:ea typeface="+mj-ea"/>
              <a:cs typeface="+mj-cs"/>
            </a:endParaRPr>
          </a:p>
        </p:txBody>
      </p:sp>
      <p:sp>
        <p:nvSpPr>
          <p:cNvPr id="24579" name="ZoneTexte 13">
            <a:extLst>
              <a:ext uri="{FF2B5EF4-FFF2-40B4-BE49-F238E27FC236}">
                <a16:creationId xmlns:a16="http://schemas.microsoft.com/office/drawing/2014/main" id="{A7CB57A7-0623-4BB0-B563-409AEE8AC8C3}"/>
              </a:ext>
            </a:extLst>
          </p:cNvPr>
          <p:cNvSpPr txBox="1">
            <a:spLocks noChangeArrowheads="1"/>
          </p:cNvSpPr>
          <p:nvPr/>
        </p:nvSpPr>
        <p:spPr bwMode="auto">
          <a:xfrm>
            <a:off x="3122613" y="2174875"/>
            <a:ext cx="8839200" cy="2462213"/>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Font typeface="Wingdings" panose="05000000000000000000" pitchFamily="2" charset="2"/>
              <a:buChar char="ü"/>
              <a:defRPr/>
            </a:pPr>
            <a:r>
              <a:rPr lang="pt-BR" altLang="fr-FR" sz="1400" dirty="0">
                <a:solidFill>
                  <a:srgbClr val="00707C"/>
                </a:solidFill>
              </a:rPr>
              <a:t>Para limitar a exposição dos consumidores ao agente patogénico, a legislação europeia estabelece </a:t>
            </a:r>
            <a:r>
              <a:rPr lang="pt-BR" altLang="fr-FR" sz="1400" dirty="0">
                <a:solidFill>
                  <a:srgbClr val="B92233"/>
                </a:solidFill>
              </a:rPr>
              <a:t>limites máximos para o número de </a:t>
            </a:r>
            <a:r>
              <a:rPr lang="pt-BR" altLang="fr-FR" sz="1400" i="1" dirty="0">
                <a:solidFill>
                  <a:srgbClr val="B92233"/>
                </a:solidFill>
              </a:rPr>
              <a:t>Listeria monocytogenes </a:t>
            </a:r>
            <a:r>
              <a:rPr lang="pt-BR" altLang="fr-FR" sz="1400" dirty="0">
                <a:solidFill>
                  <a:srgbClr val="B92233"/>
                </a:solidFill>
              </a:rPr>
              <a:t>em alimentos colocados no mercado.</a:t>
            </a:r>
            <a:r>
              <a:rPr lang="pt-BR" altLang="fr-FR" sz="1400" dirty="0">
                <a:solidFill>
                  <a:schemeClr val="bg1"/>
                </a:solidFill>
              </a:rPr>
              <a:t> </a:t>
            </a:r>
            <a:r>
              <a:rPr lang="pt-BR" altLang="fr-FR" sz="1400" dirty="0">
                <a:solidFill>
                  <a:srgbClr val="00707C"/>
                </a:solidFill>
              </a:rPr>
              <a:t>Se este limite é excedido, o alimento é considerado um risco inaceitável para os consumidores e deve ser retirado do mercado.</a:t>
            </a:r>
            <a:endParaRPr lang="en-GB" altLang="fr-FR" sz="1400" dirty="0">
              <a:solidFill>
                <a:srgbClr val="00707C"/>
              </a:solidFill>
            </a:endParaRPr>
          </a:p>
          <a:p>
            <a:pPr marL="273050" lvl="1" indent="0" defTabSz="914400" eaLnBrk="1" hangingPunct="1">
              <a:defRPr/>
            </a:pPr>
            <a:r>
              <a:rPr lang="en-GB" altLang="fr-FR" sz="1400" dirty="0">
                <a:solidFill>
                  <a:srgbClr val="00707C"/>
                </a:solidFill>
                <a:hlinkClick r:id="rId2" tooltip="click here to open the link"/>
              </a:rPr>
              <a:t>Commission regulation (EC) No 2073/2005of 15 November 2005 on microbiological criteria for foodstuffs</a:t>
            </a:r>
            <a:r>
              <a:rPr lang="en-GB" altLang="fr-FR" sz="1400" dirty="0">
                <a:solidFill>
                  <a:srgbClr val="00707C"/>
                </a:solidFill>
              </a:rPr>
              <a:t> </a:t>
            </a:r>
          </a:p>
          <a:p>
            <a:pPr marL="0" indent="0" defTabSz="914400" eaLnBrk="1" hangingPunct="1">
              <a:defRPr/>
            </a:pPr>
            <a:endParaRPr lang="fr-FR" altLang="fr-FR" sz="1400" dirty="0">
              <a:solidFill>
                <a:srgbClr val="00707C"/>
              </a:solidFill>
            </a:endParaRPr>
          </a:p>
          <a:p>
            <a:pPr marL="0" indent="0" defTabSz="914400" eaLnBrk="1" hangingPunct="1">
              <a:defRPr/>
            </a:pPr>
            <a:endParaRPr lang="fr-FR" altLang="fr-FR" sz="1400" dirty="0">
              <a:solidFill>
                <a:srgbClr val="00707C"/>
              </a:solidFill>
            </a:endParaRPr>
          </a:p>
          <a:p>
            <a:pPr defTabSz="914400" eaLnBrk="1" hangingPunct="1">
              <a:buClr>
                <a:schemeClr val="accent1"/>
              </a:buClr>
              <a:buFont typeface="Wingdings" panose="05000000000000000000" pitchFamily="2" charset="2"/>
              <a:buChar char="ü"/>
              <a:defRPr/>
            </a:pPr>
            <a:r>
              <a:rPr lang="pt-BR" altLang="fr-FR" sz="1400" dirty="0">
                <a:solidFill>
                  <a:srgbClr val="00707C"/>
                </a:solidFill>
              </a:rPr>
              <a:t>Para evitar a listeriose perinatal, a "caderneta de maternidade" em França informa as grávidas sobre a listeriose e fornece recomendações para limitar o risco de exposição, como lavagem cuidadosa de frutas e vegetais, evitando queijo, exceto queijos pasteurizados, evitar cortes frios, carne crua, peixe cru e marinado.</a:t>
            </a:r>
            <a:endParaRPr lang="en-GB" altLang="fr-FR" sz="1400" dirty="0">
              <a:solidFill>
                <a:srgbClr val="00707C"/>
              </a:solidFill>
            </a:endParaRPr>
          </a:p>
        </p:txBody>
      </p:sp>
      <p:grpSp>
        <p:nvGrpSpPr>
          <p:cNvPr id="96260" name="Groupe 15">
            <a:extLst>
              <a:ext uri="{FF2B5EF4-FFF2-40B4-BE49-F238E27FC236}">
                <a16:creationId xmlns:a16="http://schemas.microsoft.com/office/drawing/2014/main" id="{7A087BFE-808F-4BE2-ACCD-D3192E4A2DAE}"/>
              </a:ext>
            </a:extLst>
          </p:cNvPr>
          <p:cNvGrpSpPr>
            <a:grpSpLocks/>
          </p:cNvGrpSpPr>
          <p:nvPr/>
        </p:nvGrpSpPr>
        <p:grpSpPr bwMode="auto">
          <a:xfrm>
            <a:off x="0" y="14288"/>
            <a:ext cx="3076575" cy="6002337"/>
            <a:chOff x="0" y="14288"/>
            <a:chExt cx="3076575" cy="6002337"/>
          </a:xfrm>
        </p:grpSpPr>
        <p:sp>
          <p:nvSpPr>
            <p:cNvPr id="29" name="Rectangle 28">
              <a:extLst>
                <a:ext uri="{FF2B5EF4-FFF2-40B4-BE49-F238E27FC236}">
                  <a16:creationId xmlns:a16="http://schemas.microsoft.com/office/drawing/2014/main" id="{21F0D1E5-7768-43D0-A60A-4CE2BFBD40B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0" name="Connecteur droit 29">
              <a:extLst>
                <a:ext uri="{FF2B5EF4-FFF2-40B4-BE49-F238E27FC236}">
                  <a16:creationId xmlns:a16="http://schemas.microsoft.com/office/drawing/2014/main" id="{950F5C72-E722-4946-882C-E8E9D39959E0}"/>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6261" name="Groupe 21">
            <a:extLst>
              <a:ext uri="{FF2B5EF4-FFF2-40B4-BE49-F238E27FC236}">
                <a16:creationId xmlns:a16="http://schemas.microsoft.com/office/drawing/2014/main" id="{644853BA-01B3-4893-9F50-09356BEDA6A2}"/>
              </a:ext>
            </a:extLst>
          </p:cNvPr>
          <p:cNvGrpSpPr>
            <a:grpSpLocks/>
          </p:cNvGrpSpPr>
          <p:nvPr/>
        </p:nvGrpSpPr>
        <p:grpSpPr bwMode="auto">
          <a:xfrm>
            <a:off x="-41275" y="6016625"/>
            <a:ext cx="12276138" cy="887413"/>
            <a:chOff x="-41275" y="6016625"/>
            <a:chExt cx="12276138" cy="887413"/>
          </a:xfrm>
        </p:grpSpPr>
        <p:grpSp>
          <p:nvGrpSpPr>
            <p:cNvPr id="96268" name="Groupe 17">
              <a:extLst>
                <a:ext uri="{FF2B5EF4-FFF2-40B4-BE49-F238E27FC236}">
                  <a16:creationId xmlns:a16="http://schemas.microsoft.com/office/drawing/2014/main" id="{9A61CF45-5FC4-43D8-B022-24C01572617C}"/>
                </a:ext>
              </a:extLst>
            </p:cNvPr>
            <p:cNvGrpSpPr>
              <a:grpSpLocks/>
            </p:cNvGrpSpPr>
            <p:nvPr/>
          </p:nvGrpSpPr>
          <p:grpSpPr bwMode="auto">
            <a:xfrm>
              <a:off x="-41275" y="6016625"/>
              <a:ext cx="12276138" cy="887413"/>
              <a:chOff x="-41565" y="6016088"/>
              <a:chExt cx="12276859" cy="888671"/>
            </a:xfrm>
          </p:grpSpPr>
          <p:sp>
            <p:nvSpPr>
              <p:cNvPr id="96270" name="ZoneTexte 18">
                <a:extLst>
                  <a:ext uri="{FF2B5EF4-FFF2-40B4-BE49-F238E27FC236}">
                    <a16:creationId xmlns:a16="http://schemas.microsoft.com/office/drawing/2014/main" id="{7B467484-6A0A-4222-91AD-10BD94B8119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6271" name="ZoneTexte 19">
                <a:extLst>
                  <a:ext uri="{FF2B5EF4-FFF2-40B4-BE49-F238E27FC236}">
                    <a16:creationId xmlns:a16="http://schemas.microsoft.com/office/drawing/2014/main" id="{DEFD9298-DDE6-4DB3-9D4C-214DB1EC7449}"/>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8" name="Rectangle 27">
                <a:extLst>
                  <a:ext uri="{FF2B5EF4-FFF2-40B4-BE49-F238E27FC236}">
                    <a16:creationId xmlns:a16="http://schemas.microsoft.com/office/drawing/2014/main" id="{A3234AEC-7AC6-469D-A807-88538B0CD50B}"/>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96273" name="Image 25">
                <a:extLst>
                  <a:ext uri="{FF2B5EF4-FFF2-40B4-BE49-F238E27FC236}">
                    <a16:creationId xmlns:a16="http://schemas.microsoft.com/office/drawing/2014/main" id="{0D630B47-48E3-415F-BB5D-A3E87F4C8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a:hlinkClick r:id="rId4" action="ppaction://hlinksldjump" highlightClick="1"/>
              <a:extLst>
                <a:ext uri="{FF2B5EF4-FFF2-40B4-BE49-F238E27FC236}">
                  <a16:creationId xmlns:a16="http://schemas.microsoft.com/office/drawing/2014/main" id="{06CAA203-FA82-4AB3-BE70-C0C094F50A4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grpSp>
      <p:pic>
        <p:nvPicPr>
          <p:cNvPr id="96262" name="Image 1">
            <a:extLst>
              <a:ext uri="{FF2B5EF4-FFF2-40B4-BE49-F238E27FC236}">
                <a16:creationId xmlns:a16="http://schemas.microsoft.com/office/drawing/2014/main" id="{D61E72F8-85BB-4158-96A4-269B7A8CE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ZoneTexte 22">
            <a:extLst>
              <a:ext uri="{FF2B5EF4-FFF2-40B4-BE49-F238E27FC236}">
                <a16:creationId xmlns:a16="http://schemas.microsoft.com/office/drawing/2014/main" id="{2196F6A8-576D-457B-A4D9-31149CFAFE9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5" name="ZoneTexte 4">
            <a:extLst>
              <a:ext uri="{FF2B5EF4-FFF2-40B4-BE49-F238E27FC236}">
                <a16:creationId xmlns:a16="http://schemas.microsoft.com/office/drawing/2014/main" id="{D0049422-45D2-4130-87AF-95D434B6F9F9}"/>
              </a:ext>
            </a:extLst>
          </p:cNvPr>
          <p:cNvSpPr txBox="1"/>
          <p:nvPr/>
        </p:nvSpPr>
        <p:spPr>
          <a:xfrm>
            <a:off x="5640388" y="4711700"/>
            <a:ext cx="4937125" cy="984250"/>
          </a:xfrm>
          <a:prstGeom prst="rect">
            <a:avLst/>
          </a:prstGeom>
          <a:noFill/>
        </p:spPr>
        <p:txBody>
          <a:bodyPr>
            <a:spAutoFit/>
          </a:bodyPr>
          <a:lstStyle/>
          <a:p>
            <a:pPr>
              <a:defRPr/>
            </a:pPr>
            <a:r>
              <a:rPr lang="en-GB" sz="1400" u="sng">
                <a:solidFill>
                  <a:srgbClr val="0000FF"/>
                </a:solidFill>
                <a:latin typeface="+mn-lt"/>
                <a:ea typeface="Times New Roman" panose="02020603050405020304" pitchFamily="18" charset="0"/>
                <a:hlinkClick r:id="rId6"/>
              </a:rPr>
              <a:t>Listeriose - Direcção Geral de Saúde</a:t>
            </a:r>
            <a:endParaRPr lang="fr-FR" sz="1400">
              <a:latin typeface="+mn-lt"/>
              <a:ea typeface="Times New Roman" panose="02020603050405020304" pitchFamily="18" charset="0"/>
            </a:endParaRPr>
          </a:p>
          <a:p>
            <a:pPr>
              <a:defRPr/>
            </a:pPr>
            <a:endParaRPr lang="en-GB" sz="1600" u="sng">
              <a:solidFill>
                <a:srgbClr val="0000FF"/>
              </a:solidFill>
              <a:latin typeface="Times New Roman" panose="02020603050405020304" pitchFamily="18" charset="0"/>
              <a:hlinkClick r:id="rId7"/>
            </a:endParaRPr>
          </a:p>
          <a:p>
            <a:pPr>
              <a:defRPr/>
            </a:pPr>
            <a:endParaRPr lang="en-GB" sz="1400" u="sng">
              <a:solidFill>
                <a:srgbClr val="0000FF"/>
              </a:solidFill>
              <a:latin typeface="Times New Roman" panose="02020603050405020304" pitchFamily="18" charset="0"/>
              <a:hlinkClick r:id="rId7"/>
            </a:endParaRPr>
          </a:p>
          <a:p>
            <a:pPr>
              <a:defRPr/>
            </a:pPr>
            <a:r>
              <a:rPr lang="en-GB" sz="1400" i="1">
                <a:solidFill>
                  <a:srgbClr val="00707C"/>
                </a:solidFill>
                <a:hlinkClick r:id="rId7"/>
              </a:rPr>
              <a:t>Listeria</a:t>
            </a:r>
            <a:r>
              <a:rPr lang="en-GB" sz="1400">
                <a:solidFill>
                  <a:srgbClr val="00707C"/>
                </a:solidFill>
                <a:hlinkClick r:id="rId7"/>
              </a:rPr>
              <a:t> - ASAE</a:t>
            </a:r>
            <a:endParaRPr lang="fr-FR" sz="1400">
              <a:solidFill>
                <a:srgbClr val="00707C"/>
              </a:solidFill>
            </a:endParaRPr>
          </a:p>
        </p:txBody>
      </p:sp>
      <p:pic>
        <p:nvPicPr>
          <p:cNvPr id="96266" name="Image 6" descr="Logo: Serviço Nacional de Saúde">
            <a:extLst>
              <a:ext uri="{FF2B5EF4-FFF2-40B4-BE49-F238E27FC236}">
                <a16:creationId xmlns:a16="http://schemas.microsoft.com/office/drawing/2014/main" id="{B2B462C7-DA8C-4535-A21D-287477CE99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2975" y="4683125"/>
            <a:ext cx="215741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Logo: Autoridade de Segurança Alimentar e Económica">
            <a:extLst>
              <a:ext uri="{FF2B5EF4-FFF2-40B4-BE49-F238E27FC236}">
                <a16:creationId xmlns:a16="http://schemas.microsoft.com/office/drawing/2014/main" id="{07B5FEBB-DDF3-4236-9B1F-5434AC28C6CF}"/>
              </a:ext>
            </a:extLst>
          </p:cNvPr>
          <p:cNvPicPr>
            <a:picLocks noChangeAspect="1"/>
          </p:cNvPicPr>
          <p:nvPr/>
        </p:nvPicPr>
        <p:blipFill>
          <a:blip r:embed="rId9"/>
          <a:stretch>
            <a:fillRect/>
          </a:stretch>
        </p:blipFill>
        <p:spPr>
          <a:xfrm>
            <a:off x="4564592" y="5162785"/>
            <a:ext cx="908521" cy="803392"/>
          </a:xfrm>
          <a:prstGeom prst="rect">
            <a:avLst/>
          </a:prstGeom>
        </p:spPr>
      </p:pic>
      <p:sp>
        <p:nvSpPr>
          <p:cNvPr id="20" name="ZoneTexte 19">
            <a:extLst>
              <a:ext uri="{FF2B5EF4-FFF2-40B4-BE49-F238E27FC236}">
                <a16:creationId xmlns:a16="http://schemas.microsoft.com/office/drawing/2014/main" id="{2A075CAB-1168-4255-B7EF-C6DC3B7B3437}"/>
              </a:ext>
            </a:extLst>
          </p:cNvPr>
          <p:cNvSpPr txBox="1"/>
          <p:nvPr/>
        </p:nvSpPr>
        <p:spPr bwMode="auto">
          <a:xfrm>
            <a:off x="33338" y="1433513"/>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3"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4" highlightClick="1"/>
            <a:extLst>
              <a:ext uri="{FF2B5EF4-FFF2-40B4-BE49-F238E27FC236}">
                <a16:creationId xmlns:a16="http://schemas.microsoft.com/office/drawing/2014/main" id="{16FFAFCF-1F97-448A-9DCF-2F293926A2A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19">
            <a:extLst>
              <a:ext uri="{FF2B5EF4-FFF2-40B4-BE49-F238E27FC236}">
                <a16:creationId xmlns:a16="http://schemas.microsoft.com/office/drawing/2014/main" id="{3D37EF87-E400-4421-B302-32042E904BD0}"/>
              </a:ext>
            </a:extLst>
          </p:cNvPr>
          <p:cNvSpPr txBox="1">
            <a:spLocks noChangeArrowheads="1"/>
          </p:cNvSpPr>
          <p:nvPr/>
        </p:nvSpPr>
        <p:spPr bwMode="auto">
          <a:xfrm>
            <a:off x="3525838" y="1554163"/>
            <a:ext cx="8281987" cy="5016500"/>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marL="0" indent="0" eaLnBrk="1" hangingPunct="1">
              <a:defRPr/>
            </a:pPr>
            <a:endParaRPr lang="en-GB" altLang="fr-FR" sz="1600">
              <a:solidFill>
                <a:srgbClr val="00707C"/>
              </a:solidFill>
            </a:endParaRPr>
          </a:p>
          <a:p>
            <a:pPr eaLnBrk="1" hangingPunct="1">
              <a:buFont typeface="+mj-lt"/>
              <a:buAutoNum type="arabicPeriod" startAt="3"/>
              <a:defRPr/>
            </a:pPr>
            <a:r>
              <a:rPr lang="en-GB" altLang="fr-FR" sz="1600">
                <a:solidFill>
                  <a:srgbClr val="00707C"/>
                </a:solidFill>
              </a:rPr>
              <a:t>Como se espalha</a:t>
            </a: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a:p>
            <a:pPr eaLnBrk="1" hangingPunct="1">
              <a:buFont typeface="+mj-lt"/>
              <a:buAutoNum type="arabicPeriod" startAt="4"/>
              <a:defRPr/>
            </a:pPr>
            <a:r>
              <a:rPr lang="en-GB" sz="1600">
                <a:solidFill>
                  <a:srgbClr val="00707C"/>
                </a:solidFill>
              </a:rPr>
              <a:t>Quais os sintomas</a:t>
            </a: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80DAF44E-558C-49E4-A4B3-6030C3D43241}"/>
              </a:ext>
            </a:extLst>
          </p:cNvPr>
          <p:cNvSpPr txBox="1"/>
          <p:nvPr/>
        </p:nvSpPr>
        <p:spPr>
          <a:xfrm>
            <a:off x="3160713" y="28575"/>
            <a:ext cx="6865937" cy="784225"/>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Bacillus cereus </a:t>
            </a:r>
            <a:endParaRPr lang="fr-FR" sz="4501" b="1" i="1" dirty="0">
              <a:solidFill>
                <a:srgbClr val="00707C"/>
              </a:solidFill>
              <a:latin typeface="+mj-lt"/>
              <a:ea typeface="+mj-ea"/>
              <a:cs typeface="+mj-cs"/>
            </a:endParaRPr>
          </a:p>
        </p:txBody>
      </p:sp>
      <p:sp>
        <p:nvSpPr>
          <p:cNvPr id="55" name="Bouton d'action : Aide 54">
            <a:hlinkClick r:id="rId3" action="ppaction://hlinksldjump" highlightClick="1"/>
            <a:extLst>
              <a:ext uri="{FF2B5EF4-FFF2-40B4-BE49-F238E27FC236}">
                <a16:creationId xmlns:a16="http://schemas.microsoft.com/office/drawing/2014/main" id="{60E7E5CB-6FF1-4473-834B-4183B82F2812}"/>
              </a:ext>
            </a:extLst>
          </p:cNvPr>
          <p:cNvSpPr/>
          <p:nvPr/>
        </p:nvSpPr>
        <p:spPr>
          <a:xfrm>
            <a:off x="5827713" y="38084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4" action="ppaction://hlinksldjump" highlightClick="1"/>
            <a:extLst>
              <a:ext uri="{FF2B5EF4-FFF2-40B4-BE49-F238E27FC236}">
                <a16:creationId xmlns:a16="http://schemas.microsoft.com/office/drawing/2014/main" id="{4920CCFF-2045-4D37-9A6D-E1E566409178}"/>
              </a:ext>
            </a:extLst>
          </p:cNvPr>
          <p:cNvSpPr/>
          <p:nvPr/>
        </p:nvSpPr>
        <p:spPr>
          <a:xfrm>
            <a:off x="7304088" y="2338388"/>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5" action="ppaction://hlinksldjump" highlightClick="1"/>
            <a:extLst>
              <a:ext uri="{FF2B5EF4-FFF2-40B4-BE49-F238E27FC236}">
                <a16:creationId xmlns:a16="http://schemas.microsoft.com/office/drawing/2014/main" id="{120A83C4-749C-4534-89B2-190D842809B6}"/>
              </a:ext>
            </a:extLst>
          </p:cNvPr>
          <p:cNvSpPr/>
          <p:nvPr/>
        </p:nvSpPr>
        <p:spPr>
          <a:xfrm>
            <a:off x="5727700" y="3048000"/>
            <a:ext cx="279400"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6" action="ppaction://hlinksldjump" highlightClick="1"/>
            <a:extLst>
              <a:ext uri="{FF2B5EF4-FFF2-40B4-BE49-F238E27FC236}">
                <a16:creationId xmlns:a16="http://schemas.microsoft.com/office/drawing/2014/main" id="{35DD3FAF-74FF-4675-9017-CB6E7A5BAD51}"/>
              </a:ext>
            </a:extLst>
          </p:cNvPr>
          <p:cNvSpPr/>
          <p:nvPr/>
        </p:nvSpPr>
        <p:spPr>
          <a:xfrm>
            <a:off x="8788400" y="45339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7" action="ppaction://hlinksldjump" highlightClick="1"/>
            <a:extLst>
              <a:ext uri="{FF2B5EF4-FFF2-40B4-BE49-F238E27FC236}">
                <a16:creationId xmlns:a16="http://schemas.microsoft.com/office/drawing/2014/main" id="{BE355398-F079-4FF7-9688-BFF87537F4A0}"/>
              </a:ext>
            </a:extLst>
          </p:cNvPr>
          <p:cNvSpPr/>
          <p:nvPr/>
        </p:nvSpPr>
        <p:spPr>
          <a:xfrm>
            <a:off x="6735763" y="5264150"/>
            <a:ext cx="277812"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97289" name="Groupe 1">
            <a:extLst>
              <a:ext uri="{FF2B5EF4-FFF2-40B4-BE49-F238E27FC236}">
                <a16:creationId xmlns:a16="http://schemas.microsoft.com/office/drawing/2014/main" id="{B490140D-898A-449D-AAEA-ECCEAD0CF441}"/>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1AA4B40F-C895-4DB2-8615-12730C69E98F}"/>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455675A1-E164-4C07-8742-67F9BEA17EF8}"/>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97290" name="Image 28" descr="Bacilus Cereus ao microscópio">
            <a:extLst>
              <a:ext uri="{FF2B5EF4-FFF2-40B4-BE49-F238E27FC236}">
                <a16:creationId xmlns:a16="http://schemas.microsoft.com/office/drawing/2014/main" id="{0296982A-42D7-4D1D-A27B-D92F7D365E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9675" y="69850"/>
            <a:ext cx="19891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1" name="Rectangle 1">
            <a:extLst>
              <a:ext uri="{FF2B5EF4-FFF2-40B4-BE49-F238E27FC236}">
                <a16:creationId xmlns:a16="http://schemas.microsoft.com/office/drawing/2014/main" id="{85A119A3-5E3E-4504-86DC-427B0097B675}"/>
              </a:ext>
            </a:extLst>
          </p:cNvPr>
          <p:cNvSpPr>
            <a:spLocks noChangeArrowheads="1"/>
          </p:cNvSpPr>
          <p:nvPr/>
        </p:nvSpPr>
        <p:spPr bwMode="auto">
          <a:xfrm>
            <a:off x="10134600" y="1450975"/>
            <a:ext cx="1963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800">
                <a:solidFill>
                  <a:srgbClr val="000000"/>
                </a:solidFill>
                <a:latin typeface="Calibri" panose="020F0502020204030204" pitchFamily="34" charset="0"/>
              </a:rPr>
              <a:t>Foto de Marie-Hélène Guinebretière, INRA</a:t>
            </a:r>
            <a:endParaRPr lang="fr-FR" altLang="fr-FR" sz="800"/>
          </a:p>
        </p:txBody>
      </p:sp>
      <p:sp>
        <p:nvSpPr>
          <p:cNvPr id="31" name="Bouton d'action : Aide 30">
            <a:hlinkClick r:id="rId9" action="ppaction://hlinksldjump" highlightClick="1"/>
            <a:extLst>
              <a:ext uri="{FF2B5EF4-FFF2-40B4-BE49-F238E27FC236}">
                <a16:creationId xmlns:a16="http://schemas.microsoft.com/office/drawing/2014/main" id="{8B27DDDF-8D1D-4AA5-8CA3-C7EC7B37953E}"/>
              </a:ext>
            </a:extLst>
          </p:cNvPr>
          <p:cNvSpPr/>
          <p:nvPr/>
        </p:nvSpPr>
        <p:spPr>
          <a:xfrm>
            <a:off x="6000750" y="16129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97293" name="Groupe 26">
            <a:extLst>
              <a:ext uri="{FF2B5EF4-FFF2-40B4-BE49-F238E27FC236}">
                <a16:creationId xmlns:a16="http://schemas.microsoft.com/office/drawing/2014/main" id="{AB966583-8E74-4661-9F7F-136C8D9E5A31}"/>
              </a:ext>
            </a:extLst>
          </p:cNvPr>
          <p:cNvGrpSpPr>
            <a:grpSpLocks/>
          </p:cNvGrpSpPr>
          <p:nvPr/>
        </p:nvGrpSpPr>
        <p:grpSpPr bwMode="auto">
          <a:xfrm>
            <a:off x="-41275" y="6016625"/>
            <a:ext cx="12276138" cy="887413"/>
            <a:chOff x="-41275" y="6016625"/>
            <a:chExt cx="12276138" cy="887413"/>
          </a:xfrm>
        </p:grpSpPr>
        <p:grpSp>
          <p:nvGrpSpPr>
            <p:cNvPr id="97299" name="Groupe 83">
              <a:extLst>
                <a:ext uri="{FF2B5EF4-FFF2-40B4-BE49-F238E27FC236}">
                  <a16:creationId xmlns:a16="http://schemas.microsoft.com/office/drawing/2014/main" id="{4FA8C39D-AA00-450B-AC96-B316D2DC4AA5}"/>
                </a:ext>
              </a:extLst>
            </p:cNvPr>
            <p:cNvGrpSpPr>
              <a:grpSpLocks/>
            </p:cNvGrpSpPr>
            <p:nvPr/>
          </p:nvGrpSpPr>
          <p:grpSpPr bwMode="auto">
            <a:xfrm>
              <a:off x="-41275" y="6016625"/>
              <a:ext cx="12276138" cy="887413"/>
              <a:chOff x="-41565" y="6016088"/>
              <a:chExt cx="12276859" cy="888671"/>
            </a:xfrm>
          </p:grpSpPr>
          <p:sp>
            <p:nvSpPr>
              <p:cNvPr id="97301" name="ZoneTexte 84">
                <a:extLst>
                  <a:ext uri="{FF2B5EF4-FFF2-40B4-BE49-F238E27FC236}">
                    <a16:creationId xmlns:a16="http://schemas.microsoft.com/office/drawing/2014/main" id="{AD69562A-9554-4DCE-A44B-96FB2870B85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7302" name="ZoneTexte 85">
                <a:extLst>
                  <a:ext uri="{FF2B5EF4-FFF2-40B4-BE49-F238E27FC236}">
                    <a16:creationId xmlns:a16="http://schemas.microsoft.com/office/drawing/2014/main" id="{AEC6F438-BD7C-42F8-A1FC-1870E659044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4" name="Rectangle 33">
                <a:extLst>
                  <a:ext uri="{FF2B5EF4-FFF2-40B4-BE49-F238E27FC236}">
                    <a16:creationId xmlns:a16="http://schemas.microsoft.com/office/drawing/2014/main" id="{C2F50625-4C60-4108-9A5B-B9982FA3197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6" name="Bouton d’action : vide 35">
                <a:hlinkClick r:id="" action="ppaction://hlinkshowjump?jump=endshow" highlightClick="1"/>
                <a:extLst>
                  <a:ext uri="{FF2B5EF4-FFF2-40B4-BE49-F238E27FC236}">
                    <a16:creationId xmlns:a16="http://schemas.microsoft.com/office/drawing/2014/main" id="{EE4C4ADA-639A-4CDE-993E-35DF21959F3A}"/>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39" name="Bouton d’action : vide 38">
                <a:hlinkClick r:id="rId10" action="ppaction://hlinksldjump" highlightClick="1"/>
                <a:extLst>
                  <a:ext uri="{FF2B5EF4-FFF2-40B4-BE49-F238E27FC236}">
                    <a16:creationId xmlns:a16="http://schemas.microsoft.com/office/drawing/2014/main" id="{B240BFB9-0B87-40EA-84EE-A764AEB219C9}"/>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97306" name="Image 91">
                <a:extLst>
                  <a:ext uri="{FF2B5EF4-FFF2-40B4-BE49-F238E27FC236}">
                    <a16:creationId xmlns:a16="http://schemas.microsoft.com/office/drawing/2014/main" id="{A83CE4F1-D360-4E23-9EA2-9CBAD96865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Bouton d’action : vide 40">
                <a:hlinkClick r:id="rId12" action="ppaction://hlinksldjump" highlightClick="1"/>
                <a:extLst>
                  <a:ext uri="{FF2B5EF4-FFF2-40B4-BE49-F238E27FC236}">
                    <a16:creationId xmlns:a16="http://schemas.microsoft.com/office/drawing/2014/main" id="{3EB73ED4-ED27-4E87-8BFF-20C6AEBC6C5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29" name="Bouton d'action : Retour 28">
              <a:hlinkClick r:id="rId13" action="ppaction://hlinksldjump" highlightClick="1"/>
              <a:extLst>
                <a:ext uri="{FF2B5EF4-FFF2-40B4-BE49-F238E27FC236}">
                  <a16:creationId xmlns:a16="http://schemas.microsoft.com/office/drawing/2014/main" id="{288732E4-8707-41FC-B5BD-213DDE9EAC84}"/>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97294" name="Image 1">
            <a:extLst>
              <a:ext uri="{FF2B5EF4-FFF2-40B4-BE49-F238E27FC236}">
                <a16:creationId xmlns:a16="http://schemas.microsoft.com/office/drawing/2014/main" id="{F1B2F3D7-32B4-4131-AE0A-625A0744A9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73A7496F-2AB9-46A3-AB10-B0E64F66D7C0}"/>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97296" name="ZoneTexte 88">
            <a:extLst>
              <a:ext uri="{FF2B5EF4-FFF2-40B4-BE49-F238E27FC236}">
                <a16:creationId xmlns:a16="http://schemas.microsoft.com/office/drawing/2014/main" id="{6EF5F980-4C11-4F53-9A34-CD7F720C6CFD}"/>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97297" name="ZoneTexte 88">
            <a:extLst>
              <a:ext uri="{FF2B5EF4-FFF2-40B4-BE49-F238E27FC236}">
                <a16:creationId xmlns:a16="http://schemas.microsoft.com/office/drawing/2014/main" id="{AAF7E92A-BC2D-4738-BFE2-183191266774}"/>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97298" name="ZoneTexte 89">
            <a:extLst>
              <a:ext uri="{FF2B5EF4-FFF2-40B4-BE49-F238E27FC236}">
                <a16:creationId xmlns:a16="http://schemas.microsoft.com/office/drawing/2014/main" id="{7DE07906-ED89-4915-A330-6611DF6EC6A6}"/>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30" name="Bouton d’action : vide 29">
            <a:hlinkClick r:id="rId16" highlightClick="1"/>
            <a:extLst>
              <a:ext uri="{FF2B5EF4-FFF2-40B4-BE49-F238E27FC236}">
                <a16:creationId xmlns:a16="http://schemas.microsoft.com/office/drawing/2014/main" id="{DE9B3A0C-2219-4D1A-895B-9073DECB7B5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D52569-4D37-429B-9B18-1C34AA28A0DD}"/>
              </a:ext>
            </a:extLst>
          </p:cNvPr>
          <p:cNvSpPr txBox="1"/>
          <p:nvPr/>
        </p:nvSpPr>
        <p:spPr>
          <a:xfrm>
            <a:off x="3124200" y="112713"/>
            <a:ext cx="9067800"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Bacillus cereus</a:t>
            </a:r>
          </a:p>
          <a:p>
            <a:pPr algn="ctr" eaLnBrk="1" fontAlgn="auto" hangingPunct="1">
              <a:spcBef>
                <a:spcPts val="0"/>
              </a:spcBef>
              <a:spcAft>
                <a:spcPts val="0"/>
              </a:spcAft>
              <a:defRPr/>
            </a:pPr>
            <a:r>
              <a:rPr lang="fr-FR" altLang="fr-FR" sz="4501" b="1">
                <a:solidFill>
                  <a:srgbClr val="00707C"/>
                </a:solidFill>
                <a:latin typeface="+mj-lt"/>
                <a:ea typeface="+mj-ea"/>
                <a:cs typeface="+mj-cs"/>
              </a:rPr>
              <a:t>Quais as estatísticas</a:t>
            </a:r>
            <a:r>
              <a:rPr lang="fr-FR" sz="4501" b="1">
                <a:solidFill>
                  <a:srgbClr val="00707C"/>
                </a:solidFill>
                <a:latin typeface="+mj-lt"/>
                <a:ea typeface="+mj-ea"/>
                <a:cs typeface="+mj-cs"/>
              </a:rPr>
              <a:t>?</a:t>
            </a:r>
          </a:p>
          <a:p>
            <a:pPr algn="ctr" eaLnBrk="1" fontAlgn="auto" hangingPunct="1">
              <a:spcBef>
                <a:spcPts val="0"/>
              </a:spcBef>
              <a:spcAft>
                <a:spcPts val="0"/>
              </a:spcAft>
              <a:defRPr/>
            </a:pPr>
            <a:r>
              <a:rPr lang="fr-FR" sz="4501" b="1">
                <a:solidFill>
                  <a:srgbClr val="00707C"/>
                </a:solidFill>
                <a:latin typeface="+mj-lt"/>
                <a:ea typeface="+mj-ea"/>
                <a:cs typeface="+mj-cs"/>
              </a:rPr>
              <a:t> </a:t>
            </a:r>
            <a:endParaRPr lang="fr-FR" sz="4501" b="1" dirty="0">
              <a:solidFill>
                <a:srgbClr val="00707C"/>
              </a:solidFill>
              <a:latin typeface="+mj-lt"/>
              <a:ea typeface="+mj-ea"/>
              <a:cs typeface="+mj-cs"/>
            </a:endParaRPr>
          </a:p>
        </p:txBody>
      </p:sp>
      <p:sp>
        <p:nvSpPr>
          <p:cNvPr id="18435" name="ZoneTexte 13">
            <a:extLst>
              <a:ext uri="{FF2B5EF4-FFF2-40B4-BE49-F238E27FC236}">
                <a16:creationId xmlns:a16="http://schemas.microsoft.com/office/drawing/2014/main" id="{D200D004-F232-4C0D-838B-8A3B99C09527}"/>
              </a:ext>
            </a:extLst>
          </p:cNvPr>
          <p:cNvSpPr txBox="1">
            <a:spLocks noChangeArrowheads="1"/>
          </p:cNvSpPr>
          <p:nvPr/>
        </p:nvSpPr>
        <p:spPr bwMode="auto">
          <a:xfrm>
            <a:off x="3124200" y="2417763"/>
            <a:ext cx="9005888" cy="25003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285750" indent="-285750">
              <a:buFont typeface="Wingdings" panose="05000000000000000000" pitchFamily="2" charset="2"/>
              <a:buChar char="ü"/>
              <a:defRPr/>
            </a:pPr>
            <a:r>
              <a:rPr lang="pt-BR" sz="1400" dirty="0">
                <a:solidFill>
                  <a:srgbClr val="00707C"/>
                </a:solidFill>
              </a:rPr>
              <a:t>Em 2017, na EU, foram notificados </a:t>
            </a:r>
            <a:r>
              <a:rPr lang="pt-BR" sz="1400" dirty="0">
                <a:solidFill>
                  <a:srgbClr val="B92233"/>
                </a:solidFill>
              </a:rPr>
              <a:t>298 surtos </a:t>
            </a:r>
            <a:r>
              <a:rPr lang="pt-BR" sz="1400" dirty="0">
                <a:solidFill>
                  <a:srgbClr val="00707C"/>
                </a:solidFill>
              </a:rPr>
              <a:t>causados por espécies toxigénicas de </a:t>
            </a:r>
            <a:r>
              <a:rPr lang="pt-BR" sz="1400" i="1" dirty="0">
                <a:solidFill>
                  <a:srgbClr val="00707C"/>
                </a:solidFill>
              </a:rPr>
              <a:t>Bacillus</a:t>
            </a:r>
            <a:r>
              <a:rPr lang="pt-BR" sz="1400" dirty="0">
                <a:solidFill>
                  <a:srgbClr val="00707C"/>
                </a:solidFill>
              </a:rPr>
              <a:t> (principalmente </a:t>
            </a:r>
            <a:r>
              <a:rPr lang="pt-BR" sz="1400" i="1" dirty="0">
                <a:solidFill>
                  <a:srgbClr val="00707C"/>
                </a:solidFill>
              </a:rPr>
              <a:t>Bacillus cereus</a:t>
            </a:r>
            <a:r>
              <a:rPr lang="pt-BR" sz="1400" dirty="0">
                <a:solidFill>
                  <a:srgbClr val="00707C"/>
                </a:solidFill>
              </a:rPr>
              <a:t>), totalizando </a:t>
            </a:r>
            <a:r>
              <a:rPr lang="pt-BR" sz="1400" dirty="0">
                <a:solidFill>
                  <a:srgbClr val="B92233"/>
                </a:solidFill>
              </a:rPr>
              <a:t>3184 casos</a:t>
            </a:r>
            <a:r>
              <a:rPr lang="pt-BR" sz="1400" dirty="0">
                <a:solidFill>
                  <a:srgbClr val="00707C"/>
                </a:solidFill>
              </a:rPr>
              <a:t>, entre os quais </a:t>
            </a:r>
            <a:r>
              <a:rPr lang="pt-BR" sz="1400" dirty="0">
                <a:solidFill>
                  <a:srgbClr val="B92233"/>
                </a:solidFill>
              </a:rPr>
              <a:t>107 hospitalizações e 1 óbito.</a:t>
            </a:r>
            <a:endParaRPr lang="en-GB" sz="1400" dirty="0">
              <a:solidFill>
                <a:srgbClr val="B92233"/>
              </a:solidFill>
            </a:endParaRPr>
          </a:p>
          <a:p>
            <a:pPr>
              <a:defRPr/>
            </a:pPr>
            <a:endParaRPr lang="en-GB" sz="1400" dirty="0">
              <a:solidFill>
                <a:srgbClr val="00707C"/>
              </a:solidFill>
            </a:endParaRPr>
          </a:p>
          <a:p>
            <a:pPr>
              <a:defRPr/>
            </a:pPr>
            <a:endParaRPr lang="en-GB" sz="1400" dirty="0">
              <a:solidFill>
                <a:srgbClr val="00707C"/>
              </a:solidFill>
            </a:endParaRPr>
          </a:p>
          <a:p>
            <a:pPr marL="285750" indent="-285750">
              <a:buFont typeface="Wingdings" panose="05000000000000000000" pitchFamily="2" charset="2"/>
              <a:buChar char="ü"/>
              <a:defRPr/>
            </a:pPr>
            <a:r>
              <a:rPr lang="pt-BR" sz="1400" dirty="0">
                <a:solidFill>
                  <a:srgbClr val="00707C"/>
                </a:solidFill>
              </a:rPr>
              <a:t>A taxa de notificação foi de </a:t>
            </a:r>
            <a:r>
              <a:rPr lang="pt-BR" sz="1400" dirty="0">
                <a:solidFill>
                  <a:srgbClr val="B92233"/>
                </a:solidFill>
              </a:rPr>
              <a:t>0,08 surtos por 100.000 habitantes</a:t>
            </a:r>
            <a:r>
              <a:rPr lang="pt-BR" sz="1400" dirty="0">
                <a:solidFill>
                  <a:srgbClr val="00707C"/>
                </a:solidFill>
              </a:rPr>
              <a:t>, com grandes variações entre os estados membros</a:t>
            </a:r>
            <a:r>
              <a:rPr lang="en-GB" sz="1400" dirty="0">
                <a:solidFill>
                  <a:srgbClr val="00707C"/>
                </a:solidFill>
              </a:rPr>
              <a:t>. </a:t>
            </a:r>
          </a:p>
          <a:p>
            <a:pPr>
              <a:defRPr/>
            </a:pPr>
            <a:endParaRPr lang="en-GB" sz="1400" dirty="0">
              <a:solidFill>
                <a:srgbClr val="00707C"/>
              </a:solidFill>
            </a:endParaRPr>
          </a:p>
          <a:p>
            <a:pPr>
              <a:defRPr/>
            </a:pPr>
            <a:endParaRPr lang="en-GB" sz="1400" dirty="0">
              <a:solidFill>
                <a:srgbClr val="00707C"/>
              </a:solidFill>
            </a:endParaRPr>
          </a:p>
          <a:p>
            <a:pPr marL="285750" indent="-285750">
              <a:buFont typeface="Wingdings" panose="05000000000000000000" pitchFamily="2" charset="2"/>
              <a:buChar char="ü"/>
              <a:defRPr/>
            </a:pPr>
            <a:r>
              <a:rPr lang="pt-BR" sz="1400" dirty="0">
                <a:solidFill>
                  <a:srgbClr val="00707C"/>
                </a:solidFill>
              </a:rPr>
              <a:t>Foi </a:t>
            </a:r>
            <a:r>
              <a:rPr lang="pt-BR" sz="1400" dirty="0">
                <a:solidFill>
                  <a:srgbClr val="B92233"/>
                </a:solidFill>
              </a:rPr>
              <a:t>maior na França </a:t>
            </a:r>
            <a:r>
              <a:rPr lang="pt-BR" sz="1400" dirty="0">
                <a:solidFill>
                  <a:srgbClr val="00707C"/>
                </a:solidFill>
              </a:rPr>
              <a:t>(0,4 surtos por 100.000 habitantes em 2017).</a:t>
            </a:r>
            <a:endParaRPr lang="en-US"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98308" name="Groupe 17">
            <a:extLst>
              <a:ext uri="{FF2B5EF4-FFF2-40B4-BE49-F238E27FC236}">
                <a16:creationId xmlns:a16="http://schemas.microsoft.com/office/drawing/2014/main" id="{22715B91-90A4-4DA4-BD75-48326DA3D5C5}"/>
              </a:ext>
            </a:extLst>
          </p:cNvPr>
          <p:cNvGrpSpPr>
            <a:grpSpLocks/>
          </p:cNvGrpSpPr>
          <p:nvPr/>
        </p:nvGrpSpPr>
        <p:grpSpPr bwMode="auto">
          <a:xfrm>
            <a:off x="-41275" y="6016625"/>
            <a:ext cx="12276138" cy="887413"/>
            <a:chOff x="-41565" y="6016088"/>
            <a:chExt cx="12276859" cy="888671"/>
          </a:xfrm>
        </p:grpSpPr>
        <p:sp>
          <p:nvSpPr>
            <p:cNvPr id="98315" name="ZoneTexte 18">
              <a:extLst>
                <a:ext uri="{FF2B5EF4-FFF2-40B4-BE49-F238E27FC236}">
                  <a16:creationId xmlns:a16="http://schemas.microsoft.com/office/drawing/2014/main" id="{DEDB9E35-4A41-4BD2-90A8-5BCD8CB5064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8316" name="ZoneTexte 19">
              <a:extLst>
                <a:ext uri="{FF2B5EF4-FFF2-40B4-BE49-F238E27FC236}">
                  <a16:creationId xmlns:a16="http://schemas.microsoft.com/office/drawing/2014/main" id="{4C3A877D-58EF-4CC4-ADD8-2597029FC46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1CFB8DEA-4C23-41DF-B432-84FA79F1EB9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B18E4542-B3A0-4725-B1C6-2CD24129D3D5}"/>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98319" name="Image 25">
              <a:extLst>
                <a:ext uri="{FF2B5EF4-FFF2-40B4-BE49-F238E27FC236}">
                  <a16:creationId xmlns:a16="http://schemas.microsoft.com/office/drawing/2014/main" id="{53071C0B-63BC-4404-9AB0-68D1BB4D9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09" name="Groupe 19">
            <a:extLst>
              <a:ext uri="{FF2B5EF4-FFF2-40B4-BE49-F238E27FC236}">
                <a16:creationId xmlns:a16="http://schemas.microsoft.com/office/drawing/2014/main" id="{FA48AF03-A58A-4680-8B8C-DA2525CEB498}"/>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22069043-AD21-4E58-BF78-E8D8677D5C1A}"/>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D2737C56-A909-4F47-8D92-1E686BCD464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98310" name="Image 1">
            <a:extLst>
              <a:ext uri="{FF2B5EF4-FFF2-40B4-BE49-F238E27FC236}">
                <a16:creationId xmlns:a16="http://schemas.microsoft.com/office/drawing/2014/main" id="{9B73B182-4FDF-4A88-8537-D284D36B2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ZoneTexte 22">
            <a:extLst>
              <a:ext uri="{FF2B5EF4-FFF2-40B4-BE49-F238E27FC236}">
                <a16:creationId xmlns:a16="http://schemas.microsoft.com/office/drawing/2014/main" id="{487E19EB-9D72-4F58-8C57-F8415471381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C93B4783-0EC4-400E-90A8-F2BEF694C25E}"/>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6" highlightClick="1"/>
            <a:extLst>
              <a:ext uri="{FF2B5EF4-FFF2-40B4-BE49-F238E27FC236}">
                <a16:creationId xmlns:a16="http://schemas.microsoft.com/office/drawing/2014/main" id="{85750CF8-695F-4CF8-A226-C6BAAC7BA86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E6295F-F5F3-4152-BA05-51FD2C62A7D5}"/>
              </a:ext>
            </a:extLst>
          </p:cNvPr>
          <p:cNvSpPr txBox="1"/>
          <p:nvPr/>
        </p:nvSpPr>
        <p:spPr>
          <a:xfrm>
            <a:off x="3076575" y="246063"/>
            <a:ext cx="9115425" cy="2170112"/>
          </a:xfrm>
          <a:prstGeom prst="rect">
            <a:avLst/>
          </a:prstGeom>
          <a:noFill/>
        </p:spPr>
        <p:txBody>
          <a:bodyPr>
            <a:spAutoFit/>
          </a:bodyPr>
          <a:lstStyle/>
          <a:p>
            <a:pPr algn="ctr" eaLnBrk="1" fontAlgn="auto" hangingPunct="1">
              <a:spcBef>
                <a:spcPts val="0"/>
              </a:spcBef>
              <a:spcAft>
                <a:spcPts val="0"/>
              </a:spcAft>
              <a:defRPr/>
            </a:pPr>
            <a:r>
              <a:rPr lang="fr-FR" sz="4501" b="1" i="1">
                <a:solidFill>
                  <a:srgbClr val="00707C"/>
                </a:solidFill>
                <a:latin typeface="+mj-lt"/>
                <a:ea typeface="+mj-ea"/>
                <a:cs typeface="+mj-cs"/>
              </a:rPr>
              <a:t>Bacillus cereus </a:t>
            </a:r>
          </a:p>
          <a:p>
            <a:pPr algn="ctr" eaLnBrk="1" fontAlgn="auto" hangingPunct="1">
              <a:spcBef>
                <a:spcPts val="0"/>
              </a:spcBef>
              <a:spcAft>
                <a:spcPts val="0"/>
              </a:spcAft>
              <a:defRPr/>
            </a:pPr>
            <a:r>
              <a:rPr lang="pt-BR" altLang="fr-FR" sz="4501" b="1">
                <a:solidFill>
                  <a:srgbClr val="00707C"/>
                </a:solidFill>
                <a:latin typeface="+mj-lt"/>
                <a:ea typeface="+mj-ea"/>
                <a:cs typeface="+mj-cs"/>
              </a:rPr>
              <a:t>Onde pode encontrar este micróbio?</a:t>
            </a:r>
            <a:endParaRPr lang="fr-FR" sz="4501" b="1">
              <a:solidFill>
                <a:srgbClr val="00707C"/>
              </a:solidFill>
              <a:latin typeface="+mj-lt"/>
              <a:ea typeface="+mj-ea"/>
              <a:cs typeface="+mj-cs"/>
            </a:endParaRPr>
          </a:p>
        </p:txBody>
      </p:sp>
      <p:sp>
        <p:nvSpPr>
          <p:cNvPr id="19459" name="ZoneTexte 13">
            <a:extLst>
              <a:ext uri="{FF2B5EF4-FFF2-40B4-BE49-F238E27FC236}">
                <a16:creationId xmlns:a16="http://schemas.microsoft.com/office/drawing/2014/main" id="{92DE4835-1FD2-40E9-A3D4-63E4517D82F7}"/>
              </a:ext>
            </a:extLst>
          </p:cNvPr>
          <p:cNvSpPr txBox="1">
            <a:spLocks noChangeArrowheads="1"/>
          </p:cNvSpPr>
          <p:nvPr/>
        </p:nvSpPr>
        <p:spPr bwMode="auto">
          <a:xfrm>
            <a:off x="3175000" y="2327275"/>
            <a:ext cx="8928100" cy="18161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solidFill>
                <a:srgbClr val="00707C"/>
              </a:solidFill>
            </a:endParaRPr>
          </a:p>
          <a:p>
            <a:pPr marL="285750" indent="-285750">
              <a:buFont typeface="Wingdings" panose="05000000000000000000" pitchFamily="2" charset="2"/>
              <a:buChar char="ü"/>
              <a:defRPr/>
            </a:pPr>
            <a:r>
              <a:rPr lang="pt-BR" sz="1400" dirty="0">
                <a:solidFill>
                  <a:srgbClr val="00707C"/>
                </a:solidFill>
              </a:rPr>
              <a:t>O </a:t>
            </a:r>
            <a:r>
              <a:rPr lang="pt-BR" sz="1400" i="1" dirty="0">
                <a:solidFill>
                  <a:srgbClr val="00707C"/>
                </a:solidFill>
              </a:rPr>
              <a:t>Bacillus cereus</a:t>
            </a:r>
            <a:r>
              <a:rPr lang="pt-BR" sz="1400" dirty="0">
                <a:solidFill>
                  <a:srgbClr val="00707C"/>
                </a:solidFill>
              </a:rPr>
              <a:t> é </a:t>
            </a:r>
            <a:r>
              <a:rPr lang="pt-BR" sz="1400" dirty="0">
                <a:solidFill>
                  <a:srgbClr val="B92233"/>
                </a:solidFill>
              </a:rPr>
              <a:t>comum no solo sob a forma de esporos</a:t>
            </a:r>
            <a:r>
              <a:rPr lang="pt-BR" sz="1400" dirty="0">
                <a:solidFill>
                  <a:srgbClr val="00707C"/>
                </a:solidFill>
              </a:rPr>
              <a:t>, uma forma adormecida e </a:t>
            </a:r>
            <a:r>
              <a:rPr lang="pt-BR" sz="1400" dirty="0">
                <a:solidFill>
                  <a:srgbClr val="B92233"/>
                </a:solidFill>
              </a:rPr>
              <a:t>altamente resistente </a:t>
            </a:r>
            <a:r>
              <a:rPr lang="pt-BR" sz="1400" dirty="0">
                <a:solidFill>
                  <a:srgbClr val="00707C"/>
                </a:solidFill>
              </a:rPr>
              <a:t>das bactérias, produzida pelas células bacterianas quando o ambiente se torna hostil</a:t>
            </a:r>
            <a:r>
              <a:rPr lang="en-GB" sz="1400" dirty="0">
                <a:solidFill>
                  <a:srgbClr val="00707C"/>
                </a:solidFill>
              </a:rPr>
              <a:t>. </a:t>
            </a:r>
          </a:p>
          <a:p>
            <a:pPr marL="285750" indent="-285750">
              <a:buFont typeface="Wingdings" panose="05000000000000000000" pitchFamily="2" charset="2"/>
              <a:buChar char="ü"/>
              <a:defRPr/>
            </a:pPr>
            <a:endParaRPr lang="en-GB" sz="1400" dirty="0">
              <a:solidFill>
                <a:srgbClr val="00707C"/>
              </a:solidFill>
            </a:endParaRPr>
          </a:p>
          <a:p>
            <a:pPr marL="285750" indent="-285750">
              <a:buFont typeface="Wingdings" panose="05000000000000000000" pitchFamily="2" charset="2"/>
              <a:buChar char="ü"/>
              <a:defRPr/>
            </a:pPr>
            <a:r>
              <a:rPr lang="pt-BR" sz="1400" dirty="0">
                <a:solidFill>
                  <a:srgbClr val="00707C"/>
                </a:solidFill>
              </a:rPr>
              <a:t>Foi relatado o número de 10.000 esporos de </a:t>
            </a:r>
            <a:r>
              <a:rPr lang="pt-BR" sz="1400" i="1" dirty="0">
                <a:solidFill>
                  <a:srgbClr val="00707C"/>
                </a:solidFill>
              </a:rPr>
              <a:t>Bacillus cereus </a:t>
            </a:r>
            <a:r>
              <a:rPr lang="pt-BR" sz="1400" dirty="0">
                <a:solidFill>
                  <a:srgbClr val="00707C"/>
                </a:solidFill>
              </a:rPr>
              <a:t>por g de solo</a:t>
            </a:r>
            <a:r>
              <a:rPr lang="en-GB" sz="1400" dirty="0">
                <a:solidFill>
                  <a:srgbClr val="00707C"/>
                </a:solidFill>
              </a:rPr>
              <a:t>. </a:t>
            </a:r>
          </a:p>
          <a:p>
            <a:pPr marL="285750" indent="-285750">
              <a:buFont typeface="Wingdings" panose="05000000000000000000" pitchFamily="2" charset="2"/>
              <a:buChar char="ü"/>
              <a:defRPr/>
            </a:pPr>
            <a:endParaRPr lang="en-GB" sz="1400" dirty="0">
              <a:solidFill>
                <a:srgbClr val="00707C"/>
              </a:solidFill>
            </a:endParaRPr>
          </a:p>
          <a:p>
            <a:pPr marL="285750" indent="-285750">
              <a:buClr>
                <a:schemeClr val="accent1"/>
              </a:buClr>
              <a:buFont typeface="Wingdings" panose="05000000000000000000" pitchFamily="2" charset="2"/>
              <a:buChar char="ü"/>
              <a:defRPr/>
            </a:pPr>
            <a:r>
              <a:rPr lang="pt-BR" sz="1400" dirty="0">
                <a:solidFill>
                  <a:srgbClr val="B92233"/>
                </a:solidFill>
              </a:rPr>
              <a:t>Alguns esporos contaminam toda a cadeia alimentar e principalmente os alimentos de origem vegetal </a:t>
            </a:r>
            <a:r>
              <a:rPr lang="pt-BR" sz="1400" dirty="0">
                <a:solidFill>
                  <a:srgbClr val="00707C"/>
                </a:solidFill>
              </a:rPr>
              <a:t>(cereais, legumes, leguminosas), mas também </a:t>
            </a:r>
            <a:r>
              <a:rPr lang="pt-BR" sz="1400" dirty="0">
                <a:solidFill>
                  <a:srgbClr val="B92233"/>
                </a:solidFill>
              </a:rPr>
              <a:t>leite e ovos.</a:t>
            </a:r>
            <a:endParaRPr lang="en-US" altLang="fr-FR" sz="1400" dirty="0">
              <a:solidFill>
                <a:srgbClr val="B92233"/>
              </a:solidFill>
            </a:endParaRPr>
          </a:p>
        </p:txBody>
      </p:sp>
      <p:grpSp>
        <p:nvGrpSpPr>
          <p:cNvPr id="99332" name="Groupe 17">
            <a:extLst>
              <a:ext uri="{FF2B5EF4-FFF2-40B4-BE49-F238E27FC236}">
                <a16:creationId xmlns:a16="http://schemas.microsoft.com/office/drawing/2014/main" id="{DD517CD4-45F7-4FE5-AA53-7E80858A061C}"/>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18CEFB6C-D969-4D7F-8ED5-1D2AA6B550AE}"/>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941F74FC-BBF5-4C0C-8F69-44AD028CE578}"/>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99333" name="Groupe 17">
            <a:extLst>
              <a:ext uri="{FF2B5EF4-FFF2-40B4-BE49-F238E27FC236}">
                <a16:creationId xmlns:a16="http://schemas.microsoft.com/office/drawing/2014/main" id="{C1476696-8C9C-4390-93A7-9FAF98657E0C}"/>
              </a:ext>
            </a:extLst>
          </p:cNvPr>
          <p:cNvGrpSpPr>
            <a:grpSpLocks/>
          </p:cNvGrpSpPr>
          <p:nvPr/>
        </p:nvGrpSpPr>
        <p:grpSpPr bwMode="auto">
          <a:xfrm>
            <a:off x="-41275" y="6016625"/>
            <a:ext cx="12276138" cy="887413"/>
            <a:chOff x="-41565" y="6016088"/>
            <a:chExt cx="12276859" cy="888671"/>
          </a:xfrm>
        </p:grpSpPr>
        <p:sp>
          <p:nvSpPr>
            <p:cNvPr id="99338" name="ZoneTexte 18">
              <a:extLst>
                <a:ext uri="{FF2B5EF4-FFF2-40B4-BE49-F238E27FC236}">
                  <a16:creationId xmlns:a16="http://schemas.microsoft.com/office/drawing/2014/main" id="{ED80FD38-2D00-4CEA-92CB-271F55C5E9F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99339" name="ZoneTexte 19">
              <a:extLst>
                <a:ext uri="{FF2B5EF4-FFF2-40B4-BE49-F238E27FC236}">
                  <a16:creationId xmlns:a16="http://schemas.microsoft.com/office/drawing/2014/main" id="{FE20519A-F328-4D09-9A1C-81676DDCEB9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8D421DF1-6BF6-43E0-8318-0F0708BC178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6" name="Bouton d’action : vide 25">
              <a:hlinkClick r:id="rId2" action="ppaction://hlinksldjump" highlightClick="1"/>
              <a:extLst>
                <a:ext uri="{FF2B5EF4-FFF2-40B4-BE49-F238E27FC236}">
                  <a16:creationId xmlns:a16="http://schemas.microsoft.com/office/drawing/2014/main" id="{2E7270A1-3F4F-4B9F-B748-18B6554F07E3}"/>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99342" name="Image 25">
              <a:extLst>
                <a:ext uri="{FF2B5EF4-FFF2-40B4-BE49-F238E27FC236}">
                  <a16:creationId xmlns:a16="http://schemas.microsoft.com/office/drawing/2014/main" id="{38D8E7BB-97A2-4C4D-ADF1-6167D4F24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334" name="Image 1" descr="Fotografia: Campo de trigo">
            <a:extLst>
              <a:ext uri="{FF2B5EF4-FFF2-40B4-BE49-F238E27FC236}">
                <a16:creationId xmlns:a16="http://schemas.microsoft.com/office/drawing/2014/main" id="{E9060B4E-11F4-415A-AB3A-F8E9F4111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13" y="4176713"/>
            <a:ext cx="2724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Image 1">
            <a:extLst>
              <a:ext uri="{FF2B5EF4-FFF2-40B4-BE49-F238E27FC236}">
                <a16:creationId xmlns:a16="http://schemas.microsoft.com/office/drawing/2014/main" id="{1A276328-9E9D-4E8C-A2FE-A83C48903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ZoneTexte 22">
            <a:extLst>
              <a:ext uri="{FF2B5EF4-FFF2-40B4-BE49-F238E27FC236}">
                <a16:creationId xmlns:a16="http://schemas.microsoft.com/office/drawing/2014/main" id="{E3A757D4-DFBF-4444-AD7B-580D0E07323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C9063D4D-906C-4725-BAC8-50906ED2D4D9}"/>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7" highlightClick="1"/>
            <a:extLst>
              <a:ext uri="{FF2B5EF4-FFF2-40B4-BE49-F238E27FC236}">
                <a16:creationId xmlns:a16="http://schemas.microsoft.com/office/drawing/2014/main" id="{E2FF4613-8CDE-49FB-B093-4D877017327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oneTexte 3">
            <a:extLst>
              <a:ext uri="{FF2B5EF4-FFF2-40B4-BE49-F238E27FC236}">
                <a16:creationId xmlns:a16="http://schemas.microsoft.com/office/drawing/2014/main" id="{B06BF9FD-DE12-472B-BA72-DE5854E75E88}"/>
              </a:ext>
            </a:extLst>
          </p:cNvPr>
          <p:cNvSpPr txBox="1">
            <a:spLocks noChangeArrowheads="1"/>
          </p:cNvSpPr>
          <p:nvPr/>
        </p:nvSpPr>
        <p:spPr bwMode="auto">
          <a:xfrm>
            <a:off x="3109913" y="246063"/>
            <a:ext cx="90820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altLang="fr-FR" sz="4500" b="1" i="1">
                <a:solidFill>
                  <a:srgbClr val="00707C"/>
                </a:solidFill>
                <a:latin typeface="Georgia" panose="02040502050405020303" pitchFamily="18" charset="0"/>
              </a:rPr>
              <a:t>Bacillus cereus  </a:t>
            </a:r>
          </a:p>
          <a:p>
            <a:pPr algn="ctr" eaLnBrk="1" hangingPunct="1"/>
            <a:r>
              <a:rPr lang="fr-FR" altLang="fr-FR" sz="4500" b="1">
                <a:solidFill>
                  <a:srgbClr val="00707C"/>
                </a:solidFill>
                <a:latin typeface="Georgia" panose="02040502050405020303" pitchFamily="18" charset="0"/>
              </a:rPr>
              <a:t>Como se espalha?</a:t>
            </a:r>
          </a:p>
        </p:txBody>
      </p:sp>
      <p:sp>
        <p:nvSpPr>
          <p:cNvPr id="86019" name="ZoneTexte 13">
            <a:extLst>
              <a:ext uri="{FF2B5EF4-FFF2-40B4-BE49-F238E27FC236}">
                <a16:creationId xmlns:a16="http://schemas.microsoft.com/office/drawing/2014/main" id="{4C9CE6D3-75F2-4F75-A2E3-2B678556F378}"/>
              </a:ext>
            </a:extLst>
          </p:cNvPr>
          <p:cNvSpPr txBox="1">
            <a:spLocks noChangeArrowheads="1"/>
          </p:cNvSpPr>
          <p:nvPr/>
        </p:nvSpPr>
        <p:spPr bwMode="auto">
          <a:xfrm>
            <a:off x="3224213" y="2212975"/>
            <a:ext cx="8710612"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Clr>
                <a:schemeClr val="accent1"/>
              </a:buClr>
              <a:buFont typeface="Wingdings" panose="05000000000000000000" pitchFamily="2" charset="2"/>
              <a:buChar char="ü"/>
              <a:defRPr/>
            </a:pPr>
            <a:r>
              <a:rPr lang="pt-BR" sz="1400" dirty="0">
                <a:solidFill>
                  <a:schemeClr val="accent1"/>
                </a:solidFill>
              </a:rPr>
              <a:t>Os </a:t>
            </a:r>
            <a:r>
              <a:rPr lang="pt-BR" sz="1400" dirty="0">
                <a:solidFill>
                  <a:srgbClr val="B92233"/>
                </a:solidFill>
              </a:rPr>
              <a:t>esporos</a:t>
            </a:r>
            <a:r>
              <a:rPr lang="pt-BR" sz="1400" dirty="0">
                <a:solidFill>
                  <a:schemeClr val="accent1"/>
                </a:solidFill>
              </a:rPr>
              <a:t> do </a:t>
            </a:r>
            <a:r>
              <a:rPr lang="pt-BR" sz="1400" i="1" dirty="0">
                <a:solidFill>
                  <a:schemeClr val="accent1"/>
                </a:solidFill>
              </a:rPr>
              <a:t>Bacillus cereus </a:t>
            </a:r>
            <a:r>
              <a:rPr lang="pt-BR" sz="1400" dirty="0">
                <a:solidFill>
                  <a:srgbClr val="B92233"/>
                </a:solidFill>
              </a:rPr>
              <a:t>são resistentes ao calor </a:t>
            </a:r>
            <a:r>
              <a:rPr lang="pt-BR" sz="1400" dirty="0">
                <a:solidFill>
                  <a:schemeClr val="accent1"/>
                </a:solidFill>
              </a:rPr>
              <a:t>e não são destruídos pela pasteurização nem pela cozedura normal dos alimentos</a:t>
            </a:r>
            <a:r>
              <a:rPr lang="en-GB" sz="1400" dirty="0">
                <a:solidFill>
                  <a:schemeClr val="accent1"/>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Quando os alimentos cozinhados ou pasteurizados arrefecem e se </a:t>
            </a:r>
            <a:r>
              <a:rPr lang="pt-BR" sz="1400" dirty="0">
                <a:solidFill>
                  <a:srgbClr val="B92233"/>
                </a:solidFill>
              </a:rPr>
              <a:t>não são arrefecidos rapidamente a 4° C ou abaixo, os esporos do </a:t>
            </a:r>
            <a:r>
              <a:rPr lang="pt-BR" sz="1400" i="1" dirty="0">
                <a:solidFill>
                  <a:srgbClr val="B92233"/>
                </a:solidFill>
              </a:rPr>
              <a:t>Bacillus cereus </a:t>
            </a:r>
            <a:r>
              <a:rPr lang="pt-BR" sz="1400" dirty="0">
                <a:solidFill>
                  <a:srgbClr val="B92233"/>
                </a:solidFill>
              </a:rPr>
              <a:t>germinam, multiplicam-se e podem produzir toxinas nos alimentos </a:t>
            </a:r>
            <a:r>
              <a:rPr lang="pt-BR" sz="1400" dirty="0">
                <a:solidFill>
                  <a:schemeClr val="accent1"/>
                </a:solidFill>
              </a:rPr>
              <a:t>ou atingir um número suficientemente alto que os torna capazes de provocar doenças</a:t>
            </a:r>
            <a:r>
              <a:rPr lang="en-GB" sz="1400" dirty="0">
                <a:solidFill>
                  <a:schemeClr val="accent1"/>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Sempre que o </a:t>
            </a:r>
            <a:r>
              <a:rPr lang="pt-BR" sz="1400" i="1" dirty="0">
                <a:solidFill>
                  <a:schemeClr val="accent1"/>
                </a:solidFill>
              </a:rPr>
              <a:t>Bacillus cereus </a:t>
            </a:r>
            <a:r>
              <a:rPr lang="pt-BR" sz="1400" dirty="0">
                <a:solidFill>
                  <a:schemeClr val="accent1"/>
                </a:solidFill>
              </a:rPr>
              <a:t>produz uma </a:t>
            </a:r>
            <a:r>
              <a:rPr lang="pt-BR" sz="1400" dirty="0">
                <a:solidFill>
                  <a:srgbClr val="B92233"/>
                </a:solidFill>
              </a:rPr>
              <a:t>toxina </a:t>
            </a:r>
            <a:r>
              <a:rPr lang="pt-BR" sz="1400" dirty="0">
                <a:solidFill>
                  <a:schemeClr val="accent1"/>
                </a:solidFill>
              </a:rPr>
              <a:t>nos alimentos, esta é também </a:t>
            </a:r>
            <a:r>
              <a:rPr lang="pt-BR" sz="1400" dirty="0">
                <a:solidFill>
                  <a:srgbClr val="B92233"/>
                </a:solidFill>
              </a:rPr>
              <a:t>muito resistente ao calor</a:t>
            </a:r>
            <a:r>
              <a:rPr lang="pt-BR" sz="1400" dirty="0">
                <a:solidFill>
                  <a:schemeClr val="accent1"/>
                </a:solidFill>
              </a:rPr>
              <a:t>, não sendo destruída pela cozedura ou pelo reaquecimento</a:t>
            </a:r>
            <a:r>
              <a:rPr lang="en-GB" sz="1400" dirty="0">
                <a:solidFill>
                  <a:schemeClr val="accent1"/>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Clr>
                <a:schemeClr val="accent1"/>
              </a:buClr>
              <a:buFont typeface="Wingdings" panose="05000000000000000000" pitchFamily="2" charset="2"/>
              <a:buChar char="ü"/>
              <a:defRPr/>
            </a:pPr>
            <a:r>
              <a:rPr lang="pt-BR" sz="1400" dirty="0">
                <a:solidFill>
                  <a:srgbClr val="B92233"/>
                </a:solidFill>
              </a:rPr>
              <a:t>Exemplos bem conhecidos</a:t>
            </a:r>
            <a:r>
              <a:rPr lang="pt-BR" sz="1400" dirty="0">
                <a:solidFill>
                  <a:schemeClr val="bg1"/>
                </a:solidFill>
              </a:rPr>
              <a:t> </a:t>
            </a:r>
            <a:r>
              <a:rPr lang="pt-BR" sz="1400" dirty="0">
                <a:solidFill>
                  <a:schemeClr val="accent1"/>
                </a:solidFill>
              </a:rPr>
              <a:t>de surtos causados por </a:t>
            </a:r>
            <a:r>
              <a:rPr lang="pt-BR" sz="1400" i="1" dirty="0">
                <a:solidFill>
                  <a:schemeClr val="accent1"/>
                </a:solidFill>
              </a:rPr>
              <a:t>Bacillus cereus </a:t>
            </a:r>
            <a:r>
              <a:rPr lang="pt-BR" sz="1400" dirty="0">
                <a:solidFill>
                  <a:schemeClr val="accent1"/>
                </a:solidFill>
              </a:rPr>
              <a:t>foram associados a pratos de arroz ou massa, preparados com </a:t>
            </a:r>
            <a:r>
              <a:rPr lang="pt-BR" sz="1400" dirty="0">
                <a:solidFill>
                  <a:srgbClr val="B92233"/>
                </a:solidFill>
              </a:rPr>
              <a:t>arroz ou massa cozido e deixados por muito tempo à temperatura ambiente. </a:t>
            </a:r>
            <a:r>
              <a:rPr lang="pt-BR" sz="1400" dirty="0">
                <a:solidFill>
                  <a:schemeClr val="accent1"/>
                </a:solidFill>
              </a:rPr>
              <a:t>A toxina produzida no arroz ou na massa não foi destruída pela cozedura do arroz ou da massa e causou intoxicação entre os consumidores.</a:t>
            </a:r>
          </a:p>
          <a:p>
            <a:pPr defTabSz="914400" eaLnBrk="1" hangingPunct="1">
              <a:buFont typeface="Wingdings" panose="05000000000000000000" pitchFamily="2" charset="2"/>
              <a:buChar char="ü"/>
              <a:defRPr/>
            </a:pPr>
            <a:endParaRPr lang="en-US" altLang="fr-FR" sz="1400" dirty="0">
              <a:solidFill>
                <a:schemeClr val="accent1"/>
              </a:solidFill>
            </a:endParaRPr>
          </a:p>
          <a:p>
            <a:pPr marL="0" indent="0" defTabSz="914400" eaLnBrk="1" hangingPunct="1">
              <a:defRPr/>
            </a:pPr>
            <a:endParaRPr lang="en-US" altLang="fr-FR" sz="1400" dirty="0">
              <a:solidFill>
                <a:srgbClr val="00707C"/>
              </a:solidFill>
            </a:endParaRPr>
          </a:p>
        </p:txBody>
      </p:sp>
      <p:grpSp>
        <p:nvGrpSpPr>
          <p:cNvPr id="100356" name="Groupe 15">
            <a:extLst>
              <a:ext uri="{FF2B5EF4-FFF2-40B4-BE49-F238E27FC236}">
                <a16:creationId xmlns:a16="http://schemas.microsoft.com/office/drawing/2014/main" id="{4D2F47DF-E8BB-4CFA-92E9-9A35786D5438}"/>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F23555B1-5136-449F-9B3C-B519726BA70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cxnSp>
          <p:nvCxnSpPr>
            <p:cNvPr id="18" name="Connecteur droit 17">
              <a:extLst>
                <a:ext uri="{FF2B5EF4-FFF2-40B4-BE49-F238E27FC236}">
                  <a16:creationId xmlns:a16="http://schemas.microsoft.com/office/drawing/2014/main" id="{1974874B-048A-42EE-A22A-66F47564F58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0357" name="Groupe 17">
            <a:extLst>
              <a:ext uri="{FF2B5EF4-FFF2-40B4-BE49-F238E27FC236}">
                <a16:creationId xmlns:a16="http://schemas.microsoft.com/office/drawing/2014/main" id="{A36EE866-1704-4018-9B0E-F3948C1AC0C7}"/>
              </a:ext>
            </a:extLst>
          </p:cNvPr>
          <p:cNvGrpSpPr>
            <a:grpSpLocks/>
          </p:cNvGrpSpPr>
          <p:nvPr/>
        </p:nvGrpSpPr>
        <p:grpSpPr bwMode="auto">
          <a:xfrm>
            <a:off x="-41275" y="6016625"/>
            <a:ext cx="12276138" cy="887413"/>
            <a:chOff x="-41565" y="6016088"/>
            <a:chExt cx="12276859" cy="888671"/>
          </a:xfrm>
        </p:grpSpPr>
        <p:sp>
          <p:nvSpPr>
            <p:cNvPr id="100361" name="ZoneTexte 18">
              <a:extLst>
                <a:ext uri="{FF2B5EF4-FFF2-40B4-BE49-F238E27FC236}">
                  <a16:creationId xmlns:a16="http://schemas.microsoft.com/office/drawing/2014/main" id="{5D63914E-073B-4AD0-9C1A-A8A4DF77CB4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0362" name="ZoneTexte 19">
              <a:extLst>
                <a:ext uri="{FF2B5EF4-FFF2-40B4-BE49-F238E27FC236}">
                  <a16:creationId xmlns:a16="http://schemas.microsoft.com/office/drawing/2014/main" id="{09199FAA-98DE-4D75-B26C-8CEB32F1255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6741E306-E2C0-4AD6-81D3-A05FE472EE2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23DE5110-82AA-4CAB-8932-200608FA12F5}"/>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0365" name="Image 25">
              <a:extLst>
                <a:ext uri="{FF2B5EF4-FFF2-40B4-BE49-F238E27FC236}">
                  <a16:creationId xmlns:a16="http://schemas.microsoft.com/office/drawing/2014/main" id="{8B96C894-D18D-4832-90FE-7DFDE6935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8" name="Image 1">
            <a:extLst>
              <a:ext uri="{FF2B5EF4-FFF2-40B4-BE49-F238E27FC236}">
                <a16:creationId xmlns:a16="http://schemas.microsoft.com/office/drawing/2014/main" id="{AC31E871-4C80-4F68-A3EC-BC9F816CD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ZoneTexte 22">
            <a:extLst>
              <a:ext uri="{FF2B5EF4-FFF2-40B4-BE49-F238E27FC236}">
                <a16:creationId xmlns:a16="http://schemas.microsoft.com/office/drawing/2014/main" id="{FEAE4166-6A29-4B85-B91A-7AD0C6268B9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6058220A-D271-4BE5-8D09-2F14E43A76AD}"/>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6" highlightClick="1"/>
            <a:extLst>
              <a:ext uri="{FF2B5EF4-FFF2-40B4-BE49-F238E27FC236}">
                <a16:creationId xmlns:a16="http://schemas.microsoft.com/office/drawing/2014/main" id="{FB20719F-2C78-42A1-B2BB-EF5A529B2E0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61A6220-6A87-49BB-A8EA-9FB5F222644A}"/>
              </a:ext>
            </a:extLst>
          </p:cNvPr>
          <p:cNvSpPr txBox="1"/>
          <p:nvPr/>
        </p:nvSpPr>
        <p:spPr>
          <a:xfrm>
            <a:off x="3122613" y="122238"/>
            <a:ext cx="9069387" cy="1477962"/>
          </a:xfrm>
          <a:prstGeom prst="rect">
            <a:avLst/>
          </a:prstGeom>
          <a:noFill/>
        </p:spPr>
        <p:txBody>
          <a:bodyPr>
            <a:spAutoFit/>
          </a:bodyPr>
          <a:lstStyle/>
          <a:p>
            <a:pPr algn="ctr" eaLnBrk="1" fontAlgn="auto" hangingPunct="1">
              <a:spcBef>
                <a:spcPts val="0"/>
              </a:spcBef>
              <a:spcAft>
                <a:spcPts val="0"/>
              </a:spcAft>
              <a:defRPr/>
            </a:pPr>
            <a:r>
              <a:rPr lang="fr-FR" sz="4500" b="1" i="1">
                <a:solidFill>
                  <a:srgbClr val="00707C"/>
                </a:solidFill>
                <a:latin typeface="Georgia" panose="02040502050405020303" pitchFamily="18" charset="0"/>
              </a:rPr>
              <a:t>Bacillus cereus</a:t>
            </a:r>
            <a:r>
              <a:rPr lang="fr-FR" altLang="fr-FR" sz="4500" b="1" i="1">
                <a:solidFill>
                  <a:srgbClr val="00707C"/>
                </a:solidFill>
                <a:latin typeface="Georgia" panose="02040502050405020303" pitchFamily="18" charset="0"/>
              </a:rPr>
              <a:t>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Quais são os sintomas</a:t>
            </a:r>
            <a:r>
              <a:rPr lang="en-GB" altLang="fr-FR" sz="4501" b="1">
                <a:solidFill>
                  <a:srgbClr val="00707C"/>
                </a:solidFill>
                <a:latin typeface="+mj-lt"/>
                <a:ea typeface="+mj-ea"/>
                <a:cs typeface="+mj-cs"/>
              </a:rPr>
              <a:t>?</a:t>
            </a:r>
          </a:p>
        </p:txBody>
      </p:sp>
      <p:sp>
        <p:nvSpPr>
          <p:cNvPr id="23555" name="ZoneTexte 13">
            <a:extLst>
              <a:ext uri="{FF2B5EF4-FFF2-40B4-BE49-F238E27FC236}">
                <a16:creationId xmlns:a16="http://schemas.microsoft.com/office/drawing/2014/main" id="{C9408FF4-2126-4F26-A518-6997867DA526}"/>
              </a:ext>
            </a:extLst>
          </p:cNvPr>
          <p:cNvSpPr txBox="1">
            <a:spLocks noChangeArrowheads="1"/>
          </p:cNvSpPr>
          <p:nvPr/>
        </p:nvSpPr>
        <p:spPr bwMode="auto">
          <a:xfrm>
            <a:off x="3171825" y="1931988"/>
            <a:ext cx="8828088" cy="555466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eaLnBrk="1" hangingPunct="1">
              <a:defRPr/>
            </a:pPr>
            <a:endParaRPr lang="fr-FR" altLang="fr-FR" sz="1400" dirty="0">
              <a:solidFill>
                <a:srgbClr val="00707C"/>
              </a:solidFill>
            </a:endParaRPr>
          </a:p>
          <a:p>
            <a:pPr marL="0" indent="0" eaLnBrk="1" hangingPunct="1">
              <a:defRPr/>
            </a:pPr>
            <a:endParaRPr lang="fr-FR" altLang="fr-FR" sz="1400" dirty="0">
              <a:solidFill>
                <a:srgbClr val="00707C"/>
              </a:solidFill>
            </a:endParaRPr>
          </a:p>
          <a:p>
            <a:pPr>
              <a:buFont typeface="Wingdings" panose="05000000000000000000" pitchFamily="2" charset="2"/>
              <a:buChar char="ü"/>
              <a:defRPr/>
            </a:pPr>
            <a:r>
              <a:rPr lang="pt-BR" sz="1400" dirty="0">
                <a:solidFill>
                  <a:schemeClr val="accent1"/>
                </a:solidFill>
              </a:rPr>
              <a:t>O </a:t>
            </a:r>
            <a:r>
              <a:rPr lang="pt-BR" sz="1400" i="1" dirty="0">
                <a:solidFill>
                  <a:schemeClr val="accent1"/>
                </a:solidFill>
              </a:rPr>
              <a:t>Bacillus cereus </a:t>
            </a:r>
            <a:r>
              <a:rPr lang="pt-BR" sz="1400" dirty="0">
                <a:solidFill>
                  <a:schemeClr val="accent1"/>
                </a:solidFill>
              </a:rPr>
              <a:t>causa </a:t>
            </a:r>
            <a:r>
              <a:rPr lang="pt-BR" sz="1400" dirty="0">
                <a:solidFill>
                  <a:srgbClr val="B92233"/>
                </a:solidFill>
              </a:rPr>
              <a:t>diarreia e/ou vómitos, náuseas e dores abdominais</a:t>
            </a:r>
            <a:r>
              <a:rPr lang="en-GB" sz="1400" dirty="0">
                <a:solidFill>
                  <a:schemeClr val="accent1"/>
                </a:solidFill>
              </a:rPr>
              <a:t>. </a:t>
            </a: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endParaRPr lang="en-GB" sz="1400" dirty="0">
              <a:solidFill>
                <a:schemeClr val="accent1"/>
              </a:solidFill>
            </a:endParaRPr>
          </a:p>
          <a:p>
            <a:pPr>
              <a:buFont typeface="Wingdings" panose="05000000000000000000" pitchFamily="2" charset="2"/>
              <a:buChar char="ü"/>
              <a:defRPr/>
            </a:pPr>
            <a:r>
              <a:rPr lang="pt-BR" sz="1400" dirty="0">
                <a:solidFill>
                  <a:schemeClr val="accent1"/>
                </a:solidFill>
              </a:rPr>
              <a:t>Em </a:t>
            </a:r>
            <a:r>
              <a:rPr lang="pt-BR" sz="1400" dirty="0">
                <a:solidFill>
                  <a:srgbClr val="B92233"/>
                </a:solidFill>
              </a:rPr>
              <a:t>casos muito raros</a:t>
            </a:r>
            <a:r>
              <a:rPr lang="pt-BR" sz="1400" dirty="0">
                <a:solidFill>
                  <a:schemeClr val="accent1"/>
                </a:solidFill>
              </a:rPr>
              <a:t>, a toxina produzida nos alimentos pode causar </a:t>
            </a:r>
            <a:r>
              <a:rPr lang="pt-BR" sz="1400" dirty="0">
                <a:solidFill>
                  <a:srgbClr val="B92233"/>
                </a:solidFill>
              </a:rPr>
              <a:t>insuficiência hepática </a:t>
            </a:r>
            <a:r>
              <a:rPr lang="pt-BR" sz="1400" dirty="0">
                <a:solidFill>
                  <a:schemeClr val="accent1"/>
                </a:solidFill>
              </a:rPr>
              <a:t>e possivelmente </a:t>
            </a:r>
            <a:r>
              <a:rPr lang="pt-BR" sz="1400" dirty="0">
                <a:solidFill>
                  <a:srgbClr val="B92233"/>
                </a:solidFill>
              </a:rPr>
              <a:t>morte</a:t>
            </a:r>
            <a:r>
              <a:rPr lang="en-GB" sz="1400" dirty="0">
                <a:solidFill>
                  <a:schemeClr val="accent1"/>
                </a:solidFill>
              </a:rPr>
              <a:t>.</a:t>
            </a:r>
          </a:p>
          <a:p>
            <a:pPr eaLnBrk="1" hangingPunct="1">
              <a:buFont typeface="Wingdings" panose="05000000000000000000" pitchFamily="2" charset="2"/>
              <a:buChar char="ü"/>
              <a:defRPr/>
            </a:pPr>
            <a:endParaRPr lang="fr-FR" altLang="fr-FR" sz="1400" dirty="0">
              <a:solidFill>
                <a:schemeClr val="accent1"/>
              </a:solidFill>
            </a:endParaRPr>
          </a:p>
          <a:p>
            <a:pPr eaLnBrk="1" hangingPunct="1">
              <a:buFont typeface="Wingdings" panose="05000000000000000000" pitchFamily="2" charset="2"/>
              <a:buChar char="ü"/>
              <a:defRPr/>
            </a:pPr>
            <a:endParaRPr lang="fr-FR" altLang="fr-FR" sz="1400" dirty="0">
              <a:solidFill>
                <a:srgbClr val="00707C"/>
              </a:solidFill>
            </a:endParaRPr>
          </a:p>
          <a:p>
            <a:pPr eaLnBrk="1" hangingPunct="1">
              <a:buFont typeface="Wingdings" panose="05000000000000000000" pitchFamily="2" charset="2"/>
              <a:buChar char="ü"/>
              <a:defRPr/>
            </a:pPr>
            <a:endParaRPr lang="fr-FR" altLang="fr-FR" sz="1400" dirty="0">
              <a:solidFill>
                <a:srgbClr val="00707C"/>
              </a:solidFill>
            </a:endParaRPr>
          </a:p>
          <a:p>
            <a:pPr eaLnBrk="1" hangingPunct="1">
              <a:buFont typeface="Wingdings" panose="05000000000000000000" pitchFamily="2" charset="2"/>
              <a:buChar char="ü"/>
              <a:defRPr/>
            </a:pPr>
            <a:endParaRPr lang="fr-FR" altLang="fr-FR" sz="1400" dirty="0">
              <a:solidFill>
                <a:srgbClr val="00707C"/>
              </a:solidFill>
            </a:endParaRPr>
          </a:p>
          <a:p>
            <a:pPr eaLnBrk="1" hangingPunct="1">
              <a:buFont typeface="Wingdings" panose="05000000000000000000" pitchFamily="2" charset="2"/>
              <a:buChar char="ü"/>
              <a:defRPr/>
            </a:pPr>
            <a:endParaRPr lang="en-US" altLang="fr-FR" sz="1400" dirty="0">
              <a:solidFill>
                <a:srgbClr val="00707C"/>
              </a:solidFill>
            </a:endParaRPr>
          </a:p>
          <a:p>
            <a:pPr eaLnBrk="1" hangingPunct="1">
              <a:buFont typeface="Wingdings" panose="05000000000000000000" pitchFamily="2" charset="2"/>
              <a:buChar char="ü"/>
              <a:defRPr/>
            </a:pPr>
            <a:endParaRPr lang="en-GB" altLang="fr-FR" sz="1400" dirty="0">
              <a:solidFill>
                <a:srgbClr val="00707C"/>
              </a:solidFill>
            </a:endParaRP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01380" name="Groupe 15">
            <a:extLst>
              <a:ext uri="{FF2B5EF4-FFF2-40B4-BE49-F238E27FC236}">
                <a16:creationId xmlns:a16="http://schemas.microsoft.com/office/drawing/2014/main" id="{17868D53-AE04-43F9-8C34-7B935DAB5E3D}"/>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07350295-259C-4270-8617-008E7EF672F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719CEA75-AF7C-44E0-8CDE-C198852A09F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1381" name="Groupe 17">
            <a:extLst>
              <a:ext uri="{FF2B5EF4-FFF2-40B4-BE49-F238E27FC236}">
                <a16:creationId xmlns:a16="http://schemas.microsoft.com/office/drawing/2014/main" id="{A0ABAC64-FDC2-4187-A61A-F262DC016DC5}"/>
              </a:ext>
            </a:extLst>
          </p:cNvPr>
          <p:cNvGrpSpPr>
            <a:grpSpLocks/>
          </p:cNvGrpSpPr>
          <p:nvPr/>
        </p:nvGrpSpPr>
        <p:grpSpPr bwMode="auto">
          <a:xfrm>
            <a:off x="-41275" y="6016625"/>
            <a:ext cx="12276138" cy="887413"/>
            <a:chOff x="-41565" y="6016088"/>
            <a:chExt cx="12276859" cy="888671"/>
          </a:xfrm>
        </p:grpSpPr>
        <p:sp>
          <p:nvSpPr>
            <p:cNvPr id="101386" name="ZoneTexte 18">
              <a:extLst>
                <a:ext uri="{FF2B5EF4-FFF2-40B4-BE49-F238E27FC236}">
                  <a16:creationId xmlns:a16="http://schemas.microsoft.com/office/drawing/2014/main" id="{4D153AF0-E586-4224-935A-929E5EEFF0A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1387" name="ZoneTexte 19">
              <a:extLst>
                <a:ext uri="{FF2B5EF4-FFF2-40B4-BE49-F238E27FC236}">
                  <a16:creationId xmlns:a16="http://schemas.microsoft.com/office/drawing/2014/main" id="{944CEA28-CC1A-4E55-893C-AEE5F5DCDD4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13771C7A-35B2-46F9-8601-3166B328614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9256ED82-38BF-4F42-87A7-626F87B188DC}"/>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1390" name="Image 25">
              <a:extLst>
                <a:ext uri="{FF2B5EF4-FFF2-40B4-BE49-F238E27FC236}">
                  <a16:creationId xmlns:a16="http://schemas.microsoft.com/office/drawing/2014/main" id="{FE098780-27EC-4595-A369-F04C25738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382" name="Image 1" descr="Desenho: Pessoa com dor de barriga (com mãos a agarrar uma barriga de cor avermelhada)">
            <a:extLst>
              <a:ext uri="{FF2B5EF4-FFF2-40B4-BE49-F238E27FC236}">
                <a16:creationId xmlns:a16="http://schemas.microsoft.com/office/drawing/2014/main" id="{8A5E29DF-E9AC-424C-9466-8D478036E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5" y="2751138"/>
            <a:ext cx="19335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Image 1">
            <a:extLst>
              <a:ext uri="{FF2B5EF4-FFF2-40B4-BE49-F238E27FC236}">
                <a16:creationId xmlns:a16="http://schemas.microsoft.com/office/drawing/2014/main" id="{E03D0D14-1499-49AD-BD45-7AEB31FB8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ZoneTexte 22">
            <a:extLst>
              <a:ext uri="{FF2B5EF4-FFF2-40B4-BE49-F238E27FC236}">
                <a16:creationId xmlns:a16="http://schemas.microsoft.com/office/drawing/2014/main" id="{312B4E00-EEB8-4A03-9458-24A05D6305B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2507BBDE-4A2E-4814-88D0-26AA439D2C52}"/>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7" highlightClick="1"/>
            <a:extLst>
              <a:ext uri="{FF2B5EF4-FFF2-40B4-BE49-F238E27FC236}">
                <a16:creationId xmlns:a16="http://schemas.microsoft.com/office/drawing/2014/main" id="{DA5B26E8-E879-493B-A6ED-ABB02B00FD6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0478A75-B57C-4A45-A5EC-4E89A5090646}"/>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0" b="1" i="1">
                <a:solidFill>
                  <a:srgbClr val="00707C"/>
                </a:solidFill>
                <a:latin typeface="Georgia" panose="02040502050405020303" pitchFamily="18" charset="0"/>
              </a:rPr>
              <a:t>Bacillus cereus</a:t>
            </a:r>
            <a:r>
              <a:rPr lang="fr-FR" altLang="fr-FR" sz="4500" b="1" i="1">
                <a:solidFill>
                  <a:srgbClr val="00707C"/>
                </a:solidFill>
                <a:latin typeface="Georgia" panose="02040502050405020303" pitchFamily="18" charset="0"/>
              </a:rPr>
              <a:t>  </a:t>
            </a:r>
            <a:r>
              <a:rPr lang="fr-FR" sz="4501" b="1" i="1">
                <a:solidFill>
                  <a:srgbClr val="00707C"/>
                </a:solidFill>
                <a:latin typeface="+mj-lt"/>
                <a:ea typeface="+mj-ea"/>
                <a:cs typeface="+mj-cs"/>
              </a:rPr>
              <a:t>  </a:t>
            </a:r>
            <a:r>
              <a:rPr lang="fr-FR" altLang="fr-FR" sz="4501" b="1" i="1">
                <a:solidFill>
                  <a:srgbClr val="00707C"/>
                </a:solidFill>
                <a:latin typeface="+mj-lt"/>
                <a:ea typeface="+mj-ea"/>
                <a:cs typeface="+mj-cs"/>
              </a:rPr>
              <a:t> </a:t>
            </a:r>
            <a:r>
              <a:rPr lang="fr-FR" altLang="fr-FR" sz="4500" b="1" i="1">
                <a:solidFill>
                  <a:srgbClr val="00707C"/>
                </a:solidFill>
                <a:latin typeface="Georgia" panose="02040502050405020303" pitchFamily="18" charset="0"/>
              </a:rPr>
              <a:t> </a:t>
            </a:r>
            <a:endParaRPr lang="fr-FR" sz="4501" b="1" i="1">
              <a:solidFill>
                <a:srgbClr val="00707C"/>
              </a:solidFill>
              <a:latin typeface="+mj-lt"/>
              <a:ea typeface="+mj-ea"/>
              <a:cs typeface="+mj-cs"/>
            </a:endParaRPr>
          </a:p>
          <a:p>
            <a:pPr algn="ctr" eaLnBrk="1" hangingPunct="1">
              <a:defRPr/>
            </a:pPr>
            <a:r>
              <a:rPr lang="pt-BR" sz="4501" b="1">
                <a:solidFill>
                  <a:srgbClr val="00707C"/>
                </a:solidFill>
                <a:latin typeface="+mj-lt"/>
                <a:ea typeface="+mj-ea"/>
                <a:cs typeface="+mj-cs"/>
              </a:rPr>
              <a:t>Existe algum tratamento ou conselho para melhorar</a:t>
            </a:r>
            <a:r>
              <a:rPr lang="en-GB" altLang="fr-FR" sz="4501" b="1">
                <a:solidFill>
                  <a:srgbClr val="00707C"/>
                </a:solidFill>
                <a:latin typeface="+mj-lt"/>
                <a:ea typeface="+mj-ea"/>
                <a:cs typeface="+mj-cs"/>
              </a:rPr>
              <a:t>?</a:t>
            </a:r>
          </a:p>
        </p:txBody>
      </p:sp>
      <p:sp>
        <p:nvSpPr>
          <p:cNvPr id="102403" name="ZoneTexte 13">
            <a:extLst>
              <a:ext uri="{FF2B5EF4-FFF2-40B4-BE49-F238E27FC236}">
                <a16:creationId xmlns:a16="http://schemas.microsoft.com/office/drawing/2014/main" id="{ABEA7D05-A6E7-4564-AE54-D5D3C15C2994}"/>
              </a:ext>
            </a:extLst>
          </p:cNvPr>
          <p:cNvSpPr txBox="1">
            <a:spLocks noChangeArrowheads="1"/>
          </p:cNvSpPr>
          <p:nvPr/>
        </p:nvSpPr>
        <p:spPr bwMode="auto">
          <a:xfrm>
            <a:off x="3186113" y="3109913"/>
            <a:ext cx="88280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endParaRPr lang="en-US" altLang="fr-FR" sz="1400" dirty="0">
              <a:solidFill>
                <a:srgbClr val="00707C"/>
              </a:solidFill>
            </a:endParaRPr>
          </a:p>
          <a:p>
            <a:pPr>
              <a:buFont typeface="Wingdings" panose="05000000000000000000" pitchFamily="2" charset="2"/>
              <a:buChar char="ü"/>
            </a:pPr>
            <a:r>
              <a:rPr lang="pt-BR" altLang="fr-FR" sz="1400" dirty="0">
                <a:solidFill>
                  <a:schemeClr val="accent1"/>
                </a:solidFill>
              </a:rPr>
              <a:t>As doenças provocadas por alimentos com </a:t>
            </a:r>
            <a:r>
              <a:rPr lang="pt-BR" altLang="fr-FR" sz="1400" i="1" dirty="0">
                <a:solidFill>
                  <a:schemeClr val="accent1"/>
                </a:solidFill>
              </a:rPr>
              <a:t>Bacillus cereus </a:t>
            </a:r>
            <a:r>
              <a:rPr lang="pt-BR" altLang="fr-FR" sz="1400" dirty="0">
                <a:solidFill>
                  <a:srgbClr val="B92233"/>
                </a:solidFill>
              </a:rPr>
              <a:t>geralmente desaparecem espontaneamente </a:t>
            </a:r>
            <a:r>
              <a:rPr lang="pt-BR" altLang="fr-FR" sz="1400" dirty="0">
                <a:solidFill>
                  <a:schemeClr val="accent1"/>
                </a:solidFill>
              </a:rPr>
              <a:t>e não é necessário tratamento</a:t>
            </a:r>
            <a:r>
              <a:rPr lang="en-GB" altLang="fr-FR" sz="1400" dirty="0">
                <a:solidFill>
                  <a:schemeClr val="accent1"/>
                </a:solidFill>
              </a:rPr>
              <a:t>. </a:t>
            </a: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Em caso de </a:t>
            </a:r>
            <a:r>
              <a:rPr lang="pt-BR" altLang="fr-FR" sz="1400" dirty="0">
                <a:solidFill>
                  <a:srgbClr val="B92233"/>
                </a:solidFill>
              </a:rPr>
              <a:t>intoxicação grave</a:t>
            </a:r>
            <a:r>
              <a:rPr lang="pt-BR" altLang="fr-FR" sz="1400" dirty="0">
                <a:solidFill>
                  <a:schemeClr val="accent1"/>
                </a:solidFill>
              </a:rPr>
              <a:t>, são necessários cuidados </a:t>
            </a:r>
            <a:r>
              <a:rPr lang="pt-BR" altLang="fr-FR" sz="1400" dirty="0">
                <a:solidFill>
                  <a:srgbClr val="B92233"/>
                </a:solidFill>
              </a:rPr>
              <a:t>hospitalares</a:t>
            </a:r>
            <a:r>
              <a:rPr lang="en-GB" altLang="fr-FR" sz="1400" dirty="0">
                <a:solidFill>
                  <a:schemeClr val="accent1"/>
                </a:solidFill>
              </a:rPr>
              <a:t>.</a:t>
            </a: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102404" name="Groupe 15">
            <a:extLst>
              <a:ext uri="{FF2B5EF4-FFF2-40B4-BE49-F238E27FC236}">
                <a16:creationId xmlns:a16="http://schemas.microsoft.com/office/drawing/2014/main" id="{4DDD89B0-2B60-47B5-9BCC-D1B576F6880D}"/>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E101D334-7314-4F98-B69C-5C5B38309D8E}"/>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83A439F0-4C3C-4A2A-93AD-022D8A7A0E75}"/>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2405" name="Groupe 17">
            <a:extLst>
              <a:ext uri="{FF2B5EF4-FFF2-40B4-BE49-F238E27FC236}">
                <a16:creationId xmlns:a16="http://schemas.microsoft.com/office/drawing/2014/main" id="{B712399F-1764-4E8D-A270-9319C5754786}"/>
              </a:ext>
            </a:extLst>
          </p:cNvPr>
          <p:cNvGrpSpPr>
            <a:grpSpLocks/>
          </p:cNvGrpSpPr>
          <p:nvPr/>
        </p:nvGrpSpPr>
        <p:grpSpPr bwMode="auto">
          <a:xfrm>
            <a:off x="-41275" y="6016625"/>
            <a:ext cx="12276138" cy="887413"/>
            <a:chOff x="-41565" y="6016088"/>
            <a:chExt cx="12276859" cy="888671"/>
          </a:xfrm>
        </p:grpSpPr>
        <p:sp>
          <p:nvSpPr>
            <p:cNvPr id="102409" name="ZoneTexte 18">
              <a:extLst>
                <a:ext uri="{FF2B5EF4-FFF2-40B4-BE49-F238E27FC236}">
                  <a16:creationId xmlns:a16="http://schemas.microsoft.com/office/drawing/2014/main" id="{A2FD9704-1136-4AB4-A946-C80E6768F50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2410" name="ZoneTexte 19">
              <a:extLst>
                <a:ext uri="{FF2B5EF4-FFF2-40B4-BE49-F238E27FC236}">
                  <a16:creationId xmlns:a16="http://schemas.microsoft.com/office/drawing/2014/main" id="{A1F6DE3C-662A-40FD-A59C-ACE7429F5D2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30871F45-ECAE-4D0B-B41A-7C83670DFD5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9C245A5A-6E91-401A-9A8B-B4290EE8698F}"/>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2413" name="Image 25">
              <a:extLst>
                <a:ext uri="{FF2B5EF4-FFF2-40B4-BE49-F238E27FC236}">
                  <a16:creationId xmlns:a16="http://schemas.microsoft.com/office/drawing/2014/main" id="{DBBD790F-056A-4070-9203-1EDB3AFBF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06" name="Image 1">
            <a:extLst>
              <a:ext uri="{FF2B5EF4-FFF2-40B4-BE49-F238E27FC236}">
                <a16:creationId xmlns:a16="http://schemas.microsoft.com/office/drawing/2014/main" id="{6B723D85-79AD-458C-81B8-D4082EC4A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ZoneTexte 22">
            <a:extLst>
              <a:ext uri="{FF2B5EF4-FFF2-40B4-BE49-F238E27FC236}">
                <a16:creationId xmlns:a16="http://schemas.microsoft.com/office/drawing/2014/main" id="{2DE296FE-AB99-4FFE-8FF0-4FF8B2DC497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AA8121B9-F2BD-4892-8923-9CBADC05D7F6}"/>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6" highlightClick="1"/>
            <a:extLst>
              <a:ext uri="{FF2B5EF4-FFF2-40B4-BE49-F238E27FC236}">
                <a16:creationId xmlns:a16="http://schemas.microsoft.com/office/drawing/2014/main" id="{96B9DD8D-1014-43C4-848B-E38D80D21596}"/>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le isocèle 8">
            <a:extLst>
              <a:ext uri="{FF2B5EF4-FFF2-40B4-BE49-F238E27FC236}">
                <a16:creationId xmlns:a16="http://schemas.microsoft.com/office/drawing/2014/main" id="{2A1A044B-7757-4A58-9FBE-D6922DC816E7}"/>
              </a:ext>
            </a:extLst>
          </p:cNvPr>
          <p:cNvSpPr/>
          <p:nvPr/>
        </p:nvSpPr>
        <p:spPr>
          <a:xfrm>
            <a:off x="3511550" y="1525588"/>
            <a:ext cx="579438" cy="5524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r>
              <a:rPr lang="fr-FR" sz="3200" b="1" dirty="0">
                <a:solidFill>
                  <a:prstClr val="white"/>
                </a:solidFill>
              </a:rPr>
              <a:t>!</a:t>
            </a:r>
          </a:p>
        </p:txBody>
      </p:sp>
      <p:sp>
        <p:nvSpPr>
          <p:cNvPr id="46083" name="ZoneTexte 9">
            <a:extLst>
              <a:ext uri="{FF2B5EF4-FFF2-40B4-BE49-F238E27FC236}">
                <a16:creationId xmlns:a16="http://schemas.microsoft.com/office/drawing/2014/main" id="{79BE5F4B-A31F-422F-AAC0-36AC3F5A5064}"/>
              </a:ext>
            </a:extLst>
          </p:cNvPr>
          <p:cNvSpPr txBox="1">
            <a:spLocks noChangeArrowheads="1"/>
          </p:cNvSpPr>
          <p:nvPr/>
        </p:nvSpPr>
        <p:spPr bwMode="auto">
          <a:xfrm>
            <a:off x="3201988" y="2078038"/>
            <a:ext cx="15716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200">
                <a:solidFill>
                  <a:schemeClr val="accent1"/>
                </a:solidFill>
                <a:latin typeface="Calibri" panose="020F0502020204030204" pitchFamily="34" charset="0"/>
              </a:rPr>
              <a:t>Nem todos os casos de infeção por norovírus são transmitidos por alimentos. Apenas aqueles associados a surtos de origem alimentar são apresentados.</a:t>
            </a:r>
            <a:endParaRPr lang="fr-FR" altLang="fr-FR" sz="1200">
              <a:solidFill>
                <a:schemeClr val="accent1"/>
              </a:solidFill>
              <a:latin typeface="Calibri" panose="020F0502020204030204" pitchFamily="34" charset="0"/>
            </a:endParaRPr>
          </a:p>
        </p:txBody>
      </p:sp>
      <p:sp>
        <p:nvSpPr>
          <p:cNvPr id="46084" name="ZoneTexte 11">
            <a:extLst>
              <a:ext uri="{FF2B5EF4-FFF2-40B4-BE49-F238E27FC236}">
                <a16:creationId xmlns:a16="http://schemas.microsoft.com/office/drawing/2014/main" id="{6842BA90-2F7F-4EDF-9043-B75E446C8DEF}"/>
              </a:ext>
            </a:extLst>
          </p:cNvPr>
          <p:cNvSpPr txBox="1">
            <a:spLocks noChangeArrowheads="1"/>
          </p:cNvSpPr>
          <p:nvPr/>
        </p:nvSpPr>
        <p:spPr bwMode="auto">
          <a:xfrm>
            <a:off x="4903788" y="4619625"/>
            <a:ext cx="6943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1200">
                <a:solidFill>
                  <a:schemeClr val="accent1"/>
                </a:solidFill>
                <a:latin typeface="Calibri" panose="020F0502020204030204" pitchFamily="34" charset="0"/>
              </a:rPr>
              <a:t>O nível de evidência diz respeito principalmente à identificação da fonte alimentar do surto</a:t>
            </a:r>
            <a:endParaRPr lang="fr-FR" altLang="fr-FR" sz="1200">
              <a:solidFill>
                <a:schemeClr val="accent1"/>
              </a:solidFill>
              <a:latin typeface="Calibri" panose="020F0502020204030204" pitchFamily="34" charset="0"/>
            </a:endParaRPr>
          </a:p>
        </p:txBody>
      </p:sp>
      <p:sp>
        <p:nvSpPr>
          <p:cNvPr id="46085" name="ZoneTexte 12">
            <a:extLst>
              <a:ext uri="{FF2B5EF4-FFF2-40B4-BE49-F238E27FC236}">
                <a16:creationId xmlns:a16="http://schemas.microsoft.com/office/drawing/2014/main" id="{7116BF91-1178-4F2E-AC96-D6A867ACE55E}"/>
              </a:ext>
            </a:extLst>
          </p:cNvPr>
          <p:cNvSpPr txBox="1">
            <a:spLocks noChangeArrowheads="1"/>
          </p:cNvSpPr>
          <p:nvPr/>
        </p:nvSpPr>
        <p:spPr bwMode="auto">
          <a:xfrm>
            <a:off x="4429125" y="5227638"/>
            <a:ext cx="7529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200">
                <a:solidFill>
                  <a:schemeClr val="accent1"/>
                </a:solidFill>
                <a:latin typeface="Calibri" panose="020F0502020204030204" pitchFamily="34" charset="0"/>
              </a:rPr>
              <a:t>Os surtos de infeção por norovírus podem atingir um grande número de consumidores, como foi o caso do surto na Alemanha, em 2012, causado pelo consumo de morangos congelados importados, e que afetou 10.950 pessoas.</a:t>
            </a:r>
            <a:endParaRPr lang="fr-FR" altLang="fr-FR" sz="1200">
              <a:solidFill>
                <a:schemeClr val="accent1"/>
              </a:solidFill>
              <a:latin typeface="Calibri" panose="020F0502020204030204" pitchFamily="34" charset="0"/>
            </a:endParaRPr>
          </a:p>
        </p:txBody>
      </p:sp>
      <p:grpSp>
        <p:nvGrpSpPr>
          <p:cNvPr id="46086" name="Groupe 17">
            <a:extLst>
              <a:ext uri="{FF2B5EF4-FFF2-40B4-BE49-F238E27FC236}">
                <a16:creationId xmlns:a16="http://schemas.microsoft.com/office/drawing/2014/main" id="{72B1D8A7-767F-42EA-8091-50EEA20A5C08}"/>
              </a:ext>
            </a:extLst>
          </p:cNvPr>
          <p:cNvGrpSpPr>
            <a:grpSpLocks/>
          </p:cNvGrpSpPr>
          <p:nvPr/>
        </p:nvGrpSpPr>
        <p:grpSpPr bwMode="auto">
          <a:xfrm>
            <a:off x="-41275" y="6016625"/>
            <a:ext cx="12276138" cy="887413"/>
            <a:chOff x="-41565" y="6016088"/>
            <a:chExt cx="12276859" cy="888671"/>
          </a:xfrm>
        </p:grpSpPr>
        <p:sp>
          <p:nvSpPr>
            <p:cNvPr id="46093" name="ZoneTexte 18">
              <a:extLst>
                <a:ext uri="{FF2B5EF4-FFF2-40B4-BE49-F238E27FC236}">
                  <a16:creationId xmlns:a16="http://schemas.microsoft.com/office/drawing/2014/main" id="{F881851D-30CD-47A4-B9D7-8A915307CFE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6094" name="ZoneTexte 19">
              <a:extLst>
                <a:ext uri="{FF2B5EF4-FFF2-40B4-BE49-F238E27FC236}">
                  <a16:creationId xmlns:a16="http://schemas.microsoft.com/office/drawing/2014/main" id="{C8C7C134-EEB1-45DE-9368-6C0DF028A15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18" name="Rectangle 17">
              <a:extLst>
                <a:ext uri="{FF2B5EF4-FFF2-40B4-BE49-F238E27FC236}">
                  <a16:creationId xmlns:a16="http://schemas.microsoft.com/office/drawing/2014/main" id="{DDB46147-5EDD-4F32-AA84-C10410C416A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9" name="Bouton d’action : vide 18">
              <a:hlinkClick r:id="rId2" action="ppaction://hlinksldjump" highlightClick="1"/>
              <a:extLst>
                <a:ext uri="{FF2B5EF4-FFF2-40B4-BE49-F238E27FC236}">
                  <a16:creationId xmlns:a16="http://schemas.microsoft.com/office/drawing/2014/main" id="{FFC7A9C6-8C7B-4886-A3B4-B8F2D792CB5D}"/>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6097" name="ZoneTexte 22">
              <a:extLst>
                <a:ext uri="{FF2B5EF4-FFF2-40B4-BE49-F238E27FC236}">
                  <a16:creationId xmlns:a16="http://schemas.microsoft.com/office/drawing/2014/main" id="{B94DB4E4-5BAC-4272-B593-D5327D87FE45}"/>
                </a:ext>
              </a:extLst>
            </p:cNvPr>
            <p:cNvSpPr txBox="1">
              <a:spLocks noChangeArrowheads="1"/>
            </p:cNvSpPr>
            <p:nvPr/>
          </p:nvSpPr>
          <p:spPr bwMode="auto">
            <a:xfrm>
              <a:off x="9569692" y="6155069"/>
              <a:ext cx="2595340"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46098" name="Image 25">
              <a:extLst>
                <a:ext uri="{FF2B5EF4-FFF2-40B4-BE49-F238E27FC236}">
                  <a16:creationId xmlns:a16="http://schemas.microsoft.com/office/drawing/2014/main" id="{28ACB85D-E249-4CF6-B96D-1EC28FCF4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087" name="Groupe 19">
            <a:extLst>
              <a:ext uri="{FF2B5EF4-FFF2-40B4-BE49-F238E27FC236}">
                <a16:creationId xmlns:a16="http://schemas.microsoft.com/office/drawing/2014/main" id="{301D9094-0216-45E5-A199-DB191E964BDE}"/>
              </a:ext>
            </a:extLst>
          </p:cNvPr>
          <p:cNvGrpSpPr>
            <a:grpSpLocks/>
          </p:cNvGrpSpPr>
          <p:nvPr/>
        </p:nvGrpSpPr>
        <p:grpSpPr bwMode="auto">
          <a:xfrm>
            <a:off x="0" y="14288"/>
            <a:ext cx="3076575" cy="6002337"/>
            <a:chOff x="0" y="14288"/>
            <a:chExt cx="3076575" cy="6002337"/>
          </a:xfrm>
        </p:grpSpPr>
        <p:sp>
          <p:nvSpPr>
            <p:cNvPr id="23" name="Rectangle 22">
              <a:extLst>
                <a:ext uri="{FF2B5EF4-FFF2-40B4-BE49-F238E27FC236}">
                  <a16:creationId xmlns:a16="http://schemas.microsoft.com/office/drawing/2014/main" id="{AE2BBC1A-471A-4C0F-ACA0-AF140477D08F}"/>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4" name="Connecteur droit 23">
              <a:extLst>
                <a:ext uri="{FF2B5EF4-FFF2-40B4-BE49-F238E27FC236}">
                  <a16:creationId xmlns:a16="http://schemas.microsoft.com/office/drawing/2014/main" id="{FA2B7A42-8554-4F26-B5AD-C5F0DE8692E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46088" name="Image 1">
            <a:extLst>
              <a:ext uri="{FF2B5EF4-FFF2-40B4-BE49-F238E27FC236}">
                <a16:creationId xmlns:a16="http://schemas.microsoft.com/office/drawing/2014/main" id="{FD3107CC-9251-47B4-A7AC-124432180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Image 14" descr="Gráfico sobre a evolução dos casos de norovirus na UE entre 2010 e 2017.&#10;&#10;Com exceção de 2012 em que houve um sutos de 10950 casos na Alemanha o número de casos com forte evidência de norovirus têm-se mantido em cerca de 2000 por ano. Somando os casos de fraca evidência os números são bastante maiores - 6,312 casos em 2017.">
            <a:extLst>
              <a:ext uri="{FF2B5EF4-FFF2-40B4-BE49-F238E27FC236}">
                <a16:creationId xmlns:a16="http://schemas.microsoft.com/office/drawing/2014/main" id="{4FFA171E-5551-4630-999E-C285C3342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134938"/>
            <a:ext cx="7115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A1A54292-C23D-4893-896B-4AC67A2BA1AB}"/>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0" highlightClick="1"/>
            <a:extLst>
              <a:ext uri="{FF2B5EF4-FFF2-40B4-BE49-F238E27FC236}">
                <a16:creationId xmlns:a16="http://schemas.microsoft.com/office/drawing/2014/main" id="{485D4C40-2F6E-4A5C-88BF-3B840893EAF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170F249-3242-45BE-93C6-74AE0D657A1C}"/>
              </a:ext>
            </a:extLst>
          </p:cNvPr>
          <p:cNvSpPr txBox="1"/>
          <p:nvPr/>
        </p:nvSpPr>
        <p:spPr>
          <a:xfrm>
            <a:off x="3041650" y="-136525"/>
            <a:ext cx="9137650" cy="2170113"/>
          </a:xfrm>
          <a:prstGeom prst="rect">
            <a:avLst/>
          </a:prstGeom>
          <a:noFill/>
        </p:spPr>
        <p:txBody>
          <a:bodyPr>
            <a:spAutoFit/>
          </a:bodyPr>
          <a:lstStyle/>
          <a:p>
            <a:pPr algn="ctr" eaLnBrk="1" fontAlgn="auto" hangingPunct="1">
              <a:spcBef>
                <a:spcPts val="0"/>
              </a:spcBef>
              <a:spcAft>
                <a:spcPts val="0"/>
              </a:spcAft>
              <a:defRPr/>
            </a:pPr>
            <a:r>
              <a:rPr lang="fr-FR" sz="4500" b="1" i="1">
                <a:solidFill>
                  <a:srgbClr val="00707C"/>
                </a:solidFill>
                <a:latin typeface="Georgia" panose="02040502050405020303" pitchFamily="18" charset="0"/>
              </a:rPr>
              <a:t>Bacillus cereus</a:t>
            </a:r>
            <a:r>
              <a:rPr lang="fr-FR" altLang="fr-FR" sz="4500" b="1" i="1">
                <a:solidFill>
                  <a:srgbClr val="00707C"/>
                </a:solidFill>
                <a:latin typeface="Georgia" panose="02040502050405020303" pitchFamily="18" charset="0"/>
              </a:rPr>
              <a:t>  </a:t>
            </a:r>
            <a:r>
              <a:rPr lang="fr-FR" sz="4501" b="1" i="1">
                <a:solidFill>
                  <a:srgbClr val="00707C"/>
                </a:solidFill>
              </a:rPr>
              <a:t>  </a:t>
            </a:r>
            <a:r>
              <a:rPr lang="fr-FR" altLang="fr-FR" sz="4501" b="1" i="1">
                <a:solidFill>
                  <a:srgbClr val="00707C"/>
                </a:solidFill>
              </a:rPr>
              <a:t> </a:t>
            </a:r>
            <a:r>
              <a:rPr lang="fr-FR" altLang="fr-FR" sz="4500" b="1" i="1">
                <a:solidFill>
                  <a:srgbClr val="00707C"/>
                </a:solidFill>
                <a:latin typeface="Georgia" panose="02040502050405020303" pitchFamily="18" charset="0"/>
              </a:rPr>
              <a:t> </a:t>
            </a:r>
            <a:r>
              <a:rPr lang="fr-FR" sz="4501" b="1" i="1">
                <a:solidFill>
                  <a:srgbClr val="00707C"/>
                </a:solidFill>
                <a:latin typeface="+mj-lt"/>
                <a:ea typeface="+mj-ea"/>
                <a:cs typeface="+mj-cs"/>
              </a:rPr>
              <a:t>  </a:t>
            </a:r>
            <a:r>
              <a:rPr lang="fr-FR" altLang="fr-FR" sz="4501" b="1" i="1">
                <a:solidFill>
                  <a:srgbClr val="00707C"/>
                </a:solidFill>
                <a:latin typeface="+mj-lt"/>
                <a:ea typeface="+mj-ea"/>
                <a:cs typeface="+mj-cs"/>
              </a:rPr>
              <a:t>  </a:t>
            </a:r>
            <a:endParaRPr lang="fr-FR" sz="4501" b="1" i="1">
              <a:solidFill>
                <a:srgbClr val="00707C"/>
              </a:solidFill>
              <a:latin typeface="+mj-lt"/>
              <a:ea typeface="+mj-ea"/>
              <a:cs typeface="+mj-cs"/>
            </a:endParaRPr>
          </a:p>
          <a:p>
            <a:pPr algn="ctr" eaLnBrk="1" fontAlgn="auto" hangingPunct="1">
              <a:spcBef>
                <a:spcPts val="0"/>
              </a:spcBef>
              <a:spcAft>
                <a:spcPts val="0"/>
              </a:spcAft>
              <a:defRPr/>
            </a:pPr>
            <a:r>
              <a:rPr lang="en-GB" sz="4501" b="1">
                <a:solidFill>
                  <a:srgbClr val="00707C"/>
                </a:solidFill>
                <a:latin typeface="+mj-lt"/>
                <a:ea typeface="+mj-ea"/>
                <a:cs typeface="+mj-cs"/>
              </a:rPr>
              <a:t>Como podemos evitar este micróbio</a:t>
            </a:r>
            <a:r>
              <a:rPr lang="en-GB" altLang="fr-FR" sz="4501" b="1">
                <a:solidFill>
                  <a:srgbClr val="00707C"/>
                </a:solidFill>
                <a:latin typeface="+mj-lt"/>
                <a:ea typeface="+mj-ea"/>
                <a:cs typeface="+mj-cs"/>
              </a:rPr>
              <a:t>?</a:t>
            </a:r>
          </a:p>
        </p:txBody>
      </p:sp>
      <p:sp>
        <p:nvSpPr>
          <p:cNvPr id="103427" name="ZoneTexte 13">
            <a:extLst>
              <a:ext uri="{FF2B5EF4-FFF2-40B4-BE49-F238E27FC236}">
                <a16:creationId xmlns:a16="http://schemas.microsoft.com/office/drawing/2014/main" id="{7DBEDE76-858D-4853-A05B-DF21061AB160}"/>
              </a:ext>
            </a:extLst>
          </p:cNvPr>
          <p:cNvSpPr txBox="1">
            <a:spLocks noChangeArrowheads="1"/>
          </p:cNvSpPr>
          <p:nvPr/>
        </p:nvSpPr>
        <p:spPr bwMode="auto">
          <a:xfrm>
            <a:off x="3054350" y="2409825"/>
            <a:ext cx="4699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pPr>
            <a:r>
              <a:rPr lang="pt-BR" altLang="fr-FR" sz="1400" dirty="0">
                <a:solidFill>
                  <a:schemeClr val="accent1"/>
                </a:solidFill>
              </a:rPr>
              <a:t>O </a:t>
            </a:r>
            <a:r>
              <a:rPr lang="pt-BR" altLang="fr-FR" sz="1400" dirty="0">
                <a:solidFill>
                  <a:srgbClr val="B92233"/>
                </a:solidFill>
              </a:rPr>
              <a:t>número reduzido de esporos </a:t>
            </a:r>
            <a:r>
              <a:rPr lang="pt-BR" altLang="fr-FR" sz="1400" dirty="0">
                <a:solidFill>
                  <a:schemeClr val="accent1"/>
                </a:solidFill>
              </a:rPr>
              <a:t>de </a:t>
            </a:r>
            <a:r>
              <a:rPr lang="pt-BR" altLang="fr-FR" sz="1400" i="1" dirty="0">
                <a:solidFill>
                  <a:schemeClr val="accent1"/>
                </a:solidFill>
              </a:rPr>
              <a:t>Bacillus cereus </a:t>
            </a:r>
            <a:r>
              <a:rPr lang="pt-BR" altLang="fr-FR" sz="1400" dirty="0">
                <a:solidFill>
                  <a:srgbClr val="B92233"/>
                </a:solidFill>
              </a:rPr>
              <a:t>geralmente presentes </a:t>
            </a:r>
            <a:r>
              <a:rPr lang="pt-BR" altLang="fr-FR" sz="1400" dirty="0">
                <a:solidFill>
                  <a:schemeClr val="accent1"/>
                </a:solidFill>
              </a:rPr>
              <a:t>em alimentos crus </a:t>
            </a:r>
            <a:r>
              <a:rPr lang="pt-BR" altLang="fr-FR" sz="1400" dirty="0">
                <a:solidFill>
                  <a:srgbClr val="B92233"/>
                </a:solidFill>
              </a:rPr>
              <a:t>não são capazes de causar doenças</a:t>
            </a:r>
            <a:r>
              <a:rPr lang="en-GB" altLang="fr-FR" sz="1400" dirty="0">
                <a:solidFill>
                  <a:srgbClr val="B92233"/>
                </a:solidFill>
              </a:rPr>
              <a:t>. </a:t>
            </a: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endParaRPr lang="en-GB" altLang="fr-FR" sz="1400" dirty="0">
              <a:solidFill>
                <a:schemeClr val="accent1"/>
              </a:solidFill>
            </a:endParaRPr>
          </a:p>
          <a:p>
            <a:pPr>
              <a:buClr>
                <a:schemeClr val="accent1"/>
              </a:buClr>
              <a:buFont typeface="Wingdings" panose="05000000000000000000" pitchFamily="2" charset="2"/>
              <a:buChar char="ü"/>
            </a:pPr>
            <a:r>
              <a:rPr lang="pt-BR" altLang="fr-FR" sz="1400" dirty="0">
                <a:solidFill>
                  <a:schemeClr val="accent1"/>
                </a:solidFill>
              </a:rPr>
              <a:t>Para </a:t>
            </a:r>
            <a:r>
              <a:rPr lang="pt-BR" altLang="fr-FR" sz="1400" dirty="0">
                <a:solidFill>
                  <a:srgbClr val="B92233"/>
                </a:solidFill>
              </a:rPr>
              <a:t>evitar</a:t>
            </a:r>
            <a:r>
              <a:rPr lang="pt-BR" altLang="fr-FR" sz="1400" dirty="0">
                <a:solidFill>
                  <a:schemeClr val="accent1"/>
                </a:solidFill>
              </a:rPr>
              <a:t> doenças causadas por </a:t>
            </a:r>
            <a:r>
              <a:rPr lang="pt-BR" altLang="fr-FR" sz="1400" i="1" dirty="0">
                <a:solidFill>
                  <a:schemeClr val="accent1"/>
                </a:solidFill>
              </a:rPr>
              <a:t>Bacillus cereus</a:t>
            </a:r>
            <a:r>
              <a:rPr lang="pt-BR" altLang="fr-FR" sz="1400" dirty="0">
                <a:solidFill>
                  <a:schemeClr val="accent1"/>
                </a:solidFill>
              </a:rPr>
              <a:t>, é </a:t>
            </a:r>
            <a:r>
              <a:rPr lang="pt-BR" altLang="fr-FR" sz="1400" dirty="0">
                <a:solidFill>
                  <a:srgbClr val="B92233"/>
                </a:solidFill>
              </a:rPr>
              <a:t>necessário evitar a sua multiplicação </a:t>
            </a:r>
            <a:r>
              <a:rPr lang="pt-BR" altLang="fr-FR" sz="1400" dirty="0">
                <a:solidFill>
                  <a:schemeClr val="accent1"/>
                </a:solidFill>
              </a:rPr>
              <a:t>nos alimentos, principalmente alimentos cozinhados ou pasteurizados, </a:t>
            </a:r>
            <a:r>
              <a:rPr lang="pt-BR" altLang="fr-FR" sz="1400" dirty="0">
                <a:solidFill>
                  <a:srgbClr val="B92233"/>
                </a:solidFill>
              </a:rPr>
              <a:t>não</a:t>
            </a:r>
            <a:r>
              <a:rPr lang="pt-BR" altLang="fr-FR" sz="1400" dirty="0">
                <a:solidFill>
                  <a:schemeClr val="accent1"/>
                </a:solidFill>
              </a:rPr>
              <a:t> os </a:t>
            </a:r>
            <a:r>
              <a:rPr lang="pt-BR" altLang="fr-FR" sz="1400" dirty="0">
                <a:solidFill>
                  <a:srgbClr val="B92233"/>
                </a:solidFill>
              </a:rPr>
              <a:t>deixando à temperatura ambiente</a:t>
            </a:r>
            <a:r>
              <a:rPr lang="pt-BR" altLang="fr-FR" sz="1400" dirty="0">
                <a:solidFill>
                  <a:schemeClr val="accent1"/>
                </a:solidFill>
              </a:rPr>
              <a:t>, verificando se a </a:t>
            </a:r>
            <a:r>
              <a:rPr lang="pt-BR" altLang="fr-FR" sz="1400" dirty="0">
                <a:solidFill>
                  <a:srgbClr val="B92233"/>
                </a:solidFill>
              </a:rPr>
              <a:t>temperatura do frigorífico está suficientemente baixa e respeitando a data de validade.</a:t>
            </a:r>
            <a:endParaRPr lang="fr-FR" altLang="fr-FR" sz="1400" dirty="0">
              <a:solidFill>
                <a:srgbClr val="B92233"/>
              </a:solidFill>
            </a:endParaRPr>
          </a:p>
        </p:txBody>
      </p:sp>
      <p:grpSp>
        <p:nvGrpSpPr>
          <p:cNvPr id="103428" name="Groupe 15">
            <a:extLst>
              <a:ext uri="{FF2B5EF4-FFF2-40B4-BE49-F238E27FC236}">
                <a16:creationId xmlns:a16="http://schemas.microsoft.com/office/drawing/2014/main" id="{D9F8E46D-A42D-4F08-8046-A90079019C89}"/>
              </a:ext>
            </a:extLst>
          </p:cNvPr>
          <p:cNvGrpSpPr>
            <a:grpSpLocks/>
          </p:cNvGrpSpPr>
          <p:nvPr/>
        </p:nvGrpSpPr>
        <p:grpSpPr bwMode="auto">
          <a:xfrm>
            <a:off x="0" y="14288"/>
            <a:ext cx="3076575" cy="6002337"/>
            <a:chOff x="0" y="14288"/>
            <a:chExt cx="3076575" cy="6002337"/>
          </a:xfrm>
        </p:grpSpPr>
        <p:sp>
          <p:nvSpPr>
            <p:cNvPr id="33" name="Rectangle 32">
              <a:extLst>
                <a:ext uri="{FF2B5EF4-FFF2-40B4-BE49-F238E27FC236}">
                  <a16:creationId xmlns:a16="http://schemas.microsoft.com/office/drawing/2014/main" id="{9D521140-56EB-49DF-B534-45714F50BF6B}"/>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4" name="Connecteur droit 33">
              <a:extLst>
                <a:ext uri="{FF2B5EF4-FFF2-40B4-BE49-F238E27FC236}">
                  <a16:creationId xmlns:a16="http://schemas.microsoft.com/office/drawing/2014/main" id="{3574622A-8001-4B90-9EE3-AC4C791D0D4E}"/>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3429" name="Groupe 17">
            <a:extLst>
              <a:ext uri="{FF2B5EF4-FFF2-40B4-BE49-F238E27FC236}">
                <a16:creationId xmlns:a16="http://schemas.microsoft.com/office/drawing/2014/main" id="{22F97F08-0F1D-4773-8A88-0F23002399FD}"/>
              </a:ext>
            </a:extLst>
          </p:cNvPr>
          <p:cNvGrpSpPr>
            <a:grpSpLocks/>
          </p:cNvGrpSpPr>
          <p:nvPr/>
        </p:nvGrpSpPr>
        <p:grpSpPr bwMode="auto">
          <a:xfrm>
            <a:off x="-41275" y="6016625"/>
            <a:ext cx="12276138" cy="887413"/>
            <a:chOff x="-41565" y="6016088"/>
            <a:chExt cx="12276859" cy="888671"/>
          </a:xfrm>
        </p:grpSpPr>
        <p:sp>
          <p:nvSpPr>
            <p:cNvPr id="103434" name="ZoneTexte 18">
              <a:extLst>
                <a:ext uri="{FF2B5EF4-FFF2-40B4-BE49-F238E27FC236}">
                  <a16:creationId xmlns:a16="http://schemas.microsoft.com/office/drawing/2014/main" id="{AC5164FF-BAB6-43B3-BFA6-AD51EAA466B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3435" name="ZoneTexte 19">
              <a:extLst>
                <a:ext uri="{FF2B5EF4-FFF2-40B4-BE49-F238E27FC236}">
                  <a16:creationId xmlns:a16="http://schemas.microsoft.com/office/drawing/2014/main" id="{E63ACCF6-A494-4202-A919-5808D1EAB40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D70278E3-118C-4719-B89E-E9B7EAA943E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2D7EA7F3-1EB9-4AAC-93EF-07BBE5440065}"/>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3438" name="Image 25">
              <a:extLst>
                <a:ext uri="{FF2B5EF4-FFF2-40B4-BE49-F238E27FC236}">
                  <a16:creationId xmlns:a16="http://schemas.microsoft.com/office/drawing/2014/main" id="{09889BF5-5F85-4E80-9B13-5B80E447D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30" name="Image 1" descr="3 imagens:&#10;&#10;Prato de paelha com legenda - Máximo de 2h à temperatura ambiente.&#10;&#10;Rótulo alimentar com data de validade.&#10;&#10;Frigorífico com legenda - menos de 4º C&#10;">
            <a:extLst>
              <a:ext uri="{FF2B5EF4-FFF2-40B4-BE49-F238E27FC236}">
                <a16:creationId xmlns:a16="http://schemas.microsoft.com/office/drawing/2014/main" id="{CD3E6A61-C140-41BF-A628-B422AD927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263" y="2384425"/>
            <a:ext cx="42862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Image 1">
            <a:extLst>
              <a:ext uri="{FF2B5EF4-FFF2-40B4-BE49-F238E27FC236}">
                <a16:creationId xmlns:a16="http://schemas.microsoft.com/office/drawing/2014/main" id="{42B58F4E-FC8E-4687-A1F7-D0A5561B5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ZoneTexte 22">
            <a:extLst>
              <a:ext uri="{FF2B5EF4-FFF2-40B4-BE49-F238E27FC236}">
                <a16:creationId xmlns:a16="http://schemas.microsoft.com/office/drawing/2014/main" id="{93EA78F9-9239-4B54-B7EC-51C4B665109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C75F5FBB-8F80-43A0-8F59-DF8E43A94C87}"/>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7" highlightClick="1"/>
            <a:extLst>
              <a:ext uri="{FF2B5EF4-FFF2-40B4-BE49-F238E27FC236}">
                <a16:creationId xmlns:a16="http://schemas.microsoft.com/office/drawing/2014/main" id="{FD79FF78-4565-4266-BF8E-7706F3EE7750}"/>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9">
            <a:extLst>
              <a:ext uri="{FF2B5EF4-FFF2-40B4-BE49-F238E27FC236}">
                <a16:creationId xmlns:a16="http://schemas.microsoft.com/office/drawing/2014/main" id="{CC77F2B2-ABFC-4B04-8CE6-6A44A7C9B055}"/>
              </a:ext>
            </a:extLst>
          </p:cNvPr>
          <p:cNvSpPr txBox="1">
            <a:spLocks noChangeArrowheads="1"/>
          </p:cNvSpPr>
          <p:nvPr/>
        </p:nvSpPr>
        <p:spPr bwMode="auto">
          <a:xfrm>
            <a:off x="3525838" y="1911350"/>
            <a:ext cx="8281987" cy="5016500"/>
          </a:xfrm>
          <a:prstGeom prst="rect">
            <a:avLst/>
          </a:prstGeom>
          <a:noFill/>
          <a:ln>
            <a:noFill/>
          </a:ln>
        </p:spPr>
        <p:txBody>
          <a:bodyPr>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eaLnBrk="1" hangingPunct="1">
              <a:buFont typeface="Georgia" panose="02040502050405020303" pitchFamily="18" charset="0"/>
              <a:buAutoNum type="arabicPeriod"/>
              <a:defRPr/>
            </a:pPr>
            <a:r>
              <a:rPr lang="en-GB" altLang="fr-FR" sz="1600">
                <a:solidFill>
                  <a:srgbClr val="00707C"/>
                </a:solidFill>
              </a:rPr>
              <a:t>Quais as estatísticas</a:t>
            </a: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endParaRPr lang="en-GB" altLang="fr-FR" sz="1600">
              <a:solidFill>
                <a:srgbClr val="00707C"/>
              </a:solidFill>
            </a:endParaRPr>
          </a:p>
          <a:p>
            <a:pPr eaLnBrk="1" hangingPunct="1">
              <a:buFont typeface="Georgia" panose="02040502050405020303" pitchFamily="18" charset="0"/>
              <a:buAutoNum type="arabicPeriod"/>
              <a:defRPr/>
            </a:pPr>
            <a:r>
              <a:rPr lang="pt-BR" altLang="fr-FR" sz="1600">
                <a:solidFill>
                  <a:srgbClr val="00707C"/>
                </a:solidFill>
              </a:rPr>
              <a:t>Onde pode encontrar este micróbio</a:t>
            </a:r>
            <a:endParaRPr lang="en-GB" altLang="fr-FR" sz="1600">
              <a:solidFill>
                <a:srgbClr val="00707C"/>
              </a:solidFill>
            </a:endParaRPr>
          </a:p>
          <a:p>
            <a:pPr marL="0" indent="0" eaLnBrk="1" hangingPunct="1">
              <a:defRPr/>
            </a:pPr>
            <a:r>
              <a:rPr lang="en-GB" altLang="fr-FR" sz="1600">
                <a:solidFill>
                  <a:srgbClr val="00707C"/>
                </a:solidFill>
              </a:rPr>
              <a:t>  </a:t>
            </a:r>
          </a:p>
          <a:p>
            <a:pPr marL="0" indent="0" eaLnBrk="1" hangingPunct="1">
              <a:defRPr/>
            </a:pPr>
            <a:endParaRPr lang="en-GB" altLang="fr-FR" sz="1600">
              <a:solidFill>
                <a:srgbClr val="00707C"/>
              </a:solidFill>
            </a:endParaRPr>
          </a:p>
          <a:p>
            <a:pPr eaLnBrk="1" hangingPunct="1">
              <a:buFont typeface="+mj-lt"/>
              <a:buAutoNum type="arabicPeriod" startAt="3"/>
              <a:defRPr/>
            </a:pPr>
            <a:r>
              <a:rPr lang="en-GB" altLang="fr-FR" sz="1600">
                <a:solidFill>
                  <a:srgbClr val="00707C"/>
                </a:solidFill>
              </a:rPr>
              <a:t>Como se espalha</a:t>
            </a: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a:p>
            <a:pPr eaLnBrk="1" hangingPunct="1">
              <a:buFont typeface="+mj-lt"/>
              <a:buAutoNum type="arabicPeriod" startAt="4"/>
              <a:defRPr/>
            </a:pPr>
            <a:r>
              <a:rPr lang="en-GB" sz="1600">
                <a:solidFill>
                  <a:srgbClr val="00707C"/>
                </a:solidFill>
              </a:rPr>
              <a:t>Quais os sintomas</a:t>
            </a: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r>
              <a:rPr lang="pt-BR" sz="1600">
                <a:solidFill>
                  <a:srgbClr val="00707C"/>
                </a:solidFill>
              </a:rPr>
              <a:t>Existe algum tratamento ou conselho para melhorar</a:t>
            </a: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r>
              <a:rPr lang="pt-BR" sz="1600">
                <a:solidFill>
                  <a:srgbClr val="00707C"/>
                </a:solidFill>
              </a:rPr>
              <a:t>Como pode evitar o micróbio</a:t>
            </a: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eaLnBrk="1" hangingPunct="1">
              <a:buFont typeface="Georgia" panose="02040502050405020303" pitchFamily="18" charset="0"/>
              <a:buAutoNum type="arabicPeriod" startAt="4"/>
              <a:defRPr/>
            </a:pPr>
            <a:endParaRPr lang="en-GB" sz="1600">
              <a:solidFill>
                <a:srgbClr val="00707C"/>
              </a:solidFill>
            </a:endParaRPr>
          </a:p>
          <a:p>
            <a:pPr marL="0" indent="0" eaLnBrk="1" hangingPunct="1">
              <a:defRPr/>
            </a:pPr>
            <a:endParaRPr lang="en-GB" altLang="fr-FR" sz="1600">
              <a:solidFill>
                <a:srgbClr val="00707C"/>
              </a:solidFill>
            </a:endParaRPr>
          </a:p>
          <a:p>
            <a:pPr marL="0" indent="0" eaLnBrk="1" hangingPunct="1">
              <a:defRPr/>
            </a:pPr>
            <a:endParaRPr lang="en-GB" altLang="fr-FR" sz="1600">
              <a:solidFill>
                <a:srgbClr val="00707C"/>
              </a:solidFill>
            </a:endParaRPr>
          </a:p>
        </p:txBody>
      </p:sp>
      <p:sp>
        <p:nvSpPr>
          <p:cNvPr id="19" name="ZoneTexte 18">
            <a:extLst>
              <a:ext uri="{FF2B5EF4-FFF2-40B4-BE49-F238E27FC236}">
                <a16:creationId xmlns:a16="http://schemas.microsoft.com/office/drawing/2014/main" id="{E768ABDC-F7F1-42ED-AFDD-84276D11CEA1}"/>
              </a:ext>
            </a:extLst>
          </p:cNvPr>
          <p:cNvSpPr txBox="1"/>
          <p:nvPr/>
        </p:nvSpPr>
        <p:spPr>
          <a:xfrm>
            <a:off x="3109913" y="28575"/>
            <a:ext cx="9043987" cy="2170113"/>
          </a:xfrm>
          <a:prstGeom prst="rect">
            <a:avLst/>
          </a:prstGeom>
          <a:noFill/>
        </p:spPr>
        <p:txBody>
          <a:bodyPr>
            <a:spAutoFit/>
          </a:bodyPr>
          <a:lstStyle/>
          <a:p>
            <a:pPr algn="ctr" eaLnBrk="1" fontAlgn="auto" hangingPunct="1">
              <a:spcBef>
                <a:spcPts val="0"/>
              </a:spcBef>
              <a:spcAft>
                <a:spcPts val="0"/>
              </a:spcAft>
              <a:defRPr/>
            </a:pPr>
            <a:r>
              <a:rPr lang="pt-BR" sz="4501" b="1" i="1">
                <a:solidFill>
                  <a:srgbClr val="00707C"/>
                </a:solidFill>
                <a:latin typeface="+mj-lt"/>
                <a:ea typeface="+mj-ea"/>
                <a:cs typeface="+mj-cs"/>
              </a:rPr>
              <a:t>Escherichia coli </a:t>
            </a:r>
            <a:r>
              <a:rPr lang="pt-BR" sz="4501" b="1">
                <a:solidFill>
                  <a:srgbClr val="00707C"/>
                </a:solidFill>
                <a:latin typeface="+mj-lt"/>
                <a:ea typeface="+mj-ea"/>
                <a:cs typeface="+mj-cs"/>
              </a:rPr>
              <a:t>produtora de toxinas Shiga (STEC ou VTEC)</a:t>
            </a:r>
            <a:endParaRPr lang="fr-FR" sz="4501" b="1" dirty="0">
              <a:solidFill>
                <a:srgbClr val="00707C"/>
              </a:solidFill>
              <a:latin typeface="+mj-lt"/>
              <a:ea typeface="+mj-ea"/>
              <a:cs typeface="+mj-cs"/>
            </a:endParaRPr>
          </a:p>
        </p:txBody>
      </p:sp>
      <p:sp>
        <p:nvSpPr>
          <p:cNvPr id="55" name="Bouton d'action : Aide 54">
            <a:hlinkClick r:id="rId2" action="ppaction://hlinksldjump" highlightClick="1"/>
            <a:extLst>
              <a:ext uri="{FF2B5EF4-FFF2-40B4-BE49-F238E27FC236}">
                <a16:creationId xmlns:a16="http://schemas.microsoft.com/office/drawing/2014/main" id="{8E9784E7-E49D-4933-8312-0A0AD5EB8FCD}"/>
              </a:ext>
            </a:extLst>
          </p:cNvPr>
          <p:cNvSpPr/>
          <p:nvPr/>
        </p:nvSpPr>
        <p:spPr>
          <a:xfrm>
            <a:off x="5816600" y="417036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8" name="Bouton d'action : Aide 57">
            <a:hlinkClick r:id="rId3" action="ppaction://hlinksldjump" highlightClick="1"/>
            <a:extLst>
              <a:ext uri="{FF2B5EF4-FFF2-40B4-BE49-F238E27FC236}">
                <a16:creationId xmlns:a16="http://schemas.microsoft.com/office/drawing/2014/main" id="{F9EED930-239F-4C73-A309-E1BA58678D20}"/>
              </a:ext>
            </a:extLst>
          </p:cNvPr>
          <p:cNvSpPr/>
          <p:nvPr/>
        </p:nvSpPr>
        <p:spPr>
          <a:xfrm>
            <a:off x="7313613" y="26971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59" name="Bouton d'action : Aide 58">
            <a:hlinkClick r:id="rId4" action="ppaction://hlinksldjump" highlightClick="1"/>
            <a:extLst>
              <a:ext uri="{FF2B5EF4-FFF2-40B4-BE49-F238E27FC236}">
                <a16:creationId xmlns:a16="http://schemas.microsoft.com/office/drawing/2014/main" id="{C9775903-2E99-4AC9-A28E-D7A4658DA84D}"/>
              </a:ext>
            </a:extLst>
          </p:cNvPr>
          <p:cNvSpPr/>
          <p:nvPr/>
        </p:nvSpPr>
        <p:spPr>
          <a:xfrm>
            <a:off x="5727700" y="3409950"/>
            <a:ext cx="279400"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1" name="Bouton d'action : Aide 60">
            <a:hlinkClick r:id="rId5" action="ppaction://hlinksldjump" highlightClick="1"/>
            <a:extLst>
              <a:ext uri="{FF2B5EF4-FFF2-40B4-BE49-F238E27FC236}">
                <a16:creationId xmlns:a16="http://schemas.microsoft.com/office/drawing/2014/main" id="{EE65A437-FD2A-4A3D-9B40-449F363BE5C3}"/>
              </a:ext>
            </a:extLst>
          </p:cNvPr>
          <p:cNvSpPr/>
          <p:nvPr/>
        </p:nvSpPr>
        <p:spPr>
          <a:xfrm>
            <a:off x="8816975" y="4903788"/>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65" name="Bouton d'action : Aide 64">
            <a:hlinkClick r:id="rId6" action="ppaction://hlinksldjump" highlightClick="1"/>
            <a:extLst>
              <a:ext uri="{FF2B5EF4-FFF2-40B4-BE49-F238E27FC236}">
                <a16:creationId xmlns:a16="http://schemas.microsoft.com/office/drawing/2014/main" id="{D257F3A0-029E-4AD1-B935-25464DDC4AFF}"/>
              </a:ext>
            </a:extLst>
          </p:cNvPr>
          <p:cNvSpPr/>
          <p:nvPr/>
        </p:nvSpPr>
        <p:spPr>
          <a:xfrm>
            <a:off x="6742113" y="562451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104457" name="Groupe 1">
            <a:extLst>
              <a:ext uri="{FF2B5EF4-FFF2-40B4-BE49-F238E27FC236}">
                <a16:creationId xmlns:a16="http://schemas.microsoft.com/office/drawing/2014/main" id="{00A5AF46-DEB8-4777-934D-A9BFADF913CB}"/>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2A51827-28D1-4CD1-9F59-898720E978D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B03A8A8D-0C94-4C33-A8A6-39075C83267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31" name="Bouton d'action : Aide 30">
            <a:hlinkClick r:id="rId7" action="ppaction://hlinksldjump" highlightClick="1"/>
            <a:extLst>
              <a:ext uri="{FF2B5EF4-FFF2-40B4-BE49-F238E27FC236}">
                <a16:creationId xmlns:a16="http://schemas.microsoft.com/office/drawing/2014/main" id="{8E0A8E92-5826-4BE1-8DAE-E5D67C7BB04D}"/>
              </a:ext>
            </a:extLst>
          </p:cNvPr>
          <p:cNvSpPr/>
          <p:nvPr/>
        </p:nvSpPr>
        <p:spPr>
          <a:xfrm>
            <a:off x="6007100" y="196850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104459" name="Groupe 24">
            <a:extLst>
              <a:ext uri="{FF2B5EF4-FFF2-40B4-BE49-F238E27FC236}">
                <a16:creationId xmlns:a16="http://schemas.microsoft.com/office/drawing/2014/main" id="{C495DA9F-9E30-4026-9AAA-15E95E1CA510}"/>
              </a:ext>
            </a:extLst>
          </p:cNvPr>
          <p:cNvGrpSpPr>
            <a:grpSpLocks/>
          </p:cNvGrpSpPr>
          <p:nvPr/>
        </p:nvGrpSpPr>
        <p:grpSpPr bwMode="auto">
          <a:xfrm>
            <a:off x="-41275" y="6016625"/>
            <a:ext cx="12276138" cy="887413"/>
            <a:chOff x="-41275" y="6016625"/>
            <a:chExt cx="12276138" cy="887413"/>
          </a:xfrm>
        </p:grpSpPr>
        <p:grpSp>
          <p:nvGrpSpPr>
            <p:cNvPr id="104465" name="Groupe 83">
              <a:extLst>
                <a:ext uri="{FF2B5EF4-FFF2-40B4-BE49-F238E27FC236}">
                  <a16:creationId xmlns:a16="http://schemas.microsoft.com/office/drawing/2014/main" id="{8B73B843-EC7D-462E-AB72-4C8E617BB7B7}"/>
                </a:ext>
              </a:extLst>
            </p:cNvPr>
            <p:cNvGrpSpPr>
              <a:grpSpLocks/>
            </p:cNvGrpSpPr>
            <p:nvPr/>
          </p:nvGrpSpPr>
          <p:grpSpPr bwMode="auto">
            <a:xfrm>
              <a:off x="-41275" y="6016625"/>
              <a:ext cx="12276138" cy="887413"/>
              <a:chOff x="-41565" y="6016088"/>
              <a:chExt cx="12276859" cy="888671"/>
            </a:xfrm>
          </p:grpSpPr>
          <p:sp>
            <p:nvSpPr>
              <p:cNvPr id="104467" name="ZoneTexte 84">
                <a:extLst>
                  <a:ext uri="{FF2B5EF4-FFF2-40B4-BE49-F238E27FC236}">
                    <a16:creationId xmlns:a16="http://schemas.microsoft.com/office/drawing/2014/main" id="{7BED689B-70EB-40B4-968B-ED5AC5AFE814}"/>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4468" name="ZoneTexte 85">
                <a:extLst>
                  <a:ext uri="{FF2B5EF4-FFF2-40B4-BE49-F238E27FC236}">
                    <a16:creationId xmlns:a16="http://schemas.microsoft.com/office/drawing/2014/main" id="{73AF5933-B102-46C4-B441-5588E282158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2" name="Rectangle 31">
                <a:extLst>
                  <a:ext uri="{FF2B5EF4-FFF2-40B4-BE49-F238E27FC236}">
                    <a16:creationId xmlns:a16="http://schemas.microsoft.com/office/drawing/2014/main" id="{6D01909D-6EDD-4580-810D-D794D78C7A66}"/>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3" name="Bouton d’action : vide 32">
                <a:hlinkClick r:id="" action="ppaction://hlinkshowjump?jump=endshow" highlightClick="1"/>
                <a:extLst>
                  <a:ext uri="{FF2B5EF4-FFF2-40B4-BE49-F238E27FC236}">
                    <a16:creationId xmlns:a16="http://schemas.microsoft.com/office/drawing/2014/main" id="{F28C8450-AAC6-4EAF-A5C9-55A0638ED83C}"/>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37" name="Bouton d’action : vide 36">
                <a:hlinkClick r:id="rId8" action="ppaction://hlinksldjump" highlightClick="1"/>
                <a:extLst>
                  <a:ext uri="{FF2B5EF4-FFF2-40B4-BE49-F238E27FC236}">
                    <a16:creationId xmlns:a16="http://schemas.microsoft.com/office/drawing/2014/main" id="{AF7E44F1-831B-4547-A908-1B694D530F1A}"/>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104472" name="Image 91">
                <a:extLst>
                  <a:ext uri="{FF2B5EF4-FFF2-40B4-BE49-F238E27FC236}">
                    <a16:creationId xmlns:a16="http://schemas.microsoft.com/office/drawing/2014/main" id="{336565E4-F7A6-48FD-88E4-302EC093D7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Bouton d’action : vide 38">
                <a:hlinkClick r:id="rId10" action="ppaction://hlinksldjump" highlightClick="1"/>
                <a:extLst>
                  <a:ext uri="{FF2B5EF4-FFF2-40B4-BE49-F238E27FC236}">
                    <a16:creationId xmlns:a16="http://schemas.microsoft.com/office/drawing/2014/main" id="{D5BFF45F-6438-45FE-B527-81E057C1A546}"/>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27" name="Bouton d'action : Retour 26">
              <a:hlinkClick r:id="rId11" action="ppaction://hlinksldjump" highlightClick="1"/>
              <a:extLst>
                <a:ext uri="{FF2B5EF4-FFF2-40B4-BE49-F238E27FC236}">
                  <a16:creationId xmlns:a16="http://schemas.microsoft.com/office/drawing/2014/main" id="{AD20B249-906F-4035-8DD9-B98414FFD750}"/>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104460" name="Image 1">
            <a:extLst>
              <a:ext uri="{FF2B5EF4-FFF2-40B4-BE49-F238E27FC236}">
                <a16:creationId xmlns:a16="http://schemas.microsoft.com/office/drawing/2014/main" id="{11817484-7146-446B-A429-1E396C1011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2" name="ZoneTexte 88">
            <a:extLst>
              <a:ext uri="{FF2B5EF4-FFF2-40B4-BE49-F238E27FC236}">
                <a16:creationId xmlns:a16="http://schemas.microsoft.com/office/drawing/2014/main" id="{93C978F8-126E-4E3D-9699-CC4F294BD822}"/>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104463" name="ZoneTexte 88">
            <a:extLst>
              <a:ext uri="{FF2B5EF4-FFF2-40B4-BE49-F238E27FC236}">
                <a16:creationId xmlns:a16="http://schemas.microsoft.com/office/drawing/2014/main" id="{917A5718-AE75-4176-B1E1-E33911E50628}"/>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104464" name="ZoneTexte 89">
            <a:extLst>
              <a:ext uri="{FF2B5EF4-FFF2-40B4-BE49-F238E27FC236}">
                <a16:creationId xmlns:a16="http://schemas.microsoft.com/office/drawing/2014/main" id="{55ED51DC-66D0-4FEC-B315-BFACF3AC3024}"/>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28" name="ZoneTexte 27">
            <a:extLst>
              <a:ext uri="{FF2B5EF4-FFF2-40B4-BE49-F238E27FC236}">
                <a16:creationId xmlns:a16="http://schemas.microsoft.com/office/drawing/2014/main" id="{2AA36058-D54E-4822-9B9B-EF538351BB66}"/>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3"/>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9" name="Bouton d’action : vide 28">
            <a:hlinkClick r:id="rId14" highlightClick="1"/>
            <a:extLst>
              <a:ext uri="{FF2B5EF4-FFF2-40B4-BE49-F238E27FC236}">
                <a16:creationId xmlns:a16="http://schemas.microsoft.com/office/drawing/2014/main" id="{92ECDD9F-3631-4618-A66C-A72A0ADCB8E1}"/>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A273AE-89AA-45A6-BB33-C32D5E873372}"/>
              </a:ext>
            </a:extLst>
          </p:cNvPr>
          <p:cNvSpPr txBox="1"/>
          <p:nvPr/>
        </p:nvSpPr>
        <p:spPr>
          <a:xfrm>
            <a:off x="3152775" y="31750"/>
            <a:ext cx="9082088" cy="2862263"/>
          </a:xfrm>
          <a:prstGeom prst="rect">
            <a:avLst/>
          </a:prstGeom>
          <a:noFill/>
        </p:spPr>
        <p:txBody>
          <a:bodyPr>
            <a:spAutoFit/>
          </a:bodyPr>
          <a:lstStyle/>
          <a:p>
            <a:pPr algn="ctr" eaLnBrk="1" fontAlgn="auto" hangingPunct="1">
              <a:spcBef>
                <a:spcPts val="0"/>
              </a:spcBef>
              <a:spcAft>
                <a:spcPts val="0"/>
              </a:spcAft>
              <a:defRPr/>
            </a:pPr>
            <a:r>
              <a:rPr lang="pt-BR" sz="4501" b="1" i="1">
                <a:solidFill>
                  <a:srgbClr val="00707C"/>
                </a:solidFill>
                <a:latin typeface="+mj-lt"/>
                <a:ea typeface="+mj-ea"/>
                <a:cs typeface="+mj-cs"/>
              </a:rPr>
              <a:t>E. coli </a:t>
            </a:r>
            <a:r>
              <a:rPr lang="pt-BR" sz="4501" b="1">
                <a:solidFill>
                  <a:srgbClr val="00707C"/>
                </a:solidFill>
                <a:latin typeface="+mj-lt"/>
                <a:ea typeface="+mj-ea"/>
                <a:cs typeface="+mj-cs"/>
              </a:rPr>
              <a:t>produtora de toxinas Shiga</a:t>
            </a:r>
          </a:p>
          <a:p>
            <a:pPr algn="ctr" eaLnBrk="1" fontAlgn="auto" hangingPunct="1">
              <a:spcBef>
                <a:spcPts val="0"/>
              </a:spcBef>
              <a:spcAft>
                <a:spcPts val="0"/>
              </a:spcAft>
              <a:defRPr/>
            </a:pPr>
            <a:r>
              <a:rPr lang="pt-BR" sz="4501" b="1">
                <a:solidFill>
                  <a:srgbClr val="00707C"/>
                </a:solidFill>
                <a:latin typeface="+mj-lt"/>
                <a:ea typeface="+mj-ea"/>
                <a:cs typeface="+mj-cs"/>
              </a:rPr>
              <a:t>Quais as estatísticas?</a:t>
            </a:r>
          </a:p>
          <a:p>
            <a:pPr algn="ctr" eaLnBrk="1" fontAlgn="auto" hangingPunct="1">
              <a:spcBef>
                <a:spcPts val="0"/>
              </a:spcBef>
              <a:spcAft>
                <a:spcPts val="0"/>
              </a:spcAft>
              <a:defRPr/>
            </a:pPr>
            <a:r>
              <a:rPr lang="fr-FR" sz="4501" b="1">
                <a:solidFill>
                  <a:srgbClr val="00707C"/>
                </a:solidFill>
                <a:latin typeface="+mj-lt"/>
                <a:ea typeface="+mj-ea"/>
                <a:cs typeface="+mj-cs"/>
              </a:rPr>
              <a:t> </a:t>
            </a:r>
            <a:endParaRPr lang="fr-FR" sz="4501" b="1" dirty="0">
              <a:solidFill>
                <a:srgbClr val="00707C"/>
              </a:solidFill>
              <a:latin typeface="+mj-lt"/>
              <a:ea typeface="+mj-ea"/>
              <a:cs typeface="+mj-cs"/>
            </a:endParaRPr>
          </a:p>
        </p:txBody>
      </p:sp>
      <p:sp>
        <p:nvSpPr>
          <p:cNvPr id="18435" name="ZoneTexte 13">
            <a:extLst>
              <a:ext uri="{FF2B5EF4-FFF2-40B4-BE49-F238E27FC236}">
                <a16:creationId xmlns:a16="http://schemas.microsoft.com/office/drawing/2014/main" id="{C3C70E3F-FD48-4FD7-B944-7B9E62009AB0}"/>
              </a:ext>
            </a:extLst>
          </p:cNvPr>
          <p:cNvSpPr txBox="1">
            <a:spLocks noChangeArrowheads="1"/>
          </p:cNvSpPr>
          <p:nvPr/>
        </p:nvSpPr>
        <p:spPr bwMode="auto">
          <a:xfrm>
            <a:off x="3124200" y="2027238"/>
            <a:ext cx="9005888" cy="40100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defRPr/>
            </a:pPr>
            <a:endParaRPr lang="en-GB" sz="1400" dirty="0">
              <a:solidFill>
                <a:srgbClr val="00707C"/>
              </a:solidFill>
            </a:endParaRPr>
          </a:p>
          <a:p>
            <a:pPr marL="285750" indent="-285750" eaLnBrk="1" hangingPunct="1">
              <a:buFont typeface="Wingdings" panose="05000000000000000000" pitchFamily="2" charset="2"/>
              <a:buChar char="ü"/>
              <a:defRPr/>
            </a:pPr>
            <a:r>
              <a:rPr lang="pt-BR" sz="1400" dirty="0">
                <a:solidFill>
                  <a:srgbClr val="00707C"/>
                </a:solidFill>
              </a:rPr>
              <a:t>Na maioria das vezes a </a:t>
            </a:r>
            <a:r>
              <a:rPr lang="pt-BR" sz="1400" i="1" dirty="0">
                <a:solidFill>
                  <a:srgbClr val="00707C"/>
                </a:solidFill>
              </a:rPr>
              <a:t>Escherichia coli </a:t>
            </a:r>
            <a:r>
              <a:rPr lang="pt-BR" sz="1400" dirty="0">
                <a:solidFill>
                  <a:srgbClr val="00707C"/>
                </a:solidFill>
              </a:rPr>
              <a:t>é </a:t>
            </a:r>
            <a:r>
              <a:rPr lang="pt-BR" sz="1400" dirty="0">
                <a:solidFill>
                  <a:srgbClr val="B92233"/>
                </a:solidFill>
              </a:rPr>
              <a:t>habitante normal do intestino </a:t>
            </a:r>
            <a:r>
              <a:rPr lang="pt-BR" sz="1400" dirty="0">
                <a:solidFill>
                  <a:srgbClr val="00707C"/>
                </a:solidFill>
              </a:rPr>
              <a:t>de humanos e animais e não causa doenças. No entanto, algumas </a:t>
            </a:r>
            <a:r>
              <a:rPr lang="pt-BR" sz="1400" i="1" dirty="0">
                <a:solidFill>
                  <a:srgbClr val="B92233"/>
                </a:solidFill>
              </a:rPr>
              <a:t>Escherichia coli </a:t>
            </a:r>
            <a:r>
              <a:rPr lang="pt-BR" sz="1400" dirty="0">
                <a:solidFill>
                  <a:srgbClr val="B92233"/>
                </a:solidFill>
              </a:rPr>
              <a:t>que produzem algumas toxinas específicas chamadas toxinas Shiga</a:t>
            </a:r>
            <a:r>
              <a:rPr lang="pt-BR" sz="1400" dirty="0">
                <a:solidFill>
                  <a:srgbClr val="00707C"/>
                </a:solidFill>
              </a:rPr>
              <a:t> (Shiga Toxin </a:t>
            </a:r>
            <a:r>
              <a:rPr lang="pt-BR" sz="1400" i="1" dirty="0">
                <a:solidFill>
                  <a:srgbClr val="00707C"/>
                </a:solidFill>
              </a:rPr>
              <a:t>Escherichia coli</a:t>
            </a:r>
            <a:r>
              <a:rPr lang="pt-BR" sz="1400" dirty="0">
                <a:solidFill>
                  <a:srgbClr val="00707C"/>
                </a:solidFill>
              </a:rPr>
              <a:t>, STEC) foram responsáveis por </a:t>
            </a:r>
            <a:r>
              <a:rPr lang="pt-BR" sz="1400" dirty="0">
                <a:solidFill>
                  <a:srgbClr val="B92233"/>
                </a:solidFill>
              </a:rPr>
              <a:t>8.658 doenças na Europa </a:t>
            </a:r>
            <a:r>
              <a:rPr lang="pt-BR" sz="1400" dirty="0">
                <a:solidFill>
                  <a:srgbClr val="00707C"/>
                </a:solidFill>
              </a:rPr>
              <a:t>(UE + EEE) em 2018, representando 2,38 casos relatados / 100.000 habitantes, com </a:t>
            </a:r>
            <a:r>
              <a:rPr lang="pt-BR" sz="1400" dirty="0">
                <a:solidFill>
                  <a:srgbClr val="B92233"/>
                </a:solidFill>
              </a:rPr>
              <a:t>35,7% hospitalizações e 0,2% de óbitos</a:t>
            </a:r>
            <a:r>
              <a:rPr lang="en-GB" sz="1400" dirty="0">
                <a:solidFill>
                  <a:srgbClr val="B92233"/>
                </a:solidFill>
              </a:rPr>
              <a:t>. </a:t>
            </a:r>
          </a:p>
          <a:p>
            <a:pPr marL="285750" indent="-285750" eaLnBrk="1" hangingPunct="1">
              <a:buFont typeface="Wingdings" panose="05000000000000000000" pitchFamily="2" charset="2"/>
              <a:buChar char="ü"/>
              <a:defRPr/>
            </a:pPr>
            <a:endParaRPr lang="en-GB" sz="1400" dirty="0">
              <a:solidFill>
                <a:srgbClr val="00707C"/>
              </a:solidFill>
            </a:endParaRPr>
          </a:p>
          <a:p>
            <a:pPr marL="285750" indent="-285750" eaLnBrk="1" hangingPunct="1">
              <a:buFont typeface="Wingdings" panose="05000000000000000000" pitchFamily="2" charset="2"/>
              <a:buChar char="ü"/>
              <a:defRPr/>
            </a:pPr>
            <a:r>
              <a:rPr lang="pt-BR" sz="1400" dirty="0">
                <a:solidFill>
                  <a:srgbClr val="00707C"/>
                </a:solidFill>
              </a:rPr>
              <a:t>Entre esses casos, </a:t>
            </a:r>
            <a:r>
              <a:rPr lang="pt-BR" sz="1400" dirty="0">
                <a:solidFill>
                  <a:srgbClr val="B92233"/>
                </a:solidFill>
              </a:rPr>
              <a:t>419</a:t>
            </a:r>
            <a:r>
              <a:rPr lang="pt-BR" sz="1400" dirty="0">
                <a:solidFill>
                  <a:srgbClr val="00707C"/>
                </a:solidFill>
              </a:rPr>
              <a:t> desenvolveram uma </a:t>
            </a:r>
            <a:r>
              <a:rPr lang="pt-BR" sz="1400" dirty="0">
                <a:solidFill>
                  <a:srgbClr val="B92233"/>
                </a:solidFill>
              </a:rPr>
              <a:t>doença muito grave chamada Síndrome Hemolítica-Urémica (SHU)</a:t>
            </a:r>
            <a:r>
              <a:rPr lang="pt-BR" sz="1400" dirty="0">
                <a:solidFill>
                  <a:srgbClr val="00707C"/>
                </a:solidFill>
              </a:rPr>
              <a:t>, com 2,8% de óbitos</a:t>
            </a:r>
            <a:r>
              <a:rPr lang="en-GB" sz="1400" dirty="0">
                <a:solidFill>
                  <a:srgbClr val="00707C"/>
                </a:solidFill>
              </a:rPr>
              <a:t>. </a:t>
            </a:r>
          </a:p>
          <a:p>
            <a:pPr marL="285750" indent="-285750" eaLnBrk="1" hangingPunct="1">
              <a:buFont typeface="Wingdings" panose="05000000000000000000" pitchFamily="2" charset="2"/>
              <a:buChar char="ü"/>
              <a:defRPr/>
            </a:pPr>
            <a:endParaRPr lang="en-GB" sz="1400" dirty="0">
              <a:solidFill>
                <a:srgbClr val="00707C"/>
              </a:solidFill>
            </a:endParaRPr>
          </a:p>
          <a:p>
            <a:pPr marL="285750" indent="-285750" eaLnBrk="1" hangingPunct="1">
              <a:buFont typeface="Wingdings" panose="05000000000000000000" pitchFamily="2" charset="2"/>
              <a:buChar char="ü"/>
              <a:defRPr/>
            </a:pPr>
            <a:r>
              <a:rPr lang="pt-BR" sz="1400" dirty="0">
                <a:solidFill>
                  <a:srgbClr val="00707C"/>
                </a:solidFill>
              </a:rPr>
              <a:t>Entre os indivíduos infetados, a </a:t>
            </a:r>
            <a:r>
              <a:rPr lang="pt-BR" sz="1400" dirty="0">
                <a:solidFill>
                  <a:srgbClr val="B92233"/>
                </a:solidFill>
              </a:rPr>
              <a:t>SHU geralmente ocorre em crianças</a:t>
            </a:r>
            <a:r>
              <a:rPr lang="pt-BR" sz="1400" dirty="0">
                <a:solidFill>
                  <a:srgbClr val="00707C"/>
                </a:solidFill>
              </a:rPr>
              <a:t>. Em 2018, </a:t>
            </a:r>
            <a:r>
              <a:rPr lang="pt-BR" sz="1400" dirty="0">
                <a:solidFill>
                  <a:srgbClr val="B92233"/>
                </a:solidFill>
              </a:rPr>
              <a:t>65% dos infetados com SHU tinham entre 0 e 4 anos</a:t>
            </a:r>
            <a:r>
              <a:rPr lang="pt-BR" sz="1400" dirty="0">
                <a:solidFill>
                  <a:schemeClr val="bg1"/>
                </a:solidFill>
              </a:rPr>
              <a:t> </a:t>
            </a:r>
            <a:r>
              <a:rPr lang="pt-BR" sz="1400" dirty="0">
                <a:solidFill>
                  <a:srgbClr val="00707C"/>
                </a:solidFill>
              </a:rPr>
              <a:t>de idade e 20% entre 5 e 14 anos, enquanto que todos os casos de STEC foram distribuídos igualmente entre as diferentes faixas etárias.</a:t>
            </a:r>
            <a:endParaRPr lang="en-GB" sz="1400" dirty="0">
              <a:solidFill>
                <a:srgbClr val="00707C"/>
              </a:solidFill>
            </a:endParaRPr>
          </a:p>
          <a:p>
            <a:pPr marL="285750" indent="-285750" eaLnBrk="1" hangingPunct="1">
              <a:buFont typeface="Wingdings" panose="05000000000000000000" pitchFamily="2" charset="2"/>
              <a:buChar char="ü"/>
              <a:defRPr/>
            </a:pPr>
            <a:endParaRPr lang="en-GB" sz="1400" dirty="0">
              <a:solidFill>
                <a:srgbClr val="00707C"/>
              </a:solidFill>
            </a:endParaRPr>
          </a:p>
          <a:p>
            <a:pPr marL="285750" indent="-285750" eaLnBrk="1" hangingPunct="1">
              <a:buFont typeface="Wingdings" panose="05000000000000000000" pitchFamily="2" charset="2"/>
              <a:buChar char="ü"/>
              <a:defRPr/>
            </a:pPr>
            <a:r>
              <a:rPr lang="pt-BR" sz="1400" dirty="0">
                <a:solidFill>
                  <a:srgbClr val="00707C"/>
                </a:solidFill>
              </a:rPr>
              <a:t>STEC também são chamados de VTEC. Os diferentes STEC têm códigos e o mais comum é o O157</a:t>
            </a:r>
            <a:r>
              <a:rPr lang="en-GB" sz="1400" dirty="0">
                <a:solidFill>
                  <a:srgbClr val="00707C"/>
                </a:solidFill>
              </a:rPr>
              <a:t>. </a:t>
            </a:r>
          </a:p>
          <a:p>
            <a:pPr marL="285750" indent="-285750" eaLnBrk="1" hangingPunct="1">
              <a:buFont typeface="Wingdings" panose="05000000000000000000" pitchFamily="2" charset="2"/>
              <a:buChar char="ü"/>
              <a:defRPr/>
            </a:pPr>
            <a:endParaRPr lang="en-US"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05476" name="Groupe 17">
            <a:extLst>
              <a:ext uri="{FF2B5EF4-FFF2-40B4-BE49-F238E27FC236}">
                <a16:creationId xmlns:a16="http://schemas.microsoft.com/office/drawing/2014/main" id="{44F61C01-2233-4EDB-8E3C-C833AE68AA2C}"/>
              </a:ext>
            </a:extLst>
          </p:cNvPr>
          <p:cNvGrpSpPr>
            <a:grpSpLocks/>
          </p:cNvGrpSpPr>
          <p:nvPr/>
        </p:nvGrpSpPr>
        <p:grpSpPr bwMode="auto">
          <a:xfrm>
            <a:off x="-41275" y="6016625"/>
            <a:ext cx="12276138" cy="887413"/>
            <a:chOff x="-41565" y="6016088"/>
            <a:chExt cx="12276859" cy="888671"/>
          </a:xfrm>
        </p:grpSpPr>
        <p:sp>
          <p:nvSpPr>
            <p:cNvPr id="105483" name="ZoneTexte 18">
              <a:extLst>
                <a:ext uri="{FF2B5EF4-FFF2-40B4-BE49-F238E27FC236}">
                  <a16:creationId xmlns:a16="http://schemas.microsoft.com/office/drawing/2014/main" id="{1CF8F72C-B843-4D14-83C9-A9A4799713DD}"/>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5484" name="ZoneTexte 19">
              <a:extLst>
                <a:ext uri="{FF2B5EF4-FFF2-40B4-BE49-F238E27FC236}">
                  <a16:creationId xmlns:a16="http://schemas.microsoft.com/office/drawing/2014/main" id="{FA3B8A68-D06A-409B-AC18-8C508D988B14}"/>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EE4501FA-DE7A-4F63-80FB-4A0C366A8F8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FA9090E6-EAEB-4169-BF10-35E45AFE2239}"/>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5487" name="Image 25">
              <a:extLst>
                <a:ext uri="{FF2B5EF4-FFF2-40B4-BE49-F238E27FC236}">
                  <a16:creationId xmlns:a16="http://schemas.microsoft.com/office/drawing/2014/main" id="{99B57540-9B86-43EF-B55B-EE9181E54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477" name="Groupe 19">
            <a:extLst>
              <a:ext uri="{FF2B5EF4-FFF2-40B4-BE49-F238E27FC236}">
                <a16:creationId xmlns:a16="http://schemas.microsoft.com/office/drawing/2014/main" id="{F6883CAD-60D9-493D-8B40-0E900BBBEDB9}"/>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88BF95DD-4AB1-48DB-9BDA-20742CF953C4}"/>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5" name="Connecteur droit 24">
              <a:extLst>
                <a:ext uri="{FF2B5EF4-FFF2-40B4-BE49-F238E27FC236}">
                  <a16:creationId xmlns:a16="http://schemas.microsoft.com/office/drawing/2014/main" id="{233B6007-C03A-4E73-962F-B93E44DB0C4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05478" name="Image 1">
            <a:extLst>
              <a:ext uri="{FF2B5EF4-FFF2-40B4-BE49-F238E27FC236}">
                <a16:creationId xmlns:a16="http://schemas.microsoft.com/office/drawing/2014/main" id="{72547958-A1A9-4C61-AE0E-453598989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ZoneTexte 22">
            <a:extLst>
              <a:ext uri="{FF2B5EF4-FFF2-40B4-BE49-F238E27FC236}">
                <a16:creationId xmlns:a16="http://schemas.microsoft.com/office/drawing/2014/main" id="{7703ED53-D3EE-458A-A8ED-45F1B2D8334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FA484B07-06D3-425B-80EC-F30AC68DC2B7}"/>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6" highlightClick="1"/>
            <a:extLst>
              <a:ext uri="{FF2B5EF4-FFF2-40B4-BE49-F238E27FC236}">
                <a16:creationId xmlns:a16="http://schemas.microsoft.com/office/drawing/2014/main" id="{A40414ED-D12D-4BAE-AEA1-1D234D1B6E8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165F630-C5DF-4013-9660-84D5DE1D4FC2}"/>
              </a:ext>
            </a:extLst>
          </p:cNvPr>
          <p:cNvSpPr txBox="1"/>
          <p:nvPr/>
        </p:nvSpPr>
        <p:spPr>
          <a:xfrm>
            <a:off x="3076575" y="246063"/>
            <a:ext cx="9115425" cy="2862262"/>
          </a:xfrm>
          <a:prstGeom prst="rect">
            <a:avLst/>
          </a:prstGeom>
          <a:noFill/>
        </p:spPr>
        <p:txBody>
          <a:bodyPr>
            <a:spAutoFit/>
          </a:bodyPr>
          <a:lstStyle/>
          <a:p>
            <a:pPr algn="ctr" eaLnBrk="1" fontAlgn="auto" hangingPunct="1">
              <a:spcBef>
                <a:spcPts val="0"/>
              </a:spcBef>
              <a:spcAft>
                <a:spcPts val="0"/>
              </a:spcAft>
              <a:defRPr/>
            </a:pPr>
            <a:r>
              <a:rPr lang="pt-BR" sz="4501" b="1" i="1">
                <a:solidFill>
                  <a:srgbClr val="00707C"/>
                </a:solidFill>
                <a:latin typeface="+mj-lt"/>
                <a:ea typeface="+mj-ea"/>
                <a:cs typeface="+mj-cs"/>
              </a:rPr>
              <a:t>E. coli </a:t>
            </a:r>
            <a:r>
              <a:rPr lang="pt-BR" sz="4501" b="1">
                <a:solidFill>
                  <a:srgbClr val="00707C"/>
                </a:solidFill>
                <a:latin typeface="+mj-lt"/>
                <a:ea typeface="+mj-ea"/>
                <a:cs typeface="+mj-cs"/>
              </a:rPr>
              <a:t>produtora de toxinas Shiga </a:t>
            </a:r>
          </a:p>
          <a:p>
            <a:pPr algn="ctr" eaLnBrk="1" fontAlgn="auto" hangingPunct="1">
              <a:spcBef>
                <a:spcPts val="0"/>
              </a:spcBef>
              <a:spcAft>
                <a:spcPts val="0"/>
              </a:spcAft>
              <a:defRPr/>
            </a:pPr>
            <a:r>
              <a:rPr lang="pt-BR" sz="4501" b="1">
                <a:solidFill>
                  <a:srgbClr val="00707C"/>
                </a:solidFill>
                <a:latin typeface="+mj-lt"/>
                <a:ea typeface="+mj-ea"/>
                <a:cs typeface="+mj-cs"/>
              </a:rPr>
              <a:t>Onde podemos encontrar este micróbio?</a:t>
            </a:r>
          </a:p>
        </p:txBody>
      </p:sp>
      <p:sp>
        <p:nvSpPr>
          <p:cNvPr id="19459" name="ZoneTexte 13">
            <a:extLst>
              <a:ext uri="{FF2B5EF4-FFF2-40B4-BE49-F238E27FC236}">
                <a16:creationId xmlns:a16="http://schemas.microsoft.com/office/drawing/2014/main" id="{9ACDDA2E-67F5-4EBA-AE57-79F7BE3CDAB6}"/>
              </a:ext>
            </a:extLst>
          </p:cNvPr>
          <p:cNvSpPr txBox="1">
            <a:spLocks noChangeArrowheads="1"/>
          </p:cNvSpPr>
          <p:nvPr/>
        </p:nvSpPr>
        <p:spPr bwMode="auto">
          <a:xfrm>
            <a:off x="3175000" y="3073400"/>
            <a:ext cx="8928100" cy="1169988"/>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solidFill>
                <a:srgbClr val="00707C"/>
              </a:solidFill>
            </a:endParaRPr>
          </a:p>
          <a:p>
            <a:pPr marL="285750" indent="-285750">
              <a:buFont typeface="Wingdings" panose="05000000000000000000" pitchFamily="2" charset="2"/>
              <a:buChar char="ü"/>
              <a:defRPr/>
            </a:pPr>
            <a:endParaRPr lang="en-GB" sz="1400" dirty="0">
              <a:solidFill>
                <a:srgbClr val="00707C"/>
              </a:solidFill>
            </a:endParaRPr>
          </a:p>
          <a:p>
            <a:pPr marL="285750" indent="-285750" eaLnBrk="1" hangingPunct="1">
              <a:buFont typeface="Wingdings" panose="05000000000000000000" pitchFamily="2" charset="2"/>
              <a:buChar char="ü"/>
              <a:defRPr/>
            </a:pPr>
            <a:r>
              <a:rPr lang="pt-BR" sz="1400" dirty="0">
                <a:solidFill>
                  <a:schemeClr val="accent1"/>
                </a:solidFill>
              </a:rPr>
              <a:t>As STEC vivem no </a:t>
            </a:r>
            <a:r>
              <a:rPr lang="pt-BR" sz="1400" dirty="0">
                <a:solidFill>
                  <a:srgbClr val="B92233"/>
                </a:solidFill>
              </a:rPr>
              <a:t>trato digestivo dos ruminantes</a:t>
            </a:r>
            <a:r>
              <a:rPr lang="pt-BR" sz="1400" dirty="0">
                <a:solidFill>
                  <a:schemeClr val="accent1"/>
                </a:solidFill>
              </a:rPr>
              <a:t>, incluindo o gado, sem causar geralmente qualquer doença ao animal.</a:t>
            </a:r>
            <a:endParaRPr lang="en-US" altLang="fr-FR" sz="1400" dirty="0">
              <a:solidFill>
                <a:srgbClr val="00707C"/>
              </a:solidFill>
            </a:endParaRPr>
          </a:p>
          <a:p>
            <a:pPr marL="285750" indent="-285750" eaLnBrk="1" hangingPunct="1">
              <a:buFont typeface="Wingdings" panose="05000000000000000000" pitchFamily="2" charset="2"/>
              <a:buChar char="ü"/>
              <a:defRPr/>
            </a:pPr>
            <a:endParaRPr lang="en-US" altLang="fr-FR" sz="1400" dirty="0">
              <a:solidFill>
                <a:srgbClr val="00707C"/>
              </a:solidFill>
            </a:endParaRPr>
          </a:p>
        </p:txBody>
      </p:sp>
      <p:grpSp>
        <p:nvGrpSpPr>
          <p:cNvPr id="106500" name="Groupe 17">
            <a:extLst>
              <a:ext uri="{FF2B5EF4-FFF2-40B4-BE49-F238E27FC236}">
                <a16:creationId xmlns:a16="http://schemas.microsoft.com/office/drawing/2014/main" id="{2006F257-56AE-4BF5-90CD-E5A00ADD110C}"/>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F59A85DF-3C26-48C2-955C-0A58E679B912}"/>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32C7ACBE-3352-4081-BB7F-2842FE22484E}"/>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6501" name="Groupe 17">
            <a:extLst>
              <a:ext uri="{FF2B5EF4-FFF2-40B4-BE49-F238E27FC236}">
                <a16:creationId xmlns:a16="http://schemas.microsoft.com/office/drawing/2014/main" id="{75ED48F7-DE62-412A-9E44-CA0BDF82A706}"/>
              </a:ext>
            </a:extLst>
          </p:cNvPr>
          <p:cNvGrpSpPr>
            <a:grpSpLocks/>
          </p:cNvGrpSpPr>
          <p:nvPr/>
        </p:nvGrpSpPr>
        <p:grpSpPr bwMode="auto">
          <a:xfrm>
            <a:off x="-41275" y="6016625"/>
            <a:ext cx="12276138" cy="887413"/>
            <a:chOff x="-41565" y="6016088"/>
            <a:chExt cx="12276859" cy="888671"/>
          </a:xfrm>
        </p:grpSpPr>
        <p:sp>
          <p:nvSpPr>
            <p:cNvPr id="106505" name="ZoneTexte 18">
              <a:extLst>
                <a:ext uri="{FF2B5EF4-FFF2-40B4-BE49-F238E27FC236}">
                  <a16:creationId xmlns:a16="http://schemas.microsoft.com/office/drawing/2014/main" id="{C73FABC6-EA5E-4415-A797-DA2C15B060E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6506" name="ZoneTexte 19">
              <a:extLst>
                <a:ext uri="{FF2B5EF4-FFF2-40B4-BE49-F238E27FC236}">
                  <a16:creationId xmlns:a16="http://schemas.microsoft.com/office/drawing/2014/main" id="{4087FEDF-769D-45AB-B7A0-066C3DDB2C3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2" name="Rectangle 21">
              <a:extLst>
                <a:ext uri="{FF2B5EF4-FFF2-40B4-BE49-F238E27FC236}">
                  <a16:creationId xmlns:a16="http://schemas.microsoft.com/office/drawing/2014/main" id="{DCC29660-D569-4DC7-B4EB-EDE924A6856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612DE9D7-88B9-481C-B5FB-D9C8DA543DA8}"/>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6509" name="Image 25">
              <a:extLst>
                <a:ext uri="{FF2B5EF4-FFF2-40B4-BE49-F238E27FC236}">
                  <a16:creationId xmlns:a16="http://schemas.microsoft.com/office/drawing/2014/main" id="{9B476149-1DB1-4EBA-990C-2B90C7670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502" name="Image 1">
            <a:extLst>
              <a:ext uri="{FF2B5EF4-FFF2-40B4-BE49-F238E27FC236}">
                <a16:creationId xmlns:a16="http://schemas.microsoft.com/office/drawing/2014/main" id="{75F948A2-2B82-4E4E-80D1-6FFA48C2F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ZoneTexte 22">
            <a:extLst>
              <a:ext uri="{FF2B5EF4-FFF2-40B4-BE49-F238E27FC236}">
                <a16:creationId xmlns:a16="http://schemas.microsoft.com/office/drawing/2014/main" id="{3D36555A-DB0B-4E48-987A-A0C35193CB0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CC3BBC37-EC69-4169-8241-41E428B40759}"/>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6" highlightClick="1"/>
            <a:extLst>
              <a:ext uri="{FF2B5EF4-FFF2-40B4-BE49-F238E27FC236}">
                <a16:creationId xmlns:a16="http://schemas.microsoft.com/office/drawing/2014/main" id="{F2276F57-EBFE-41A4-BB84-A90168D0314E}"/>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oneTexte 3">
            <a:extLst>
              <a:ext uri="{FF2B5EF4-FFF2-40B4-BE49-F238E27FC236}">
                <a16:creationId xmlns:a16="http://schemas.microsoft.com/office/drawing/2014/main" id="{BEAE0207-7670-475E-871A-5FC64B62FFC3}"/>
              </a:ext>
            </a:extLst>
          </p:cNvPr>
          <p:cNvSpPr txBox="1">
            <a:spLocks noChangeArrowheads="1"/>
          </p:cNvSpPr>
          <p:nvPr/>
        </p:nvSpPr>
        <p:spPr bwMode="auto">
          <a:xfrm>
            <a:off x="3109913" y="109538"/>
            <a:ext cx="9082087"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4500" b="1" i="1">
                <a:solidFill>
                  <a:srgbClr val="00707C"/>
                </a:solidFill>
                <a:latin typeface="Georgia" panose="02040502050405020303" pitchFamily="18" charset="0"/>
              </a:rPr>
              <a:t>E. coli </a:t>
            </a:r>
            <a:r>
              <a:rPr lang="pt-BR" altLang="fr-FR" sz="4500" b="1">
                <a:solidFill>
                  <a:srgbClr val="00707C"/>
                </a:solidFill>
                <a:latin typeface="Georgia" panose="02040502050405020303" pitchFamily="18" charset="0"/>
              </a:rPr>
              <a:t>produtora de toxinas Shiga </a:t>
            </a:r>
          </a:p>
          <a:p>
            <a:pPr algn="ctr" eaLnBrk="1" hangingPunct="1"/>
            <a:r>
              <a:rPr lang="pt-BR" altLang="fr-FR" sz="4500" b="1">
                <a:solidFill>
                  <a:srgbClr val="00707C"/>
                </a:solidFill>
                <a:latin typeface="Georgia" panose="02040502050405020303" pitchFamily="18" charset="0"/>
              </a:rPr>
              <a:t>Como se espalha?</a:t>
            </a:r>
          </a:p>
        </p:txBody>
      </p:sp>
      <p:sp>
        <p:nvSpPr>
          <p:cNvPr id="86019" name="ZoneTexte 13">
            <a:extLst>
              <a:ext uri="{FF2B5EF4-FFF2-40B4-BE49-F238E27FC236}">
                <a16:creationId xmlns:a16="http://schemas.microsoft.com/office/drawing/2014/main" id="{7FE4F059-0854-473A-9E62-6CDC9E789B55}"/>
              </a:ext>
            </a:extLst>
          </p:cNvPr>
          <p:cNvSpPr txBox="1">
            <a:spLocks noChangeArrowheads="1"/>
          </p:cNvSpPr>
          <p:nvPr/>
        </p:nvSpPr>
        <p:spPr bwMode="auto">
          <a:xfrm>
            <a:off x="3224213" y="2336800"/>
            <a:ext cx="8710612" cy="31083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defTabSz="914400" eaLnBrk="1" hangingPunct="1">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A STEC </a:t>
            </a:r>
            <a:r>
              <a:rPr lang="pt-BR" sz="1400" dirty="0">
                <a:solidFill>
                  <a:srgbClr val="B92233"/>
                </a:solidFill>
              </a:rPr>
              <a:t>pode contaminar o leite </a:t>
            </a:r>
            <a:r>
              <a:rPr lang="pt-BR" sz="1400" dirty="0">
                <a:solidFill>
                  <a:schemeClr val="accent1"/>
                </a:solidFill>
              </a:rPr>
              <a:t>na quinta e a </a:t>
            </a:r>
            <a:r>
              <a:rPr lang="pt-BR" sz="1400" dirty="0">
                <a:solidFill>
                  <a:srgbClr val="B92233"/>
                </a:solidFill>
              </a:rPr>
              <a:t>carcaça</a:t>
            </a:r>
            <a:r>
              <a:rPr lang="pt-BR" sz="1400" dirty="0">
                <a:solidFill>
                  <a:schemeClr val="accent1"/>
                </a:solidFill>
              </a:rPr>
              <a:t> no abate, a partir do trato digestivo do animal</a:t>
            </a:r>
            <a:r>
              <a:rPr lang="en-GB" sz="1400" dirty="0">
                <a:solidFill>
                  <a:schemeClr val="accent1"/>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Os consumidores de </a:t>
            </a:r>
            <a:r>
              <a:rPr lang="pt-BR" sz="1400" dirty="0">
                <a:solidFill>
                  <a:srgbClr val="B92233"/>
                </a:solidFill>
              </a:rPr>
              <a:t>leite cru</a:t>
            </a:r>
            <a:r>
              <a:rPr lang="pt-BR" sz="1400" dirty="0">
                <a:solidFill>
                  <a:schemeClr val="accent1"/>
                </a:solidFill>
              </a:rPr>
              <a:t>, de alguns </a:t>
            </a:r>
            <a:r>
              <a:rPr lang="pt-BR" sz="1400" dirty="0">
                <a:solidFill>
                  <a:srgbClr val="B92233"/>
                </a:solidFill>
              </a:rPr>
              <a:t>queijos frescos </a:t>
            </a:r>
            <a:r>
              <a:rPr lang="pt-BR" sz="1400" dirty="0">
                <a:solidFill>
                  <a:schemeClr val="accent1"/>
                </a:solidFill>
              </a:rPr>
              <a:t>e de </a:t>
            </a:r>
            <a:r>
              <a:rPr lang="pt-BR" sz="1400" dirty="0">
                <a:solidFill>
                  <a:srgbClr val="B92233"/>
                </a:solidFill>
              </a:rPr>
              <a:t>carne crua ou malpassada </a:t>
            </a:r>
            <a:r>
              <a:rPr lang="pt-BR" sz="1400" dirty="0">
                <a:solidFill>
                  <a:schemeClr val="accent1"/>
                </a:solidFill>
              </a:rPr>
              <a:t>(principalmente carne picada) podem ser contaminados</a:t>
            </a:r>
            <a:r>
              <a:rPr lang="en-GB" sz="1400" dirty="0">
                <a:solidFill>
                  <a:schemeClr val="accent1"/>
                </a:solidFill>
              </a:rPr>
              <a:t>. </a:t>
            </a:r>
            <a:r>
              <a:rPr lang="pt-BR" sz="1400" dirty="0">
                <a:solidFill>
                  <a:schemeClr val="accent1"/>
                </a:solidFill>
              </a:rPr>
              <a:t>Esta é a principal via de transmissão de STEC em países com um consumo importante de produtos de leite cru e de carne crua ou malpassada</a:t>
            </a:r>
            <a:r>
              <a:rPr lang="en-GB" sz="1400" dirty="0">
                <a:solidFill>
                  <a:schemeClr val="accent1"/>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O STEC também pode ser espalhado no ambiente, pelas </a:t>
            </a:r>
            <a:r>
              <a:rPr lang="pt-BR" sz="1400" dirty="0">
                <a:solidFill>
                  <a:srgbClr val="B92233"/>
                </a:solidFill>
              </a:rPr>
              <a:t>fezes dos animais</a:t>
            </a:r>
            <a:r>
              <a:rPr lang="pt-BR" sz="1400" dirty="0">
                <a:solidFill>
                  <a:schemeClr val="accent1"/>
                </a:solidFill>
              </a:rPr>
              <a:t>, e ir depois </a:t>
            </a:r>
            <a:r>
              <a:rPr lang="pt-BR" sz="1400" dirty="0">
                <a:solidFill>
                  <a:srgbClr val="B92233"/>
                </a:solidFill>
              </a:rPr>
              <a:t>contaminar a água, frutas e vegetais, cereais ou vários grãos</a:t>
            </a:r>
            <a:r>
              <a:rPr lang="en-GB" sz="1400" dirty="0">
                <a:solidFill>
                  <a:srgbClr val="B92233"/>
                </a:solidFill>
              </a:rPr>
              <a:t>. </a:t>
            </a:r>
          </a:p>
          <a:p>
            <a:pPr defTabSz="914400" eaLnBrk="1" hangingPunct="1">
              <a:buFont typeface="Wingdings" panose="05000000000000000000" pitchFamily="2" charset="2"/>
              <a:buChar char="ü"/>
              <a:defRPr/>
            </a:pPr>
            <a:endParaRPr lang="en-GB" sz="1400" dirty="0">
              <a:solidFill>
                <a:schemeClr val="accent1"/>
              </a:solidFill>
            </a:endParaRPr>
          </a:p>
          <a:p>
            <a:pPr defTabSz="914400" eaLnBrk="1" hangingPunct="1">
              <a:buFont typeface="Wingdings" panose="05000000000000000000" pitchFamily="2" charset="2"/>
              <a:buChar char="ü"/>
              <a:defRPr/>
            </a:pPr>
            <a:r>
              <a:rPr lang="pt-BR" sz="1400" dirty="0">
                <a:solidFill>
                  <a:schemeClr val="accent1"/>
                </a:solidFill>
              </a:rPr>
              <a:t>Em 2011 houve, na Alemanha, mais de 3.000 infeções por STEC, 838 SHU e 47 óbitos foram causadas por sementes contaminadas usadas para produzir rebentos. A farinha também tem sido uma causa de infeção através do consumo de massa de bolo crua.</a:t>
            </a:r>
          </a:p>
          <a:p>
            <a:pPr marL="0" indent="0" defTabSz="914400" eaLnBrk="1" hangingPunct="1">
              <a:defRPr/>
            </a:pPr>
            <a:endParaRPr lang="en-US" altLang="fr-FR" sz="1400" dirty="0">
              <a:solidFill>
                <a:srgbClr val="00707C"/>
              </a:solidFill>
            </a:endParaRPr>
          </a:p>
        </p:txBody>
      </p:sp>
      <p:grpSp>
        <p:nvGrpSpPr>
          <p:cNvPr id="107524" name="Groupe 15">
            <a:extLst>
              <a:ext uri="{FF2B5EF4-FFF2-40B4-BE49-F238E27FC236}">
                <a16:creationId xmlns:a16="http://schemas.microsoft.com/office/drawing/2014/main" id="{F9C88C42-C489-43C3-9145-C6B26EB7796D}"/>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559A8153-10E1-45A4-AEC7-FA062390E90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cxnSp>
          <p:nvCxnSpPr>
            <p:cNvPr id="18" name="Connecteur droit 17">
              <a:extLst>
                <a:ext uri="{FF2B5EF4-FFF2-40B4-BE49-F238E27FC236}">
                  <a16:creationId xmlns:a16="http://schemas.microsoft.com/office/drawing/2014/main" id="{0CC7D6FC-CB8E-44AA-B939-EA5D9A3ABA61}"/>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7525" name="Groupe 17">
            <a:extLst>
              <a:ext uri="{FF2B5EF4-FFF2-40B4-BE49-F238E27FC236}">
                <a16:creationId xmlns:a16="http://schemas.microsoft.com/office/drawing/2014/main" id="{76657575-1535-4BA9-BD46-ECF5868910DD}"/>
              </a:ext>
            </a:extLst>
          </p:cNvPr>
          <p:cNvGrpSpPr>
            <a:grpSpLocks/>
          </p:cNvGrpSpPr>
          <p:nvPr/>
        </p:nvGrpSpPr>
        <p:grpSpPr bwMode="auto">
          <a:xfrm>
            <a:off x="-41275" y="6016625"/>
            <a:ext cx="12276138" cy="887413"/>
            <a:chOff x="-41565" y="6016088"/>
            <a:chExt cx="12276859" cy="888671"/>
          </a:xfrm>
        </p:grpSpPr>
        <p:sp>
          <p:nvSpPr>
            <p:cNvPr id="107529" name="ZoneTexte 18">
              <a:extLst>
                <a:ext uri="{FF2B5EF4-FFF2-40B4-BE49-F238E27FC236}">
                  <a16:creationId xmlns:a16="http://schemas.microsoft.com/office/drawing/2014/main" id="{4E216D8F-CDFF-40C5-9AAB-D84AEC63E81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7530" name="ZoneTexte 19">
              <a:extLst>
                <a:ext uri="{FF2B5EF4-FFF2-40B4-BE49-F238E27FC236}">
                  <a16:creationId xmlns:a16="http://schemas.microsoft.com/office/drawing/2014/main" id="{197CB126-91ED-488A-8BB0-14EF1BBA285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72E2CCAA-0BAE-45DF-924B-48030D1F0BDC}"/>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6FF71ED7-8EC3-4A09-91A5-93F0E2C84971}"/>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7533" name="Image 25">
              <a:extLst>
                <a:ext uri="{FF2B5EF4-FFF2-40B4-BE49-F238E27FC236}">
                  <a16:creationId xmlns:a16="http://schemas.microsoft.com/office/drawing/2014/main" id="{535C5D3B-B8E6-490D-8EEC-1DF5C9CD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Image 1">
            <a:extLst>
              <a:ext uri="{FF2B5EF4-FFF2-40B4-BE49-F238E27FC236}">
                <a16:creationId xmlns:a16="http://schemas.microsoft.com/office/drawing/2014/main" id="{72F7AE64-DD44-4235-ADFA-5D1C66620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ZoneTexte 22">
            <a:extLst>
              <a:ext uri="{FF2B5EF4-FFF2-40B4-BE49-F238E27FC236}">
                <a16:creationId xmlns:a16="http://schemas.microsoft.com/office/drawing/2014/main" id="{6A901721-BA6D-4DF3-A3B5-4DDC6C2A075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F261AD38-F28A-4145-9BB0-3ED0303C6A6A}"/>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6" highlightClick="1"/>
            <a:extLst>
              <a:ext uri="{FF2B5EF4-FFF2-40B4-BE49-F238E27FC236}">
                <a16:creationId xmlns:a16="http://schemas.microsoft.com/office/drawing/2014/main" id="{F748CABE-E811-4825-8E34-E20F236C18C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oneTexte 3">
            <a:extLst>
              <a:ext uri="{FF2B5EF4-FFF2-40B4-BE49-F238E27FC236}">
                <a16:creationId xmlns:a16="http://schemas.microsoft.com/office/drawing/2014/main" id="{8977DD14-3151-40AC-AE95-C6825AEEAAED}"/>
              </a:ext>
            </a:extLst>
          </p:cNvPr>
          <p:cNvSpPr txBox="1">
            <a:spLocks noChangeArrowheads="1"/>
          </p:cNvSpPr>
          <p:nvPr/>
        </p:nvSpPr>
        <p:spPr bwMode="auto">
          <a:xfrm>
            <a:off x="3122613" y="-1588"/>
            <a:ext cx="906938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4500" b="1" i="1">
                <a:solidFill>
                  <a:srgbClr val="00707C"/>
                </a:solidFill>
                <a:latin typeface="Georgia" panose="02040502050405020303" pitchFamily="18" charset="0"/>
              </a:rPr>
              <a:t>E. coli </a:t>
            </a:r>
            <a:r>
              <a:rPr lang="pt-BR" altLang="fr-FR" sz="4500" b="1">
                <a:solidFill>
                  <a:srgbClr val="00707C"/>
                </a:solidFill>
                <a:latin typeface="Georgia" panose="02040502050405020303" pitchFamily="18" charset="0"/>
              </a:rPr>
              <a:t>produtora de toxinas Shiga </a:t>
            </a:r>
          </a:p>
          <a:p>
            <a:pPr algn="ctr" eaLnBrk="1" hangingPunct="1"/>
            <a:r>
              <a:rPr lang="pt-BR" altLang="fr-FR" sz="4500" b="1">
                <a:solidFill>
                  <a:srgbClr val="00707C"/>
                </a:solidFill>
                <a:latin typeface="Georgia" panose="02040502050405020303" pitchFamily="18" charset="0"/>
              </a:rPr>
              <a:t>Quais os sintomas?</a:t>
            </a:r>
          </a:p>
        </p:txBody>
      </p:sp>
      <p:sp>
        <p:nvSpPr>
          <p:cNvPr id="108547" name="ZoneTexte 13">
            <a:extLst>
              <a:ext uri="{FF2B5EF4-FFF2-40B4-BE49-F238E27FC236}">
                <a16:creationId xmlns:a16="http://schemas.microsoft.com/office/drawing/2014/main" id="{8940EDFF-3818-4C7D-9E0D-850998A40950}"/>
              </a:ext>
            </a:extLst>
          </p:cNvPr>
          <p:cNvSpPr txBox="1">
            <a:spLocks noChangeArrowheads="1"/>
          </p:cNvSpPr>
          <p:nvPr/>
        </p:nvSpPr>
        <p:spPr bwMode="auto">
          <a:xfrm>
            <a:off x="3171825" y="2055813"/>
            <a:ext cx="8828088"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As infeções por STEC causam </a:t>
            </a:r>
            <a:r>
              <a:rPr lang="pt-BR" altLang="fr-FR" sz="1400" dirty="0">
                <a:solidFill>
                  <a:srgbClr val="B92233"/>
                </a:solidFill>
              </a:rPr>
              <a:t>dor abdominal</a:t>
            </a:r>
            <a:r>
              <a:rPr lang="pt-BR" altLang="fr-FR" sz="1400" dirty="0">
                <a:solidFill>
                  <a:schemeClr val="accent1"/>
                </a:solidFill>
              </a:rPr>
              <a:t>, diarreia, frequentemente </a:t>
            </a:r>
            <a:r>
              <a:rPr lang="pt-BR" altLang="fr-FR" sz="1400" dirty="0">
                <a:solidFill>
                  <a:srgbClr val="B92233"/>
                </a:solidFill>
              </a:rPr>
              <a:t>diarreia com sangue </a:t>
            </a:r>
            <a:r>
              <a:rPr lang="pt-BR" altLang="fr-FR" sz="1400" dirty="0">
                <a:solidFill>
                  <a:schemeClr val="accent1"/>
                </a:solidFill>
              </a:rPr>
              <a:t>(sendo, por esse motivo, também são chamadas de </a:t>
            </a:r>
            <a:r>
              <a:rPr lang="pt-BR" altLang="fr-FR" sz="1400" i="1" dirty="0">
                <a:solidFill>
                  <a:schemeClr val="accent1"/>
                </a:solidFill>
              </a:rPr>
              <a:t>E. coli </a:t>
            </a:r>
            <a:r>
              <a:rPr lang="pt-BR" altLang="fr-FR" sz="1400" dirty="0">
                <a:solidFill>
                  <a:schemeClr val="accent1"/>
                </a:solidFill>
              </a:rPr>
              <a:t>enterohemorrágica EHEC) e, às vezes, febre ligeira</a:t>
            </a:r>
            <a:r>
              <a:rPr lang="en-GB" altLang="fr-FR" sz="1400" dirty="0">
                <a:solidFill>
                  <a:schemeClr val="accent1"/>
                </a:solidFill>
              </a:rPr>
              <a:t>. </a:t>
            </a: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Na </a:t>
            </a:r>
            <a:r>
              <a:rPr lang="pt-BR" altLang="fr-FR" sz="1400" dirty="0">
                <a:solidFill>
                  <a:srgbClr val="B92233"/>
                </a:solidFill>
              </a:rPr>
              <a:t>maioria dos casos, as infeções desaparecem no prazo de uma semana</a:t>
            </a:r>
            <a:r>
              <a:rPr lang="pt-BR" altLang="fr-FR" sz="1400" dirty="0">
                <a:solidFill>
                  <a:schemeClr val="accent1"/>
                </a:solidFill>
              </a:rPr>
              <a:t>, mas </a:t>
            </a:r>
            <a:r>
              <a:rPr lang="pt-BR" altLang="fr-FR" sz="1400" dirty="0">
                <a:solidFill>
                  <a:srgbClr val="B92233"/>
                </a:solidFill>
              </a:rPr>
              <a:t>5 a 10% </a:t>
            </a:r>
            <a:r>
              <a:rPr lang="pt-BR" altLang="fr-FR" sz="1400" dirty="0">
                <a:solidFill>
                  <a:schemeClr val="accent1"/>
                </a:solidFill>
              </a:rPr>
              <a:t>dos casos (mais com STEC altamente virulento como no surto alemão de 2011) desenvolvem a </a:t>
            </a:r>
            <a:r>
              <a:rPr lang="pt-BR" altLang="fr-FR" sz="1400" dirty="0">
                <a:solidFill>
                  <a:srgbClr val="B92233"/>
                </a:solidFill>
              </a:rPr>
              <a:t>complicação muito grave SHU (Síndrome hemolítica urémica)</a:t>
            </a:r>
            <a:r>
              <a:rPr lang="en-GB" altLang="fr-FR" sz="1400" dirty="0">
                <a:solidFill>
                  <a:srgbClr val="B92233"/>
                </a:solidFill>
              </a:rPr>
              <a:t>. </a:t>
            </a:r>
          </a:p>
          <a:p>
            <a:pPr>
              <a:buFont typeface="Wingdings" panose="05000000000000000000" pitchFamily="2" charset="2"/>
              <a:buChar char="ü"/>
            </a:pPr>
            <a:endParaRPr lang="en-GB" altLang="fr-FR" sz="1400" dirty="0">
              <a:solidFill>
                <a:schemeClr val="accent1"/>
              </a:solidFill>
            </a:endParaRPr>
          </a:p>
          <a:p>
            <a:pPr>
              <a:buClr>
                <a:schemeClr val="accent1"/>
              </a:buClr>
              <a:buFont typeface="Wingdings" panose="05000000000000000000" pitchFamily="2" charset="2"/>
              <a:buChar char="ü"/>
            </a:pPr>
            <a:r>
              <a:rPr lang="pt-BR" altLang="fr-FR" sz="1400" dirty="0">
                <a:solidFill>
                  <a:srgbClr val="B92233"/>
                </a:solidFill>
              </a:rPr>
              <a:t>Os pacientes com SHU sentem-se muito cansados com dificuldades para urinar</a:t>
            </a:r>
            <a:r>
              <a:rPr lang="pt-BR" altLang="fr-FR" sz="1400" dirty="0">
                <a:solidFill>
                  <a:schemeClr val="accent1"/>
                </a:solidFill>
              </a:rPr>
              <a:t>. O SHU é causado pela Toxina Shiga produzida pela </a:t>
            </a:r>
            <a:r>
              <a:rPr lang="pt-BR" altLang="fr-FR" sz="1400" i="1" dirty="0">
                <a:solidFill>
                  <a:schemeClr val="accent1"/>
                </a:solidFill>
              </a:rPr>
              <a:t>Escherichia coli  </a:t>
            </a:r>
            <a:r>
              <a:rPr lang="pt-BR" altLang="fr-FR" sz="1400" dirty="0">
                <a:solidFill>
                  <a:schemeClr val="accent1"/>
                </a:solidFill>
              </a:rPr>
              <a:t>que infeta o intestino do paciente. As Toxinas Shiga podem migrar do intestino para a circulação sanguínea e </a:t>
            </a:r>
            <a:r>
              <a:rPr lang="pt-BR" altLang="fr-FR" sz="1400" dirty="0">
                <a:solidFill>
                  <a:srgbClr val="B92233"/>
                </a:solidFill>
              </a:rPr>
              <a:t>danificar os rins, ou, em casos raros, o cérebro.</a:t>
            </a:r>
          </a:p>
          <a:p>
            <a:pPr>
              <a:buFont typeface="Wingdings" panose="05000000000000000000" pitchFamily="2" charset="2"/>
              <a:buChar char="ü"/>
            </a:pPr>
            <a:endParaRPr lang="en-GB" altLang="fr-FR" sz="1400" dirty="0">
              <a:solidFill>
                <a:schemeClr val="accent1"/>
              </a:solidFill>
            </a:endParaRPr>
          </a:p>
          <a:p>
            <a:pPr eaLnBrk="1" hangingPunct="1">
              <a:buFont typeface="Wingdings" panose="05000000000000000000" pitchFamily="2" charset="2"/>
              <a:buChar char="ü"/>
            </a:pPr>
            <a:endParaRPr lang="fr-FR" altLang="fr-FR" sz="1400" dirty="0">
              <a:solidFill>
                <a:schemeClr val="accent1"/>
              </a:solidFill>
            </a:endParaRPr>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108548" name="Groupe 15">
            <a:extLst>
              <a:ext uri="{FF2B5EF4-FFF2-40B4-BE49-F238E27FC236}">
                <a16:creationId xmlns:a16="http://schemas.microsoft.com/office/drawing/2014/main" id="{8251AD12-4AC7-4F4C-B7C0-3A981D1D84FC}"/>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8E01FC6A-45CA-43F4-8275-DD9E2478210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0EE55150-428C-4423-97D0-384D651F0F4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8549" name="Groupe 17">
            <a:extLst>
              <a:ext uri="{FF2B5EF4-FFF2-40B4-BE49-F238E27FC236}">
                <a16:creationId xmlns:a16="http://schemas.microsoft.com/office/drawing/2014/main" id="{6804E907-081E-4E84-8B9C-261CFC670B3B}"/>
              </a:ext>
            </a:extLst>
          </p:cNvPr>
          <p:cNvGrpSpPr>
            <a:grpSpLocks/>
          </p:cNvGrpSpPr>
          <p:nvPr/>
        </p:nvGrpSpPr>
        <p:grpSpPr bwMode="auto">
          <a:xfrm>
            <a:off x="-41275" y="6016625"/>
            <a:ext cx="12276138" cy="887413"/>
            <a:chOff x="-41565" y="6016088"/>
            <a:chExt cx="12276859" cy="888671"/>
          </a:xfrm>
        </p:grpSpPr>
        <p:sp>
          <p:nvSpPr>
            <p:cNvPr id="108554" name="ZoneTexte 18">
              <a:extLst>
                <a:ext uri="{FF2B5EF4-FFF2-40B4-BE49-F238E27FC236}">
                  <a16:creationId xmlns:a16="http://schemas.microsoft.com/office/drawing/2014/main" id="{1BF83DEC-672A-4C6B-AC29-6E9C5762EF90}"/>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8555" name="ZoneTexte 19">
              <a:extLst>
                <a:ext uri="{FF2B5EF4-FFF2-40B4-BE49-F238E27FC236}">
                  <a16:creationId xmlns:a16="http://schemas.microsoft.com/office/drawing/2014/main" id="{3F5ED98F-5388-4698-A7E3-F93A69F061E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0" name="Rectangle 19">
              <a:extLst>
                <a:ext uri="{FF2B5EF4-FFF2-40B4-BE49-F238E27FC236}">
                  <a16:creationId xmlns:a16="http://schemas.microsoft.com/office/drawing/2014/main" id="{38BC35EF-4356-496D-9B87-2AF3B508E40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1" name="Bouton d’action : vide 20">
              <a:hlinkClick r:id="rId2" action="ppaction://hlinksldjump" highlightClick="1"/>
              <a:extLst>
                <a:ext uri="{FF2B5EF4-FFF2-40B4-BE49-F238E27FC236}">
                  <a16:creationId xmlns:a16="http://schemas.microsoft.com/office/drawing/2014/main" id="{C6C919D9-C180-4C22-88F0-3CD38A69780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8558" name="Image 25">
              <a:extLst>
                <a:ext uri="{FF2B5EF4-FFF2-40B4-BE49-F238E27FC236}">
                  <a16:creationId xmlns:a16="http://schemas.microsoft.com/office/drawing/2014/main" id="{79D62F1B-DDC5-4CF7-93BE-83A22181F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50" name="Image 1" descr="Desenho: Rins">
            <a:extLst>
              <a:ext uri="{FF2B5EF4-FFF2-40B4-BE49-F238E27FC236}">
                <a16:creationId xmlns:a16="http://schemas.microsoft.com/office/drawing/2014/main" id="{EA687D2A-9A57-4636-8BF6-52C9111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325" y="4483100"/>
            <a:ext cx="2087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Image 1">
            <a:extLst>
              <a:ext uri="{FF2B5EF4-FFF2-40B4-BE49-F238E27FC236}">
                <a16:creationId xmlns:a16="http://schemas.microsoft.com/office/drawing/2014/main" id="{B0CCD6C0-C7B8-43CA-9C1A-4E74C6861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3" name="ZoneTexte 22">
            <a:extLst>
              <a:ext uri="{FF2B5EF4-FFF2-40B4-BE49-F238E27FC236}">
                <a16:creationId xmlns:a16="http://schemas.microsoft.com/office/drawing/2014/main" id="{CC4E8AA7-1A13-4A90-8CFA-792E00DD3B0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E7E299FB-B8FC-49CD-AE22-E18A450EC1E6}"/>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7" highlightClick="1"/>
            <a:extLst>
              <a:ext uri="{FF2B5EF4-FFF2-40B4-BE49-F238E27FC236}">
                <a16:creationId xmlns:a16="http://schemas.microsoft.com/office/drawing/2014/main" id="{8258A84A-C1A7-439E-9BB9-987284B50B48}"/>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oneTexte 3">
            <a:extLst>
              <a:ext uri="{FF2B5EF4-FFF2-40B4-BE49-F238E27FC236}">
                <a16:creationId xmlns:a16="http://schemas.microsoft.com/office/drawing/2014/main" id="{3FACEE01-96AE-489F-BD7A-A916B838CF6F}"/>
              </a:ext>
            </a:extLst>
          </p:cNvPr>
          <p:cNvSpPr txBox="1">
            <a:spLocks noChangeArrowheads="1"/>
          </p:cNvSpPr>
          <p:nvPr/>
        </p:nvSpPr>
        <p:spPr bwMode="auto">
          <a:xfrm>
            <a:off x="3122613" y="-87313"/>
            <a:ext cx="90693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4500" b="1" i="1">
                <a:solidFill>
                  <a:srgbClr val="00707C"/>
                </a:solidFill>
                <a:latin typeface="Georgia" panose="02040502050405020303" pitchFamily="18" charset="0"/>
              </a:rPr>
              <a:t>E. coli </a:t>
            </a:r>
            <a:r>
              <a:rPr lang="pt-BR" altLang="fr-FR" sz="4500" b="1">
                <a:solidFill>
                  <a:srgbClr val="00707C"/>
                </a:solidFill>
                <a:latin typeface="Georgia" panose="02040502050405020303" pitchFamily="18" charset="0"/>
              </a:rPr>
              <a:t>produtora de toxina Shiga </a:t>
            </a:r>
          </a:p>
          <a:p>
            <a:pPr algn="ctr" eaLnBrk="1" hangingPunct="1"/>
            <a:r>
              <a:rPr lang="pt-BR" altLang="fr-FR" sz="4500" b="1">
                <a:solidFill>
                  <a:srgbClr val="00707C"/>
                </a:solidFill>
                <a:latin typeface="Georgia" panose="02040502050405020303" pitchFamily="18" charset="0"/>
              </a:rPr>
              <a:t>Existe algum tratamento ou conselho para melhorar?</a:t>
            </a:r>
          </a:p>
        </p:txBody>
      </p:sp>
      <p:sp>
        <p:nvSpPr>
          <p:cNvPr id="109571" name="ZoneTexte 13">
            <a:extLst>
              <a:ext uri="{FF2B5EF4-FFF2-40B4-BE49-F238E27FC236}">
                <a16:creationId xmlns:a16="http://schemas.microsoft.com/office/drawing/2014/main" id="{D216D057-EF26-46DA-9413-1DD952E0405E}"/>
              </a:ext>
            </a:extLst>
          </p:cNvPr>
          <p:cNvSpPr txBox="1">
            <a:spLocks noChangeArrowheads="1"/>
          </p:cNvSpPr>
          <p:nvPr/>
        </p:nvSpPr>
        <p:spPr bwMode="auto">
          <a:xfrm>
            <a:off x="3186113" y="2654300"/>
            <a:ext cx="88280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As infeções por STEC </a:t>
            </a:r>
            <a:r>
              <a:rPr lang="pt-BR" altLang="fr-FR" sz="1400" dirty="0">
                <a:solidFill>
                  <a:srgbClr val="B92233"/>
                </a:solidFill>
              </a:rPr>
              <a:t>geralmente desaparecem espontaneamente, mas a SHU requer hospitalização</a:t>
            </a:r>
            <a:r>
              <a:rPr lang="en-GB" altLang="fr-FR" sz="1400" dirty="0">
                <a:solidFill>
                  <a:srgbClr val="B92233"/>
                </a:solidFill>
              </a:rPr>
              <a:t>.</a:t>
            </a: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en-GB" altLang="fr-FR" sz="1400" dirty="0" err="1">
                <a:solidFill>
                  <a:schemeClr val="accent1"/>
                </a:solidFill>
              </a:rPr>
              <a:t>Recomenda</a:t>
            </a:r>
            <a:r>
              <a:rPr lang="en-GB" altLang="fr-FR" sz="1400" dirty="0">
                <a:solidFill>
                  <a:schemeClr val="accent1"/>
                </a:solidFill>
              </a:rPr>
              <a:t>-se </a:t>
            </a:r>
            <a:r>
              <a:rPr lang="en-GB" altLang="fr-FR" sz="1400" dirty="0" err="1">
                <a:solidFill>
                  <a:schemeClr val="accent1"/>
                </a:solidFill>
              </a:rPr>
              <a:t>terapia</a:t>
            </a:r>
            <a:r>
              <a:rPr lang="en-GB" altLang="fr-FR" sz="1400" dirty="0">
                <a:solidFill>
                  <a:schemeClr val="accent1"/>
                </a:solidFill>
              </a:rPr>
              <a:t> de </a:t>
            </a:r>
            <a:r>
              <a:rPr lang="en-GB" altLang="fr-FR" sz="1400" dirty="0" err="1">
                <a:solidFill>
                  <a:schemeClr val="accent1"/>
                </a:solidFill>
              </a:rPr>
              <a:t>suporte</a:t>
            </a:r>
            <a:r>
              <a:rPr lang="en-GB" altLang="fr-FR" sz="1400" dirty="0">
                <a:solidFill>
                  <a:schemeClr val="accent1"/>
                </a:solidFill>
              </a:rPr>
              <a:t> </a:t>
            </a:r>
            <a:r>
              <a:rPr lang="en-GB" altLang="fr-FR" sz="1400" dirty="0" err="1">
                <a:solidFill>
                  <a:schemeClr val="accent1"/>
                </a:solidFill>
              </a:rPr>
              <a:t>inespecífica</a:t>
            </a:r>
            <a:r>
              <a:rPr lang="en-GB" altLang="fr-FR" sz="1400" dirty="0">
                <a:solidFill>
                  <a:schemeClr val="accent1"/>
                </a:solidFill>
              </a:rPr>
              <a:t>.</a:t>
            </a:r>
          </a:p>
          <a:p>
            <a:pPr>
              <a:buFont typeface="Wingdings" panose="05000000000000000000" pitchFamily="2" charset="2"/>
              <a:buChar char="ü"/>
            </a:pPr>
            <a:endParaRPr lang="en-GB"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Há que ter em conta que os </a:t>
            </a:r>
            <a:r>
              <a:rPr lang="pt-BR" altLang="fr-FR" sz="1400" dirty="0">
                <a:solidFill>
                  <a:srgbClr val="B92233"/>
                </a:solidFill>
              </a:rPr>
              <a:t>tratamentos com antibióticos e a administração de antidiarreicos aumentam o risco de desenvolver SHU e devem ser evitados.</a:t>
            </a:r>
            <a:endParaRPr lang="fr-FR" altLang="fr-FR" sz="1400" dirty="0">
              <a:solidFill>
                <a:srgbClr val="B92233"/>
              </a:solidFill>
            </a:endParaRPr>
          </a:p>
        </p:txBody>
      </p:sp>
      <p:grpSp>
        <p:nvGrpSpPr>
          <p:cNvPr id="109572" name="Groupe 15">
            <a:extLst>
              <a:ext uri="{FF2B5EF4-FFF2-40B4-BE49-F238E27FC236}">
                <a16:creationId xmlns:a16="http://schemas.microsoft.com/office/drawing/2014/main" id="{87B2EF56-84BA-4B09-B54E-CBB5DA92003D}"/>
              </a:ext>
            </a:extLst>
          </p:cNvPr>
          <p:cNvGrpSpPr>
            <a:grpSpLocks/>
          </p:cNvGrpSpPr>
          <p:nvPr/>
        </p:nvGrpSpPr>
        <p:grpSpPr bwMode="auto">
          <a:xfrm>
            <a:off x="0" y="14288"/>
            <a:ext cx="3076575" cy="6002337"/>
            <a:chOff x="0" y="14288"/>
            <a:chExt cx="3076575" cy="6002337"/>
          </a:xfrm>
        </p:grpSpPr>
        <p:sp>
          <p:nvSpPr>
            <p:cNvPr id="30" name="Rectangle 29">
              <a:extLst>
                <a:ext uri="{FF2B5EF4-FFF2-40B4-BE49-F238E27FC236}">
                  <a16:creationId xmlns:a16="http://schemas.microsoft.com/office/drawing/2014/main" id="{2594D558-F3FB-45D1-A1F7-45DE7399FE2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1" name="Connecteur droit 30">
              <a:extLst>
                <a:ext uri="{FF2B5EF4-FFF2-40B4-BE49-F238E27FC236}">
                  <a16:creationId xmlns:a16="http://schemas.microsoft.com/office/drawing/2014/main" id="{FB76709C-426D-4248-83D8-521FDE3C11FC}"/>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09573" name="Groupe 17">
            <a:extLst>
              <a:ext uri="{FF2B5EF4-FFF2-40B4-BE49-F238E27FC236}">
                <a16:creationId xmlns:a16="http://schemas.microsoft.com/office/drawing/2014/main" id="{EE0F1C1E-83E6-4D9C-820C-F72C758BEC00}"/>
              </a:ext>
            </a:extLst>
          </p:cNvPr>
          <p:cNvGrpSpPr>
            <a:grpSpLocks/>
          </p:cNvGrpSpPr>
          <p:nvPr/>
        </p:nvGrpSpPr>
        <p:grpSpPr bwMode="auto">
          <a:xfrm>
            <a:off x="-41275" y="6016625"/>
            <a:ext cx="12276138" cy="887413"/>
            <a:chOff x="-41565" y="6016088"/>
            <a:chExt cx="12276859" cy="888671"/>
          </a:xfrm>
        </p:grpSpPr>
        <p:sp>
          <p:nvSpPr>
            <p:cNvPr id="109578" name="ZoneTexte 18">
              <a:extLst>
                <a:ext uri="{FF2B5EF4-FFF2-40B4-BE49-F238E27FC236}">
                  <a16:creationId xmlns:a16="http://schemas.microsoft.com/office/drawing/2014/main" id="{28495668-1655-4119-8A8E-4A999314A4F5}"/>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09579" name="ZoneTexte 19">
              <a:extLst>
                <a:ext uri="{FF2B5EF4-FFF2-40B4-BE49-F238E27FC236}">
                  <a16:creationId xmlns:a16="http://schemas.microsoft.com/office/drawing/2014/main" id="{F910B9D2-84A3-4B38-A10A-E0A7D2799F2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0" name="Rectangle 19">
              <a:extLst>
                <a:ext uri="{FF2B5EF4-FFF2-40B4-BE49-F238E27FC236}">
                  <a16:creationId xmlns:a16="http://schemas.microsoft.com/office/drawing/2014/main" id="{D4522541-5676-47CB-81D5-47373230954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3" name="Bouton d’action : vide 22">
              <a:hlinkClick r:id="rId2" action="ppaction://hlinksldjump" highlightClick="1"/>
              <a:extLst>
                <a:ext uri="{FF2B5EF4-FFF2-40B4-BE49-F238E27FC236}">
                  <a16:creationId xmlns:a16="http://schemas.microsoft.com/office/drawing/2014/main" id="{0DB59E26-0C76-4E1F-85BA-6723253A714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09582" name="Image 25">
              <a:extLst>
                <a:ext uri="{FF2B5EF4-FFF2-40B4-BE49-F238E27FC236}">
                  <a16:creationId xmlns:a16="http://schemas.microsoft.com/office/drawing/2014/main" id="{2922F92A-2CBD-4842-BE6E-D98FFE084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9574" name="Image 1" descr="Fotografia: Comprimidos com sinal de proibido por cima">
            <a:extLst>
              <a:ext uri="{FF2B5EF4-FFF2-40B4-BE49-F238E27FC236}">
                <a16:creationId xmlns:a16="http://schemas.microsoft.com/office/drawing/2014/main" id="{76BC73C1-478C-4D9C-95F7-79C9E2025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4346575"/>
            <a:ext cx="337661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Image 1">
            <a:extLst>
              <a:ext uri="{FF2B5EF4-FFF2-40B4-BE49-F238E27FC236}">
                <a16:creationId xmlns:a16="http://schemas.microsoft.com/office/drawing/2014/main" id="{2473E4FD-3B1A-4773-BB82-302F96751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ZoneTexte 22">
            <a:extLst>
              <a:ext uri="{FF2B5EF4-FFF2-40B4-BE49-F238E27FC236}">
                <a16:creationId xmlns:a16="http://schemas.microsoft.com/office/drawing/2014/main" id="{1F458D17-6C30-4D90-B678-E28A7D976C9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7" name="ZoneTexte 16">
            <a:extLst>
              <a:ext uri="{FF2B5EF4-FFF2-40B4-BE49-F238E27FC236}">
                <a16:creationId xmlns:a16="http://schemas.microsoft.com/office/drawing/2014/main" id="{F1CA33E4-262C-4BC0-9B47-5BB2B36856F8}"/>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7" highlightClick="1"/>
            <a:extLst>
              <a:ext uri="{FF2B5EF4-FFF2-40B4-BE49-F238E27FC236}">
                <a16:creationId xmlns:a16="http://schemas.microsoft.com/office/drawing/2014/main" id="{224E5783-074F-4647-91A8-C4D7480654C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oneTexte 3">
            <a:extLst>
              <a:ext uri="{FF2B5EF4-FFF2-40B4-BE49-F238E27FC236}">
                <a16:creationId xmlns:a16="http://schemas.microsoft.com/office/drawing/2014/main" id="{56614095-9AFD-42EB-A7F9-4434E799E669}"/>
              </a:ext>
            </a:extLst>
          </p:cNvPr>
          <p:cNvSpPr txBox="1">
            <a:spLocks noChangeArrowheads="1"/>
          </p:cNvSpPr>
          <p:nvPr/>
        </p:nvSpPr>
        <p:spPr bwMode="auto">
          <a:xfrm>
            <a:off x="3041650" y="-136525"/>
            <a:ext cx="913765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4500" b="1" i="1">
                <a:solidFill>
                  <a:srgbClr val="00707C"/>
                </a:solidFill>
                <a:latin typeface="Georgia" panose="02040502050405020303" pitchFamily="18" charset="0"/>
              </a:rPr>
              <a:t>E. coli </a:t>
            </a:r>
            <a:r>
              <a:rPr lang="pt-BR" altLang="fr-FR" sz="4500" b="1">
                <a:solidFill>
                  <a:srgbClr val="00707C"/>
                </a:solidFill>
                <a:latin typeface="Georgia" panose="02040502050405020303" pitchFamily="18" charset="0"/>
              </a:rPr>
              <a:t>produtora de toxina Shiga </a:t>
            </a:r>
          </a:p>
          <a:p>
            <a:pPr algn="ctr" eaLnBrk="1" hangingPunct="1"/>
            <a:r>
              <a:rPr lang="pt-BR" altLang="fr-FR" sz="4500" b="1">
                <a:solidFill>
                  <a:srgbClr val="00707C"/>
                </a:solidFill>
                <a:latin typeface="Georgia" panose="02040502050405020303" pitchFamily="18" charset="0"/>
              </a:rPr>
              <a:t>Como pode evitar o micróbio?</a:t>
            </a:r>
          </a:p>
        </p:txBody>
      </p:sp>
      <p:sp>
        <p:nvSpPr>
          <p:cNvPr id="110595" name="ZoneTexte 13">
            <a:extLst>
              <a:ext uri="{FF2B5EF4-FFF2-40B4-BE49-F238E27FC236}">
                <a16:creationId xmlns:a16="http://schemas.microsoft.com/office/drawing/2014/main" id="{C93F8B48-51F4-471F-9CB5-938CEE90EF42}"/>
              </a:ext>
            </a:extLst>
          </p:cNvPr>
          <p:cNvSpPr txBox="1">
            <a:spLocks noChangeArrowheads="1"/>
          </p:cNvSpPr>
          <p:nvPr/>
        </p:nvSpPr>
        <p:spPr bwMode="auto">
          <a:xfrm>
            <a:off x="3054350" y="2266950"/>
            <a:ext cx="90201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pPr>
            <a:r>
              <a:rPr lang="pt-BR" altLang="fr-FR" sz="1400" dirty="0">
                <a:solidFill>
                  <a:schemeClr val="accent1"/>
                </a:solidFill>
              </a:rPr>
              <a:t>Ao nível dos consumidores, </a:t>
            </a:r>
            <a:r>
              <a:rPr lang="pt-BR" altLang="fr-FR" sz="1400" dirty="0">
                <a:solidFill>
                  <a:srgbClr val="B92233"/>
                </a:solidFill>
              </a:rPr>
              <a:t>evitar carne crua ou malpassada (principalmente hambúrgueres) e leite cru </a:t>
            </a:r>
            <a:r>
              <a:rPr lang="pt-BR" altLang="fr-FR" sz="1400" dirty="0">
                <a:solidFill>
                  <a:schemeClr val="accent1"/>
                </a:solidFill>
              </a:rPr>
              <a:t>é a maneira mais eficiente de evitar infeções por STEC.</a:t>
            </a:r>
          </a:p>
          <a:p>
            <a:pPr>
              <a:buFont typeface="Wingdings" panose="05000000000000000000" pitchFamily="2" charset="2"/>
              <a:buChar char="ü"/>
            </a:pPr>
            <a:endParaRPr lang="en-GB" altLang="fr-FR" sz="1400" dirty="0">
              <a:solidFill>
                <a:schemeClr val="accent1"/>
              </a:solidFill>
            </a:endParaRPr>
          </a:p>
          <a:p>
            <a:pPr>
              <a:buClr>
                <a:schemeClr val="accent1"/>
              </a:buClr>
              <a:buFont typeface="Wingdings" panose="05000000000000000000" pitchFamily="2" charset="2"/>
              <a:buChar char="ü"/>
            </a:pPr>
            <a:r>
              <a:rPr lang="pt-BR" altLang="fr-FR" sz="1400" dirty="0">
                <a:solidFill>
                  <a:srgbClr val="B92233"/>
                </a:solidFill>
              </a:rPr>
              <a:t>Evitar a contaminação cruzada de carne crua, lavar cuidadosamente frutas e legumes, evitar comer massa de bolo crua </a:t>
            </a:r>
            <a:r>
              <a:rPr lang="pt-BR" altLang="fr-FR" sz="1400" dirty="0">
                <a:solidFill>
                  <a:schemeClr val="accent1"/>
                </a:solidFill>
              </a:rPr>
              <a:t>também pode reduzir o risco de infeção.</a:t>
            </a:r>
            <a:endParaRPr lang="en-GB" altLang="fr-FR" sz="1400" dirty="0">
              <a:solidFill>
                <a:schemeClr val="accent1"/>
              </a:solidFill>
            </a:endParaRPr>
          </a:p>
        </p:txBody>
      </p:sp>
      <p:grpSp>
        <p:nvGrpSpPr>
          <p:cNvPr id="110596" name="Groupe 15">
            <a:extLst>
              <a:ext uri="{FF2B5EF4-FFF2-40B4-BE49-F238E27FC236}">
                <a16:creationId xmlns:a16="http://schemas.microsoft.com/office/drawing/2014/main" id="{8832472E-F043-4E7B-830E-6D6E78B4258A}"/>
              </a:ext>
            </a:extLst>
          </p:cNvPr>
          <p:cNvGrpSpPr>
            <a:grpSpLocks/>
          </p:cNvGrpSpPr>
          <p:nvPr/>
        </p:nvGrpSpPr>
        <p:grpSpPr bwMode="auto">
          <a:xfrm>
            <a:off x="0" y="14288"/>
            <a:ext cx="3076575" cy="6002337"/>
            <a:chOff x="0" y="14288"/>
            <a:chExt cx="3076575" cy="6002337"/>
          </a:xfrm>
        </p:grpSpPr>
        <p:sp>
          <p:nvSpPr>
            <p:cNvPr id="33" name="Rectangle 32">
              <a:extLst>
                <a:ext uri="{FF2B5EF4-FFF2-40B4-BE49-F238E27FC236}">
                  <a16:creationId xmlns:a16="http://schemas.microsoft.com/office/drawing/2014/main" id="{7C8D1F9C-6EE0-471D-A1BC-21D9B0546FBF}"/>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4" name="Connecteur droit 33">
              <a:extLst>
                <a:ext uri="{FF2B5EF4-FFF2-40B4-BE49-F238E27FC236}">
                  <a16:creationId xmlns:a16="http://schemas.microsoft.com/office/drawing/2014/main" id="{75581058-042A-4EBA-91F4-498F987C5756}"/>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10597" name="ZoneTexte 2">
            <a:extLst>
              <a:ext uri="{FF2B5EF4-FFF2-40B4-BE49-F238E27FC236}">
                <a16:creationId xmlns:a16="http://schemas.microsoft.com/office/drawing/2014/main" id="{000B79C1-BB81-4E4F-A5AA-40A645CD8DDB}"/>
              </a:ext>
            </a:extLst>
          </p:cNvPr>
          <p:cNvSpPr txBox="1">
            <a:spLocks noChangeArrowheads="1"/>
          </p:cNvSpPr>
          <p:nvPr/>
        </p:nvSpPr>
        <p:spPr bwMode="auto">
          <a:xfrm>
            <a:off x="5208588" y="4295775"/>
            <a:ext cx="70532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i="1">
                <a:solidFill>
                  <a:schemeClr val="accent1"/>
                </a:solidFill>
                <a:hlinkClick r:id="rId2"/>
              </a:rPr>
              <a:t>Escherichia coli </a:t>
            </a:r>
            <a:r>
              <a:rPr lang="fr-FR" altLang="fr-FR" sz="1400">
                <a:solidFill>
                  <a:schemeClr val="accent1"/>
                </a:solidFill>
                <a:hlinkClick r:id="rId2"/>
              </a:rPr>
              <a:t>- ASAE</a:t>
            </a:r>
            <a:endParaRPr lang="fr-FR" altLang="fr-FR" sz="1400">
              <a:solidFill>
                <a:schemeClr val="accent1"/>
              </a:solidFill>
            </a:endParaRPr>
          </a:p>
          <a:p>
            <a:endParaRPr lang="fr-FR" altLang="fr-FR" sz="1400">
              <a:solidFill>
                <a:schemeClr val="accent1"/>
              </a:solidFill>
            </a:endParaRPr>
          </a:p>
          <a:p>
            <a:endParaRPr lang="fr-FR" altLang="fr-FR" sz="1400">
              <a:solidFill>
                <a:schemeClr val="accent1"/>
              </a:solidFill>
            </a:endParaRPr>
          </a:p>
          <a:p>
            <a:endParaRPr lang="fr-FR" altLang="fr-FR" sz="1600">
              <a:solidFill>
                <a:schemeClr val="accent1"/>
              </a:solidFill>
            </a:endParaRPr>
          </a:p>
          <a:p>
            <a:r>
              <a:rPr lang="fr-FR" altLang="fr-FR" sz="1400">
                <a:solidFill>
                  <a:schemeClr val="accent1"/>
                </a:solidFill>
                <a:hlinkClick r:id="rId3"/>
              </a:rPr>
              <a:t>EFSA explains </a:t>
            </a:r>
            <a:r>
              <a:rPr lang="fr-FR" altLang="fr-FR" sz="1400" i="1">
                <a:solidFill>
                  <a:schemeClr val="accent1"/>
                </a:solidFill>
                <a:hlinkClick r:id="rId3"/>
              </a:rPr>
              <a:t>E. coli</a:t>
            </a:r>
            <a:endParaRPr lang="fr-FR" altLang="fr-FR" sz="1400" i="1">
              <a:solidFill>
                <a:schemeClr val="accent1"/>
              </a:solidFill>
            </a:endParaRPr>
          </a:p>
          <a:p>
            <a:endParaRPr lang="fr-FR" altLang="fr-FR" sz="1400">
              <a:solidFill>
                <a:schemeClr val="accent1"/>
              </a:solidFill>
            </a:endParaRPr>
          </a:p>
          <a:p>
            <a:endParaRPr lang="fr-FR" altLang="fr-FR" sz="1400">
              <a:solidFill>
                <a:schemeClr val="accent1"/>
              </a:solidFill>
            </a:endParaRPr>
          </a:p>
        </p:txBody>
      </p:sp>
      <p:pic>
        <p:nvPicPr>
          <p:cNvPr id="110598" name="Image 4" descr="Logo: European Food Safety Authority">
            <a:extLst>
              <a:ext uri="{FF2B5EF4-FFF2-40B4-BE49-F238E27FC236}">
                <a16:creationId xmlns:a16="http://schemas.microsoft.com/office/drawing/2014/main" id="{E7419941-B519-4120-996B-62485EBFC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138" y="5157788"/>
            <a:ext cx="1112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ZoneTexte 6">
            <a:extLst>
              <a:ext uri="{FF2B5EF4-FFF2-40B4-BE49-F238E27FC236}">
                <a16:creationId xmlns:a16="http://schemas.microsoft.com/office/drawing/2014/main" id="{BF841535-A3C3-4C08-9A3F-6A4306E8C3EF}"/>
              </a:ext>
            </a:extLst>
          </p:cNvPr>
          <p:cNvSpPr txBox="1">
            <a:spLocks noChangeArrowheads="1"/>
          </p:cNvSpPr>
          <p:nvPr/>
        </p:nvSpPr>
        <p:spPr bwMode="auto">
          <a:xfrm>
            <a:off x="3330575" y="3833813"/>
            <a:ext cx="235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b="1" u="sng">
                <a:solidFill>
                  <a:schemeClr val="accent1"/>
                </a:solidFill>
              </a:rPr>
              <a:t>Mais informação :</a:t>
            </a:r>
          </a:p>
        </p:txBody>
      </p:sp>
      <p:grpSp>
        <p:nvGrpSpPr>
          <p:cNvPr id="110600" name="Groupe 17">
            <a:extLst>
              <a:ext uri="{FF2B5EF4-FFF2-40B4-BE49-F238E27FC236}">
                <a16:creationId xmlns:a16="http://schemas.microsoft.com/office/drawing/2014/main" id="{090BEEAF-835A-4EE9-9AF1-2FB48A138C47}"/>
              </a:ext>
            </a:extLst>
          </p:cNvPr>
          <p:cNvGrpSpPr>
            <a:grpSpLocks/>
          </p:cNvGrpSpPr>
          <p:nvPr/>
        </p:nvGrpSpPr>
        <p:grpSpPr bwMode="auto">
          <a:xfrm>
            <a:off x="-41275" y="6016625"/>
            <a:ext cx="12276138" cy="887413"/>
            <a:chOff x="-41565" y="6016088"/>
            <a:chExt cx="12276859" cy="888671"/>
          </a:xfrm>
        </p:grpSpPr>
        <p:sp>
          <p:nvSpPr>
            <p:cNvPr id="110605" name="ZoneTexte 18">
              <a:extLst>
                <a:ext uri="{FF2B5EF4-FFF2-40B4-BE49-F238E27FC236}">
                  <a16:creationId xmlns:a16="http://schemas.microsoft.com/office/drawing/2014/main" id="{B8554A0B-829C-4626-A6FD-B86AC474F1F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0606" name="ZoneTexte 19">
              <a:extLst>
                <a:ext uri="{FF2B5EF4-FFF2-40B4-BE49-F238E27FC236}">
                  <a16:creationId xmlns:a16="http://schemas.microsoft.com/office/drawing/2014/main" id="{01FDF844-DCBD-4956-AE44-B1EDA09791C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6" name="Rectangle 25">
              <a:extLst>
                <a:ext uri="{FF2B5EF4-FFF2-40B4-BE49-F238E27FC236}">
                  <a16:creationId xmlns:a16="http://schemas.microsoft.com/office/drawing/2014/main" id="{ADB7E777-DED0-4363-B180-A0B2333242B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7" name="Bouton d’action : vide 26">
              <a:hlinkClick r:id="rId5" action="ppaction://hlinksldjump" highlightClick="1"/>
              <a:extLst>
                <a:ext uri="{FF2B5EF4-FFF2-40B4-BE49-F238E27FC236}">
                  <a16:creationId xmlns:a16="http://schemas.microsoft.com/office/drawing/2014/main" id="{843C1CC4-3E33-4234-AA88-5D285C714229}"/>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10609" name="Image 25">
              <a:extLst>
                <a:ext uri="{FF2B5EF4-FFF2-40B4-BE49-F238E27FC236}">
                  <a16:creationId xmlns:a16="http://schemas.microsoft.com/office/drawing/2014/main" id="{40993381-C2AE-46BB-BD24-59B7D3466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601" name="Image 1">
            <a:extLst>
              <a:ext uri="{FF2B5EF4-FFF2-40B4-BE49-F238E27FC236}">
                <a16:creationId xmlns:a16="http://schemas.microsoft.com/office/drawing/2014/main" id="{5DCBB107-CCA6-43F7-B5E3-35ECAAAC09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3" name="ZoneTexte 22">
            <a:extLst>
              <a:ext uri="{FF2B5EF4-FFF2-40B4-BE49-F238E27FC236}">
                <a16:creationId xmlns:a16="http://schemas.microsoft.com/office/drawing/2014/main" id="{C5806434-4BB3-4458-A3B7-BBEE13C69F5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3" name="Picture 3" descr="Logo: Autoridade de Segurança Alimentar e Económica">
            <a:extLst>
              <a:ext uri="{FF2B5EF4-FFF2-40B4-BE49-F238E27FC236}">
                <a16:creationId xmlns:a16="http://schemas.microsoft.com/office/drawing/2014/main" id="{DF39B467-2BF0-4DA3-AEE3-77B4EDFF19BE}"/>
              </a:ext>
            </a:extLst>
          </p:cNvPr>
          <p:cNvPicPr>
            <a:picLocks noChangeAspect="1"/>
          </p:cNvPicPr>
          <p:nvPr/>
        </p:nvPicPr>
        <p:blipFill>
          <a:blip r:embed="rId8"/>
          <a:stretch>
            <a:fillRect/>
          </a:stretch>
        </p:blipFill>
        <p:spPr>
          <a:xfrm>
            <a:off x="3680295" y="4137378"/>
            <a:ext cx="1200150" cy="1066800"/>
          </a:xfrm>
          <a:prstGeom prst="rect">
            <a:avLst/>
          </a:prstGeom>
        </p:spPr>
      </p:pic>
      <p:sp>
        <p:nvSpPr>
          <p:cNvPr id="20" name="ZoneTexte 19">
            <a:extLst>
              <a:ext uri="{FF2B5EF4-FFF2-40B4-BE49-F238E27FC236}">
                <a16:creationId xmlns:a16="http://schemas.microsoft.com/office/drawing/2014/main" id="{930BEE42-6B01-4E6C-8669-0BF174E977E9}"/>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0" highlightClick="1"/>
            <a:extLst>
              <a:ext uri="{FF2B5EF4-FFF2-40B4-BE49-F238E27FC236}">
                <a16:creationId xmlns:a16="http://schemas.microsoft.com/office/drawing/2014/main" id="{0E654934-07D9-43B6-9B29-BF2DCC9F987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2FADE4-70BD-45C7-9F95-F8CD07E4CD7A}"/>
              </a:ext>
            </a:extLst>
          </p:cNvPr>
          <p:cNvSpPr txBox="1"/>
          <p:nvPr/>
        </p:nvSpPr>
        <p:spPr>
          <a:xfrm>
            <a:off x="3122613" y="246063"/>
            <a:ext cx="9069387" cy="784225"/>
          </a:xfrm>
          <a:prstGeom prst="rect">
            <a:avLst/>
          </a:prstGeom>
          <a:noFill/>
        </p:spPr>
        <p:txBody>
          <a:bodyPr>
            <a:spAutoFit/>
          </a:bodyPr>
          <a:lstStyle/>
          <a:p>
            <a:pPr algn="ctr" eaLnBrk="1" hangingPunct="1">
              <a:defRPr/>
            </a:pPr>
            <a:r>
              <a:rPr lang="fr-FR" sz="4501" b="1">
                <a:solidFill>
                  <a:srgbClr val="00707C"/>
                </a:solidFill>
                <a:latin typeface="+mj-lt"/>
                <a:ea typeface="+mj-ea"/>
                <a:cs typeface="+mj-cs"/>
              </a:rPr>
              <a:t>Deterioração alimentar</a:t>
            </a:r>
            <a:endParaRPr lang="en-GB" altLang="fr-FR" sz="4501" b="1">
              <a:solidFill>
                <a:srgbClr val="00707C"/>
              </a:solidFill>
              <a:latin typeface="+mj-lt"/>
              <a:ea typeface="+mj-ea"/>
              <a:cs typeface="+mj-cs"/>
            </a:endParaRPr>
          </a:p>
        </p:txBody>
      </p:sp>
      <p:sp>
        <p:nvSpPr>
          <p:cNvPr id="54275" name="ZoneTexte 13">
            <a:extLst>
              <a:ext uri="{FF2B5EF4-FFF2-40B4-BE49-F238E27FC236}">
                <a16:creationId xmlns:a16="http://schemas.microsoft.com/office/drawing/2014/main" id="{62B9A382-B549-4F07-A21F-02DC36EA3D98}"/>
              </a:ext>
            </a:extLst>
          </p:cNvPr>
          <p:cNvSpPr txBox="1">
            <a:spLocks noChangeArrowheads="1"/>
          </p:cNvSpPr>
          <p:nvPr/>
        </p:nvSpPr>
        <p:spPr bwMode="auto">
          <a:xfrm>
            <a:off x="3278188" y="1768475"/>
            <a:ext cx="8828087" cy="3617913"/>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defRPr/>
            </a:pPr>
            <a:r>
              <a:rPr lang="pt-BR" sz="1400">
                <a:solidFill>
                  <a:srgbClr val="00707C"/>
                </a:solidFill>
              </a:rPr>
              <a:t>O que é a deterioração alimentar</a:t>
            </a: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r>
              <a:rPr lang="fr-FR" sz="1400">
                <a:solidFill>
                  <a:srgbClr val="00707C"/>
                </a:solidFill>
              </a:rPr>
              <a:t>Quais os principais agentes</a:t>
            </a:r>
            <a:endParaRPr lang="fr-FR" sz="1400" dirty="0">
              <a:solidFill>
                <a:srgbClr val="00707C"/>
              </a:solidFill>
            </a:endParaRPr>
          </a:p>
          <a:p>
            <a:pPr marL="0" indent="0">
              <a:defRPr/>
            </a:pPr>
            <a:endParaRPr lang="fr-FR" sz="1400" dirty="0">
              <a:solidFill>
                <a:srgbClr val="00707C"/>
              </a:solidFill>
            </a:endParaRPr>
          </a:p>
          <a:p>
            <a:pPr>
              <a:buFont typeface="Wingdings" panose="05000000000000000000" pitchFamily="2" charset="2"/>
              <a:buChar char="ü"/>
              <a:defRPr/>
            </a:pPr>
            <a:endParaRPr lang="fr-FR" sz="140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r>
              <a:rPr lang="pt-BR" sz="1400">
                <a:solidFill>
                  <a:srgbClr val="00707C"/>
                </a:solidFill>
              </a:rPr>
              <a:t>Como evitar/retardar a deterioração alimentar</a:t>
            </a:r>
            <a:endParaRPr lang="fr-FR" sz="1400" dirty="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endParaRPr lang="fr-FR" sz="1400" dirty="0">
              <a:solidFill>
                <a:srgbClr val="00707C"/>
              </a:solidFill>
            </a:endParaRPr>
          </a:p>
          <a:p>
            <a:pPr>
              <a:buFont typeface="Wingdings" panose="05000000000000000000" pitchFamily="2" charset="2"/>
              <a:buChar char="ü"/>
              <a:defRPr/>
            </a:pPr>
            <a:r>
              <a:rPr lang="pt-BR" sz="1400">
                <a:solidFill>
                  <a:srgbClr val="00707C"/>
                </a:solidFill>
              </a:rPr>
              <a:t>São perigosos os micróbios responsáveis pela deterioração dos alimentos</a:t>
            </a:r>
            <a:endParaRPr lang="en-GB" altLang="fr-FR" sz="1400" i="1" dirty="0">
              <a:solidFill>
                <a:srgbClr val="00707C"/>
              </a:solidFill>
            </a:endParaRP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11620" name="Groupe 15">
            <a:extLst>
              <a:ext uri="{FF2B5EF4-FFF2-40B4-BE49-F238E27FC236}">
                <a16:creationId xmlns:a16="http://schemas.microsoft.com/office/drawing/2014/main" id="{92B6FFA9-BCE0-40CE-971D-697B667BDCBE}"/>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1FABDD1A-7F58-408A-A6BF-0322A71A7E18}"/>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8" name="Connecteur droit 27">
              <a:extLst>
                <a:ext uri="{FF2B5EF4-FFF2-40B4-BE49-F238E27FC236}">
                  <a16:creationId xmlns:a16="http://schemas.microsoft.com/office/drawing/2014/main" id="{E22BEB7A-63A5-4E24-A91A-31DAC1515F3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6" name="Bouton d'action : Aide 15">
            <a:hlinkClick r:id="rId2" action="ppaction://hlinksldjump" highlightClick="1"/>
            <a:extLst>
              <a:ext uri="{FF2B5EF4-FFF2-40B4-BE49-F238E27FC236}">
                <a16:creationId xmlns:a16="http://schemas.microsoft.com/office/drawing/2014/main" id="{30C17245-43E6-48B1-85A9-F1A8E45A5B08}"/>
              </a:ext>
            </a:extLst>
          </p:cNvPr>
          <p:cNvSpPr/>
          <p:nvPr/>
        </p:nvSpPr>
        <p:spPr>
          <a:xfrm>
            <a:off x="6327775" y="1809750"/>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17" name="Bouton d'action : Aide 16">
            <a:hlinkClick r:id="rId3" action="ppaction://hlinksldjump" highlightClick="1"/>
            <a:extLst>
              <a:ext uri="{FF2B5EF4-FFF2-40B4-BE49-F238E27FC236}">
                <a16:creationId xmlns:a16="http://schemas.microsoft.com/office/drawing/2014/main" id="{131CE629-9A23-480E-8C97-0FB506A023B1}"/>
              </a:ext>
            </a:extLst>
          </p:cNvPr>
          <p:cNvSpPr/>
          <p:nvPr/>
        </p:nvSpPr>
        <p:spPr>
          <a:xfrm>
            <a:off x="5905500" y="2665413"/>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19" name="Bouton d'action : Aide 18">
            <a:hlinkClick r:id="rId4" action="ppaction://hlinksldjump" highlightClick="1"/>
            <a:extLst>
              <a:ext uri="{FF2B5EF4-FFF2-40B4-BE49-F238E27FC236}">
                <a16:creationId xmlns:a16="http://schemas.microsoft.com/office/drawing/2014/main" id="{B4C4AA13-1EFF-44BC-B595-59AAC6BDD935}"/>
              </a:ext>
            </a:extLst>
          </p:cNvPr>
          <p:cNvSpPr/>
          <p:nvPr/>
        </p:nvSpPr>
        <p:spPr>
          <a:xfrm>
            <a:off x="7299325" y="3514725"/>
            <a:ext cx="277813" cy="230188"/>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20" name="Bouton d'action : Aide 19">
            <a:hlinkClick r:id="rId5" action="ppaction://hlinksldjump" highlightClick="1"/>
            <a:extLst>
              <a:ext uri="{FF2B5EF4-FFF2-40B4-BE49-F238E27FC236}">
                <a16:creationId xmlns:a16="http://schemas.microsoft.com/office/drawing/2014/main" id="{CD1D0DFB-8218-406A-BCB5-AE277E61522E}"/>
              </a:ext>
            </a:extLst>
          </p:cNvPr>
          <p:cNvSpPr/>
          <p:nvPr/>
        </p:nvSpPr>
        <p:spPr>
          <a:xfrm>
            <a:off x="9582150" y="4364038"/>
            <a:ext cx="277813"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pic>
        <p:nvPicPr>
          <p:cNvPr id="111625" name="Picture 8" descr="Fotografia: Fotografia de 2 laranjas com bolor">
            <a:extLst>
              <a:ext uri="{FF2B5EF4-FFF2-40B4-BE49-F238E27FC236}">
                <a16:creationId xmlns:a16="http://schemas.microsoft.com/office/drawing/2014/main" id="{23002968-8350-4732-841F-503ECF13C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2075" y="1905000"/>
            <a:ext cx="4151313"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1626" name="Groupe 23">
            <a:extLst>
              <a:ext uri="{FF2B5EF4-FFF2-40B4-BE49-F238E27FC236}">
                <a16:creationId xmlns:a16="http://schemas.microsoft.com/office/drawing/2014/main" id="{AA9EFC40-67EE-431C-A483-C1C955FD8FEB}"/>
              </a:ext>
            </a:extLst>
          </p:cNvPr>
          <p:cNvGrpSpPr>
            <a:grpSpLocks/>
          </p:cNvGrpSpPr>
          <p:nvPr/>
        </p:nvGrpSpPr>
        <p:grpSpPr bwMode="auto">
          <a:xfrm>
            <a:off x="-41275" y="6016625"/>
            <a:ext cx="12276138" cy="887413"/>
            <a:chOff x="-41275" y="6016625"/>
            <a:chExt cx="12276138" cy="887413"/>
          </a:xfrm>
        </p:grpSpPr>
        <p:grpSp>
          <p:nvGrpSpPr>
            <p:cNvPr id="111632" name="Groupe 83">
              <a:extLst>
                <a:ext uri="{FF2B5EF4-FFF2-40B4-BE49-F238E27FC236}">
                  <a16:creationId xmlns:a16="http://schemas.microsoft.com/office/drawing/2014/main" id="{36A440CE-B07F-425E-9E66-E90BDC25A185}"/>
                </a:ext>
              </a:extLst>
            </p:cNvPr>
            <p:cNvGrpSpPr>
              <a:grpSpLocks/>
            </p:cNvGrpSpPr>
            <p:nvPr/>
          </p:nvGrpSpPr>
          <p:grpSpPr bwMode="auto">
            <a:xfrm>
              <a:off x="-41275" y="6016625"/>
              <a:ext cx="12276138" cy="887413"/>
              <a:chOff x="-41565" y="6016088"/>
              <a:chExt cx="12276859" cy="888671"/>
            </a:xfrm>
          </p:grpSpPr>
          <p:sp>
            <p:nvSpPr>
              <p:cNvPr id="111634" name="ZoneTexte 84">
                <a:extLst>
                  <a:ext uri="{FF2B5EF4-FFF2-40B4-BE49-F238E27FC236}">
                    <a16:creationId xmlns:a16="http://schemas.microsoft.com/office/drawing/2014/main" id="{D8AF75A0-8375-46F1-9748-126AEECCD73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1635" name="ZoneTexte 85">
                <a:extLst>
                  <a:ext uri="{FF2B5EF4-FFF2-40B4-BE49-F238E27FC236}">
                    <a16:creationId xmlns:a16="http://schemas.microsoft.com/office/drawing/2014/main" id="{7963E3AA-A6AF-4D52-8E72-7BF0B8D5D7C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6" name="Rectangle 35">
                <a:extLst>
                  <a:ext uri="{FF2B5EF4-FFF2-40B4-BE49-F238E27FC236}">
                    <a16:creationId xmlns:a16="http://schemas.microsoft.com/office/drawing/2014/main" id="{B2FEDF44-4E8F-46C8-8E52-3EAD8D832558}"/>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7" name="Bouton d’action : vide 36">
                <a:hlinkClick r:id="" action="ppaction://hlinkshowjump?jump=endshow" highlightClick="1"/>
                <a:extLst>
                  <a:ext uri="{FF2B5EF4-FFF2-40B4-BE49-F238E27FC236}">
                    <a16:creationId xmlns:a16="http://schemas.microsoft.com/office/drawing/2014/main" id="{56007BCC-F93F-4B6A-8AEF-F5904553722C}"/>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0" name="Bouton d’action : vide 39">
                <a:hlinkClick r:id="rId7" action="ppaction://hlinksldjump" highlightClick="1"/>
                <a:extLst>
                  <a:ext uri="{FF2B5EF4-FFF2-40B4-BE49-F238E27FC236}">
                    <a16:creationId xmlns:a16="http://schemas.microsoft.com/office/drawing/2014/main" id="{C2D8F68D-BF74-4AEB-8893-2A613C42BCC8}"/>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111639" name="Image 91">
                <a:extLst>
                  <a:ext uri="{FF2B5EF4-FFF2-40B4-BE49-F238E27FC236}">
                    <a16:creationId xmlns:a16="http://schemas.microsoft.com/office/drawing/2014/main" id="{9E1AC0B1-E0E6-4556-BB0D-E8DB0741FF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Bouton d’action : vide 41">
                <a:hlinkClick r:id="rId9" action="ppaction://hlinksldjump" highlightClick="1"/>
                <a:extLst>
                  <a:ext uri="{FF2B5EF4-FFF2-40B4-BE49-F238E27FC236}">
                    <a16:creationId xmlns:a16="http://schemas.microsoft.com/office/drawing/2014/main" id="{05952171-9F21-4368-9DB7-FAE58AABB93B}"/>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26" name="Bouton d'action : Retour 25">
              <a:hlinkClick r:id="rId10" action="ppaction://hlinksldjump" highlightClick="1"/>
              <a:extLst>
                <a:ext uri="{FF2B5EF4-FFF2-40B4-BE49-F238E27FC236}">
                  <a16:creationId xmlns:a16="http://schemas.microsoft.com/office/drawing/2014/main" id="{F57A0271-8E39-4FB6-A15C-9AD2BDA4D034}"/>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111627" name="Image 1">
            <a:extLst>
              <a:ext uri="{FF2B5EF4-FFF2-40B4-BE49-F238E27FC236}">
                <a16:creationId xmlns:a16="http://schemas.microsoft.com/office/drawing/2014/main" id="{19C358E3-ACF6-40DB-8A79-091007156B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8" name="ZoneTexte 88">
            <a:extLst>
              <a:ext uri="{FF2B5EF4-FFF2-40B4-BE49-F238E27FC236}">
                <a16:creationId xmlns:a16="http://schemas.microsoft.com/office/drawing/2014/main" id="{E436805C-03EE-45C4-BF9E-4723AADE7770}"/>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111629" name="ZoneTexte 88">
            <a:extLst>
              <a:ext uri="{FF2B5EF4-FFF2-40B4-BE49-F238E27FC236}">
                <a16:creationId xmlns:a16="http://schemas.microsoft.com/office/drawing/2014/main" id="{EDC377DB-C520-42F3-A655-3AB9769605F9}"/>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111630" name="ZoneTexte 89">
            <a:extLst>
              <a:ext uri="{FF2B5EF4-FFF2-40B4-BE49-F238E27FC236}">
                <a16:creationId xmlns:a16="http://schemas.microsoft.com/office/drawing/2014/main" id="{031E5B6F-8DB6-4ECC-BAC2-1D87C413D49C}"/>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27" name="ZoneTexte 26">
            <a:extLst>
              <a:ext uri="{FF2B5EF4-FFF2-40B4-BE49-F238E27FC236}">
                <a16:creationId xmlns:a16="http://schemas.microsoft.com/office/drawing/2014/main" id="{2B76BAFD-8E1D-43F5-A440-9E5E7A6FE72A}"/>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9" name="Bouton d’action : vide 28">
            <a:hlinkClick r:id="rId13" highlightClick="1"/>
            <a:extLst>
              <a:ext uri="{FF2B5EF4-FFF2-40B4-BE49-F238E27FC236}">
                <a16:creationId xmlns:a16="http://schemas.microsoft.com/office/drawing/2014/main" id="{6C74FE29-F8F7-48C0-B78D-6F71BDC3E573}"/>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F00D540-C0BA-4A6C-83C5-14B88D632AE3}"/>
              </a:ext>
            </a:extLst>
          </p:cNvPr>
          <p:cNvSpPr txBox="1"/>
          <p:nvPr/>
        </p:nvSpPr>
        <p:spPr>
          <a:xfrm>
            <a:off x="3122613" y="11113"/>
            <a:ext cx="9069387" cy="2170112"/>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O que é a deterioração alimentar?</a:t>
            </a:r>
            <a:endParaRPr lang="fr-FR" sz="4501" b="1" dirty="0">
              <a:solidFill>
                <a:srgbClr val="00707C"/>
              </a:solidFill>
              <a:latin typeface="+mj-lt"/>
              <a:ea typeface="+mj-ea"/>
              <a:cs typeface="+mj-cs"/>
            </a:endParaRPr>
          </a:p>
          <a:p>
            <a:pPr algn="ctr" eaLnBrk="1" hangingPunct="1">
              <a:defRPr/>
            </a:pPr>
            <a:endParaRPr lang="en-GB" altLang="fr-FR" sz="4501" b="1" dirty="0">
              <a:solidFill>
                <a:srgbClr val="00707C"/>
              </a:solidFill>
              <a:latin typeface="+mj-lt"/>
              <a:ea typeface="+mj-ea"/>
              <a:cs typeface="+mj-cs"/>
            </a:endParaRPr>
          </a:p>
        </p:txBody>
      </p:sp>
      <p:sp>
        <p:nvSpPr>
          <p:cNvPr id="81923" name="ZoneTexte 13">
            <a:extLst>
              <a:ext uri="{FF2B5EF4-FFF2-40B4-BE49-F238E27FC236}">
                <a16:creationId xmlns:a16="http://schemas.microsoft.com/office/drawing/2014/main" id="{1F97C5BA-89F4-4E7E-9E6D-5030EBCAFBBF}"/>
              </a:ext>
            </a:extLst>
          </p:cNvPr>
          <p:cNvSpPr txBox="1">
            <a:spLocks noChangeArrowheads="1"/>
          </p:cNvSpPr>
          <p:nvPr/>
        </p:nvSpPr>
        <p:spPr bwMode="auto">
          <a:xfrm>
            <a:off x="3051175" y="1347788"/>
            <a:ext cx="9140825" cy="5432425"/>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marL="0" indent="0" eaLnBrk="1" hangingPunct="1">
              <a:buClr>
                <a:schemeClr val="accent1"/>
              </a:buClr>
              <a:defRPr/>
            </a:pPr>
            <a:r>
              <a:rPr lang="pt-BR" sz="1800" b="1" dirty="0">
                <a:solidFill>
                  <a:srgbClr val="B92233"/>
                </a:solidFill>
                <a:latin typeface="Calibri" panose="020F0502020204030204" pitchFamily="34" charset="0"/>
                <a:cs typeface="Arial" charset="0"/>
              </a:rPr>
              <a:t>Devido à deterioração dos alimentos, em termos mundiais, um terço da comida produzida para o consumo humano, é perdida a cada ano.</a:t>
            </a:r>
            <a:r>
              <a:rPr lang="en-GB" sz="1200" i="1" dirty="0">
                <a:solidFill>
                  <a:prstClr val="black"/>
                </a:solidFill>
                <a:latin typeface="Calibri" panose="020F0502020204030204" pitchFamily="34" charset="0"/>
                <a:cs typeface="Arial" charset="0"/>
              </a:rPr>
              <a:t>*</a:t>
            </a:r>
            <a:r>
              <a:rPr lang="en-US" sz="1200" i="1" dirty="0" err="1">
                <a:solidFill>
                  <a:prstClr val="black"/>
                </a:solidFill>
                <a:latin typeface="Calibri" panose="020F0502020204030204" pitchFamily="34" charset="0"/>
                <a:cs typeface="Arial" charset="0"/>
                <a:hlinkClick r:id="rId2" tooltip="Click here to open the link"/>
              </a:rPr>
              <a:t>Garcha</a:t>
            </a:r>
            <a:r>
              <a:rPr lang="en-US" sz="1200" i="1" dirty="0">
                <a:solidFill>
                  <a:prstClr val="black"/>
                </a:solidFill>
                <a:latin typeface="Calibri" panose="020F0502020204030204" pitchFamily="34" charset="0"/>
                <a:cs typeface="Arial" charset="0"/>
                <a:hlinkClick r:id="rId2" tooltip="Click here to open the link"/>
              </a:rPr>
              <a:t>, S (September 2018). "Control of food spoilage molds using lactobacillus </a:t>
            </a:r>
            <a:r>
              <a:rPr lang="en-US" sz="1200" i="1" dirty="0" err="1">
                <a:solidFill>
                  <a:prstClr val="black"/>
                </a:solidFill>
                <a:latin typeface="Calibri" panose="020F0502020204030204" pitchFamily="34" charset="0"/>
                <a:cs typeface="Arial" charset="0"/>
                <a:hlinkClick r:id="rId2" tooltip="Click here to open the link"/>
              </a:rPr>
              <a:t>bacteriocins</a:t>
            </a:r>
            <a:r>
              <a:rPr lang="en-US" sz="1200" i="1" dirty="0">
                <a:solidFill>
                  <a:prstClr val="black"/>
                </a:solidFill>
                <a:latin typeface="Calibri" panose="020F0502020204030204" pitchFamily="34" charset="0"/>
                <a:cs typeface="Arial" charset="0"/>
                <a:hlinkClick r:id="rId2" tooltip="Click here to open the link"/>
              </a:rPr>
              <a:t>". Journal of Pure and Applied Microbiology. </a:t>
            </a:r>
            <a:r>
              <a:rPr lang="en-US" sz="1200" b="1" i="1" dirty="0">
                <a:solidFill>
                  <a:prstClr val="black"/>
                </a:solidFill>
                <a:latin typeface="Calibri" panose="020F0502020204030204" pitchFamily="34" charset="0"/>
                <a:cs typeface="Arial" charset="0"/>
                <a:hlinkClick r:id="rId2" tooltip="Click here to open the link"/>
              </a:rPr>
              <a:t>12</a:t>
            </a:r>
            <a:r>
              <a:rPr lang="en-US" sz="1200" i="1" dirty="0">
                <a:solidFill>
                  <a:prstClr val="black"/>
                </a:solidFill>
                <a:latin typeface="Calibri" panose="020F0502020204030204" pitchFamily="34" charset="0"/>
                <a:cs typeface="Arial" charset="0"/>
                <a:hlinkClick r:id="rId2" tooltip="Click here to open the link"/>
              </a:rPr>
              <a:t> (3): 1365–1373</a:t>
            </a:r>
            <a:r>
              <a:rPr lang="en-US" sz="1400" i="1" dirty="0">
                <a:solidFill>
                  <a:prstClr val="black"/>
                </a:solidFill>
                <a:latin typeface="Calibri" panose="020F0502020204030204" pitchFamily="34" charset="0"/>
                <a:cs typeface="Arial" charset="0"/>
                <a:hlinkClick r:id="rId2" tooltip="Click here to open the link"/>
              </a:rPr>
              <a:t>. </a:t>
            </a:r>
            <a:endParaRPr lang="en-GB" sz="5400" u="sng" dirty="0">
              <a:solidFill>
                <a:prstClr val="black"/>
              </a:solidFill>
              <a:latin typeface="Calibri" panose="020F0502020204030204" pitchFamily="34" charset="0"/>
              <a:cs typeface="Arial" charset="0"/>
            </a:endParaRPr>
          </a:p>
          <a:p>
            <a:pPr marL="0" indent="0" eaLnBrk="1" hangingPunct="1">
              <a:buClr>
                <a:schemeClr val="accent1"/>
              </a:buClr>
              <a:defRPr/>
            </a:pPr>
            <a:endParaRPr lang="en-GB" sz="1400" dirty="0">
              <a:solidFill>
                <a:schemeClr val="accent3"/>
              </a:solidFill>
            </a:endParaRPr>
          </a:p>
          <a:p>
            <a:pPr eaLnBrk="1" hangingPunct="1">
              <a:buClr>
                <a:schemeClr val="accent1"/>
              </a:buClr>
              <a:buFont typeface="Wingdings" panose="05000000000000000000" pitchFamily="2" charset="2"/>
              <a:buChar char="ü"/>
              <a:defRPr/>
            </a:pPr>
            <a:r>
              <a:rPr lang="en-GB" sz="1400" dirty="0" err="1">
                <a:solidFill>
                  <a:srgbClr val="B92233"/>
                </a:solidFill>
              </a:rPr>
              <a:t>Principais</a:t>
            </a:r>
            <a:r>
              <a:rPr lang="en-GB" sz="1400" dirty="0">
                <a:solidFill>
                  <a:srgbClr val="B92233"/>
                </a:solidFill>
              </a:rPr>
              <a:t> </a:t>
            </a:r>
            <a:r>
              <a:rPr lang="en-GB" sz="1400" dirty="0" err="1">
                <a:solidFill>
                  <a:srgbClr val="B92233"/>
                </a:solidFill>
              </a:rPr>
              <a:t>causas</a:t>
            </a:r>
            <a:r>
              <a:rPr lang="en-GB" sz="1400" dirty="0">
                <a:solidFill>
                  <a:srgbClr val="B92233"/>
                </a:solidFill>
              </a:rPr>
              <a:t>:</a:t>
            </a:r>
          </a:p>
          <a:p>
            <a:pPr marL="571500" eaLnBrk="1" hangingPunct="1">
              <a:buFont typeface="Wingdings" panose="05000000000000000000" pitchFamily="2" charset="2"/>
              <a:buChar char="§"/>
              <a:defRPr/>
            </a:pPr>
            <a:r>
              <a:rPr lang="pt-BR" sz="1400" dirty="0">
                <a:solidFill>
                  <a:srgbClr val="00707C"/>
                </a:solidFill>
              </a:rPr>
              <a:t>Causas físico-químicas: </a:t>
            </a:r>
            <a:r>
              <a:rPr lang="pt-BR" sz="1400" dirty="0">
                <a:solidFill>
                  <a:srgbClr val="B92233"/>
                </a:solidFill>
              </a:rPr>
              <a:t>luz</a:t>
            </a:r>
            <a:r>
              <a:rPr lang="pt-BR" sz="1400" dirty="0">
                <a:solidFill>
                  <a:srgbClr val="00707C"/>
                </a:solidFill>
              </a:rPr>
              <a:t> (descoloração) / oxigênio (descoloração, ranço, perda de sabor</a:t>
            </a:r>
            <a:r>
              <a:rPr lang="en-GB" sz="1400" dirty="0">
                <a:solidFill>
                  <a:srgbClr val="00707C"/>
                </a:solidFill>
              </a:rPr>
              <a:t>)</a:t>
            </a:r>
          </a:p>
          <a:p>
            <a:pPr marL="571500" eaLnBrk="1" hangingPunct="1">
              <a:buFont typeface="Wingdings" panose="05000000000000000000" pitchFamily="2" charset="2"/>
              <a:buChar char="§"/>
              <a:defRPr/>
            </a:pPr>
            <a:r>
              <a:rPr lang="pt-BR" sz="1400" dirty="0">
                <a:solidFill>
                  <a:srgbClr val="00707C"/>
                </a:solidFill>
              </a:rPr>
              <a:t>Causas físicas: </a:t>
            </a:r>
            <a:r>
              <a:rPr lang="pt-BR" sz="1400" dirty="0">
                <a:solidFill>
                  <a:srgbClr val="B92233"/>
                </a:solidFill>
              </a:rPr>
              <a:t>perda de água </a:t>
            </a:r>
            <a:r>
              <a:rPr lang="pt-BR" sz="1400" dirty="0">
                <a:solidFill>
                  <a:srgbClr val="00707C"/>
                </a:solidFill>
              </a:rPr>
              <a:t>(murcha, encolhimento) / </a:t>
            </a:r>
            <a:r>
              <a:rPr lang="pt-BR" sz="1400" dirty="0">
                <a:solidFill>
                  <a:srgbClr val="B92233"/>
                </a:solidFill>
              </a:rPr>
              <a:t>movimentos da água </a:t>
            </a:r>
            <a:r>
              <a:rPr lang="pt-BR" sz="1400" dirty="0">
                <a:solidFill>
                  <a:srgbClr val="00707C"/>
                </a:solidFill>
              </a:rPr>
              <a:t>nos alimentos (secagem, exsudação</a:t>
            </a:r>
            <a:r>
              <a:rPr lang="en-GB" sz="1400" dirty="0">
                <a:solidFill>
                  <a:srgbClr val="00707C"/>
                </a:solidFill>
              </a:rPr>
              <a:t>)</a:t>
            </a:r>
          </a:p>
          <a:p>
            <a:pPr marL="571500" eaLnBrk="1" hangingPunct="1">
              <a:buClr>
                <a:schemeClr val="accent1"/>
              </a:buClr>
              <a:buFont typeface="Wingdings" panose="05000000000000000000" pitchFamily="2" charset="2"/>
              <a:buChar char="§"/>
              <a:defRPr/>
            </a:pPr>
            <a:r>
              <a:rPr lang="en-GB" sz="1400" dirty="0" err="1">
                <a:solidFill>
                  <a:srgbClr val="B92233"/>
                </a:solidFill>
              </a:rPr>
              <a:t>Causas</a:t>
            </a:r>
            <a:r>
              <a:rPr lang="en-GB" sz="1400" dirty="0">
                <a:solidFill>
                  <a:srgbClr val="B92233"/>
                </a:solidFill>
              </a:rPr>
              <a:t> </a:t>
            </a:r>
            <a:r>
              <a:rPr lang="en-GB" sz="1400" dirty="0" err="1">
                <a:solidFill>
                  <a:srgbClr val="B92233"/>
                </a:solidFill>
              </a:rPr>
              <a:t>microbiológicas</a:t>
            </a:r>
            <a:endParaRPr lang="en-GB" sz="1400" dirty="0">
              <a:solidFill>
                <a:srgbClr val="B92233"/>
              </a:solidFill>
            </a:endParaRPr>
          </a:p>
          <a:p>
            <a:pPr marL="0" indent="0" eaLnBrk="1" hangingPunct="1">
              <a:defRPr/>
            </a:pPr>
            <a:endParaRPr lang="en-GB" sz="1400" dirty="0">
              <a:solidFill>
                <a:srgbClr val="00707C"/>
              </a:solidFill>
            </a:endParaRPr>
          </a:p>
          <a:p>
            <a:pPr marL="342900" indent="-342900" eaLnBrk="1" hangingPunct="1">
              <a:buClr>
                <a:schemeClr val="accent1"/>
              </a:buClr>
              <a:buFont typeface="Wingdings" panose="05000000000000000000" pitchFamily="2" charset="2"/>
              <a:buChar char="ü"/>
              <a:defRPr/>
            </a:pPr>
            <a:r>
              <a:rPr lang="pt-BR" altLang="fr-FR" sz="1400" dirty="0">
                <a:solidFill>
                  <a:srgbClr val="B92233"/>
                </a:solidFill>
              </a:rPr>
              <a:t>Aspetos culturais: </a:t>
            </a:r>
            <a:r>
              <a:rPr lang="pt-BR" altLang="fr-FR" sz="1400" dirty="0">
                <a:solidFill>
                  <a:srgbClr val="00707C"/>
                </a:solidFill>
              </a:rPr>
              <a:t>em certa medida, a deterioração depende da cultura e uso dos </a:t>
            </a:r>
          </a:p>
          <a:p>
            <a:pPr marL="0" indent="0" eaLnBrk="1" hangingPunct="1">
              <a:buClr>
                <a:schemeClr val="accent1"/>
              </a:buClr>
              <a:defRPr/>
            </a:pPr>
            <a:r>
              <a:rPr lang="pt-BR" altLang="fr-FR" sz="1400" dirty="0">
                <a:solidFill>
                  <a:srgbClr val="00707C"/>
                </a:solidFill>
              </a:rPr>
              <a:t>	  alimentos.</a:t>
            </a:r>
          </a:p>
          <a:p>
            <a:pPr marL="0" indent="0" eaLnBrk="1" hangingPunct="1">
              <a:buClr>
                <a:schemeClr val="accent1"/>
              </a:buClr>
              <a:defRPr/>
            </a:pPr>
            <a:r>
              <a:rPr lang="en-GB" altLang="fr-FR" sz="1400" dirty="0">
                <a:solidFill>
                  <a:srgbClr val="00707C"/>
                </a:solidFill>
              </a:rPr>
              <a:t>	  </a:t>
            </a:r>
            <a:r>
              <a:rPr lang="pt-BR" altLang="fr-FR" sz="1200" dirty="0">
                <a:solidFill>
                  <a:srgbClr val="00707C"/>
                </a:solidFill>
              </a:rPr>
              <a:t>Por exemplo, as bactérias que produzem mucos em alimentos como o </a:t>
            </a:r>
            <a:r>
              <a:rPr lang="pt-BR" altLang="fr-FR" sz="1200" i="1" dirty="0">
                <a:solidFill>
                  <a:srgbClr val="00707C"/>
                </a:solidFill>
              </a:rPr>
              <a:t>Bacillus subtilis </a:t>
            </a:r>
            <a:r>
              <a:rPr lang="pt-BR" altLang="fr-FR" sz="1200" dirty="0">
                <a:solidFill>
                  <a:srgbClr val="00707C"/>
                </a:solidFill>
              </a:rPr>
              <a:t>são </a:t>
            </a:r>
          </a:p>
          <a:p>
            <a:pPr marL="0" indent="0" eaLnBrk="1" hangingPunct="1">
              <a:buClr>
                <a:schemeClr val="accent1"/>
              </a:buClr>
              <a:defRPr/>
            </a:pPr>
            <a:r>
              <a:rPr lang="pt-BR" altLang="fr-FR" sz="1200" dirty="0">
                <a:solidFill>
                  <a:srgbClr val="00707C"/>
                </a:solidFill>
              </a:rPr>
              <a:t> 	  consideradas uma causa de deterioração na Europa (por exemplo, “pão viscoso”), mas são </a:t>
            </a:r>
          </a:p>
          <a:p>
            <a:pPr marL="0" indent="0" eaLnBrk="1" hangingPunct="1">
              <a:buClr>
                <a:schemeClr val="accent1"/>
              </a:buClr>
              <a:defRPr/>
            </a:pPr>
            <a:r>
              <a:rPr lang="pt-BR" altLang="fr-FR" sz="1200" dirty="0">
                <a:solidFill>
                  <a:srgbClr val="00707C"/>
                </a:solidFill>
              </a:rPr>
              <a:t>	  usadas no Japão para produzir o apreciado produto de feijão viscoso “Natto”.</a:t>
            </a:r>
          </a:p>
          <a:p>
            <a:pPr marL="0" indent="0" eaLnBrk="1" hangingPunct="1">
              <a:buClr>
                <a:schemeClr val="accent1"/>
              </a:buClr>
              <a:defRPr/>
            </a:pPr>
            <a:r>
              <a:rPr lang="en-GB" altLang="fr-FR" sz="1200" dirty="0">
                <a:solidFill>
                  <a:srgbClr val="00707C"/>
                </a:solidFill>
              </a:rPr>
              <a:t>	</a:t>
            </a:r>
          </a:p>
          <a:p>
            <a:pPr eaLnBrk="1" hangingPunct="1">
              <a:defRPr/>
            </a:pPr>
            <a:r>
              <a:rPr lang="en-GB" altLang="fr-FR" sz="1200" dirty="0">
                <a:solidFill>
                  <a:srgbClr val="00707C"/>
                </a:solidFill>
              </a:rPr>
              <a:t>	</a:t>
            </a:r>
            <a:r>
              <a:rPr lang="pt-BR" altLang="fr-FR" sz="1200" dirty="0">
                <a:solidFill>
                  <a:srgbClr val="00707C"/>
                </a:solidFill>
              </a:rPr>
              <a:t>Alguns fungos ou bactérias que se desenvolvem nos queijos causam em alguns casos </a:t>
            </a:r>
          </a:p>
          <a:p>
            <a:pPr eaLnBrk="1" hangingPunct="1">
              <a:defRPr/>
            </a:pPr>
            <a:r>
              <a:rPr lang="pt-BR" altLang="fr-FR" sz="1200" dirty="0">
                <a:solidFill>
                  <a:srgbClr val="00707C"/>
                </a:solidFill>
              </a:rPr>
              <a:t>	deterioração, enquanto fazem parte do processo normal de maturação em outros.</a:t>
            </a:r>
            <a:r>
              <a:rPr lang="en-GB" altLang="fr-FR" sz="1200" dirty="0">
                <a:solidFill>
                  <a:srgbClr val="00707C"/>
                </a:solidFill>
              </a:rPr>
              <a:t> </a:t>
            </a:r>
          </a:p>
          <a:p>
            <a:pPr eaLnBrk="1" hangingPunct="1">
              <a:defRPr/>
            </a:pPr>
            <a:endParaRPr lang="en-GB" altLang="fr-FR" sz="1400" dirty="0">
              <a:solidFill>
                <a:srgbClr val="00707C"/>
              </a:solidFill>
            </a:endParaRPr>
          </a:p>
          <a:p>
            <a:pPr eaLnBrk="1" hangingPunct="1">
              <a:defRPr/>
            </a:pPr>
            <a:r>
              <a:rPr lang="en-GB" altLang="fr-FR" sz="1200" dirty="0">
                <a:solidFill>
                  <a:srgbClr val="00707C"/>
                </a:solidFill>
              </a:rPr>
              <a:t>	</a:t>
            </a:r>
            <a:r>
              <a:rPr lang="pt-BR" altLang="fr-FR" sz="1200" dirty="0">
                <a:solidFill>
                  <a:srgbClr val="00707C"/>
                </a:solidFill>
              </a:rPr>
              <a:t>O fungo </a:t>
            </a:r>
            <a:r>
              <a:rPr lang="pt-BR" altLang="fr-FR" sz="1200" i="1" dirty="0">
                <a:solidFill>
                  <a:srgbClr val="00707C"/>
                </a:solidFill>
              </a:rPr>
              <a:t>Botrytis cinerea </a:t>
            </a:r>
            <a:r>
              <a:rPr lang="pt-BR" altLang="fr-FR" sz="1200" dirty="0">
                <a:solidFill>
                  <a:srgbClr val="00707C"/>
                </a:solidFill>
              </a:rPr>
              <a:t>causa podridão mole em muitas frutas e legumes, mas em algumas </a:t>
            </a:r>
          </a:p>
          <a:p>
            <a:pPr eaLnBrk="1" hangingPunct="1">
              <a:defRPr/>
            </a:pPr>
            <a:r>
              <a:rPr lang="pt-BR" altLang="fr-FR" sz="1200" dirty="0">
                <a:solidFill>
                  <a:srgbClr val="00707C"/>
                </a:solidFill>
              </a:rPr>
              <a:t>	condições climáticas produz o “apodrecimento nobre” das uvas usadas para produzir vinhos </a:t>
            </a:r>
          </a:p>
          <a:p>
            <a:pPr eaLnBrk="1" hangingPunct="1">
              <a:defRPr/>
            </a:pPr>
            <a:r>
              <a:rPr lang="pt-BR" altLang="fr-FR" sz="1200" dirty="0">
                <a:solidFill>
                  <a:srgbClr val="00707C"/>
                </a:solidFill>
              </a:rPr>
              <a:t>	doces.</a:t>
            </a:r>
            <a:endParaRPr lang="en-GB" altLang="fr-FR" sz="1400" dirty="0">
              <a:solidFill>
                <a:srgbClr val="00707C"/>
              </a:solidFill>
            </a:endParaRPr>
          </a:p>
          <a:p>
            <a:pPr lvl="2" eaLnBrk="1" hangingPunct="1">
              <a:spcBef>
                <a:spcPts val="300"/>
              </a:spcBef>
              <a:buFont typeface="Wingdings"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itchFamily="2" charset="2"/>
              <a:buChar char="ü"/>
              <a:defRPr/>
            </a:pPr>
            <a:endParaRPr lang="fr-FR" altLang="fr-FR" sz="1400" dirty="0">
              <a:solidFill>
                <a:srgbClr val="00707C"/>
              </a:solidFill>
            </a:endParaRPr>
          </a:p>
        </p:txBody>
      </p:sp>
      <p:grpSp>
        <p:nvGrpSpPr>
          <p:cNvPr id="112644" name="Groupe 17">
            <a:extLst>
              <a:ext uri="{FF2B5EF4-FFF2-40B4-BE49-F238E27FC236}">
                <a16:creationId xmlns:a16="http://schemas.microsoft.com/office/drawing/2014/main" id="{DDF64ABA-252B-4EEB-9BFA-27EC5299D3D0}"/>
              </a:ext>
            </a:extLst>
          </p:cNvPr>
          <p:cNvGrpSpPr>
            <a:grpSpLocks/>
          </p:cNvGrpSpPr>
          <p:nvPr/>
        </p:nvGrpSpPr>
        <p:grpSpPr bwMode="auto">
          <a:xfrm>
            <a:off x="-41275" y="6016625"/>
            <a:ext cx="12276138" cy="887413"/>
            <a:chOff x="-41565" y="6016088"/>
            <a:chExt cx="12276859" cy="888671"/>
          </a:xfrm>
        </p:grpSpPr>
        <p:sp>
          <p:nvSpPr>
            <p:cNvPr id="112653" name="ZoneTexte 18">
              <a:extLst>
                <a:ext uri="{FF2B5EF4-FFF2-40B4-BE49-F238E27FC236}">
                  <a16:creationId xmlns:a16="http://schemas.microsoft.com/office/drawing/2014/main" id="{8D2832EB-5B8B-46B6-895B-C4671C0C69A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2654" name="ZoneTexte 19">
              <a:extLst>
                <a:ext uri="{FF2B5EF4-FFF2-40B4-BE49-F238E27FC236}">
                  <a16:creationId xmlns:a16="http://schemas.microsoft.com/office/drawing/2014/main" id="{76E0396D-0271-45F9-B0DB-067D43E1E4C9}"/>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C3C4E16E-7219-45F7-96D0-DECF5C1FC335}"/>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3" action="ppaction://hlinksldjump" highlightClick="1"/>
              <a:extLst>
                <a:ext uri="{FF2B5EF4-FFF2-40B4-BE49-F238E27FC236}">
                  <a16:creationId xmlns:a16="http://schemas.microsoft.com/office/drawing/2014/main" id="{0B8E3C5E-5511-49F2-A094-4456D48B5AC9}"/>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12657" name="Image 25">
              <a:extLst>
                <a:ext uri="{FF2B5EF4-FFF2-40B4-BE49-F238E27FC236}">
                  <a16:creationId xmlns:a16="http://schemas.microsoft.com/office/drawing/2014/main" id="{D831278A-6F4B-4C53-9FC8-099C99A26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45" name="Groupe 15">
            <a:extLst>
              <a:ext uri="{FF2B5EF4-FFF2-40B4-BE49-F238E27FC236}">
                <a16:creationId xmlns:a16="http://schemas.microsoft.com/office/drawing/2014/main" id="{476891EE-C23C-4EB2-8855-FD170E7BF1F6}"/>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89C8AB53-0E80-4E76-B498-A115889E5990}"/>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3DA68982-B2E4-4C7B-9D71-D611C4B166D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12646" name="Image 2" descr="2 fotografias:&#10;&#10;Pão viscoso.&#10;&#10;Natto.">
            <a:extLst>
              <a:ext uri="{FF2B5EF4-FFF2-40B4-BE49-F238E27FC236}">
                <a16:creationId xmlns:a16="http://schemas.microsoft.com/office/drawing/2014/main" id="{E9D14093-5DDF-4556-AD70-8850DCDEA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0138" y="3360738"/>
            <a:ext cx="203358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Image 4" descr="2 fotografias:&#10;&#10;Queijo azul&#10;&#10;Uvas apodrecidas">
            <a:extLst>
              <a:ext uri="{FF2B5EF4-FFF2-40B4-BE49-F238E27FC236}">
                <a16:creationId xmlns:a16="http://schemas.microsoft.com/office/drawing/2014/main" id="{F0EC00A3-81FC-449C-85D2-9506CA004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0138" y="4811713"/>
            <a:ext cx="20574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Image 1">
            <a:extLst>
              <a:ext uri="{FF2B5EF4-FFF2-40B4-BE49-F238E27FC236}">
                <a16:creationId xmlns:a16="http://schemas.microsoft.com/office/drawing/2014/main" id="{9D625564-970C-49A8-BD0E-AAF8B5B82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ZoneTexte 22">
            <a:extLst>
              <a:ext uri="{FF2B5EF4-FFF2-40B4-BE49-F238E27FC236}">
                <a16:creationId xmlns:a16="http://schemas.microsoft.com/office/drawing/2014/main" id="{0AB0CF35-9D43-4308-ACF3-142B456BEAB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59F919A2-DCB9-42D6-AD4B-655073306001}"/>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9" highlightClick="1"/>
            <a:extLst>
              <a:ext uri="{FF2B5EF4-FFF2-40B4-BE49-F238E27FC236}">
                <a16:creationId xmlns:a16="http://schemas.microsoft.com/office/drawing/2014/main" id="{8BB2F7DD-BDB3-4396-9EF4-5AD7FF6E5F6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2FFE99A-538D-4EAF-A724-50859A14E28D}"/>
              </a:ext>
            </a:extLst>
          </p:cNvPr>
          <p:cNvSpPr txBox="1"/>
          <p:nvPr/>
        </p:nvSpPr>
        <p:spPr>
          <a:xfrm>
            <a:off x="3076575" y="246063"/>
            <a:ext cx="9115425" cy="2170112"/>
          </a:xfrm>
          <a:prstGeom prst="rect">
            <a:avLst/>
          </a:prstGeom>
          <a:noFill/>
        </p:spPr>
        <p:txBody>
          <a:bodyPr>
            <a:spAutoFit/>
          </a:bodyPr>
          <a:lstStyle/>
          <a:p>
            <a:pPr algn="ctr" eaLnBrk="1" fontAlgn="auto" hangingPunct="1">
              <a:spcBef>
                <a:spcPts val="0"/>
              </a:spcBef>
              <a:spcAft>
                <a:spcPts val="0"/>
              </a:spcAft>
              <a:defRPr/>
            </a:pPr>
            <a:r>
              <a:rPr lang="pt-BR" sz="4501" b="1">
                <a:solidFill>
                  <a:srgbClr val="00707C"/>
                </a:solidFill>
                <a:latin typeface="+mj-lt"/>
                <a:ea typeface="+mj-ea"/>
                <a:cs typeface="+mj-cs"/>
              </a:rPr>
              <a:t>Norovírus</a:t>
            </a:r>
          </a:p>
          <a:p>
            <a:pPr algn="ctr" eaLnBrk="1" fontAlgn="auto" hangingPunct="1">
              <a:spcBef>
                <a:spcPts val="0"/>
              </a:spcBef>
              <a:spcAft>
                <a:spcPts val="0"/>
              </a:spcAft>
              <a:defRPr/>
            </a:pPr>
            <a:r>
              <a:rPr lang="pt-BR" sz="4501" b="1">
                <a:solidFill>
                  <a:srgbClr val="00707C"/>
                </a:solidFill>
                <a:latin typeface="+mj-lt"/>
                <a:ea typeface="+mj-ea"/>
                <a:cs typeface="+mj-cs"/>
              </a:rPr>
              <a:t>Onde pode encontrar este micróbio?</a:t>
            </a:r>
          </a:p>
        </p:txBody>
      </p:sp>
      <p:sp>
        <p:nvSpPr>
          <p:cNvPr id="47107" name="ZoneTexte 13">
            <a:extLst>
              <a:ext uri="{FF2B5EF4-FFF2-40B4-BE49-F238E27FC236}">
                <a16:creationId xmlns:a16="http://schemas.microsoft.com/office/drawing/2014/main" id="{BC38C422-4EB5-4AF0-AB97-CAA60801FDBB}"/>
              </a:ext>
            </a:extLst>
          </p:cNvPr>
          <p:cNvSpPr txBox="1">
            <a:spLocks noChangeArrowheads="1"/>
          </p:cNvSpPr>
          <p:nvPr/>
        </p:nvSpPr>
        <p:spPr bwMode="auto">
          <a:xfrm>
            <a:off x="3703638" y="3776663"/>
            <a:ext cx="62261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endParaRPr lang="en-GB" altLang="fr-FR" sz="1400">
              <a:solidFill>
                <a:srgbClr val="00707C"/>
              </a:solidFill>
            </a:endParaRPr>
          </a:p>
          <a:p>
            <a:pPr eaLnBrk="1" hangingPunct="1"/>
            <a:r>
              <a:rPr lang="pt-BR" altLang="fr-FR" sz="1400">
                <a:solidFill>
                  <a:srgbClr val="00707C"/>
                </a:solidFill>
              </a:rPr>
              <a:t>Os seres humanos infetados são o único reservatório de norovírus.</a:t>
            </a:r>
            <a:endParaRPr lang="fr-FR" altLang="fr-FR" sz="1400">
              <a:solidFill>
                <a:srgbClr val="00707C"/>
              </a:solidFill>
            </a:endParaRPr>
          </a:p>
          <a:p>
            <a:pPr lvl="2" eaLnBrk="1" hangingPunct="1">
              <a:spcBef>
                <a:spcPts val="300"/>
              </a:spcBef>
              <a:buFont typeface="Wingdings" panose="05000000000000000000" pitchFamily="2" charset="2"/>
              <a:buChar char="ü"/>
            </a:pPr>
            <a:endParaRPr lang="en-GB" altLang="fr-FR" sz="1400">
              <a:solidFill>
                <a:srgbClr val="00707C"/>
              </a:solidFill>
            </a:endParaRPr>
          </a:p>
          <a:p>
            <a:pPr lvl="1" indent="0" eaLnBrk="1" hangingPunct="1"/>
            <a:endParaRPr lang="en-GB" altLang="fr-FR" sz="1400"/>
          </a:p>
          <a:p>
            <a:pPr lvl="3" eaLnBrk="1" hangingPunct="1">
              <a:spcBef>
                <a:spcPts val="300"/>
              </a:spcBef>
              <a:buFont typeface="Wingdings" panose="05000000000000000000" pitchFamily="2" charset="2"/>
              <a:buChar char="ü"/>
            </a:pPr>
            <a:endParaRPr lang="fr-FR" altLang="fr-FR" sz="1400">
              <a:solidFill>
                <a:srgbClr val="00707C"/>
              </a:solidFill>
            </a:endParaRPr>
          </a:p>
        </p:txBody>
      </p:sp>
      <p:grpSp>
        <p:nvGrpSpPr>
          <p:cNvPr id="47108" name="Groupe 17">
            <a:extLst>
              <a:ext uri="{FF2B5EF4-FFF2-40B4-BE49-F238E27FC236}">
                <a16:creationId xmlns:a16="http://schemas.microsoft.com/office/drawing/2014/main" id="{4B96F317-0EB1-4C5E-9931-EF4B116BB715}"/>
              </a:ext>
            </a:extLst>
          </p:cNvPr>
          <p:cNvGrpSpPr>
            <a:grpSpLocks/>
          </p:cNvGrpSpPr>
          <p:nvPr/>
        </p:nvGrpSpPr>
        <p:grpSpPr bwMode="auto">
          <a:xfrm>
            <a:off x="-41275" y="6016625"/>
            <a:ext cx="12276138" cy="887413"/>
            <a:chOff x="-41565" y="6016088"/>
            <a:chExt cx="12276859" cy="888671"/>
          </a:xfrm>
        </p:grpSpPr>
        <p:sp>
          <p:nvSpPr>
            <p:cNvPr id="47115" name="ZoneTexte 18">
              <a:extLst>
                <a:ext uri="{FF2B5EF4-FFF2-40B4-BE49-F238E27FC236}">
                  <a16:creationId xmlns:a16="http://schemas.microsoft.com/office/drawing/2014/main" id="{F7888346-77C4-477D-A637-CD1D25734A4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7116" name="ZoneTexte 19">
              <a:extLst>
                <a:ext uri="{FF2B5EF4-FFF2-40B4-BE49-F238E27FC236}">
                  <a16:creationId xmlns:a16="http://schemas.microsoft.com/office/drawing/2014/main" id="{B7CD28C8-ADDB-44BB-A005-AA67C29070B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BA73840F-925F-485D-B298-876DD993E256}"/>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3C70ADBC-8ACB-4696-9BAC-E8C71D126E06}"/>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47119" name="ZoneTexte 22">
              <a:extLst>
                <a:ext uri="{FF2B5EF4-FFF2-40B4-BE49-F238E27FC236}">
                  <a16:creationId xmlns:a16="http://schemas.microsoft.com/office/drawing/2014/main" id="{BFCA8364-1F69-4A31-92F7-700CA5EF4D81}"/>
                </a:ext>
              </a:extLst>
            </p:cNvPr>
            <p:cNvSpPr txBox="1">
              <a:spLocks noChangeArrowheads="1"/>
            </p:cNvSpPr>
            <p:nvPr/>
          </p:nvSpPr>
          <p:spPr bwMode="auto">
            <a:xfrm>
              <a:off x="9569692" y="6155069"/>
              <a:ext cx="2595340"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47120" name="Image 25">
              <a:extLst>
                <a:ext uri="{FF2B5EF4-FFF2-40B4-BE49-F238E27FC236}">
                  <a16:creationId xmlns:a16="http://schemas.microsoft.com/office/drawing/2014/main" id="{CF97C3A8-64B1-4C07-BFC4-638771C84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09" name="Image 1" descr="Desenho: Sistema digestivo. Uma lupa amplia o norovírus">
            <a:extLst>
              <a:ext uri="{FF2B5EF4-FFF2-40B4-BE49-F238E27FC236}">
                <a16:creationId xmlns:a16="http://schemas.microsoft.com/office/drawing/2014/main" id="{173591B1-75B2-4018-9860-FAE24512F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300" y="2373313"/>
            <a:ext cx="24320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0" name="Groupe 17">
            <a:extLst>
              <a:ext uri="{FF2B5EF4-FFF2-40B4-BE49-F238E27FC236}">
                <a16:creationId xmlns:a16="http://schemas.microsoft.com/office/drawing/2014/main" id="{B5DFDAA8-8F6A-4AE2-A465-9EF9BED47076}"/>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6CA54BA3-8B77-4204-A5CD-595744960B5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8D171907-EE95-478F-9243-1BE3DF52F889}"/>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47111" name="Image 1">
            <a:extLst>
              <a:ext uri="{FF2B5EF4-FFF2-40B4-BE49-F238E27FC236}">
                <a16:creationId xmlns:a16="http://schemas.microsoft.com/office/drawing/2014/main" id="{E9DD41D5-EEDE-4350-BB5D-B5A8202A3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a:extLst>
              <a:ext uri="{FF2B5EF4-FFF2-40B4-BE49-F238E27FC236}">
                <a16:creationId xmlns:a16="http://schemas.microsoft.com/office/drawing/2014/main" id="{B69DFF7D-6407-4D1C-8BC9-14E5C4332438}"/>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8" name="Bouton d’action : vide 17">
            <a:hlinkClick r:id="rId10" highlightClick="1"/>
            <a:extLst>
              <a:ext uri="{FF2B5EF4-FFF2-40B4-BE49-F238E27FC236}">
                <a16:creationId xmlns:a16="http://schemas.microsoft.com/office/drawing/2014/main" id="{02EB8BF4-F098-4521-A0C3-C7F3A6561A6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B45B433-056A-449E-8744-9B505F007F79}"/>
              </a:ext>
            </a:extLst>
          </p:cNvPr>
          <p:cNvSpPr txBox="1"/>
          <p:nvPr/>
        </p:nvSpPr>
        <p:spPr>
          <a:xfrm>
            <a:off x="3122613" y="184150"/>
            <a:ext cx="9069387" cy="1477963"/>
          </a:xfrm>
          <a:prstGeom prst="rect">
            <a:avLst/>
          </a:prstGeom>
          <a:noFill/>
        </p:spPr>
        <p:txBody>
          <a:bodyPr>
            <a:spAutoFit/>
          </a:bodyPr>
          <a:lstStyle/>
          <a:p>
            <a:pPr algn="ctr" eaLnBrk="1" hangingPunct="1">
              <a:defRPr/>
            </a:pPr>
            <a:r>
              <a:rPr lang="fr-FR" sz="4501" b="1">
                <a:solidFill>
                  <a:srgbClr val="00707C"/>
                </a:solidFill>
                <a:latin typeface="+mj-lt"/>
                <a:ea typeface="+mj-ea"/>
                <a:cs typeface="+mj-cs"/>
              </a:rPr>
              <a:t>Quais os principais agentes?</a:t>
            </a:r>
            <a:endParaRPr lang="fr-FR" sz="4501" b="1" dirty="0">
              <a:solidFill>
                <a:srgbClr val="00707C"/>
              </a:solidFill>
              <a:latin typeface="+mj-lt"/>
              <a:ea typeface="+mj-ea"/>
              <a:cs typeface="+mj-cs"/>
            </a:endParaRPr>
          </a:p>
          <a:p>
            <a:pPr algn="ctr" eaLnBrk="1" hangingPunct="1">
              <a:defRPr/>
            </a:pPr>
            <a:endParaRPr lang="en-GB" altLang="fr-FR" sz="4501" b="1" dirty="0">
              <a:solidFill>
                <a:srgbClr val="00707C"/>
              </a:solidFill>
              <a:latin typeface="+mj-lt"/>
              <a:ea typeface="+mj-ea"/>
              <a:cs typeface="+mj-cs"/>
            </a:endParaRPr>
          </a:p>
        </p:txBody>
      </p:sp>
      <p:sp>
        <p:nvSpPr>
          <p:cNvPr id="74755" name="ZoneTexte 13">
            <a:extLst>
              <a:ext uri="{FF2B5EF4-FFF2-40B4-BE49-F238E27FC236}">
                <a16:creationId xmlns:a16="http://schemas.microsoft.com/office/drawing/2014/main" id="{09FDDAFC-1883-44A0-A83C-77AD64C778F2}"/>
              </a:ext>
            </a:extLst>
          </p:cNvPr>
          <p:cNvSpPr txBox="1">
            <a:spLocks noChangeArrowheads="1"/>
          </p:cNvSpPr>
          <p:nvPr/>
        </p:nvSpPr>
        <p:spPr bwMode="auto">
          <a:xfrm>
            <a:off x="3041650" y="1187450"/>
            <a:ext cx="8828088" cy="508635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Clr>
                <a:schemeClr val="accent1"/>
              </a:buClr>
              <a:buFont typeface="Wingdings" panose="05000000000000000000" pitchFamily="2" charset="2"/>
              <a:buChar char="ü"/>
              <a:defRPr/>
            </a:pPr>
            <a:r>
              <a:rPr lang="en-GB" sz="1400" dirty="0" err="1">
                <a:solidFill>
                  <a:srgbClr val="B92233"/>
                </a:solidFill>
              </a:rPr>
              <a:t>Fungos</a:t>
            </a:r>
            <a:r>
              <a:rPr lang="en-GB" sz="1400" dirty="0">
                <a:solidFill>
                  <a:srgbClr val="B92233"/>
                </a:solidFill>
              </a:rPr>
              <a:t>:</a:t>
            </a:r>
          </a:p>
          <a:p>
            <a:pPr lvl="1" defTabSz="914400" eaLnBrk="1" hangingPunct="1">
              <a:buClr>
                <a:schemeClr val="accent1"/>
              </a:buClr>
              <a:buFont typeface="Wingdings" panose="05000000000000000000" pitchFamily="2" charset="2"/>
              <a:buChar char="§"/>
              <a:defRPr/>
            </a:pPr>
            <a:r>
              <a:rPr lang="pt-BR" sz="1400" dirty="0">
                <a:solidFill>
                  <a:srgbClr val="B92233"/>
                </a:solidFill>
              </a:rPr>
              <a:t>Os bolores são a principal causa de deterioração de muitos alimentos </a:t>
            </a:r>
            <a:r>
              <a:rPr lang="pt-BR" sz="1400" dirty="0">
                <a:solidFill>
                  <a:schemeClr val="accent1"/>
                </a:solidFill>
              </a:rPr>
              <a:t>(frutas e vegetais </a:t>
            </a:r>
          </a:p>
          <a:p>
            <a:pPr lvl="1" indent="0" defTabSz="914400" eaLnBrk="1" hangingPunct="1">
              <a:buClr>
                <a:schemeClr val="accent1"/>
              </a:buClr>
              <a:defRPr/>
            </a:pPr>
            <a:r>
              <a:rPr lang="pt-BR" sz="1400" dirty="0">
                <a:solidFill>
                  <a:schemeClr val="accent1"/>
                </a:solidFill>
              </a:rPr>
              <a:t>     apodrecidos, pão com sabor a mofo ...)</a:t>
            </a:r>
            <a:endParaRPr lang="en-GB" sz="1200" dirty="0">
              <a:solidFill>
                <a:schemeClr val="accent1"/>
              </a:solidFill>
            </a:endParaRPr>
          </a:p>
          <a:p>
            <a:pPr lvl="2" indent="0" defTabSz="914400" eaLnBrk="1" hangingPunct="1">
              <a:buClr>
                <a:schemeClr val="accent1"/>
              </a:buClr>
              <a:defRPr/>
            </a:pPr>
            <a:r>
              <a:rPr lang="pt-BR" sz="1200" dirty="0">
                <a:solidFill>
                  <a:srgbClr val="00707C"/>
                </a:solidFill>
              </a:rPr>
              <a:t> Os frutos atacados por bolores apresentam uma zona acastanhada, mais ou menos líquida, </a:t>
            </a:r>
          </a:p>
          <a:p>
            <a:pPr lvl="2" indent="0" defTabSz="914400" eaLnBrk="1" hangingPunct="1">
              <a:buClr>
                <a:schemeClr val="accent1"/>
              </a:buClr>
              <a:defRPr/>
            </a:pPr>
            <a:r>
              <a:rPr lang="pt-BR" sz="1200" dirty="0">
                <a:solidFill>
                  <a:srgbClr val="00707C"/>
                </a:solidFill>
              </a:rPr>
              <a:t> coberta após alguns dias por filamentos de bolores de cores diferentes (às vezes existe </a:t>
            </a:r>
          </a:p>
          <a:p>
            <a:pPr lvl="2" indent="0" defTabSz="914400" eaLnBrk="1" hangingPunct="1">
              <a:buClr>
                <a:schemeClr val="accent1"/>
              </a:buClr>
              <a:defRPr/>
            </a:pPr>
            <a:r>
              <a:rPr lang="pt-BR" sz="1200" dirty="0">
                <a:solidFill>
                  <a:srgbClr val="00707C"/>
                </a:solidFill>
              </a:rPr>
              <a:t> micélio com esporos produzidos pelo bolor para se disseminar</a:t>
            </a:r>
            <a:r>
              <a:rPr lang="en-GB" sz="1200" dirty="0">
                <a:solidFill>
                  <a:srgbClr val="00707C"/>
                </a:solidFill>
              </a:rPr>
              <a:t>). </a:t>
            </a:r>
          </a:p>
          <a:p>
            <a:pPr lvl="2" indent="0" defTabSz="914400" eaLnBrk="1" hangingPunct="1">
              <a:defRPr/>
            </a:pPr>
            <a:r>
              <a:rPr lang="pt-BR" sz="1200" dirty="0">
                <a:solidFill>
                  <a:srgbClr val="00707C"/>
                </a:solidFill>
              </a:rPr>
              <a:t> Noutros alimentos, os bolores aparecem como manchas de filamentos.</a:t>
            </a:r>
          </a:p>
          <a:p>
            <a:pPr lvl="2" indent="0" defTabSz="914400" eaLnBrk="1" hangingPunct="1">
              <a:defRPr/>
            </a:pPr>
            <a:r>
              <a:rPr lang="pt-BR" sz="1200" dirty="0">
                <a:solidFill>
                  <a:srgbClr val="00707C"/>
                </a:solidFill>
              </a:rPr>
              <a:t> Os bolores também podem produzir sabores ou odores desagradáveis que podem difundir-se </a:t>
            </a:r>
          </a:p>
          <a:p>
            <a:pPr lvl="2" indent="0" defTabSz="914400" eaLnBrk="1" hangingPunct="1">
              <a:defRPr/>
            </a:pPr>
            <a:r>
              <a:rPr lang="pt-BR" sz="1200" dirty="0">
                <a:solidFill>
                  <a:srgbClr val="00707C"/>
                </a:solidFill>
              </a:rPr>
              <a:t> nos alimentos e permanecerão mesmo que as partes com os fragmentos de bolores sejam removidos.</a:t>
            </a:r>
            <a:r>
              <a:rPr lang="en-GB" sz="1200" dirty="0">
                <a:solidFill>
                  <a:srgbClr val="00707C"/>
                </a:solidFill>
              </a:rPr>
              <a:t> </a:t>
            </a:r>
          </a:p>
          <a:p>
            <a:pPr defTabSz="914400" eaLnBrk="1" hangingPunct="1">
              <a:defRPr/>
            </a:pPr>
            <a:endParaRPr lang="en-GB" sz="1400" dirty="0">
              <a:solidFill>
                <a:srgbClr val="00707C"/>
              </a:solidFill>
            </a:endParaRPr>
          </a:p>
          <a:p>
            <a:pPr lvl="1" defTabSz="914400" eaLnBrk="1" hangingPunct="1">
              <a:buClr>
                <a:schemeClr val="accent1"/>
              </a:buClr>
              <a:buFont typeface="Wingdings" panose="05000000000000000000" pitchFamily="2" charset="2"/>
              <a:buChar char="§"/>
              <a:defRPr/>
            </a:pPr>
            <a:r>
              <a:rPr lang="pt-BR" sz="1400" dirty="0">
                <a:solidFill>
                  <a:srgbClr val="B92233"/>
                </a:solidFill>
              </a:rPr>
              <a:t>Leveduras</a:t>
            </a:r>
            <a:r>
              <a:rPr lang="pt-BR" sz="1400" dirty="0">
                <a:solidFill>
                  <a:schemeClr val="accent1"/>
                </a:solidFill>
              </a:rPr>
              <a:t> frequentemente causam deterioração de, por exemplo, saladas de frutas, sumos de </a:t>
            </a:r>
          </a:p>
          <a:p>
            <a:pPr lvl="1" indent="0" defTabSz="914400" eaLnBrk="1" hangingPunct="1">
              <a:buClr>
                <a:schemeClr val="accent1"/>
              </a:buClr>
              <a:defRPr/>
            </a:pPr>
            <a:r>
              <a:rPr lang="pt-BR" sz="1400" dirty="0">
                <a:solidFill>
                  <a:schemeClr val="accent1"/>
                </a:solidFill>
              </a:rPr>
              <a:t>    frutas, bebidas açucaradas.</a:t>
            </a:r>
            <a:endParaRPr lang="en-GB" sz="1400" dirty="0">
              <a:solidFill>
                <a:schemeClr val="accent1"/>
              </a:solidFill>
            </a:endParaRPr>
          </a:p>
          <a:p>
            <a:pPr lvl="2" indent="0" defTabSz="914400" eaLnBrk="1" hangingPunct="1">
              <a:buClr>
                <a:schemeClr val="accent1"/>
              </a:buClr>
              <a:defRPr/>
            </a:pPr>
            <a:r>
              <a:rPr lang="pt-BR" sz="1200" dirty="0">
                <a:solidFill>
                  <a:srgbClr val="00707C"/>
                </a:solidFill>
              </a:rPr>
              <a:t>A bebida fica turva e às vezes mostra sinais de fermentação (cheiro a fermentado, produção de gás)</a:t>
            </a:r>
            <a:r>
              <a:rPr lang="en-GB" sz="1200" dirty="0">
                <a:solidFill>
                  <a:srgbClr val="00707C"/>
                </a:solidFill>
              </a:rPr>
              <a:t>. </a:t>
            </a:r>
          </a:p>
          <a:p>
            <a:pPr marL="0" indent="0" defTabSz="914400" eaLnBrk="1" hangingPunct="1">
              <a:defRPr/>
            </a:pPr>
            <a:endParaRPr lang="en-GB" altLang="fr-FR" sz="1400" dirty="0">
              <a:solidFill>
                <a:srgbClr val="00707C"/>
              </a:solidFill>
            </a:endParaRPr>
          </a:p>
          <a:p>
            <a:pPr defTabSz="914400" eaLnBrk="1" hangingPunct="1">
              <a:buClr>
                <a:schemeClr val="accent1"/>
              </a:buClr>
              <a:buFont typeface="Wingdings" panose="05000000000000000000" pitchFamily="2" charset="2"/>
              <a:buChar char="ü"/>
              <a:defRPr/>
            </a:pPr>
            <a:r>
              <a:rPr lang="en-GB" sz="1400" dirty="0" err="1">
                <a:solidFill>
                  <a:srgbClr val="B92233"/>
                </a:solidFill>
              </a:rPr>
              <a:t>Bactérias</a:t>
            </a:r>
            <a:r>
              <a:rPr lang="en-GB" sz="1400" dirty="0">
                <a:solidFill>
                  <a:srgbClr val="B92233"/>
                </a:solidFill>
              </a:rPr>
              <a:t>:</a:t>
            </a:r>
          </a:p>
          <a:p>
            <a:pPr marL="844550" lvl="1" indent="-285750" defTabSz="914400" eaLnBrk="1" hangingPunct="1">
              <a:buClr>
                <a:schemeClr val="accent1"/>
              </a:buClr>
              <a:buFont typeface="Wingdings" panose="05000000000000000000" pitchFamily="2" charset="2"/>
              <a:buChar char="§"/>
              <a:defRPr/>
            </a:pPr>
            <a:r>
              <a:rPr lang="pt-BR" sz="1400" dirty="0">
                <a:solidFill>
                  <a:schemeClr val="accent1"/>
                </a:solidFill>
              </a:rPr>
              <a:t>São a principal causa de </a:t>
            </a:r>
            <a:r>
              <a:rPr lang="pt-BR" sz="1400" dirty="0">
                <a:solidFill>
                  <a:srgbClr val="B92233"/>
                </a:solidFill>
              </a:rPr>
              <a:t>deterioração de legumes frescos, carne fresca, peixe, </a:t>
            </a:r>
          </a:p>
          <a:p>
            <a:pPr lvl="1" indent="0" defTabSz="914400" eaLnBrk="1" hangingPunct="1">
              <a:buClr>
                <a:schemeClr val="accent1"/>
              </a:buClr>
              <a:defRPr/>
            </a:pPr>
            <a:r>
              <a:rPr lang="pt-BR" sz="1400" dirty="0">
                <a:solidFill>
                  <a:srgbClr val="B92233"/>
                </a:solidFill>
              </a:rPr>
              <a:t>      alimentos enlatados, leite, queijo, doces, presunto cozido, pratos preparados, </a:t>
            </a:r>
          </a:p>
          <a:p>
            <a:pPr lvl="1" indent="0" defTabSz="914400" eaLnBrk="1" hangingPunct="1">
              <a:buClr>
                <a:schemeClr val="accent1"/>
              </a:buClr>
              <a:defRPr/>
            </a:pPr>
            <a:r>
              <a:rPr lang="pt-BR" sz="1400" dirty="0">
                <a:solidFill>
                  <a:srgbClr val="B92233"/>
                </a:solidFill>
              </a:rPr>
              <a:t>      sobras de comida, …</a:t>
            </a:r>
          </a:p>
          <a:p>
            <a:pPr lvl="1" indent="0" defTabSz="914400" eaLnBrk="1" hangingPunct="1">
              <a:buClr>
                <a:schemeClr val="accent1"/>
              </a:buClr>
              <a:defRPr/>
            </a:pPr>
            <a:endParaRPr lang="pt-BR" sz="1400" dirty="0">
              <a:solidFill>
                <a:schemeClr val="bg1"/>
              </a:solidFill>
            </a:endParaRPr>
          </a:p>
          <a:p>
            <a:pPr marL="844550" lvl="1" indent="-285750" defTabSz="914400" eaLnBrk="1" hangingPunct="1">
              <a:buClr>
                <a:schemeClr val="accent1"/>
              </a:buClr>
              <a:buFont typeface="Wingdings" panose="05000000000000000000" pitchFamily="2" charset="2"/>
              <a:buChar char="§"/>
              <a:defRPr/>
            </a:pPr>
            <a:r>
              <a:rPr lang="pt-BR" sz="1400" dirty="0">
                <a:solidFill>
                  <a:schemeClr val="accent1"/>
                </a:solidFill>
              </a:rPr>
              <a:t>Os sinais são muito diversos, inchaço de latas ou de embalagens de alimentos </a:t>
            </a:r>
          </a:p>
          <a:p>
            <a:pPr lvl="1" indent="0" defTabSz="914400" eaLnBrk="1" hangingPunct="1">
              <a:buClr>
                <a:schemeClr val="accent1"/>
              </a:buClr>
              <a:defRPr/>
            </a:pPr>
            <a:r>
              <a:rPr lang="pt-BR" sz="1400" dirty="0">
                <a:solidFill>
                  <a:schemeClr val="accent1"/>
                </a:solidFill>
              </a:rPr>
              <a:t>      devido à produção de gás, produção de odores fortes (putrefação de carne ou peixe), aparência </a:t>
            </a:r>
          </a:p>
          <a:p>
            <a:pPr lvl="1" indent="0" defTabSz="914400" eaLnBrk="1" hangingPunct="1">
              <a:buClr>
                <a:schemeClr val="accent1"/>
              </a:buClr>
              <a:defRPr/>
            </a:pPr>
            <a:r>
              <a:rPr lang="pt-BR" sz="1400" dirty="0">
                <a:solidFill>
                  <a:schemeClr val="accent1"/>
                </a:solidFill>
              </a:rPr>
              <a:t>      viscosa, cores incomuns, zona podre macia e amarelada de legumes frescos, sabor azedo (leite, </a:t>
            </a:r>
          </a:p>
          <a:p>
            <a:pPr lvl="1" indent="0" defTabSz="914400" eaLnBrk="1" hangingPunct="1">
              <a:buClr>
                <a:schemeClr val="accent1"/>
              </a:buClr>
              <a:defRPr/>
            </a:pPr>
            <a:r>
              <a:rPr lang="pt-BR" sz="1400" dirty="0">
                <a:solidFill>
                  <a:schemeClr val="accent1"/>
                </a:solidFill>
              </a:rPr>
              <a:t>      latas, …)</a:t>
            </a: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13668" name="Groupe 17">
            <a:extLst>
              <a:ext uri="{FF2B5EF4-FFF2-40B4-BE49-F238E27FC236}">
                <a16:creationId xmlns:a16="http://schemas.microsoft.com/office/drawing/2014/main" id="{C15489B0-262E-4A40-8FAB-470252026CB5}"/>
              </a:ext>
            </a:extLst>
          </p:cNvPr>
          <p:cNvGrpSpPr>
            <a:grpSpLocks/>
          </p:cNvGrpSpPr>
          <p:nvPr/>
        </p:nvGrpSpPr>
        <p:grpSpPr bwMode="auto">
          <a:xfrm>
            <a:off x="-41275" y="6016625"/>
            <a:ext cx="12276138" cy="887413"/>
            <a:chOff x="-41565" y="6016088"/>
            <a:chExt cx="12276859" cy="888671"/>
          </a:xfrm>
        </p:grpSpPr>
        <p:sp>
          <p:nvSpPr>
            <p:cNvPr id="113677" name="ZoneTexte 18">
              <a:extLst>
                <a:ext uri="{FF2B5EF4-FFF2-40B4-BE49-F238E27FC236}">
                  <a16:creationId xmlns:a16="http://schemas.microsoft.com/office/drawing/2014/main" id="{2E60DFB3-C0FE-4F73-A3E5-7BD909569DF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3678" name="ZoneTexte 19">
              <a:extLst>
                <a:ext uri="{FF2B5EF4-FFF2-40B4-BE49-F238E27FC236}">
                  <a16:creationId xmlns:a16="http://schemas.microsoft.com/office/drawing/2014/main" id="{783B0B5D-A17B-4D71-8102-78CE63F8B2D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E538BB6B-D064-437D-B816-FBB64C57E83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E899E772-2662-48D2-87C8-B8914B027C02}"/>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13681" name="Image 25">
              <a:extLst>
                <a:ext uri="{FF2B5EF4-FFF2-40B4-BE49-F238E27FC236}">
                  <a16:creationId xmlns:a16="http://schemas.microsoft.com/office/drawing/2014/main" id="{01AB1955-6DB7-4C45-92B5-FFB46CB68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69" name="Groupe 15">
            <a:extLst>
              <a:ext uri="{FF2B5EF4-FFF2-40B4-BE49-F238E27FC236}">
                <a16:creationId xmlns:a16="http://schemas.microsoft.com/office/drawing/2014/main" id="{A31AEDD6-89AD-4CA6-9834-607B84C6E71D}"/>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3DC524E5-FE34-484F-A7FE-D531520927D9}"/>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7B875413-6018-46F6-9877-58D6E505C483}"/>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13670" name="Picture 8" descr="Fotografia: duas laranjas com bolor">
            <a:extLst>
              <a:ext uri="{FF2B5EF4-FFF2-40B4-BE49-F238E27FC236}">
                <a16:creationId xmlns:a16="http://schemas.microsoft.com/office/drawing/2014/main" id="{DFAE74ED-80E7-4999-8E52-141875028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6688" y="1739900"/>
            <a:ext cx="1833562"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1" name="Picture 10" descr="Fotografia: Carne com sinais de putrefação (cor escura)">
            <a:extLst>
              <a:ext uri="{FF2B5EF4-FFF2-40B4-BE49-F238E27FC236}">
                <a16:creationId xmlns:a16="http://schemas.microsoft.com/office/drawing/2014/main" id="{57F7593D-132F-4991-904F-3A6B6B279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6688" y="4349750"/>
            <a:ext cx="18335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72" name="Image 1">
            <a:extLst>
              <a:ext uri="{FF2B5EF4-FFF2-40B4-BE49-F238E27FC236}">
                <a16:creationId xmlns:a16="http://schemas.microsoft.com/office/drawing/2014/main" id="{1690708C-6DE1-4B0C-BD7D-1CAD34884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ZoneTexte 22">
            <a:extLst>
              <a:ext uri="{FF2B5EF4-FFF2-40B4-BE49-F238E27FC236}">
                <a16:creationId xmlns:a16="http://schemas.microsoft.com/office/drawing/2014/main" id="{8FC2B343-6B23-4E91-BBAF-A261667C89A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6D1AFEB3-E243-4BA7-9336-93A29DCB4F7C}"/>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8" highlightClick="1"/>
            <a:extLst>
              <a:ext uri="{FF2B5EF4-FFF2-40B4-BE49-F238E27FC236}">
                <a16:creationId xmlns:a16="http://schemas.microsoft.com/office/drawing/2014/main" id="{ABC17C9F-A953-4BE6-AA13-822EDD9FD36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0F5D2F5-6387-4E76-8FF6-A4A30D600DD6}"/>
              </a:ext>
            </a:extLst>
          </p:cNvPr>
          <p:cNvSpPr txBox="1"/>
          <p:nvPr/>
        </p:nvSpPr>
        <p:spPr>
          <a:xfrm>
            <a:off x="2928938" y="147638"/>
            <a:ext cx="9305925" cy="1476375"/>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Como evitar/retardar a deterioração alimentar</a:t>
            </a:r>
            <a:r>
              <a:rPr lang="en-GB" sz="4501" b="1">
                <a:solidFill>
                  <a:srgbClr val="00707C"/>
                </a:solidFill>
                <a:latin typeface="+mj-lt"/>
                <a:ea typeface="+mj-ea"/>
                <a:cs typeface="+mj-cs"/>
              </a:rPr>
              <a:t>?</a:t>
            </a:r>
            <a:endParaRPr lang="fr-FR" sz="4501" b="1" dirty="0">
              <a:solidFill>
                <a:srgbClr val="00707C"/>
              </a:solidFill>
              <a:latin typeface="+mj-lt"/>
              <a:ea typeface="+mj-ea"/>
              <a:cs typeface="+mj-cs"/>
            </a:endParaRPr>
          </a:p>
        </p:txBody>
      </p:sp>
      <p:sp>
        <p:nvSpPr>
          <p:cNvPr id="80899" name="ZoneTexte 13">
            <a:extLst>
              <a:ext uri="{FF2B5EF4-FFF2-40B4-BE49-F238E27FC236}">
                <a16:creationId xmlns:a16="http://schemas.microsoft.com/office/drawing/2014/main" id="{A67D7D82-06BA-4A2F-B627-65EEC009CA1C}"/>
              </a:ext>
            </a:extLst>
          </p:cNvPr>
          <p:cNvSpPr txBox="1">
            <a:spLocks noChangeArrowheads="1"/>
          </p:cNvSpPr>
          <p:nvPr/>
        </p:nvSpPr>
        <p:spPr bwMode="auto">
          <a:xfrm>
            <a:off x="3076575" y="1758950"/>
            <a:ext cx="9088438" cy="39703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defRPr/>
            </a:pPr>
            <a:endParaRPr lang="en-GB" sz="1400" dirty="0">
              <a:solidFill>
                <a:srgbClr val="00707C"/>
              </a:solidFill>
            </a:endParaRPr>
          </a:p>
          <a:p>
            <a:pPr marL="0" indent="0">
              <a:defRPr/>
            </a:pPr>
            <a:endParaRPr lang="en-GB" sz="1400" dirty="0">
              <a:solidFill>
                <a:srgbClr val="00707C"/>
              </a:solidFill>
            </a:endParaRPr>
          </a:p>
          <a:p>
            <a:pPr>
              <a:buFont typeface="Wingdings" panose="05000000000000000000" pitchFamily="2" charset="2"/>
              <a:buChar char="ü"/>
              <a:defRPr/>
            </a:pPr>
            <a:r>
              <a:rPr lang="pt-BR" sz="1400" dirty="0">
                <a:solidFill>
                  <a:srgbClr val="00707C"/>
                </a:solidFill>
              </a:rPr>
              <a:t>Os micróbios que causam deterioração são aqueles que são capazes de se multiplicar nos alimentos e causar modificações consideradas desagradáveis</a:t>
            </a:r>
            <a:r>
              <a:rPr lang="en-GB" sz="1400" dirty="0">
                <a:solidFill>
                  <a:srgbClr val="00707C"/>
                </a:solidFill>
              </a:rPr>
              <a:t>. </a:t>
            </a:r>
          </a:p>
          <a:p>
            <a:pPr>
              <a:buFont typeface="Wingdings" panose="05000000000000000000" pitchFamily="2" charset="2"/>
              <a:buChar char="ü"/>
              <a:defRPr/>
            </a:pPr>
            <a:endParaRPr lang="en-GB" sz="1400" dirty="0">
              <a:solidFill>
                <a:srgbClr val="00707C"/>
              </a:solidFill>
            </a:endParaRPr>
          </a:p>
          <a:p>
            <a:pPr>
              <a:buFont typeface="Wingdings" panose="05000000000000000000" pitchFamily="2" charset="2"/>
              <a:buChar char="ü"/>
              <a:defRPr/>
            </a:pPr>
            <a:endParaRPr lang="en-GB" sz="1400" dirty="0">
              <a:solidFill>
                <a:srgbClr val="00707C"/>
              </a:solidFill>
            </a:endParaRPr>
          </a:p>
          <a:p>
            <a:pPr>
              <a:buClr>
                <a:schemeClr val="accent1"/>
              </a:buClr>
              <a:buFont typeface="Wingdings" panose="05000000000000000000" pitchFamily="2" charset="2"/>
              <a:buChar char="ü"/>
              <a:defRPr/>
            </a:pPr>
            <a:r>
              <a:rPr lang="pt-BR" sz="1400" dirty="0">
                <a:solidFill>
                  <a:srgbClr val="B92233"/>
                </a:solidFill>
              </a:rPr>
              <a:t>Quase todos os alimentos podem estragar-se, exceto </a:t>
            </a:r>
            <a:r>
              <a:rPr lang="pt-BR" sz="1400" dirty="0">
                <a:solidFill>
                  <a:srgbClr val="00707C"/>
                </a:solidFill>
              </a:rPr>
              <a:t>aqueles que possuem uma composição que não permite o crescimento microbiano (</a:t>
            </a:r>
            <a:r>
              <a:rPr lang="pt-BR" sz="1400" dirty="0">
                <a:solidFill>
                  <a:srgbClr val="B92233"/>
                </a:solidFill>
              </a:rPr>
              <a:t>alimentos secos</a:t>
            </a:r>
            <a:r>
              <a:rPr lang="pt-BR" sz="1400" dirty="0">
                <a:solidFill>
                  <a:srgbClr val="00707C"/>
                </a:solidFill>
              </a:rPr>
              <a:t> como biscoitos, cereais, </a:t>
            </a:r>
            <a:r>
              <a:rPr lang="pt-BR" sz="1400" dirty="0">
                <a:solidFill>
                  <a:srgbClr val="B92233"/>
                </a:solidFill>
              </a:rPr>
              <a:t>alimentos com alto teor de sal ou açúcar</a:t>
            </a:r>
            <a:r>
              <a:rPr lang="pt-BR" sz="1400" dirty="0">
                <a:solidFill>
                  <a:schemeClr val="bg1"/>
                </a:solidFill>
              </a:rPr>
              <a:t> </a:t>
            </a:r>
            <a:r>
              <a:rPr lang="pt-BR" sz="1400" dirty="0">
                <a:solidFill>
                  <a:srgbClr val="00707C"/>
                </a:solidFill>
              </a:rPr>
              <a:t>como mel, </a:t>
            </a:r>
            <a:r>
              <a:rPr lang="pt-BR" sz="1400" dirty="0">
                <a:solidFill>
                  <a:srgbClr val="B92233"/>
                </a:solidFill>
              </a:rPr>
              <a:t>alimentos muito ácidos </a:t>
            </a:r>
            <a:r>
              <a:rPr lang="pt-BR" sz="1400" dirty="0">
                <a:solidFill>
                  <a:srgbClr val="00707C"/>
                </a:solidFill>
              </a:rPr>
              <a:t>como vinagre ou bebidas com </a:t>
            </a:r>
            <a:r>
              <a:rPr lang="pt-BR" sz="1400" dirty="0">
                <a:solidFill>
                  <a:srgbClr val="B92233"/>
                </a:solidFill>
              </a:rPr>
              <a:t>alto teor de álcool</a:t>
            </a:r>
            <a:r>
              <a:rPr lang="pt-BR" sz="1400" dirty="0">
                <a:solidFill>
                  <a:srgbClr val="00707C"/>
                </a:solidFill>
              </a:rPr>
              <a:t>) ou mantidos em temperatura muito baixa (</a:t>
            </a:r>
            <a:r>
              <a:rPr lang="pt-BR" sz="1400" dirty="0">
                <a:solidFill>
                  <a:srgbClr val="B92233"/>
                </a:solidFill>
              </a:rPr>
              <a:t>alimentos congelados</a:t>
            </a:r>
            <a:r>
              <a:rPr lang="pt-BR" sz="1400" dirty="0">
                <a:solidFill>
                  <a:srgbClr val="00707C"/>
                </a:solidFill>
              </a:rPr>
              <a:t>).</a:t>
            </a:r>
            <a:r>
              <a:rPr lang="en-GB" sz="1400" dirty="0">
                <a:solidFill>
                  <a:srgbClr val="00707C"/>
                </a:solidFill>
              </a:rPr>
              <a:t> </a:t>
            </a:r>
            <a:r>
              <a:rPr lang="pt-BR" sz="1400" dirty="0">
                <a:solidFill>
                  <a:srgbClr val="00707C"/>
                </a:solidFill>
              </a:rPr>
              <a:t>Nesse caso, a </a:t>
            </a:r>
            <a:r>
              <a:rPr lang="pt-BR" sz="1400" dirty="0">
                <a:solidFill>
                  <a:srgbClr val="B92233"/>
                </a:solidFill>
              </a:rPr>
              <a:t>deterioração pode ocorrer sempre que a composição dos alimentos é alterada</a:t>
            </a:r>
            <a:r>
              <a:rPr lang="pt-BR" sz="1400" dirty="0">
                <a:solidFill>
                  <a:srgbClr val="00707C"/>
                </a:solidFill>
              </a:rPr>
              <a:t>, permitindo a multiplicação de micróbios, por exemplo, quando biscoitos, nozes, cereais ficam húmidos.</a:t>
            </a:r>
            <a:endParaRPr lang="en-GB" sz="1400" dirty="0">
              <a:solidFill>
                <a:srgbClr val="00707C"/>
              </a:solidFill>
            </a:endParaRPr>
          </a:p>
          <a:p>
            <a:pPr marL="273050" lvl="1" indent="0">
              <a:defRPr/>
            </a:pPr>
            <a:endParaRPr lang="en-GB" altLang="fr-FR" sz="1400" dirty="0">
              <a:solidFill>
                <a:srgbClr val="00707C"/>
              </a:solidFill>
            </a:endParaRPr>
          </a:p>
          <a:p>
            <a:pPr marL="273050" lvl="1" indent="0">
              <a:defRPr/>
            </a:pPr>
            <a:endParaRPr lang="en-GB" altLang="fr-FR" sz="1400" dirty="0">
              <a:solidFill>
                <a:srgbClr val="00707C"/>
              </a:solidFill>
            </a:endParaRPr>
          </a:p>
          <a:p>
            <a:pPr>
              <a:buFont typeface="Wingdings" panose="05000000000000000000" pitchFamily="2" charset="2"/>
              <a:buChar char="ü"/>
              <a:defRPr/>
            </a:pPr>
            <a:r>
              <a:rPr lang="pt-BR" altLang="fr-FR" sz="1400" dirty="0">
                <a:solidFill>
                  <a:srgbClr val="00707C"/>
                </a:solidFill>
              </a:rPr>
              <a:t>A deterioração resulta da </a:t>
            </a:r>
            <a:r>
              <a:rPr lang="pt-BR" altLang="fr-FR" sz="1400" dirty="0">
                <a:solidFill>
                  <a:srgbClr val="B92233"/>
                </a:solidFill>
              </a:rPr>
              <a:t>presença do micróbio capaz de se multiplicar </a:t>
            </a:r>
            <a:r>
              <a:rPr lang="pt-BR" altLang="fr-FR" sz="1400" dirty="0">
                <a:solidFill>
                  <a:schemeClr val="accent1"/>
                </a:solidFill>
              </a:rPr>
              <a:t>nos alimentos e de um </a:t>
            </a:r>
            <a:r>
              <a:rPr lang="pt-BR" altLang="fr-FR" sz="1400" dirty="0">
                <a:solidFill>
                  <a:srgbClr val="B92233"/>
                </a:solidFill>
              </a:rPr>
              <a:t>tempo de armazenamento suficiente para permitir sua multiplicação</a:t>
            </a:r>
            <a:r>
              <a:rPr lang="en-GB" altLang="fr-FR" sz="1400" dirty="0">
                <a:solidFill>
                  <a:srgbClr val="00707C"/>
                </a:solidFill>
              </a:rPr>
              <a:t>. </a:t>
            </a:r>
            <a:r>
              <a:rPr lang="pt-BR" altLang="fr-FR" sz="1400" dirty="0">
                <a:solidFill>
                  <a:schemeClr val="accent1"/>
                </a:solidFill>
              </a:rPr>
              <a:t>A carne fresca ou o peixe fresco estragam-se frequentemente quando armazenadas por muito tempo, porque os micróbios que causam deterioração são “habitantes” normais de carne ou peixe fresco.</a:t>
            </a:r>
            <a:endParaRPr lang="en-GB" altLang="fr-FR" sz="1400" dirty="0"/>
          </a:p>
        </p:txBody>
      </p:sp>
      <p:grpSp>
        <p:nvGrpSpPr>
          <p:cNvPr id="114692" name="Groupe 17">
            <a:extLst>
              <a:ext uri="{FF2B5EF4-FFF2-40B4-BE49-F238E27FC236}">
                <a16:creationId xmlns:a16="http://schemas.microsoft.com/office/drawing/2014/main" id="{923DBAB8-E51C-4E65-B8B6-540FD08947C5}"/>
              </a:ext>
            </a:extLst>
          </p:cNvPr>
          <p:cNvGrpSpPr>
            <a:grpSpLocks/>
          </p:cNvGrpSpPr>
          <p:nvPr/>
        </p:nvGrpSpPr>
        <p:grpSpPr bwMode="auto">
          <a:xfrm>
            <a:off x="-41275" y="6016625"/>
            <a:ext cx="12276138" cy="887413"/>
            <a:chOff x="-41565" y="6016088"/>
            <a:chExt cx="12276859" cy="888671"/>
          </a:xfrm>
        </p:grpSpPr>
        <p:sp>
          <p:nvSpPr>
            <p:cNvPr id="114699" name="ZoneTexte 18">
              <a:extLst>
                <a:ext uri="{FF2B5EF4-FFF2-40B4-BE49-F238E27FC236}">
                  <a16:creationId xmlns:a16="http://schemas.microsoft.com/office/drawing/2014/main" id="{50C4E9B6-6754-4F68-97D2-523FD3D68CC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4700" name="ZoneTexte 19">
              <a:extLst>
                <a:ext uri="{FF2B5EF4-FFF2-40B4-BE49-F238E27FC236}">
                  <a16:creationId xmlns:a16="http://schemas.microsoft.com/office/drawing/2014/main" id="{9568FD51-3911-4CD9-B5F0-7FC1C80BB992}"/>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0DE07A3B-9125-461D-9D27-F31C2CF0884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27EA0EEA-E19E-44B0-A49D-705171C35F90}"/>
                </a:ext>
              </a:extLst>
            </p:cNvPr>
            <p:cNvSpPr/>
            <p:nvPr/>
          </p:nvSpPr>
          <p:spPr>
            <a:xfrm>
              <a:off x="6416764" y="6162345"/>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114703" name="ZoneTexte 22">
              <a:extLst>
                <a:ext uri="{FF2B5EF4-FFF2-40B4-BE49-F238E27FC236}">
                  <a16:creationId xmlns:a16="http://schemas.microsoft.com/office/drawing/2014/main" id="{AEE723CC-C4BC-42B0-A266-EBC63E2446D8}"/>
                </a:ext>
              </a:extLst>
            </p:cNvPr>
            <p:cNvSpPr txBox="1">
              <a:spLocks noChangeArrowheads="1"/>
            </p:cNvSpPr>
            <p:nvPr/>
          </p:nvSpPr>
          <p:spPr bwMode="auto">
            <a:xfrm>
              <a:off x="6801616" y="6155069"/>
              <a:ext cx="4805891"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 Fechar e voltar à sessão 2                                                </a:t>
              </a:r>
              <a:r>
                <a:rPr lang="fr-FR" altLang="fr-FR">
                  <a:solidFill>
                    <a:schemeClr val="bg1"/>
                  </a:solidFill>
                </a:rPr>
                <a:t>      Próximo           </a:t>
              </a:r>
            </a:p>
          </p:txBody>
        </p:sp>
        <p:pic>
          <p:nvPicPr>
            <p:cNvPr id="114704" name="Image 25">
              <a:extLst>
                <a:ext uri="{FF2B5EF4-FFF2-40B4-BE49-F238E27FC236}">
                  <a16:creationId xmlns:a16="http://schemas.microsoft.com/office/drawing/2014/main" id="{E10951B7-2EBB-4705-8767-9396D1B1D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4693" name="Groupe 15">
            <a:extLst>
              <a:ext uri="{FF2B5EF4-FFF2-40B4-BE49-F238E27FC236}">
                <a16:creationId xmlns:a16="http://schemas.microsoft.com/office/drawing/2014/main" id="{89877502-1705-4151-B381-AD5CA9B9ADF9}"/>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6B3F38DC-9A8E-48B2-BCD8-DE4C09884D25}"/>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45167D33-885C-4632-9531-C3420781A82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6" name="Bouton d’action : vide 41">
            <a:hlinkClick r:id="" action="ppaction://hlinkshowjump?jump=nextslide" highlightClick="1"/>
            <a:extLst>
              <a:ext uri="{FF2B5EF4-FFF2-40B4-BE49-F238E27FC236}">
                <a16:creationId xmlns:a16="http://schemas.microsoft.com/office/drawing/2014/main" id="{EEDA315A-1A8B-42BE-900E-838CDE886774}"/>
              </a:ext>
            </a:extLst>
          </p:cNvPr>
          <p:cNvSpPr/>
          <p:nvPr/>
        </p:nvSpPr>
        <p:spPr bwMode="auto">
          <a:xfrm>
            <a:off x="11668125" y="6154738"/>
            <a:ext cx="306388"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&gt;</a:t>
            </a:r>
          </a:p>
        </p:txBody>
      </p:sp>
      <p:pic>
        <p:nvPicPr>
          <p:cNvPr id="114695" name="Image 1">
            <a:extLst>
              <a:ext uri="{FF2B5EF4-FFF2-40B4-BE49-F238E27FC236}">
                <a16:creationId xmlns:a16="http://schemas.microsoft.com/office/drawing/2014/main" id="{3A75D8D0-21A7-4023-87D2-C4C3E2349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1C1B4A73-3EFF-4EE7-B967-4BA7632FE618}"/>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6" highlightClick="1"/>
            <a:extLst>
              <a:ext uri="{FF2B5EF4-FFF2-40B4-BE49-F238E27FC236}">
                <a16:creationId xmlns:a16="http://schemas.microsoft.com/office/drawing/2014/main" id="{56E769ED-4CD5-4C6F-9FA7-7154D265E445}"/>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09CFFBF-5717-4398-AD31-D2A69F2ED043}"/>
              </a:ext>
            </a:extLst>
          </p:cNvPr>
          <p:cNvSpPr txBox="1"/>
          <p:nvPr/>
        </p:nvSpPr>
        <p:spPr>
          <a:xfrm>
            <a:off x="3122613" y="-92075"/>
            <a:ext cx="9069387" cy="2862263"/>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Como evitar/retardar a deterioração alimentar</a:t>
            </a:r>
            <a:r>
              <a:rPr lang="en-GB" sz="4501" b="1">
                <a:solidFill>
                  <a:srgbClr val="00707C"/>
                </a:solidFill>
                <a:latin typeface="+mj-lt"/>
                <a:ea typeface="+mj-ea"/>
                <a:cs typeface="+mj-cs"/>
              </a:rPr>
              <a:t>?</a:t>
            </a:r>
          </a:p>
          <a:p>
            <a:pPr algn="ctr" eaLnBrk="1" hangingPunct="1">
              <a:defRPr/>
            </a:pPr>
            <a:endParaRPr lang="fr-FR" sz="4501" b="1" dirty="0">
              <a:solidFill>
                <a:srgbClr val="00707C"/>
              </a:solidFill>
              <a:latin typeface="+mj-lt"/>
              <a:ea typeface="+mj-ea"/>
              <a:cs typeface="+mj-cs"/>
            </a:endParaRPr>
          </a:p>
          <a:p>
            <a:pPr algn="ctr" eaLnBrk="1" hangingPunct="1">
              <a:defRPr/>
            </a:pPr>
            <a:endParaRPr lang="en-GB" altLang="fr-FR" sz="4501" b="1" dirty="0">
              <a:solidFill>
                <a:srgbClr val="00707C"/>
              </a:solidFill>
              <a:latin typeface="+mj-lt"/>
              <a:ea typeface="+mj-ea"/>
              <a:cs typeface="+mj-cs"/>
            </a:endParaRPr>
          </a:p>
        </p:txBody>
      </p:sp>
      <p:sp>
        <p:nvSpPr>
          <p:cNvPr id="80899" name="ZoneTexte 13">
            <a:extLst>
              <a:ext uri="{FF2B5EF4-FFF2-40B4-BE49-F238E27FC236}">
                <a16:creationId xmlns:a16="http://schemas.microsoft.com/office/drawing/2014/main" id="{A6F5EECD-1B8A-4334-AD8F-D0C8A0FDF579}"/>
              </a:ext>
            </a:extLst>
          </p:cNvPr>
          <p:cNvSpPr txBox="1">
            <a:spLocks noChangeArrowheads="1"/>
          </p:cNvSpPr>
          <p:nvPr/>
        </p:nvSpPr>
        <p:spPr bwMode="auto">
          <a:xfrm>
            <a:off x="3278188" y="1482725"/>
            <a:ext cx="8828087" cy="4262438"/>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buClr>
                <a:schemeClr val="accent1"/>
              </a:buClr>
              <a:buFont typeface="Wingdings" panose="05000000000000000000" pitchFamily="2" charset="2"/>
              <a:buChar char="ü"/>
              <a:defRPr/>
            </a:pPr>
            <a:r>
              <a:rPr lang="pt-BR" altLang="fr-FR" sz="1400" dirty="0">
                <a:solidFill>
                  <a:srgbClr val="00707C"/>
                </a:solidFill>
              </a:rPr>
              <a:t>Processos para evitar/retardar a deterioração alimentar</a:t>
            </a:r>
            <a:r>
              <a:rPr lang="en-GB" altLang="fr-FR" sz="1400" dirty="0">
                <a:solidFill>
                  <a:srgbClr val="00707C"/>
                </a:solidFill>
              </a:rPr>
              <a:t>:</a:t>
            </a:r>
          </a:p>
          <a:p>
            <a:pPr marL="469900" lvl="3" eaLnBrk="1" hangingPunct="1">
              <a:buClr>
                <a:schemeClr val="accent1"/>
              </a:buClr>
              <a:buFont typeface="Wingdings" panose="05000000000000000000" pitchFamily="2" charset="2"/>
              <a:buChar char="§"/>
              <a:defRPr/>
            </a:pPr>
            <a:r>
              <a:rPr lang="pt-BR" altLang="fr-FR" sz="1400" dirty="0">
                <a:solidFill>
                  <a:srgbClr val="B92233"/>
                </a:solidFill>
              </a:rPr>
              <a:t>Os alimentos tratados a altas temperaturas </a:t>
            </a:r>
            <a:r>
              <a:rPr lang="pt-BR" altLang="fr-FR" sz="1400" dirty="0">
                <a:solidFill>
                  <a:srgbClr val="00707C"/>
                </a:solidFill>
              </a:rPr>
              <a:t>(comida enlatada, leite UHT) </a:t>
            </a:r>
            <a:r>
              <a:rPr lang="pt-BR" altLang="fr-FR" sz="1400" dirty="0">
                <a:solidFill>
                  <a:srgbClr val="B92233"/>
                </a:solidFill>
              </a:rPr>
              <a:t>raramente são deteriorados </a:t>
            </a:r>
            <a:r>
              <a:rPr lang="pt-BR" altLang="fr-FR" sz="1400" dirty="0">
                <a:solidFill>
                  <a:srgbClr val="00707C"/>
                </a:solidFill>
              </a:rPr>
              <a:t>pelos micróbios porque os micróbios capazes de sobreviver a essas temperaturas são incomuns</a:t>
            </a:r>
            <a:r>
              <a:rPr lang="en-GB" altLang="fr-FR" sz="1400" dirty="0">
                <a:solidFill>
                  <a:srgbClr val="00707C"/>
                </a:solidFill>
              </a:rPr>
              <a:t>. </a:t>
            </a:r>
          </a:p>
          <a:p>
            <a:pPr marL="469900" lvl="2" eaLnBrk="1" hangingPunct="1">
              <a:buClr>
                <a:schemeClr val="accent1"/>
              </a:buClr>
              <a:buFont typeface="Wingdings" panose="05000000000000000000" pitchFamily="2" charset="2"/>
              <a:buChar char="§"/>
              <a:defRPr/>
            </a:pPr>
            <a:r>
              <a:rPr lang="pt-BR" altLang="fr-FR" sz="1400" dirty="0">
                <a:solidFill>
                  <a:srgbClr val="B92233"/>
                </a:solidFill>
              </a:rPr>
              <a:t>A ausência de oxigênio</a:t>
            </a:r>
            <a:r>
              <a:rPr lang="pt-BR" altLang="fr-FR" sz="1400" dirty="0">
                <a:solidFill>
                  <a:srgbClr val="00707C"/>
                </a:solidFill>
              </a:rPr>
              <a:t>, como, por exemplo, nas </a:t>
            </a:r>
            <a:r>
              <a:rPr lang="pt-BR" altLang="fr-FR" sz="1400" dirty="0">
                <a:solidFill>
                  <a:srgbClr val="B92233"/>
                </a:solidFill>
              </a:rPr>
              <a:t>embalagens a vácuo</a:t>
            </a:r>
            <a:r>
              <a:rPr lang="pt-BR" altLang="fr-FR" sz="1400" dirty="0">
                <a:solidFill>
                  <a:srgbClr val="00707C"/>
                </a:solidFill>
              </a:rPr>
              <a:t>, inibe ou atrasa alguns micróbios deteriorantes e, portanto, prolonga a vida útil de muitos alimentos</a:t>
            </a:r>
            <a:r>
              <a:rPr lang="en-GB" altLang="fr-FR" sz="1400" dirty="0">
                <a:solidFill>
                  <a:srgbClr val="00707C"/>
                </a:solidFill>
              </a:rPr>
              <a:t>.</a:t>
            </a:r>
          </a:p>
          <a:p>
            <a:pPr marL="0" indent="0" eaLnBrk="1" hangingPunct="1">
              <a:buClr>
                <a:schemeClr val="accent1"/>
              </a:buClr>
              <a:defRPr/>
            </a:pPr>
            <a:endParaRPr lang="en-GB" altLang="fr-FR" sz="1400" dirty="0">
              <a:solidFill>
                <a:srgbClr val="00707C"/>
              </a:solidFill>
            </a:endParaRPr>
          </a:p>
          <a:p>
            <a:pPr eaLnBrk="1" hangingPunct="1">
              <a:buClr>
                <a:schemeClr val="accent1"/>
              </a:buClr>
              <a:buFont typeface="Wingdings" pitchFamily="2" charset="2"/>
              <a:buChar char="ü"/>
              <a:defRPr/>
            </a:pPr>
            <a:r>
              <a:rPr lang="pt-BR" altLang="fr-FR" sz="1400" dirty="0">
                <a:solidFill>
                  <a:srgbClr val="00707C"/>
                </a:solidFill>
              </a:rPr>
              <a:t>Retardar, em casa, a deterioração alimentar</a:t>
            </a:r>
            <a:r>
              <a:rPr lang="en-GB" altLang="fr-FR" sz="1400" dirty="0">
                <a:solidFill>
                  <a:srgbClr val="00707C"/>
                </a:solidFill>
              </a:rPr>
              <a:t>:</a:t>
            </a:r>
          </a:p>
          <a:p>
            <a:pPr marL="176213" lvl="1" indent="184150" eaLnBrk="1" hangingPunct="1">
              <a:buClr>
                <a:schemeClr val="accent1"/>
              </a:buClr>
              <a:buFont typeface="Wingdings" pitchFamily="2" charset="2"/>
              <a:buChar char="§"/>
              <a:defRPr/>
            </a:pPr>
            <a:r>
              <a:rPr lang="pt-BR" altLang="fr-FR" sz="1400" dirty="0">
                <a:solidFill>
                  <a:srgbClr val="00707C"/>
                </a:solidFill>
              </a:rPr>
              <a:t> Mantenha os alimentos num </a:t>
            </a:r>
            <a:r>
              <a:rPr lang="pt-BR" altLang="fr-FR" sz="1400" dirty="0">
                <a:solidFill>
                  <a:srgbClr val="B92233"/>
                </a:solidFill>
              </a:rPr>
              <a:t>ambiente muito limpo </a:t>
            </a:r>
            <a:r>
              <a:rPr lang="pt-BR" altLang="fr-FR" sz="1400" dirty="0">
                <a:solidFill>
                  <a:srgbClr val="00707C"/>
                </a:solidFill>
              </a:rPr>
              <a:t>para limitar a sua contaminação com micróbios  	        	    capazes de os estragar</a:t>
            </a:r>
            <a:r>
              <a:rPr lang="en-GB" altLang="fr-FR" sz="1400" dirty="0">
                <a:solidFill>
                  <a:srgbClr val="00707C"/>
                </a:solidFill>
              </a:rPr>
              <a:t>.</a:t>
            </a:r>
          </a:p>
          <a:p>
            <a:pPr marL="176213" lvl="1" eaLnBrk="1" hangingPunct="1">
              <a:buClr>
                <a:schemeClr val="accent1"/>
              </a:buClr>
              <a:buFont typeface="Wingdings" pitchFamily="2" charset="2"/>
              <a:buChar char="§"/>
              <a:defRPr/>
            </a:pPr>
            <a:r>
              <a:rPr lang="pt-BR" altLang="fr-FR" sz="1400" dirty="0">
                <a:solidFill>
                  <a:srgbClr val="00707C"/>
                </a:solidFill>
              </a:rPr>
              <a:t>Não guardar os alimentos por muito tempo: </a:t>
            </a:r>
            <a:r>
              <a:rPr lang="pt-BR" altLang="fr-FR" sz="1400" dirty="0">
                <a:solidFill>
                  <a:srgbClr val="B92233"/>
                </a:solidFill>
              </a:rPr>
              <a:t>respeite os prazos de validade</a:t>
            </a:r>
            <a:r>
              <a:rPr lang="pt-BR" altLang="fr-FR" sz="1400" dirty="0">
                <a:solidFill>
                  <a:srgbClr val="00707C"/>
                </a:solidFill>
              </a:rPr>
              <a:t>.</a:t>
            </a:r>
            <a:endParaRPr lang="en-GB" altLang="fr-FR" sz="1400" dirty="0">
              <a:solidFill>
                <a:schemeClr val="bg1">
                  <a:lumMod val="95000"/>
                </a:schemeClr>
              </a:solidFill>
            </a:endParaRPr>
          </a:p>
          <a:p>
            <a:pPr marL="176213" lvl="1" eaLnBrk="1" hangingPunct="1">
              <a:buClr>
                <a:schemeClr val="accent1"/>
              </a:buClr>
              <a:buFont typeface="Wingdings" pitchFamily="2" charset="2"/>
              <a:buChar char="§"/>
              <a:defRPr/>
            </a:pPr>
            <a:r>
              <a:rPr lang="pt-BR" altLang="fr-FR" sz="1400" dirty="0">
                <a:solidFill>
                  <a:srgbClr val="B92233"/>
                </a:solidFill>
              </a:rPr>
              <a:t>Armazene os alimentos frescos no frigorífico </a:t>
            </a:r>
            <a:r>
              <a:rPr lang="pt-BR" altLang="fr-FR" sz="1400" dirty="0">
                <a:solidFill>
                  <a:srgbClr val="00707C"/>
                </a:solidFill>
              </a:rPr>
              <a:t>(como muitos micróbios deteriorantes podem multiplicar-se </a:t>
            </a:r>
          </a:p>
          <a:p>
            <a:pPr marL="176213" lvl="1" indent="0" eaLnBrk="1" hangingPunct="1">
              <a:buClr>
                <a:schemeClr val="accent1"/>
              </a:buClr>
              <a:defRPr/>
            </a:pPr>
            <a:r>
              <a:rPr lang="pt-BR" altLang="fr-FR" sz="1400" dirty="0">
                <a:solidFill>
                  <a:srgbClr val="00707C"/>
                </a:solidFill>
              </a:rPr>
              <a:t>	    no frio, a refrigeração apenas atrasa a deterioração).</a:t>
            </a:r>
            <a:endParaRPr lang="en-GB" altLang="fr-FR" sz="1400" dirty="0">
              <a:solidFill>
                <a:srgbClr val="00707C"/>
              </a:solidFill>
            </a:endParaRPr>
          </a:p>
          <a:p>
            <a:pPr marL="176213" lvl="1" eaLnBrk="1" hangingPunct="1">
              <a:buClr>
                <a:schemeClr val="accent1"/>
              </a:buClr>
              <a:buFont typeface="Wingdings" pitchFamily="2" charset="2"/>
              <a:buChar char="§"/>
              <a:defRPr/>
            </a:pPr>
            <a:r>
              <a:rPr lang="pt-BR" altLang="fr-FR" sz="1400" dirty="0">
                <a:solidFill>
                  <a:srgbClr val="B92233"/>
                </a:solidFill>
              </a:rPr>
              <a:t>Cozinhar alimentos</a:t>
            </a:r>
            <a:r>
              <a:rPr lang="pt-BR" altLang="fr-FR" sz="1400" dirty="0">
                <a:solidFill>
                  <a:schemeClr val="bg1"/>
                </a:solidFill>
              </a:rPr>
              <a:t> </a:t>
            </a:r>
            <a:r>
              <a:rPr lang="pt-BR" altLang="fr-FR" sz="1400" dirty="0">
                <a:solidFill>
                  <a:srgbClr val="00707C"/>
                </a:solidFill>
              </a:rPr>
              <a:t>destrói muitos micróbios e atrasa a deterioração</a:t>
            </a:r>
            <a:r>
              <a:rPr lang="en-GB" altLang="fr-FR" sz="1400" dirty="0">
                <a:solidFill>
                  <a:srgbClr val="00707C"/>
                </a:solidFill>
              </a:rPr>
              <a:t>.</a:t>
            </a:r>
          </a:p>
          <a:p>
            <a:pPr marL="0" indent="0" eaLnBrk="1" hangingPunct="1">
              <a:buClr>
                <a:schemeClr val="accent1"/>
              </a:buClr>
              <a:defRPr/>
            </a:pPr>
            <a:endParaRPr lang="en-GB" altLang="fr-FR" sz="1400" dirty="0">
              <a:solidFill>
                <a:srgbClr val="D9D9D9"/>
              </a:solidFill>
            </a:endParaRPr>
          </a:p>
          <a:p>
            <a:pPr eaLnBrk="1" hangingPunct="1">
              <a:buClr>
                <a:schemeClr val="accent1"/>
              </a:buClr>
              <a:buFont typeface="Wingdings" pitchFamily="2" charset="2"/>
              <a:buChar char="ü"/>
              <a:defRPr/>
            </a:pPr>
            <a:r>
              <a:rPr lang="pt-BR" altLang="fr-FR" sz="1400" dirty="0">
                <a:solidFill>
                  <a:srgbClr val="B92233"/>
                </a:solidFill>
              </a:rPr>
              <a:t>Evitar deterioração: a combinação de barreiras </a:t>
            </a:r>
            <a:r>
              <a:rPr lang="pt-BR" altLang="fr-FR" sz="1400" dirty="0">
                <a:solidFill>
                  <a:srgbClr val="00707C"/>
                </a:solidFill>
              </a:rPr>
              <a:t>ao crescimento microbiano pode impedir </a:t>
            </a:r>
          </a:p>
          <a:p>
            <a:pPr marL="0" indent="0" eaLnBrk="1" hangingPunct="1">
              <a:buClr>
                <a:schemeClr val="accent1"/>
              </a:buClr>
              <a:defRPr/>
            </a:pPr>
            <a:r>
              <a:rPr lang="pt-BR" altLang="fr-FR" sz="1400" dirty="0">
                <a:solidFill>
                  <a:srgbClr val="00707C"/>
                </a:solidFill>
              </a:rPr>
              <a:t>	 a deterioração.</a:t>
            </a:r>
            <a:endParaRPr lang="en-GB" altLang="fr-FR" sz="1400" dirty="0">
              <a:solidFill>
                <a:srgbClr val="00707C"/>
              </a:solidFill>
            </a:endParaRPr>
          </a:p>
          <a:p>
            <a:pPr lvl="2" eaLnBrk="1" hangingPunct="1">
              <a:spcBef>
                <a:spcPts val="300"/>
              </a:spcBef>
              <a:buFont typeface="Wingdings" pitchFamily="2" charset="2"/>
              <a:buChar char="ü"/>
              <a:defRPr/>
            </a:pPr>
            <a:endParaRPr lang="en-GB" altLang="fr-FR" sz="1400" dirty="0">
              <a:solidFill>
                <a:srgbClr val="00707C"/>
              </a:solidFill>
            </a:endParaRPr>
          </a:p>
          <a:p>
            <a:pPr lvl="1" eaLnBrk="1" hangingPunct="1">
              <a:defRPr/>
            </a:pPr>
            <a:endParaRPr lang="en-GB" altLang="fr-FR" sz="1400" dirty="0"/>
          </a:p>
          <a:p>
            <a:pPr lvl="3" eaLnBrk="1" hangingPunct="1">
              <a:spcBef>
                <a:spcPts val="300"/>
              </a:spcBef>
              <a:buFont typeface="Wingdings" pitchFamily="2" charset="2"/>
              <a:buChar char="ü"/>
              <a:defRPr/>
            </a:pPr>
            <a:endParaRPr lang="fr-FR" altLang="fr-FR" sz="1400" dirty="0">
              <a:solidFill>
                <a:srgbClr val="00707C"/>
              </a:solidFill>
            </a:endParaRPr>
          </a:p>
        </p:txBody>
      </p:sp>
      <p:grpSp>
        <p:nvGrpSpPr>
          <p:cNvPr id="115716" name="Groupe 17">
            <a:extLst>
              <a:ext uri="{FF2B5EF4-FFF2-40B4-BE49-F238E27FC236}">
                <a16:creationId xmlns:a16="http://schemas.microsoft.com/office/drawing/2014/main" id="{265EC202-19D8-4705-AF1B-114452B9ACC1}"/>
              </a:ext>
            </a:extLst>
          </p:cNvPr>
          <p:cNvGrpSpPr>
            <a:grpSpLocks/>
          </p:cNvGrpSpPr>
          <p:nvPr/>
        </p:nvGrpSpPr>
        <p:grpSpPr bwMode="auto">
          <a:xfrm>
            <a:off x="-41275" y="6016625"/>
            <a:ext cx="12276138" cy="887413"/>
            <a:chOff x="-41565" y="6016088"/>
            <a:chExt cx="12276859" cy="888671"/>
          </a:xfrm>
        </p:grpSpPr>
        <p:sp>
          <p:nvSpPr>
            <p:cNvPr id="115729" name="ZoneTexte 18">
              <a:extLst>
                <a:ext uri="{FF2B5EF4-FFF2-40B4-BE49-F238E27FC236}">
                  <a16:creationId xmlns:a16="http://schemas.microsoft.com/office/drawing/2014/main" id="{EDC2DD68-2696-4508-8717-7AE80D2D209B}"/>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5730" name="ZoneTexte 19">
              <a:extLst>
                <a:ext uri="{FF2B5EF4-FFF2-40B4-BE49-F238E27FC236}">
                  <a16:creationId xmlns:a16="http://schemas.microsoft.com/office/drawing/2014/main" id="{07169790-3E6F-4E9D-AE7D-FAA34D0E588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41AB5E74-8434-4596-B318-55C78DF0C4C1}"/>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2" action="ppaction://hlinksldjump" highlightClick="1"/>
              <a:extLst>
                <a:ext uri="{FF2B5EF4-FFF2-40B4-BE49-F238E27FC236}">
                  <a16:creationId xmlns:a16="http://schemas.microsoft.com/office/drawing/2014/main" id="{459A3E29-B4CA-450E-93E0-9E8DD48FB7BF}"/>
                </a:ext>
              </a:extLst>
            </p:cNvPr>
            <p:cNvSpPr/>
            <p:nvPr/>
          </p:nvSpPr>
          <p:spPr>
            <a:xfrm>
              <a:off x="6204027"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sp>
          <p:nvSpPr>
            <p:cNvPr id="115733" name="ZoneTexte 22">
              <a:extLst>
                <a:ext uri="{FF2B5EF4-FFF2-40B4-BE49-F238E27FC236}">
                  <a16:creationId xmlns:a16="http://schemas.microsoft.com/office/drawing/2014/main" id="{CDAE81C9-A89E-4D10-ABED-1FA9219E484B}"/>
                </a:ext>
              </a:extLst>
            </p:cNvPr>
            <p:cNvSpPr txBox="1">
              <a:spLocks noChangeArrowheads="1"/>
            </p:cNvSpPr>
            <p:nvPr/>
          </p:nvSpPr>
          <p:spPr bwMode="auto">
            <a:xfrm>
              <a:off x="6510938" y="6147263"/>
              <a:ext cx="5286635"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 Fechar e voltar à sessão 2</a:t>
              </a:r>
              <a:r>
                <a:rPr lang="fr-FR" altLang="fr-FR">
                  <a:solidFill>
                    <a:schemeClr val="bg1"/>
                  </a:solidFill>
                </a:rPr>
                <a:t>                                                                  Anterior</a:t>
              </a:r>
            </a:p>
          </p:txBody>
        </p:sp>
        <p:pic>
          <p:nvPicPr>
            <p:cNvPr id="115734" name="Image 25">
              <a:extLst>
                <a:ext uri="{FF2B5EF4-FFF2-40B4-BE49-F238E27FC236}">
                  <a16:creationId xmlns:a16="http://schemas.microsoft.com/office/drawing/2014/main" id="{F51C8BAA-09E0-4D12-B5AA-85E83B5EC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7" name="Groupe 15">
            <a:extLst>
              <a:ext uri="{FF2B5EF4-FFF2-40B4-BE49-F238E27FC236}">
                <a16:creationId xmlns:a16="http://schemas.microsoft.com/office/drawing/2014/main" id="{9B1AACED-8B1F-4B47-9992-DBD1B5F41CFF}"/>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BC465E94-C571-4317-AAF0-5FBCFE4A4B0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1DFC443C-C763-4563-9896-5247459950A2}"/>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6" name="Bouton d’action : vide 22">
            <a:hlinkClick r:id="" action="ppaction://noaction" highlightClick="1"/>
            <a:extLst>
              <a:ext uri="{FF2B5EF4-FFF2-40B4-BE49-F238E27FC236}">
                <a16:creationId xmlns:a16="http://schemas.microsoft.com/office/drawing/2014/main" id="{91CD3763-B2CC-4CBD-80BC-F55CDC901A1D}"/>
              </a:ext>
            </a:extLst>
          </p:cNvPr>
          <p:cNvSpPr/>
          <p:nvPr/>
        </p:nvSpPr>
        <p:spPr>
          <a:xfrm>
            <a:off x="10742613" y="4502150"/>
            <a:ext cx="1074737" cy="27781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100" dirty="0" err="1"/>
              <a:t>Exemplo</a:t>
            </a:r>
            <a:endParaRPr lang="fr-FR" sz="1100" dirty="0"/>
          </a:p>
        </p:txBody>
      </p:sp>
      <p:sp>
        <p:nvSpPr>
          <p:cNvPr id="27" name="Bouton d’action : vide 41">
            <a:hlinkClick r:id="" action="ppaction://hlinkshowjump?jump=previousslide" highlightClick="1"/>
            <a:extLst>
              <a:ext uri="{FF2B5EF4-FFF2-40B4-BE49-F238E27FC236}">
                <a16:creationId xmlns:a16="http://schemas.microsoft.com/office/drawing/2014/main" id="{2FBFB0D3-D1AE-4170-AEA5-559159E313B7}"/>
              </a:ext>
            </a:extLst>
          </p:cNvPr>
          <p:cNvSpPr/>
          <p:nvPr/>
        </p:nvSpPr>
        <p:spPr bwMode="auto">
          <a:xfrm>
            <a:off x="11828463" y="61420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&lt;</a:t>
            </a:r>
          </a:p>
        </p:txBody>
      </p:sp>
      <p:sp>
        <p:nvSpPr>
          <p:cNvPr id="22" name="Bouton d’action : vide 22">
            <a:hlinkClick r:id="rId4" highlightClick="1"/>
            <a:extLst>
              <a:ext uri="{FF2B5EF4-FFF2-40B4-BE49-F238E27FC236}">
                <a16:creationId xmlns:a16="http://schemas.microsoft.com/office/drawing/2014/main" id="{7802FD03-B1E6-41E1-BD68-DCAB0B2CF445}"/>
              </a:ext>
            </a:extLst>
          </p:cNvPr>
          <p:cNvSpPr/>
          <p:nvPr/>
        </p:nvSpPr>
        <p:spPr>
          <a:xfrm>
            <a:off x="9766998" y="3364296"/>
            <a:ext cx="2367851" cy="277813"/>
          </a:xfrm>
          <a:prstGeom prst="actionButtonBlank">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100" dirty="0"/>
              <a:t>Ver </a:t>
            </a:r>
            <a:r>
              <a:rPr lang="fr-FR" sz="1100" dirty="0" err="1"/>
              <a:t>sessão</a:t>
            </a:r>
            <a:r>
              <a:rPr lang="fr-FR" sz="1100" dirty="0"/>
              <a:t> 3 (</a:t>
            </a:r>
            <a:r>
              <a:rPr lang="fr-FR" altLang="fr-FR" sz="1100" dirty="0" err="1"/>
              <a:t>Rótulos</a:t>
            </a:r>
            <a:r>
              <a:rPr lang="fr-FR" altLang="fr-FR" sz="1100" dirty="0"/>
              <a:t> </a:t>
            </a:r>
            <a:r>
              <a:rPr lang="fr-FR" altLang="fr-FR" sz="1100" dirty="0" err="1"/>
              <a:t>alimentares</a:t>
            </a:r>
            <a:r>
              <a:rPr lang="fr-FR" altLang="fr-FR" sz="1100" dirty="0"/>
              <a:t>)</a:t>
            </a:r>
            <a:endParaRPr lang="fr-FR" sz="1100" dirty="0"/>
          </a:p>
        </p:txBody>
      </p:sp>
      <p:pic>
        <p:nvPicPr>
          <p:cNvPr id="115723" name="Image 1">
            <a:extLst>
              <a:ext uri="{FF2B5EF4-FFF2-40B4-BE49-F238E27FC236}">
                <a16:creationId xmlns:a16="http://schemas.microsoft.com/office/drawing/2014/main" id="{2C141A96-F9D6-4430-9583-78DF5131C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a:extLst>
              <a:ext uri="{FF2B5EF4-FFF2-40B4-BE49-F238E27FC236}">
                <a16:creationId xmlns:a16="http://schemas.microsoft.com/office/drawing/2014/main" id="{9F3EDB1B-DB61-4855-AF6D-7D0F45777E86}"/>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9" name="Bouton d’action : vide 28">
            <a:hlinkClick r:id="rId7" highlightClick="1"/>
            <a:extLst>
              <a:ext uri="{FF2B5EF4-FFF2-40B4-BE49-F238E27FC236}">
                <a16:creationId xmlns:a16="http://schemas.microsoft.com/office/drawing/2014/main" id="{E15D47EB-6241-441A-9498-1B6495BA4AD5}"/>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grpSp>
        <p:nvGrpSpPr>
          <p:cNvPr id="20" name="Groupe 3">
            <a:extLst>
              <a:ext uri="{FF2B5EF4-FFF2-40B4-BE49-F238E27FC236}">
                <a16:creationId xmlns:a16="http://schemas.microsoft.com/office/drawing/2014/main" id="{6C2EEBCB-B290-4F26-8F46-7F18613B1DCB}"/>
              </a:ext>
            </a:extLst>
          </p:cNvPr>
          <p:cNvGrpSpPr>
            <a:grpSpLocks/>
          </p:cNvGrpSpPr>
          <p:nvPr/>
        </p:nvGrpSpPr>
        <p:grpSpPr bwMode="auto">
          <a:xfrm>
            <a:off x="85725" y="5110163"/>
            <a:ext cx="12060238" cy="1100137"/>
            <a:chOff x="4700427" y="1223222"/>
            <a:chExt cx="5671335" cy="1677980"/>
          </a:xfrm>
        </p:grpSpPr>
        <p:sp>
          <p:nvSpPr>
            <p:cNvPr id="21" name="Organigramme : Alternative 20">
              <a:extLst>
                <a:ext uri="{FF2B5EF4-FFF2-40B4-BE49-F238E27FC236}">
                  <a16:creationId xmlns:a16="http://schemas.microsoft.com/office/drawing/2014/main" id="{68E5BBC7-85F2-4D51-9C38-78BF7C91ED6A}"/>
                </a:ext>
              </a:extLst>
            </p:cNvPr>
            <p:cNvSpPr/>
            <p:nvPr/>
          </p:nvSpPr>
          <p:spPr>
            <a:xfrm>
              <a:off x="4700427" y="1223222"/>
              <a:ext cx="5671335" cy="132930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5726" name="ZoneTexte 2">
              <a:extLst>
                <a:ext uri="{FF2B5EF4-FFF2-40B4-BE49-F238E27FC236}">
                  <a16:creationId xmlns:a16="http://schemas.microsoft.com/office/drawing/2014/main" id="{B78502AA-A9AA-49DC-95BF-BCDFDE2B9261}"/>
                </a:ext>
              </a:extLst>
            </p:cNvPr>
            <p:cNvSpPr txBox="1">
              <a:spLocks noChangeArrowheads="1"/>
            </p:cNvSpPr>
            <p:nvPr/>
          </p:nvSpPr>
          <p:spPr bwMode="auto">
            <a:xfrm>
              <a:off x="4719201" y="1258366"/>
              <a:ext cx="5575505" cy="16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solidFill>
                    <a:schemeClr val="bg1"/>
                  </a:solidFill>
                </a:rPr>
                <a:t> </a:t>
              </a:r>
              <a:r>
                <a:rPr lang="pt-BR" altLang="fr-FR" sz="1200" dirty="0">
                  <a:solidFill>
                    <a:schemeClr val="bg1"/>
                  </a:solidFill>
                </a:rPr>
                <a:t>Por exemplo, a geleia tem um teor de açúcar muito alto e apenas alguns bolores podem estragá-la</a:t>
              </a:r>
              <a:r>
                <a:rPr lang="en-GB" altLang="fr-FR" sz="1200" dirty="0">
                  <a:solidFill>
                    <a:schemeClr val="bg1"/>
                  </a:solidFill>
                </a:rPr>
                <a:t>. </a:t>
              </a:r>
              <a:r>
                <a:rPr lang="pt-BR" altLang="fr-FR" sz="1200" dirty="0">
                  <a:solidFill>
                    <a:schemeClr val="bg1"/>
                  </a:solidFill>
                </a:rPr>
                <a:t>Esses bolores são mortos pelo calor durante a preparação das geleias e, se os frascos de geleia forem limpos e aquecidos adequadamente, a geleia nunca se estragará enquanto o frasco for mantido fechado</a:t>
              </a:r>
              <a:r>
                <a:rPr lang="en-GB" altLang="fr-FR" sz="1200" dirty="0">
                  <a:solidFill>
                    <a:schemeClr val="bg1"/>
                  </a:solidFill>
                </a:rPr>
                <a:t>. </a:t>
              </a:r>
              <a:r>
                <a:rPr lang="pt-BR" altLang="fr-FR" sz="1200" dirty="0">
                  <a:solidFill>
                    <a:schemeClr val="bg1"/>
                  </a:solidFill>
                </a:rPr>
                <a:t>Uma vez aberto o frasco, a geleia será, mais cedo ou mais tarde, contaminada por exemplo por um esporo de um bolor capaz de se multiplicar de a estragar. Manter o frasco no frigorífico ajudará a mantê-lo por mais tempo, pois os micróbios têm dificuldade em multiplicar-se a baixa temperatura e no alto teor de açúcar da geleia, mas não evitará que acabe por se estragar.</a:t>
              </a:r>
              <a:endParaRPr lang="en-GB" altLang="fr-FR" sz="1200" dirty="0">
                <a:solidFill>
                  <a:schemeClr val="bg1"/>
                </a:solidFill>
              </a:endParaRPr>
            </a:p>
            <a:p>
              <a:endParaRPr lang="fr-FR" altLang="fr-FR" sz="1600" dirty="0">
                <a:solidFill>
                  <a:schemeClr val="bg1"/>
                </a:solidFill>
              </a:endParaRPr>
            </a:p>
          </p:txBody>
        </p:sp>
      </p:grpSp>
      <p:sp>
        <p:nvSpPr>
          <p:cNvPr id="23" name="Bouton d’action : vide 22">
            <a:hlinkClick r:id="" action="ppaction://noaction" highlightClick="1"/>
            <a:extLst>
              <a:ext uri="{FF2B5EF4-FFF2-40B4-BE49-F238E27FC236}">
                <a16:creationId xmlns:a16="http://schemas.microsoft.com/office/drawing/2014/main" id="{BD631F02-33FE-4724-8C2C-1ECEDCA68AB6}"/>
              </a:ext>
            </a:extLst>
          </p:cNvPr>
          <p:cNvSpPr/>
          <p:nvPr/>
        </p:nvSpPr>
        <p:spPr>
          <a:xfrm>
            <a:off x="11910220" y="5152343"/>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t>X</a:t>
            </a:r>
            <a:endParaRPr lang="fr-FR" b="1" dirty="0"/>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3"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560E77-9129-4B06-A3E7-AEFC14D23202}"/>
              </a:ext>
            </a:extLst>
          </p:cNvPr>
          <p:cNvSpPr txBox="1"/>
          <p:nvPr/>
        </p:nvSpPr>
        <p:spPr>
          <a:xfrm>
            <a:off x="3122613" y="-41275"/>
            <a:ext cx="9069387" cy="3554413"/>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Os micróbios responsáveis pela deterioração dos alimentos são perigosos</a:t>
            </a:r>
            <a:r>
              <a:rPr lang="en-GB" sz="4501" b="1">
                <a:solidFill>
                  <a:srgbClr val="00707C"/>
                </a:solidFill>
                <a:latin typeface="+mj-lt"/>
                <a:ea typeface="+mj-ea"/>
                <a:cs typeface="+mj-cs"/>
              </a:rPr>
              <a:t>? </a:t>
            </a:r>
          </a:p>
          <a:p>
            <a:pPr algn="ctr" eaLnBrk="1" hangingPunct="1">
              <a:defRPr/>
            </a:pPr>
            <a:endParaRPr lang="fr-FR" sz="4501" b="1" dirty="0">
              <a:solidFill>
                <a:srgbClr val="00707C"/>
              </a:solidFill>
              <a:latin typeface="+mj-lt"/>
              <a:ea typeface="+mj-ea"/>
              <a:cs typeface="+mj-cs"/>
            </a:endParaRPr>
          </a:p>
          <a:p>
            <a:pPr algn="ctr" eaLnBrk="1" hangingPunct="1">
              <a:defRPr/>
            </a:pPr>
            <a:endParaRPr lang="en-GB" altLang="fr-FR" sz="4501" b="1" dirty="0">
              <a:solidFill>
                <a:srgbClr val="00707C"/>
              </a:solidFill>
              <a:latin typeface="+mj-lt"/>
              <a:ea typeface="+mj-ea"/>
              <a:cs typeface="+mj-cs"/>
            </a:endParaRPr>
          </a:p>
        </p:txBody>
      </p:sp>
      <p:sp>
        <p:nvSpPr>
          <p:cNvPr id="80899" name="ZoneTexte 13">
            <a:extLst>
              <a:ext uri="{FF2B5EF4-FFF2-40B4-BE49-F238E27FC236}">
                <a16:creationId xmlns:a16="http://schemas.microsoft.com/office/drawing/2014/main" id="{72387DE2-9014-422E-A07D-8EC989D42263}"/>
              </a:ext>
            </a:extLst>
          </p:cNvPr>
          <p:cNvSpPr txBox="1">
            <a:spLocks noChangeArrowheads="1"/>
          </p:cNvSpPr>
          <p:nvPr/>
        </p:nvSpPr>
        <p:spPr bwMode="auto">
          <a:xfrm>
            <a:off x="3152775" y="2152650"/>
            <a:ext cx="9012238" cy="389255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sz="1400" dirty="0">
                <a:solidFill>
                  <a:srgbClr val="B92233"/>
                </a:solidFill>
              </a:rPr>
              <a:t>Na maioria dos casos</a:t>
            </a:r>
            <a:r>
              <a:rPr lang="pt-BR" sz="1400" dirty="0">
                <a:solidFill>
                  <a:srgbClr val="00707C"/>
                </a:solidFill>
              </a:rPr>
              <a:t>, os micróbios que causam deterioração dos alimentos </a:t>
            </a:r>
            <a:r>
              <a:rPr lang="pt-BR" sz="1400" dirty="0">
                <a:solidFill>
                  <a:srgbClr val="B92233"/>
                </a:solidFill>
              </a:rPr>
              <a:t>não representam um risco </a:t>
            </a:r>
            <a:r>
              <a:rPr lang="pt-BR" sz="1400" dirty="0">
                <a:solidFill>
                  <a:srgbClr val="00707C"/>
                </a:solidFill>
              </a:rPr>
              <a:t>para a saúde humana</a:t>
            </a:r>
            <a:r>
              <a:rPr lang="en-GB" sz="1400" dirty="0">
                <a:solidFill>
                  <a:srgbClr val="00707C"/>
                </a:solidFill>
              </a:rPr>
              <a:t>. </a:t>
            </a:r>
            <a:r>
              <a:rPr lang="pt-BR" sz="1400" dirty="0">
                <a:solidFill>
                  <a:srgbClr val="00707C"/>
                </a:solidFill>
              </a:rPr>
              <a:t>A comida estragada é repelente, desagradável ou repugnante, mas não perigosa</a:t>
            </a:r>
            <a:r>
              <a:rPr lang="en-GB" sz="1400" dirty="0">
                <a:solidFill>
                  <a:srgbClr val="00707C"/>
                </a:solidFill>
              </a:rPr>
              <a:t>.</a:t>
            </a:r>
          </a:p>
          <a:p>
            <a:pPr eaLnBrk="1" hangingPunct="1">
              <a:defRPr/>
            </a:pPr>
            <a:endParaRPr lang="en-GB" sz="1400" dirty="0">
              <a:solidFill>
                <a:srgbClr val="00707C"/>
              </a:solidFill>
            </a:endParaRPr>
          </a:p>
          <a:p>
            <a:pPr eaLnBrk="1" hangingPunct="1">
              <a:buFont typeface="Wingdings" panose="05000000000000000000" pitchFamily="2" charset="2"/>
              <a:buChar char="ü"/>
              <a:defRPr/>
            </a:pPr>
            <a:r>
              <a:rPr lang="pt-BR" sz="1400" dirty="0">
                <a:solidFill>
                  <a:srgbClr val="00707C"/>
                </a:solidFill>
              </a:rPr>
              <a:t>No entanto, a deterioração é um </a:t>
            </a:r>
            <a:r>
              <a:rPr lang="pt-BR" sz="1400" dirty="0">
                <a:solidFill>
                  <a:srgbClr val="B92233"/>
                </a:solidFill>
              </a:rPr>
              <a:t>indicador muito útil </a:t>
            </a:r>
            <a:r>
              <a:rPr lang="pt-BR" sz="1400" dirty="0">
                <a:solidFill>
                  <a:srgbClr val="00707C"/>
                </a:solidFill>
              </a:rPr>
              <a:t>de que um alimento foi mantido o tempo suficiente para permitir um crescimento microbiano avançado e/ou foi mantido em condições não higiénicas e/ou não ideais</a:t>
            </a:r>
            <a:r>
              <a:rPr lang="en-GB" sz="1400" dirty="0">
                <a:solidFill>
                  <a:srgbClr val="00707C"/>
                </a:solidFill>
              </a:rPr>
              <a:t>. </a:t>
            </a:r>
          </a:p>
          <a:p>
            <a:pPr eaLnBrk="1" hangingPunct="1">
              <a:defRPr/>
            </a:pPr>
            <a:endParaRPr lang="en-GB" dirty="0">
              <a:cs typeface="Arial" charset="0"/>
            </a:endParaRPr>
          </a:p>
          <a:p>
            <a:pPr eaLnBrk="1" hangingPunct="1">
              <a:buFont typeface="Wingdings" panose="05000000000000000000" pitchFamily="2" charset="2"/>
              <a:buChar char="ü"/>
              <a:defRPr/>
            </a:pPr>
            <a:r>
              <a:rPr lang="pt-BR" sz="1400" dirty="0">
                <a:solidFill>
                  <a:schemeClr val="accent1"/>
                </a:solidFill>
              </a:rPr>
              <a:t>Em casos raros, bactérias que causam deterioração foram também associadas a casos de </a:t>
            </a:r>
          </a:p>
          <a:p>
            <a:pPr marL="0" indent="0" eaLnBrk="1" hangingPunct="1">
              <a:defRPr/>
            </a:pPr>
            <a:r>
              <a:rPr lang="pt-BR" sz="1400" dirty="0">
                <a:solidFill>
                  <a:schemeClr val="accent1"/>
                </a:solidFill>
              </a:rPr>
              <a:t>	 intoxicação alimentar. Por exemplo, o </a:t>
            </a:r>
            <a:r>
              <a:rPr lang="pt-BR" sz="1400" i="1" dirty="0">
                <a:solidFill>
                  <a:schemeClr val="accent1"/>
                </a:solidFill>
                <a:hlinkClick r:id="rId2" action="ppaction://hlinksldjump"/>
              </a:rPr>
              <a:t>Bacillus cereus</a:t>
            </a:r>
            <a:r>
              <a:rPr lang="pt-BR" sz="1400" dirty="0">
                <a:solidFill>
                  <a:schemeClr val="accent1"/>
                </a:solidFill>
              </a:rPr>
              <a:t>, que sendo uma bactéria capaz de </a:t>
            </a:r>
          </a:p>
          <a:p>
            <a:pPr marL="0" indent="0" eaLnBrk="1" hangingPunct="1">
              <a:defRPr/>
            </a:pPr>
            <a:r>
              <a:rPr lang="pt-BR" sz="1400" dirty="0">
                <a:solidFill>
                  <a:schemeClr val="accent1"/>
                </a:solidFill>
              </a:rPr>
              <a:t>	 deteriorar o leite pasteurizado é também agente patogénico termorresistente transmitido </a:t>
            </a:r>
          </a:p>
          <a:p>
            <a:pPr marL="0" indent="0" eaLnBrk="1" hangingPunct="1">
              <a:defRPr/>
            </a:pPr>
            <a:r>
              <a:rPr lang="pt-BR" sz="1400" dirty="0">
                <a:solidFill>
                  <a:schemeClr val="accent1"/>
                </a:solidFill>
              </a:rPr>
              <a:t>	 por alimentos, como arroz ou massa</a:t>
            </a:r>
            <a:r>
              <a:rPr lang="en-GB" sz="1400" dirty="0">
                <a:solidFill>
                  <a:srgbClr val="00707C"/>
                </a:solidFill>
              </a:rPr>
              <a:t>.</a:t>
            </a:r>
            <a:endParaRPr lang="en-GB" sz="1400" dirty="0">
              <a:solidFill>
                <a:schemeClr val="bg1"/>
              </a:solidFill>
            </a:endParaRPr>
          </a:p>
          <a:p>
            <a:pPr eaLnBrk="1" hangingPunct="1">
              <a:buFont typeface="Wingdings" panose="05000000000000000000" pitchFamily="2" charset="2"/>
              <a:buChar char="ü"/>
              <a:defRPr/>
            </a:pPr>
            <a:endParaRPr lang="en-GB" sz="1400" dirty="0">
              <a:solidFill>
                <a:srgbClr val="00707C"/>
              </a:solidFill>
            </a:endParaRPr>
          </a:p>
          <a:p>
            <a:pPr eaLnBrk="1" hangingPunct="1">
              <a:buFont typeface="Wingdings" panose="05000000000000000000" pitchFamily="2" charset="2"/>
              <a:buChar char="ü"/>
              <a:defRPr/>
            </a:pPr>
            <a:r>
              <a:rPr lang="pt-BR" sz="1400" dirty="0">
                <a:solidFill>
                  <a:srgbClr val="00707C"/>
                </a:solidFill>
              </a:rPr>
              <a:t>Muitas espécies de fungos produzem compostos tóxicos, as “</a:t>
            </a:r>
            <a:r>
              <a:rPr lang="pt-BR" sz="1400" dirty="0">
                <a:solidFill>
                  <a:srgbClr val="B92233"/>
                </a:solidFill>
              </a:rPr>
              <a:t>micotoxinas</a:t>
            </a:r>
            <a:r>
              <a:rPr lang="pt-BR" sz="1400" dirty="0">
                <a:solidFill>
                  <a:srgbClr val="00707C"/>
                </a:solidFill>
              </a:rPr>
              <a:t>” e, nesse caso, o </a:t>
            </a:r>
          </a:p>
          <a:p>
            <a:pPr marL="0" indent="0" eaLnBrk="1" hangingPunct="1">
              <a:defRPr/>
            </a:pPr>
            <a:r>
              <a:rPr lang="pt-BR" sz="1400" dirty="0">
                <a:solidFill>
                  <a:srgbClr val="00707C"/>
                </a:solidFill>
              </a:rPr>
              <a:t>	 </a:t>
            </a:r>
            <a:r>
              <a:rPr lang="pt-BR" sz="1400" dirty="0">
                <a:solidFill>
                  <a:srgbClr val="B92233"/>
                </a:solidFill>
              </a:rPr>
              <a:t>alimento contaminado pelos fungos é também potencialmente causador de doenças</a:t>
            </a:r>
            <a:r>
              <a:rPr lang="en-GB" sz="1400" dirty="0">
                <a:solidFill>
                  <a:srgbClr val="00707C"/>
                </a:solidFill>
              </a:rPr>
              <a:t>. </a:t>
            </a:r>
          </a:p>
          <a:p>
            <a:pPr marL="273050" lvl="1" indent="0" eaLnBrk="1" hangingPunct="1">
              <a:defRPr/>
            </a:pPr>
            <a:r>
              <a:rPr lang="pt-BR" sz="1400" dirty="0">
                <a:solidFill>
                  <a:srgbClr val="00707C"/>
                </a:solidFill>
              </a:rPr>
              <a:t>Por exemplo, o </a:t>
            </a:r>
            <a:r>
              <a:rPr lang="pt-BR" sz="1400" i="1" dirty="0">
                <a:solidFill>
                  <a:srgbClr val="00707C"/>
                </a:solidFill>
              </a:rPr>
              <a:t>Penicillium expansum </a:t>
            </a:r>
            <a:r>
              <a:rPr lang="pt-BR" sz="1400" dirty="0">
                <a:solidFill>
                  <a:srgbClr val="00707C"/>
                </a:solidFill>
              </a:rPr>
              <a:t>causa podridão mole das maçãs e produz a micotoxina </a:t>
            </a:r>
          </a:p>
          <a:p>
            <a:pPr marL="273050" lvl="1" indent="0" eaLnBrk="1" hangingPunct="1">
              <a:defRPr/>
            </a:pPr>
            <a:r>
              <a:rPr lang="pt-BR" sz="1400" dirty="0">
                <a:solidFill>
                  <a:srgbClr val="00707C"/>
                </a:solidFill>
              </a:rPr>
              <a:t>"patulina" nos tecidos da fruta. O </a:t>
            </a:r>
            <a:r>
              <a:rPr lang="pt-BR" sz="1400" i="1" dirty="0">
                <a:solidFill>
                  <a:srgbClr val="00707C"/>
                </a:solidFill>
              </a:rPr>
              <a:t>Aspergillus flavus </a:t>
            </a:r>
            <a:r>
              <a:rPr lang="pt-BR" sz="1400" dirty="0">
                <a:solidFill>
                  <a:srgbClr val="00707C"/>
                </a:solidFill>
              </a:rPr>
              <a:t>estraga muitos alimentos secos como </a:t>
            </a:r>
          </a:p>
          <a:p>
            <a:pPr marL="273050" lvl="1" indent="0" eaLnBrk="1" hangingPunct="1">
              <a:defRPr/>
            </a:pPr>
            <a:r>
              <a:rPr lang="pt-BR" sz="1400" dirty="0">
                <a:solidFill>
                  <a:srgbClr val="00707C"/>
                </a:solidFill>
              </a:rPr>
              <a:t>nozes, cereais, frutas secas e produz nos alimentos estragados a micotoxina “aflatoxina”.</a:t>
            </a:r>
            <a:endParaRPr lang="en-GB" sz="1400" dirty="0">
              <a:solidFill>
                <a:srgbClr val="00707C"/>
              </a:solidFill>
            </a:endParaRPr>
          </a:p>
          <a:p>
            <a:pPr marL="0" indent="0" eaLnBrk="1" hangingPunct="1">
              <a:defRPr/>
            </a:pPr>
            <a:r>
              <a:rPr lang="en-GB" sz="1400" dirty="0">
                <a:solidFill>
                  <a:srgbClr val="00707C"/>
                </a:solidFill>
              </a:rPr>
              <a:t> 	</a:t>
            </a:r>
            <a:endParaRPr lang="en-GB" altLang="fr-FR" sz="1400" dirty="0"/>
          </a:p>
        </p:txBody>
      </p:sp>
      <p:grpSp>
        <p:nvGrpSpPr>
          <p:cNvPr id="116740" name="Groupe 17">
            <a:extLst>
              <a:ext uri="{FF2B5EF4-FFF2-40B4-BE49-F238E27FC236}">
                <a16:creationId xmlns:a16="http://schemas.microsoft.com/office/drawing/2014/main" id="{36F53937-A62C-4A17-95D1-1D9590D6B89A}"/>
              </a:ext>
            </a:extLst>
          </p:cNvPr>
          <p:cNvGrpSpPr>
            <a:grpSpLocks/>
          </p:cNvGrpSpPr>
          <p:nvPr/>
        </p:nvGrpSpPr>
        <p:grpSpPr bwMode="auto">
          <a:xfrm>
            <a:off x="-41275" y="6016625"/>
            <a:ext cx="12276138" cy="887413"/>
            <a:chOff x="-41565" y="6016088"/>
            <a:chExt cx="12276859" cy="888671"/>
          </a:xfrm>
        </p:grpSpPr>
        <p:sp>
          <p:nvSpPr>
            <p:cNvPr id="116749" name="ZoneTexte 18">
              <a:extLst>
                <a:ext uri="{FF2B5EF4-FFF2-40B4-BE49-F238E27FC236}">
                  <a16:creationId xmlns:a16="http://schemas.microsoft.com/office/drawing/2014/main" id="{A2746A13-8D12-42DE-BF78-BA5205A36C81}"/>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6750" name="ZoneTexte 19">
              <a:extLst>
                <a:ext uri="{FF2B5EF4-FFF2-40B4-BE49-F238E27FC236}">
                  <a16:creationId xmlns:a16="http://schemas.microsoft.com/office/drawing/2014/main" id="{4E2CF564-3635-4DDB-A261-9D0D552DBEC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4" name="Rectangle 23">
              <a:extLst>
                <a:ext uri="{FF2B5EF4-FFF2-40B4-BE49-F238E27FC236}">
                  <a16:creationId xmlns:a16="http://schemas.microsoft.com/office/drawing/2014/main" id="{13056879-9842-41D2-B9DD-8425F5F09C1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Bouton d’action : vide 24">
              <a:hlinkClick r:id="rId3" action="ppaction://hlinksldjump" highlightClick="1"/>
              <a:extLst>
                <a:ext uri="{FF2B5EF4-FFF2-40B4-BE49-F238E27FC236}">
                  <a16:creationId xmlns:a16="http://schemas.microsoft.com/office/drawing/2014/main" id="{CD629E40-D14C-4334-AF42-02DA3DE8E19D}"/>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t>X</a:t>
              </a:r>
            </a:p>
          </p:txBody>
        </p:sp>
        <p:pic>
          <p:nvPicPr>
            <p:cNvPr id="116753" name="Image 25">
              <a:extLst>
                <a:ext uri="{FF2B5EF4-FFF2-40B4-BE49-F238E27FC236}">
                  <a16:creationId xmlns:a16="http://schemas.microsoft.com/office/drawing/2014/main" id="{D61101F2-6496-40A2-A05A-FA02DF51F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1" name="Groupe 15">
            <a:extLst>
              <a:ext uri="{FF2B5EF4-FFF2-40B4-BE49-F238E27FC236}">
                <a16:creationId xmlns:a16="http://schemas.microsoft.com/office/drawing/2014/main" id="{FB0238C2-2E4D-48C6-AE06-A3236DC2C8A2}"/>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D87DEDC2-FD69-4317-B57A-957639088FB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B8BDDCB3-9BA8-4D39-A058-EF223EE44807}"/>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16742" name="Image 4" descr="Fotografia: maçãs podres">
            <a:extLst>
              <a:ext uri="{FF2B5EF4-FFF2-40B4-BE49-F238E27FC236}">
                <a16:creationId xmlns:a16="http://schemas.microsoft.com/office/drawing/2014/main" id="{0114D09A-B55B-40F9-95B5-7737E8C01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8038" y="3594100"/>
            <a:ext cx="11430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Image 5" descr="Fotografia: Amendoins com aflatoxina. Secos por fora e com tom averdejado no interior.">
            <a:extLst>
              <a:ext uri="{FF2B5EF4-FFF2-40B4-BE49-F238E27FC236}">
                <a16:creationId xmlns:a16="http://schemas.microsoft.com/office/drawing/2014/main" id="{01C83292-7C4A-4E60-A57F-08A06F420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8038" y="4800600"/>
            <a:ext cx="11430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Image 1">
            <a:extLst>
              <a:ext uri="{FF2B5EF4-FFF2-40B4-BE49-F238E27FC236}">
                <a16:creationId xmlns:a16="http://schemas.microsoft.com/office/drawing/2014/main" id="{BAACE025-F4C2-4793-9B82-F07C4AFCF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ZoneTexte 22">
            <a:extLst>
              <a:ext uri="{FF2B5EF4-FFF2-40B4-BE49-F238E27FC236}">
                <a16:creationId xmlns:a16="http://schemas.microsoft.com/office/drawing/2014/main" id="{B19AFC9C-FBE3-4333-8C97-46354510EE2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E7599C72-4391-4181-B3E5-F26437FB77CB}"/>
              </a:ext>
            </a:extLst>
          </p:cNvPr>
          <p:cNvSpPr txBox="1"/>
          <p:nvPr/>
        </p:nvSpPr>
        <p:spPr bwMode="auto">
          <a:xfrm>
            <a:off x="80963" y="1855788"/>
            <a:ext cx="2906712" cy="1738938"/>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0" name="Bouton d’action : vide 19">
            <a:hlinkClick r:id="rId9" highlightClick="1"/>
            <a:extLst>
              <a:ext uri="{FF2B5EF4-FFF2-40B4-BE49-F238E27FC236}">
                <a16:creationId xmlns:a16="http://schemas.microsoft.com/office/drawing/2014/main" id="{D3C38925-2C6E-48DF-8FB6-E9B921353F0C}"/>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B40EF65-2656-438D-B988-7A2985163030}"/>
              </a:ext>
            </a:extLst>
          </p:cNvPr>
          <p:cNvSpPr txBox="1"/>
          <p:nvPr/>
        </p:nvSpPr>
        <p:spPr>
          <a:xfrm>
            <a:off x="3122613" y="246063"/>
            <a:ext cx="9069387" cy="784225"/>
          </a:xfrm>
          <a:prstGeom prst="rect">
            <a:avLst/>
          </a:prstGeom>
          <a:noFill/>
        </p:spPr>
        <p:txBody>
          <a:bodyPr>
            <a:spAutoFit/>
          </a:bodyPr>
          <a:lstStyle/>
          <a:p>
            <a:pPr algn="ctr" eaLnBrk="1" hangingPunct="1">
              <a:defRPr/>
            </a:pPr>
            <a:r>
              <a:rPr lang="fr-FR" sz="4501" b="1">
                <a:solidFill>
                  <a:srgbClr val="00707C"/>
                </a:solidFill>
                <a:latin typeface="+mj-lt"/>
                <a:ea typeface="+mj-ea"/>
                <a:cs typeface="+mj-cs"/>
              </a:rPr>
              <a:t>Micróbios úteis</a:t>
            </a:r>
            <a:endParaRPr lang="en-GB" altLang="fr-FR" sz="4501" b="1">
              <a:solidFill>
                <a:srgbClr val="00707C"/>
              </a:solidFill>
              <a:latin typeface="+mj-lt"/>
              <a:ea typeface="+mj-ea"/>
              <a:cs typeface="+mj-cs"/>
            </a:endParaRPr>
          </a:p>
        </p:txBody>
      </p:sp>
      <p:sp>
        <p:nvSpPr>
          <p:cNvPr id="54275" name="ZoneTexte 13">
            <a:extLst>
              <a:ext uri="{FF2B5EF4-FFF2-40B4-BE49-F238E27FC236}">
                <a16:creationId xmlns:a16="http://schemas.microsoft.com/office/drawing/2014/main" id="{8F5E2C75-76E7-4F99-86D8-141097F5A2EF}"/>
              </a:ext>
            </a:extLst>
          </p:cNvPr>
          <p:cNvSpPr txBox="1">
            <a:spLocks noChangeArrowheads="1"/>
          </p:cNvSpPr>
          <p:nvPr/>
        </p:nvSpPr>
        <p:spPr bwMode="auto">
          <a:xfrm>
            <a:off x="3278188" y="1936750"/>
            <a:ext cx="8828087" cy="40465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altLang="fr-FR" sz="1400">
                <a:solidFill>
                  <a:srgbClr val="00707C"/>
                </a:solidFill>
              </a:rPr>
              <a:t>Consegue mencionar alguns alimentos/bebidas feitos com microrganismos</a:t>
            </a:r>
          </a:p>
          <a:p>
            <a:pPr eaLnBrk="1" hangingPunct="1">
              <a:buClr>
                <a:schemeClr val="accent1"/>
              </a:buClr>
              <a:buFont typeface="Wingdings" panose="05000000000000000000" pitchFamily="2" charset="2"/>
              <a:buChar char="ü"/>
              <a:defRPr/>
            </a:pPr>
            <a:endParaRPr lang="en-GB" altLang="fr-FR" sz="1400" dirty="0">
              <a:solidFill>
                <a:srgbClr val="00707C"/>
              </a:solidFill>
            </a:endParaRPr>
          </a:p>
          <a:p>
            <a:pPr marL="0" indent="0" eaLnBrk="1" hangingPunct="1">
              <a:buClr>
                <a:schemeClr val="accent1"/>
              </a:buClr>
              <a:defRPr/>
            </a:pPr>
            <a:endParaRPr lang="en-GB" altLang="fr-FR" sz="1400">
              <a:solidFill>
                <a:srgbClr val="00707C"/>
              </a:solidFill>
            </a:endParaRPr>
          </a:p>
          <a:p>
            <a:pPr marL="0" indent="0" eaLnBrk="1" hangingPunct="1">
              <a:buClr>
                <a:schemeClr val="accent1"/>
              </a:buClr>
              <a:defRPr/>
            </a:pPr>
            <a:endParaRPr lang="en-GB" altLang="fr-FR" sz="1400" dirty="0">
              <a:solidFill>
                <a:srgbClr val="00707C"/>
              </a:solidFill>
            </a:endParaRPr>
          </a:p>
          <a:p>
            <a:pPr eaLnBrk="1" hangingPunct="1">
              <a:buFont typeface="Wingdings" panose="05000000000000000000" pitchFamily="2" charset="2"/>
              <a:buChar char="ü"/>
              <a:defRPr/>
            </a:pPr>
            <a:r>
              <a:rPr lang="pt-BR" altLang="fr-FR" sz="1400">
                <a:solidFill>
                  <a:srgbClr val="00707C"/>
                </a:solidFill>
              </a:rPr>
              <a:t>Conhece algum dos microrganismos envolvidos</a:t>
            </a:r>
            <a:endParaRPr lang="en-GB" altLang="fr-FR" sz="1400" dirty="0">
              <a:solidFill>
                <a:srgbClr val="00707C"/>
              </a:solidFill>
            </a:endParaRPr>
          </a:p>
          <a:p>
            <a:pPr eaLnBrk="1" hangingPunct="1">
              <a:buFont typeface="Wingdings" panose="05000000000000000000" pitchFamily="2" charset="2"/>
              <a:buChar char="ü"/>
              <a:defRPr/>
            </a:pPr>
            <a:endParaRPr lang="fr-FR" sz="1400"/>
          </a:p>
          <a:p>
            <a:pPr eaLnBrk="1" hangingPunct="1">
              <a:buFont typeface="Wingdings" panose="05000000000000000000" pitchFamily="2" charset="2"/>
              <a:buChar char="ü"/>
              <a:defRPr/>
            </a:pPr>
            <a:endParaRPr lang="fr-FR" sz="1400" dirty="0"/>
          </a:p>
          <a:p>
            <a:pPr eaLnBrk="1" hangingPunct="1">
              <a:buFont typeface="Wingdings" panose="05000000000000000000" pitchFamily="2" charset="2"/>
              <a:buChar char="ü"/>
              <a:defRPr/>
            </a:pPr>
            <a:endParaRPr lang="fr-FR" sz="1400" dirty="0"/>
          </a:p>
          <a:p>
            <a:pPr eaLnBrk="1" hangingPunct="1">
              <a:buFont typeface="Wingdings" panose="05000000000000000000" pitchFamily="2" charset="2"/>
              <a:buChar char="ü"/>
              <a:defRPr/>
            </a:pPr>
            <a:r>
              <a:rPr lang="pt-BR" sz="1400">
                <a:solidFill>
                  <a:srgbClr val="00707C"/>
                </a:solidFill>
              </a:rPr>
              <a:t>Como é que os micróbios são utlizados pela indústria alimentar</a:t>
            </a:r>
            <a:endParaRPr lang="fr-FR" sz="1400" dirty="0">
              <a:solidFill>
                <a:srgbClr val="00707C"/>
              </a:solidFill>
            </a:endParaRPr>
          </a:p>
          <a:p>
            <a:pPr eaLnBrk="1" hangingPunct="1">
              <a:buFont typeface="Wingdings" panose="05000000000000000000" pitchFamily="2" charset="2"/>
              <a:buChar char="ü"/>
              <a:defRPr/>
            </a:pPr>
            <a:endParaRPr lang="fr-FR" sz="1400">
              <a:solidFill>
                <a:srgbClr val="00707C"/>
              </a:solidFill>
            </a:endParaRPr>
          </a:p>
          <a:p>
            <a:pPr eaLnBrk="1" hangingPunct="1">
              <a:buFont typeface="Wingdings" panose="05000000000000000000" pitchFamily="2" charset="2"/>
              <a:buChar char="ü"/>
              <a:defRPr/>
            </a:pPr>
            <a:endParaRPr lang="fr-FR" sz="1400">
              <a:solidFill>
                <a:srgbClr val="00707C"/>
              </a:solidFill>
            </a:endParaRPr>
          </a:p>
          <a:p>
            <a:pPr eaLnBrk="1" hangingPunct="1">
              <a:buFont typeface="Wingdings" panose="05000000000000000000" pitchFamily="2" charset="2"/>
              <a:buChar char="ü"/>
              <a:defRPr/>
            </a:pPr>
            <a:endParaRPr lang="fr-FR" sz="1400" dirty="0">
              <a:solidFill>
                <a:srgbClr val="00707C"/>
              </a:solidFill>
            </a:endParaRPr>
          </a:p>
          <a:p>
            <a:pPr eaLnBrk="1" hangingPunct="1">
              <a:buFont typeface="Wingdings" panose="05000000000000000000" pitchFamily="2" charset="2"/>
              <a:buChar char="ü"/>
              <a:defRPr/>
            </a:pPr>
            <a:r>
              <a:rPr lang="fr-FR" sz="1400">
                <a:solidFill>
                  <a:srgbClr val="00707C"/>
                </a:solidFill>
              </a:rPr>
              <a:t>Quais são os benefícios</a:t>
            </a:r>
            <a:endParaRPr lang="fr-FR" sz="1400" dirty="0">
              <a:solidFill>
                <a:srgbClr val="00707C"/>
              </a:solidFill>
            </a:endParaRPr>
          </a:p>
          <a:p>
            <a:pPr eaLnBrk="1" hangingPunct="1">
              <a:buFont typeface="Wingdings" panose="05000000000000000000" pitchFamily="2" charset="2"/>
              <a:buChar char="ü"/>
              <a:defRPr/>
            </a:pPr>
            <a:endParaRPr lang="fr-FR" sz="1400" dirty="0">
              <a:solidFill>
                <a:srgbClr val="00707C"/>
              </a:solidFill>
            </a:endParaRPr>
          </a:p>
          <a:p>
            <a:pPr eaLnBrk="1" hangingPunct="1">
              <a:defRPr/>
            </a:pPr>
            <a:endParaRPr lang="en-GB" altLang="fr-FR" sz="1400" dirty="0">
              <a:solidFill>
                <a:srgbClr val="00707C"/>
              </a:solidFill>
            </a:endParaRPr>
          </a:p>
          <a:p>
            <a:pPr lvl="2" eaLnBrk="1" hangingPunct="1">
              <a:spcBef>
                <a:spcPts val="300"/>
              </a:spcBef>
              <a:buFont typeface="Wingdings" panose="05000000000000000000" pitchFamily="2" charset="2"/>
              <a:buChar char="ü"/>
              <a:defRPr/>
            </a:pPr>
            <a:endParaRPr lang="en-GB" altLang="fr-FR" sz="1400" dirty="0">
              <a:solidFill>
                <a:srgbClr val="00707C"/>
              </a:solidFill>
            </a:endParaRPr>
          </a:p>
          <a:p>
            <a:pPr lvl="1" indent="0" eaLnBrk="1" hangingPunct="1">
              <a:defRPr/>
            </a:pP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17764" name="Groupe 15">
            <a:extLst>
              <a:ext uri="{FF2B5EF4-FFF2-40B4-BE49-F238E27FC236}">
                <a16:creationId xmlns:a16="http://schemas.microsoft.com/office/drawing/2014/main" id="{30E82DBC-3F8D-4C5E-A300-96E48C890672}"/>
              </a:ext>
            </a:extLst>
          </p:cNvPr>
          <p:cNvGrpSpPr>
            <a:grpSpLocks/>
          </p:cNvGrpSpPr>
          <p:nvPr/>
        </p:nvGrpSpPr>
        <p:grpSpPr bwMode="auto">
          <a:xfrm>
            <a:off x="0" y="14288"/>
            <a:ext cx="3076575" cy="6002337"/>
            <a:chOff x="0" y="14288"/>
            <a:chExt cx="3076575" cy="6002374"/>
          </a:xfrm>
        </p:grpSpPr>
        <p:sp>
          <p:nvSpPr>
            <p:cNvPr id="22" name="Rectangle 21">
              <a:extLst>
                <a:ext uri="{FF2B5EF4-FFF2-40B4-BE49-F238E27FC236}">
                  <a16:creationId xmlns:a16="http://schemas.microsoft.com/office/drawing/2014/main" id="{F1CA3B76-E28E-48C7-AB32-811641CEC10B}"/>
                </a:ext>
              </a:extLst>
            </p:cNvPr>
            <p:cNvSpPr/>
            <p:nvPr/>
          </p:nvSpPr>
          <p:spPr bwMode="auto">
            <a:xfrm>
              <a:off x="0" y="14288"/>
              <a:ext cx="3071813" cy="600237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8" name="Connecteur droit 27">
              <a:extLst>
                <a:ext uri="{FF2B5EF4-FFF2-40B4-BE49-F238E27FC236}">
                  <a16:creationId xmlns:a16="http://schemas.microsoft.com/office/drawing/2014/main" id="{AD694E00-619D-46F2-8802-5AA0FFD42852}"/>
                </a:ext>
              </a:extLst>
            </p:cNvPr>
            <p:cNvCxnSpPr/>
            <p:nvPr/>
          </p:nvCxnSpPr>
          <p:spPr>
            <a:xfrm>
              <a:off x="4763" y="1246196"/>
              <a:ext cx="307181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31" name="Bouton d'action : Aide 30">
            <a:hlinkClick r:id="rId3" action="ppaction://hlinksldjump" highlightClick="1"/>
            <a:extLst>
              <a:ext uri="{FF2B5EF4-FFF2-40B4-BE49-F238E27FC236}">
                <a16:creationId xmlns:a16="http://schemas.microsoft.com/office/drawing/2014/main" id="{83E6EB63-9951-41A3-915E-0F5674B29651}"/>
              </a:ext>
            </a:extLst>
          </p:cNvPr>
          <p:cNvSpPr/>
          <p:nvPr/>
        </p:nvSpPr>
        <p:spPr>
          <a:xfrm>
            <a:off x="9647238" y="1973263"/>
            <a:ext cx="277812" cy="230187"/>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32" name="Bouton d'action : Aide 31">
            <a:hlinkClick r:id="rId4" action="ppaction://hlinksldjump" highlightClick="1"/>
            <a:extLst>
              <a:ext uri="{FF2B5EF4-FFF2-40B4-BE49-F238E27FC236}">
                <a16:creationId xmlns:a16="http://schemas.microsoft.com/office/drawing/2014/main" id="{D2ED384A-AAF9-46D9-9E26-BA8E74188AFE}"/>
              </a:ext>
            </a:extLst>
          </p:cNvPr>
          <p:cNvSpPr/>
          <p:nvPr/>
        </p:nvSpPr>
        <p:spPr>
          <a:xfrm>
            <a:off x="7481888" y="2824163"/>
            <a:ext cx="277812" cy="231775"/>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18" name="Bouton d'action : Aide 17">
            <a:hlinkClick r:id="rId5" action="ppaction://hlinksldjump" highlightClick="1"/>
            <a:extLst>
              <a:ext uri="{FF2B5EF4-FFF2-40B4-BE49-F238E27FC236}">
                <a16:creationId xmlns:a16="http://schemas.microsoft.com/office/drawing/2014/main" id="{F6495887-0BF4-45DE-8495-F3D2E39FB597}"/>
              </a:ext>
            </a:extLst>
          </p:cNvPr>
          <p:cNvSpPr/>
          <p:nvPr/>
        </p:nvSpPr>
        <p:spPr>
          <a:xfrm>
            <a:off x="8694738" y="3667125"/>
            <a:ext cx="277812" cy="231775"/>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sp>
        <p:nvSpPr>
          <p:cNvPr id="19" name="Bouton d'action : Aide 18">
            <a:hlinkClick r:id="rId6" action="ppaction://hlinksldjump" highlightClick="1"/>
            <a:extLst>
              <a:ext uri="{FF2B5EF4-FFF2-40B4-BE49-F238E27FC236}">
                <a16:creationId xmlns:a16="http://schemas.microsoft.com/office/drawing/2014/main" id="{AAD61741-D75C-4DED-BAB5-193A33112128}"/>
              </a:ext>
            </a:extLst>
          </p:cNvPr>
          <p:cNvSpPr/>
          <p:nvPr/>
        </p:nvSpPr>
        <p:spPr>
          <a:xfrm>
            <a:off x="5614988" y="4538663"/>
            <a:ext cx="277812" cy="231775"/>
          </a:xfrm>
          <a:prstGeom prst="actionButtonHelp">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p>
        </p:txBody>
      </p:sp>
      <p:grpSp>
        <p:nvGrpSpPr>
          <p:cNvPr id="117769" name="Groupe 22">
            <a:extLst>
              <a:ext uri="{FF2B5EF4-FFF2-40B4-BE49-F238E27FC236}">
                <a16:creationId xmlns:a16="http://schemas.microsoft.com/office/drawing/2014/main" id="{EDAD3A0C-0402-41F0-A8E6-A71CD9C7453F}"/>
              </a:ext>
            </a:extLst>
          </p:cNvPr>
          <p:cNvGrpSpPr>
            <a:grpSpLocks/>
          </p:cNvGrpSpPr>
          <p:nvPr/>
        </p:nvGrpSpPr>
        <p:grpSpPr bwMode="auto">
          <a:xfrm>
            <a:off x="-41275" y="6016625"/>
            <a:ext cx="12276138" cy="887413"/>
            <a:chOff x="-41275" y="6016625"/>
            <a:chExt cx="12276138" cy="887413"/>
          </a:xfrm>
        </p:grpSpPr>
        <p:grpSp>
          <p:nvGrpSpPr>
            <p:cNvPr id="117774" name="Groupe 83">
              <a:extLst>
                <a:ext uri="{FF2B5EF4-FFF2-40B4-BE49-F238E27FC236}">
                  <a16:creationId xmlns:a16="http://schemas.microsoft.com/office/drawing/2014/main" id="{5A0548E0-6E2F-46E1-818C-4692F40B197D}"/>
                </a:ext>
              </a:extLst>
            </p:cNvPr>
            <p:cNvGrpSpPr>
              <a:grpSpLocks/>
            </p:cNvGrpSpPr>
            <p:nvPr/>
          </p:nvGrpSpPr>
          <p:grpSpPr bwMode="auto">
            <a:xfrm>
              <a:off x="-41275" y="6016625"/>
              <a:ext cx="12276138" cy="887413"/>
              <a:chOff x="-41565" y="6016088"/>
              <a:chExt cx="12276859" cy="888671"/>
            </a:xfrm>
          </p:grpSpPr>
          <p:sp>
            <p:nvSpPr>
              <p:cNvPr id="117776" name="ZoneTexte 84">
                <a:extLst>
                  <a:ext uri="{FF2B5EF4-FFF2-40B4-BE49-F238E27FC236}">
                    <a16:creationId xmlns:a16="http://schemas.microsoft.com/office/drawing/2014/main" id="{A1A23F2E-EF2A-48DE-8A89-512EDD4FF83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7777" name="ZoneTexte 85">
                <a:extLst>
                  <a:ext uri="{FF2B5EF4-FFF2-40B4-BE49-F238E27FC236}">
                    <a16:creationId xmlns:a16="http://schemas.microsoft.com/office/drawing/2014/main" id="{F3ABFC91-6C97-4A3D-80C7-78D9491A3667}"/>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6" name="Rectangle 35">
                <a:extLst>
                  <a:ext uri="{FF2B5EF4-FFF2-40B4-BE49-F238E27FC236}">
                    <a16:creationId xmlns:a16="http://schemas.microsoft.com/office/drawing/2014/main" id="{E4F4CDEC-749D-418B-8AEB-C174DB59C01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7" name="Bouton d’action : vide 36">
                <a:hlinkClick r:id="" action="ppaction://hlinkshowjump?jump=endshow" highlightClick="1"/>
                <a:extLst>
                  <a:ext uri="{FF2B5EF4-FFF2-40B4-BE49-F238E27FC236}">
                    <a16:creationId xmlns:a16="http://schemas.microsoft.com/office/drawing/2014/main" id="{50034192-034D-473C-905B-794102B60B61}"/>
                  </a:ext>
                </a:extLst>
              </p:cNvPr>
              <p:cNvSpPr/>
              <p:nvPr/>
            </p:nvSpPr>
            <p:spPr>
              <a:xfrm>
                <a:off x="3184424" y="6176653"/>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sp>
            <p:nvSpPr>
              <p:cNvPr id="117780" name="ZoneTexte 89">
                <a:extLst>
                  <a:ext uri="{FF2B5EF4-FFF2-40B4-BE49-F238E27FC236}">
                    <a16:creationId xmlns:a16="http://schemas.microsoft.com/office/drawing/2014/main" id="{E44D7B4A-CAD3-4589-8F67-8744A9DE634F}"/>
                  </a:ext>
                </a:extLst>
              </p:cNvPr>
              <p:cNvSpPr txBox="1">
                <a:spLocks noChangeArrowheads="1"/>
              </p:cNvSpPr>
              <p:nvPr/>
            </p:nvSpPr>
            <p:spPr bwMode="auto">
              <a:xfrm>
                <a:off x="10639228" y="6128702"/>
                <a:ext cx="9164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a:t>
                </a:r>
              </a:p>
            </p:txBody>
          </p:sp>
          <p:pic>
            <p:nvPicPr>
              <p:cNvPr id="117781" name="Image 91">
                <a:extLst>
                  <a:ext uri="{FF2B5EF4-FFF2-40B4-BE49-F238E27FC236}">
                    <a16:creationId xmlns:a16="http://schemas.microsoft.com/office/drawing/2014/main" id="{4D8C5534-A4D9-4B4C-B843-339291E4E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Bouton d’action : vide 41">
                <a:hlinkClick r:id="rId8" action="ppaction://hlinksldjump" highlightClick="1"/>
                <a:extLst>
                  <a:ext uri="{FF2B5EF4-FFF2-40B4-BE49-F238E27FC236}">
                    <a16:creationId xmlns:a16="http://schemas.microsoft.com/office/drawing/2014/main" id="{09AF9061-2BC3-4B4F-8FA3-138FC8EC9246}"/>
                  </a:ext>
                </a:extLst>
              </p:cNvPr>
              <p:cNvSpPr/>
              <p:nvPr/>
            </p:nvSpPr>
            <p:spPr>
              <a:xfrm>
                <a:off x="11555804" y="6135320"/>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&lt;</a:t>
                </a:r>
              </a:p>
            </p:txBody>
          </p:sp>
        </p:grpSp>
        <p:sp>
          <p:nvSpPr>
            <p:cNvPr id="25" name="Bouton d'action : Retour 24">
              <a:hlinkClick r:id="rId9" action="ppaction://hlinksldjump" highlightClick="1"/>
              <a:extLst>
                <a:ext uri="{FF2B5EF4-FFF2-40B4-BE49-F238E27FC236}">
                  <a16:creationId xmlns:a16="http://schemas.microsoft.com/office/drawing/2014/main" id="{BCF2BB0C-17E5-45CA-AD12-15E52CF6939E}"/>
                </a:ext>
              </a:extLst>
            </p:cNvPr>
            <p:cNvSpPr/>
            <p:nvPr/>
          </p:nvSpPr>
          <p:spPr>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117770" name="Image 1">
            <a:extLst>
              <a:ext uri="{FF2B5EF4-FFF2-40B4-BE49-F238E27FC236}">
                <a16:creationId xmlns:a16="http://schemas.microsoft.com/office/drawing/2014/main" id="{7698A5C7-7F95-4B93-94CF-9C6FC8F8B0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4F78F22-029F-45A5-BAD7-D81FA3094C20}"/>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2"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117772" name="ZoneTexte 88">
            <a:extLst>
              <a:ext uri="{FF2B5EF4-FFF2-40B4-BE49-F238E27FC236}">
                <a16:creationId xmlns:a16="http://schemas.microsoft.com/office/drawing/2014/main" id="{9ACDA380-15A7-4144-B3B7-C0E665B90AB6}"/>
              </a:ext>
            </a:extLst>
          </p:cNvPr>
          <p:cNvSpPr txBox="1">
            <a:spLocks noChangeArrowheads="1"/>
          </p:cNvSpPr>
          <p:nvPr/>
        </p:nvSpPr>
        <p:spPr bwMode="auto">
          <a:xfrm>
            <a:off x="3489325" y="6183313"/>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Fechar</a:t>
            </a:r>
          </a:p>
        </p:txBody>
      </p:sp>
      <p:sp>
        <p:nvSpPr>
          <p:cNvPr id="117773" name="ZoneTexte 88">
            <a:extLst>
              <a:ext uri="{FF2B5EF4-FFF2-40B4-BE49-F238E27FC236}">
                <a16:creationId xmlns:a16="http://schemas.microsoft.com/office/drawing/2014/main" id="{B15701D8-38B2-4349-BD5C-28552E9DAAF3}"/>
              </a:ext>
            </a:extLst>
          </p:cNvPr>
          <p:cNvSpPr txBox="1">
            <a:spLocks noChangeArrowheads="1"/>
          </p:cNvSpPr>
          <p:nvPr/>
        </p:nvSpPr>
        <p:spPr bwMode="auto">
          <a:xfrm>
            <a:off x="6529388" y="6202363"/>
            <a:ext cx="132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Menu principal</a:t>
            </a:r>
          </a:p>
        </p:txBody>
      </p:sp>
      <p:sp>
        <p:nvSpPr>
          <p:cNvPr id="26" name="Bouton d’action : vide 25">
            <a:hlinkClick r:id="rId13" highlightClick="1"/>
            <a:extLst>
              <a:ext uri="{FF2B5EF4-FFF2-40B4-BE49-F238E27FC236}">
                <a16:creationId xmlns:a16="http://schemas.microsoft.com/office/drawing/2014/main" id="{14F685AC-9557-42D4-82D3-D872508913E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e 17">
            <a:extLst>
              <a:ext uri="{FF2B5EF4-FFF2-40B4-BE49-F238E27FC236}">
                <a16:creationId xmlns:a16="http://schemas.microsoft.com/office/drawing/2014/main" id="{06F31B1B-2271-435A-80B0-DEA6BFB2A7C5}"/>
              </a:ext>
            </a:extLst>
          </p:cNvPr>
          <p:cNvGrpSpPr>
            <a:grpSpLocks/>
          </p:cNvGrpSpPr>
          <p:nvPr/>
        </p:nvGrpSpPr>
        <p:grpSpPr bwMode="auto">
          <a:xfrm>
            <a:off x="-41275" y="6016625"/>
            <a:ext cx="12276138" cy="887413"/>
            <a:chOff x="-41565" y="6016088"/>
            <a:chExt cx="12276859" cy="888671"/>
          </a:xfrm>
        </p:grpSpPr>
        <p:sp>
          <p:nvSpPr>
            <p:cNvPr id="118817" name="ZoneTexte 18">
              <a:extLst>
                <a:ext uri="{FF2B5EF4-FFF2-40B4-BE49-F238E27FC236}">
                  <a16:creationId xmlns:a16="http://schemas.microsoft.com/office/drawing/2014/main" id="{0B256BBB-34E6-4A4F-B054-51762A4D9E0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8818" name="ZoneTexte 19">
              <a:extLst>
                <a:ext uri="{FF2B5EF4-FFF2-40B4-BE49-F238E27FC236}">
                  <a16:creationId xmlns:a16="http://schemas.microsoft.com/office/drawing/2014/main" id="{DE3C7490-5FC2-4155-8269-63C61D2DB01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12" name="Rectangle 11">
              <a:extLst>
                <a:ext uri="{FF2B5EF4-FFF2-40B4-BE49-F238E27FC236}">
                  <a16:creationId xmlns:a16="http://schemas.microsoft.com/office/drawing/2014/main" id="{0AE0BF74-C177-4D15-913B-13DAAA8B35E0}"/>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3" name="Bouton d’action : vide 12">
              <a:hlinkClick r:id="rId2" action="ppaction://hlinksldjump" highlightClick="1"/>
              <a:extLst>
                <a:ext uri="{FF2B5EF4-FFF2-40B4-BE49-F238E27FC236}">
                  <a16:creationId xmlns:a16="http://schemas.microsoft.com/office/drawing/2014/main" id="{5BE4360F-511C-49D1-B7A0-42994BB5C18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18821" name="Image 25">
              <a:extLst>
                <a:ext uri="{FF2B5EF4-FFF2-40B4-BE49-F238E27FC236}">
                  <a16:creationId xmlns:a16="http://schemas.microsoft.com/office/drawing/2014/main" id="{CA7C4982-6A9E-400A-85A2-0F83C7D91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ZoneTexte 17">
            <a:extLst>
              <a:ext uri="{FF2B5EF4-FFF2-40B4-BE49-F238E27FC236}">
                <a16:creationId xmlns:a16="http://schemas.microsoft.com/office/drawing/2014/main" id="{F1700011-83D1-4806-B0F9-4DF74BF0198E}"/>
              </a:ext>
            </a:extLst>
          </p:cNvPr>
          <p:cNvSpPr txBox="1"/>
          <p:nvPr/>
        </p:nvSpPr>
        <p:spPr>
          <a:xfrm>
            <a:off x="3041650" y="73025"/>
            <a:ext cx="9069388" cy="1477963"/>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Comidas e bebidas feitas com microrganismos</a:t>
            </a:r>
            <a:endParaRPr lang="en-GB" altLang="fr-FR" sz="4501" b="1">
              <a:solidFill>
                <a:srgbClr val="00707C"/>
              </a:solidFill>
              <a:latin typeface="+mj-lt"/>
              <a:ea typeface="+mj-ea"/>
              <a:cs typeface="+mj-cs"/>
            </a:endParaRPr>
          </a:p>
        </p:txBody>
      </p:sp>
      <p:sp>
        <p:nvSpPr>
          <p:cNvPr id="118788" name="Rectangle 18">
            <a:extLst>
              <a:ext uri="{FF2B5EF4-FFF2-40B4-BE49-F238E27FC236}">
                <a16:creationId xmlns:a16="http://schemas.microsoft.com/office/drawing/2014/main" id="{05BF017C-0BA5-421C-A9EF-551ECB8571DF}"/>
              </a:ext>
            </a:extLst>
          </p:cNvPr>
          <p:cNvSpPr>
            <a:spLocks noChangeArrowheads="1"/>
          </p:cNvSpPr>
          <p:nvPr/>
        </p:nvSpPr>
        <p:spPr bwMode="auto">
          <a:xfrm>
            <a:off x="3248025" y="2092325"/>
            <a:ext cx="311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buFont typeface="Wingdings" panose="05000000000000000000" pitchFamily="2" charset="2"/>
              <a:buChar char="ü"/>
            </a:pPr>
            <a:r>
              <a:rPr lang="en-GB" altLang="fr-FR" sz="1100">
                <a:solidFill>
                  <a:srgbClr val="00707C"/>
                </a:solidFill>
              </a:rPr>
              <a:t>Laticínios</a:t>
            </a:r>
          </a:p>
        </p:txBody>
      </p:sp>
      <p:pic>
        <p:nvPicPr>
          <p:cNvPr id="118789" name="Picture 2" descr="Fotografia: Tábua de queijos diversos">
            <a:extLst>
              <a:ext uri="{FF2B5EF4-FFF2-40B4-BE49-F238E27FC236}">
                <a16:creationId xmlns:a16="http://schemas.microsoft.com/office/drawing/2014/main" id="{7EE5BECE-9BA0-43A1-8D6D-ACB922414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2468563"/>
            <a:ext cx="1443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Image 10" descr="Fotografia: Copo de iogurte natural">
            <a:extLst>
              <a:ext uri="{FF2B5EF4-FFF2-40B4-BE49-F238E27FC236}">
                <a16:creationId xmlns:a16="http://schemas.microsoft.com/office/drawing/2014/main" id="{4DC6FD75-20B1-4DB4-A9F6-3BA180E01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8025" y="2457450"/>
            <a:ext cx="13874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Rectangle 21">
            <a:extLst>
              <a:ext uri="{FF2B5EF4-FFF2-40B4-BE49-F238E27FC236}">
                <a16:creationId xmlns:a16="http://schemas.microsoft.com/office/drawing/2014/main" id="{2765A06F-8402-4659-B832-010535BA802F}"/>
              </a:ext>
            </a:extLst>
          </p:cNvPr>
          <p:cNvSpPr>
            <a:spLocks noChangeArrowheads="1"/>
          </p:cNvSpPr>
          <p:nvPr/>
        </p:nvSpPr>
        <p:spPr bwMode="auto">
          <a:xfrm>
            <a:off x="6959600" y="2092325"/>
            <a:ext cx="547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chemeClr val="accent1"/>
              </a:buClr>
              <a:buFont typeface="Wingdings" panose="05000000000000000000" pitchFamily="2" charset="2"/>
              <a:buChar char="ü"/>
            </a:pPr>
            <a:r>
              <a:rPr lang="en-GB" altLang="fr-FR" sz="1100">
                <a:solidFill>
                  <a:srgbClr val="00707C"/>
                </a:solidFill>
              </a:rPr>
              <a:t>Pão</a:t>
            </a:r>
          </a:p>
        </p:txBody>
      </p:sp>
      <p:pic>
        <p:nvPicPr>
          <p:cNvPr id="118792" name="Image 9" descr="Fotografia: Diversos tipos de pão">
            <a:extLst>
              <a:ext uri="{FF2B5EF4-FFF2-40B4-BE49-F238E27FC236}">
                <a16:creationId xmlns:a16="http://schemas.microsoft.com/office/drawing/2014/main" id="{B47BF4D1-2449-48A2-A38F-2BB5461C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913" y="2473325"/>
            <a:ext cx="1071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Rectangle 23">
            <a:extLst>
              <a:ext uri="{FF2B5EF4-FFF2-40B4-BE49-F238E27FC236}">
                <a16:creationId xmlns:a16="http://schemas.microsoft.com/office/drawing/2014/main" id="{3ECEAA02-0726-4BDB-81C2-B7CD6CA6DEB0}"/>
              </a:ext>
            </a:extLst>
          </p:cNvPr>
          <p:cNvSpPr>
            <a:spLocks noChangeArrowheads="1"/>
          </p:cNvSpPr>
          <p:nvPr/>
        </p:nvSpPr>
        <p:spPr bwMode="auto">
          <a:xfrm>
            <a:off x="3248025" y="3575050"/>
            <a:ext cx="38115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buFont typeface="Wingdings" panose="05000000000000000000" pitchFamily="2" charset="2"/>
              <a:buChar char="ü"/>
            </a:pPr>
            <a:r>
              <a:rPr lang="en-GB" altLang="fr-FR" sz="1100">
                <a:solidFill>
                  <a:schemeClr val="accent1"/>
                </a:solidFill>
              </a:rPr>
              <a:t>Azeitonas, chucrute, kimchi</a:t>
            </a:r>
          </a:p>
        </p:txBody>
      </p:sp>
      <p:pic>
        <p:nvPicPr>
          <p:cNvPr id="118794" name="Picture 10" descr="Fotografia: 5 frascos de kimchi de diferentes cores">
            <a:extLst>
              <a:ext uri="{FF2B5EF4-FFF2-40B4-BE49-F238E27FC236}">
                <a16:creationId xmlns:a16="http://schemas.microsoft.com/office/drawing/2014/main" id="{0408700C-95AC-41C3-BE4A-0F8A9C980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925" y="3873500"/>
            <a:ext cx="10556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Image 1" descr="Fotografia: Chucrute com batatas e carnes">
            <a:extLst>
              <a:ext uri="{FF2B5EF4-FFF2-40B4-BE49-F238E27FC236}">
                <a16:creationId xmlns:a16="http://schemas.microsoft.com/office/drawing/2014/main" id="{E20F8BA2-E989-4831-A04A-1D9023891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500" y="3848100"/>
            <a:ext cx="11922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9" name="Rectangle 27">
            <a:extLst>
              <a:ext uri="{FF2B5EF4-FFF2-40B4-BE49-F238E27FC236}">
                <a16:creationId xmlns:a16="http://schemas.microsoft.com/office/drawing/2014/main" id="{A971DD35-141E-4D54-A1B3-FC7BB98EC959}"/>
              </a:ext>
            </a:extLst>
          </p:cNvPr>
          <p:cNvSpPr>
            <a:spLocks noChangeArrowheads="1"/>
          </p:cNvSpPr>
          <p:nvPr/>
        </p:nvSpPr>
        <p:spPr bwMode="auto">
          <a:xfrm>
            <a:off x="8903640" y="3514725"/>
            <a:ext cx="13019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panose="05000000000000000000" pitchFamily="2" charset="2"/>
              <a:buChar char="ü"/>
            </a:pPr>
            <a:r>
              <a:rPr lang="en-GB" altLang="fr-FR" sz="1100">
                <a:solidFill>
                  <a:srgbClr val="00707C"/>
                </a:solidFill>
              </a:rPr>
              <a:t>Outros produtos</a:t>
            </a:r>
          </a:p>
        </p:txBody>
      </p:sp>
      <p:pic>
        <p:nvPicPr>
          <p:cNvPr id="118811" name="Picture 4" descr="Fotografia: Metade de salami e fatias de salami">
            <a:extLst>
              <a:ext uri="{FF2B5EF4-FFF2-40B4-BE49-F238E27FC236}">
                <a16:creationId xmlns:a16="http://schemas.microsoft.com/office/drawing/2014/main" id="{31CFADCB-52CD-4E1A-A703-F67ECB485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8763" y="3913569"/>
            <a:ext cx="1390347" cy="7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2" name="Picture 8" descr="Fotografia: Sushi a ser mergulhado em taça de molho de soja">
            <a:extLst>
              <a:ext uri="{FF2B5EF4-FFF2-40B4-BE49-F238E27FC236}">
                <a16:creationId xmlns:a16="http://schemas.microsoft.com/office/drawing/2014/main" id="{10FA71ED-D8B6-4EEE-A2FB-E8AF5A48CB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8922" y="3897542"/>
            <a:ext cx="1343083" cy="7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3" name="Picture 2" descr="Fotografia: Taça de natto (feijão branco e pegajoso)">
            <a:extLst>
              <a:ext uri="{FF2B5EF4-FFF2-40B4-BE49-F238E27FC236}">
                <a16:creationId xmlns:a16="http://schemas.microsoft.com/office/drawing/2014/main" id="{A6A2F9D2-3722-4969-8D8B-8E0D31FF7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4810" y="4718071"/>
            <a:ext cx="974197" cy="7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4" name="Image 6" descr="Fotografia: Chávena de café rodeada de grãos">
            <a:extLst>
              <a:ext uri="{FF2B5EF4-FFF2-40B4-BE49-F238E27FC236}">
                <a16:creationId xmlns:a16="http://schemas.microsoft.com/office/drawing/2014/main" id="{F9E24BD3-998D-4782-8C8C-ADA06CDC9D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81147" y="4722648"/>
            <a:ext cx="1015162" cy="71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5" name="Image 7" descr="Fotografia: Frasco de vinagre">
            <a:extLst>
              <a:ext uri="{FF2B5EF4-FFF2-40B4-BE49-F238E27FC236}">
                <a16:creationId xmlns:a16="http://schemas.microsoft.com/office/drawing/2014/main" id="{EF908131-866F-442A-A264-CC8A9D9FAD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0474" y="3867308"/>
            <a:ext cx="431474" cy="79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6" name="Image 11" descr="Fotografia: 3 quadrados de chocolate">
            <a:extLst>
              <a:ext uri="{FF2B5EF4-FFF2-40B4-BE49-F238E27FC236}">
                <a16:creationId xmlns:a16="http://schemas.microsoft.com/office/drawing/2014/main" id="{9A532029-B67A-4F46-9F63-878D2DE5C8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18449" y="4730783"/>
            <a:ext cx="1133751" cy="72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6" name="Image 4" descr="Fotografia: Caneca de cerveja">
            <a:extLst>
              <a:ext uri="{FF2B5EF4-FFF2-40B4-BE49-F238E27FC236}">
                <a16:creationId xmlns:a16="http://schemas.microsoft.com/office/drawing/2014/main" id="{C90FDEFF-A3F6-4A83-8959-0E6A397AD3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56600" y="2438273"/>
            <a:ext cx="770361" cy="79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7" name="Image 5" descr="Fotografia: Copos de vinho branco e tinto com uvas e pipa em segundo plano.">
            <a:extLst>
              <a:ext uri="{FF2B5EF4-FFF2-40B4-BE49-F238E27FC236}">
                <a16:creationId xmlns:a16="http://schemas.microsoft.com/office/drawing/2014/main" id="{12B0A65B-BEAF-4A54-90C5-488DB5F96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2546" y="2435225"/>
            <a:ext cx="1115900" cy="79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8" name="Image 14" descr="Fotografia: Copo de balão com bebida espirituosa">
            <a:extLst>
              <a:ext uri="{FF2B5EF4-FFF2-40B4-BE49-F238E27FC236}">
                <a16:creationId xmlns:a16="http://schemas.microsoft.com/office/drawing/2014/main" id="{0100E301-CBD7-41FD-B02A-59A5A0F4C6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13907" y="2446193"/>
            <a:ext cx="830356" cy="79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8" name="Rectangle 39">
            <a:extLst>
              <a:ext uri="{FF2B5EF4-FFF2-40B4-BE49-F238E27FC236}">
                <a16:creationId xmlns:a16="http://schemas.microsoft.com/office/drawing/2014/main" id="{C87CFF26-63DE-43FA-AD1B-0F901FFE74AB}"/>
              </a:ext>
            </a:extLst>
          </p:cNvPr>
          <p:cNvSpPr>
            <a:spLocks noChangeArrowheads="1"/>
          </p:cNvSpPr>
          <p:nvPr/>
        </p:nvSpPr>
        <p:spPr bwMode="auto">
          <a:xfrm>
            <a:off x="8291513" y="2084388"/>
            <a:ext cx="28686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buFont typeface="Wingdings" panose="05000000000000000000" pitchFamily="2" charset="2"/>
              <a:buChar char="ü"/>
            </a:pPr>
            <a:r>
              <a:rPr lang="en-GB" altLang="fr-FR" sz="1100">
                <a:solidFill>
                  <a:schemeClr val="accent1"/>
                </a:solidFill>
              </a:rPr>
              <a:t>Bebidas</a:t>
            </a:r>
          </a:p>
          <a:p>
            <a:pPr algn="ctr" eaLnBrk="1" hangingPunct="1">
              <a:buClr>
                <a:schemeClr val="accent1"/>
              </a:buClr>
              <a:buFont typeface="Wingdings" panose="05000000000000000000" pitchFamily="2" charset="2"/>
              <a:buChar char="ü"/>
            </a:pPr>
            <a:endParaRPr lang="en-GB" altLang="fr-FR" sz="1100">
              <a:solidFill>
                <a:schemeClr val="accent1"/>
              </a:solidFill>
            </a:endParaRPr>
          </a:p>
        </p:txBody>
      </p:sp>
      <p:pic>
        <p:nvPicPr>
          <p:cNvPr id="118799" name="Picture 14" descr="Fotografia: Taça de azeitonas mistas">
            <a:extLst>
              <a:ext uri="{FF2B5EF4-FFF2-40B4-BE49-F238E27FC236}">
                <a16:creationId xmlns:a16="http://schemas.microsoft.com/office/drawing/2014/main" id="{E42734E3-96B3-49F8-AFFA-BF72AE6FEB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48025" y="3862388"/>
            <a:ext cx="1192213"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800" name="Groupe 15">
            <a:extLst>
              <a:ext uri="{FF2B5EF4-FFF2-40B4-BE49-F238E27FC236}">
                <a16:creationId xmlns:a16="http://schemas.microsoft.com/office/drawing/2014/main" id="{5032B5BD-33E4-4CC6-873A-876685789034}"/>
              </a:ext>
            </a:extLst>
          </p:cNvPr>
          <p:cNvGrpSpPr>
            <a:grpSpLocks/>
          </p:cNvGrpSpPr>
          <p:nvPr/>
        </p:nvGrpSpPr>
        <p:grpSpPr bwMode="auto">
          <a:xfrm>
            <a:off x="0" y="14288"/>
            <a:ext cx="3076575" cy="6002337"/>
            <a:chOff x="0" y="14288"/>
            <a:chExt cx="3076575" cy="6002337"/>
          </a:xfrm>
        </p:grpSpPr>
        <p:sp>
          <p:nvSpPr>
            <p:cNvPr id="39" name="Rectangle 38">
              <a:extLst>
                <a:ext uri="{FF2B5EF4-FFF2-40B4-BE49-F238E27FC236}">
                  <a16:creationId xmlns:a16="http://schemas.microsoft.com/office/drawing/2014/main" id="{255620C3-40EA-46DD-9184-5E97F14C5A5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40" name="Connecteur droit 39">
              <a:extLst>
                <a:ext uri="{FF2B5EF4-FFF2-40B4-BE49-F238E27FC236}">
                  <a16:creationId xmlns:a16="http://schemas.microsoft.com/office/drawing/2014/main" id="{67F0649D-D644-4F82-9DD1-6C35C1C8891E}"/>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118801" name="Image 1">
            <a:extLst>
              <a:ext uri="{FF2B5EF4-FFF2-40B4-BE49-F238E27FC236}">
                <a16:creationId xmlns:a16="http://schemas.microsoft.com/office/drawing/2014/main" id="{0C5D3467-5183-45BD-B9E9-0E4688B835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2" name="ZoneTexte 22">
            <a:extLst>
              <a:ext uri="{FF2B5EF4-FFF2-40B4-BE49-F238E27FC236}">
                <a16:creationId xmlns:a16="http://schemas.microsoft.com/office/drawing/2014/main" id="{732428AF-F8C0-4DF3-BF2D-1F8E82820BB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35" name="ZoneTexte 34">
            <a:extLst>
              <a:ext uri="{FF2B5EF4-FFF2-40B4-BE49-F238E27FC236}">
                <a16:creationId xmlns:a16="http://schemas.microsoft.com/office/drawing/2014/main" id="{4934C691-E385-4F05-BDD6-1EC82699C437}"/>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2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2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36" name="Bouton d’action : vide 35">
            <a:hlinkClick r:id="rId22" highlightClick="1"/>
            <a:extLst>
              <a:ext uri="{FF2B5EF4-FFF2-40B4-BE49-F238E27FC236}">
                <a16:creationId xmlns:a16="http://schemas.microsoft.com/office/drawing/2014/main" id="{7DCA58D0-7AEC-47D4-BC01-6014B912DA92}"/>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B4CEEFA-BAE1-4BF4-9F0A-562EBBC6B547}"/>
              </a:ext>
            </a:extLst>
          </p:cNvPr>
          <p:cNvSpPr txBox="1"/>
          <p:nvPr/>
        </p:nvSpPr>
        <p:spPr>
          <a:xfrm>
            <a:off x="3122613" y="246063"/>
            <a:ext cx="9069387" cy="784225"/>
          </a:xfrm>
          <a:prstGeom prst="rect">
            <a:avLst/>
          </a:prstGeom>
          <a:noFill/>
        </p:spPr>
        <p:txBody>
          <a:bodyPr>
            <a:spAutoFit/>
          </a:bodyPr>
          <a:lstStyle/>
          <a:p>
            <a:pPr algn="ctr" eaLnBrk="1" hangingPunct="1">
              <a:defRPr/>
            </a:pPr>
            <a:r>
              <a:rPr lang="en-GB" altLang="fr-FR" sz="4501" b="1">
                <a:solidFill>
                  <a:srgbClr val="00707C"/>
                </a:solidFill>
                <a:latin typeface="+mj-lt"/>
                <a:ea typeface="+mj-ea"/>
                <a:cs typeface="+mj-cs"/>
              </a:rPr>
              <a:t>Microrganismos envolvidos</a:t>
            </a:r>
          </a:p>
        </p:txBody>
      </p:sp>
      <p:sp>
        <p:nvSpPr>
          <p:cNvPr id="56323" name="ZoneTexte 13">
            <a:extLst>
              <a:ext uri="{FF2B5EF4-FFF2-40B4-BE49-F238E27FC236}">
                <a16:creationId xmlns:a16="http://schemas.microsoft.com/office/drawing/2014/main" id="{AFE3B434-2D65-4BD7-BAC9-BDFEAA81ABAC}"/>
              </a:ext>
            </a:extLst>
          </p:cNvPr>
          <p:cNvSpPr txBox="1">
            <a:spLocks noChangeArrowheads="1"/>
          </p:cNvSpPr>
          <p:nvPr/>
        </p:nvSpPr>
        <p:spPr bwMode="auto">
          <a:xfrm>
            <a:off x="3122613" y="1666875"/>
            <a:ext cx="9023350" cy="3592513"/>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sz="1400" dirty="0">
                <a:solidFill>
                  <a:srgbClr val="B92233"/>
                </a:solidFill>
                <a:latin typeface="+mn-lt"/>
              </a:rPr>
              <a:t>Leveduras</a:t>
            </a:r>
            <a:r>
              <a:rPr lang="pt-BR" sz="1400" dirty="0">
                <a:solidFill>
                  <a:schemeClr val="accent1"/>
                </a:solidFill>
                <a:latin typeface="+mn-lt"/>
              </a:rPr>
              <a:t>: a levedura mais comum usada nas fermentações é a </a:t>
            </a:r>
            <a:r>
              <a:rPr lang="pt-BR" sz="1400" i="1" dirty="0">
                <a:solidFill>
                  <a:schemeClr val="accent1"/>
                </a:solidFill>
                <a:latin typeface="+mn-lt"/>
              </a:rPr>
              <a:t>Saccharomyces </a:t>
            </a:r>
          </a:p>
          <a:p>
            <a:pPr marL="0" indent="0" eaLnBrk="1" hangingPunct="1">
              <a:buClr>
                <a:schemeClr val="accent1"/>
              </a:buClr>
              <a:defRPr/>
            </a:pPr>
            <a:r>
              <a:rPr lang="pt-BR" sz="1400" i="1" dirty="0">
                <a:solidFill>
                  <a:schemeClr val="accent1"/>
                </a:solidFill>
                <a:latin typeface="+mn-lt"/>
              </a:rPr>
              <a:t>	cerevisiae</a:t>
            </a:r>
            <a:r>
              <a:rPr lang="pt-BR" sz="1400" dirty="0">
                <a:solidFill>
                  <a:schemeClr val="accent1"/>
                </a:solidFill>
                <a:latin typeface="+mn-lt"/>
              </a:rPr>
              <a:t>. </a:t>
            </a:r>
            <a:r>
              <a:rPr lang="pt-BR" altLang="fr-FR" sz="1400" dirty="0">
                <a:solidFill>
                  <a:schemeClr val="accent1"/>
                </a:solidFill>
                <a:latin typeface="+mn-lt"/>
              </a:rPr>
              <a:t>Elas são usadas para fazer pão, vinho, cerveja e bebidas espirituosas</a:t>
            </a:r>
            <a:r>
              <a:rPr lang="en-US" altLang="fr-FR" sz="1400" dirty="0">
                <a:solidFill>
                  <a:schemeClr val="accent1"/>
                </a:solidFill>
                <a:latin typeface="+mn-lt"/>
              </a:rPr>
              <a:t>.</a:t>
            </a:r>
          </a:p>
          <a:p>
            <a:pPr marL="0" indent="0" eaLnBrk="1" hangingPunct="1">
              <a:buClr>
                <a:schemeClr val="accent1"/>
              </a:buClr>
              <a:defRPr/>
            </a:pPr>
            <a:endParaRPr lang="en-GB" altLang="fr-FR" sz="1400" dirty="0">
              <a:solidFill>
                <a:schemeClr val="accent1"/>
              </a:solidFill>
              <a:latin typeface="+mn-lt"/>
            </a:endParaRPr>
          </a:p>
          <a:p>
            <a:pPr eaLnBrk="1" hangingPunct="1">
              <a:buClr>
                <a:schemeClr val="accent1"/>
              </a:buClr>
              <a:buFont typeface="Wingdings" panose="05000000000000000000" pitchFamily="2" charset="2"/>
              <a:buChar char="ü"/>
              <a:defRPr/>
            </a:pPr>
            <a:endParaRPr lang="en-GB" altLang="fr-FR" sz="1400" dirty="0">
              <a:solidFill>
                <a:schemeClr val="accent1"/>
              </a:solidFill>
              <a:latin typeface="+mn-lt"/>
            </a:endParaRPr>
          </a:p>
          <a:p>
            <a:pPr eaLnBrk="1" hangingPunct="1">
              <a:buClr>
                <a:schemeClr val="accent1"/>
              </a:buClr>
              <a:buFont typeface="Wingdings" panose="05000000000000000000" pitchFamily="2" charset="2"/>
              <a:buChar char="ü"/>
              <a:defRPr/>
            </a:pPr>
            <a:r>
              <a:rPr lang="pt-BR" sz="1400" dirty="0">
                <a:solidFill>
                  <a:srgbClr val="B92233"/>
                </a:solidFill>
                <a:latin typeface="+mn-lt"/>
              </a:rPr>
              <a:t>Bactérias do ácido láctico</a:t>
            </a:r>
            <a:r>
              <a:rPr lang="pt-BR" sz="1400" dirty="0">
                <a:solidFill>
                  <a:schemeClr val="accent1"/>
                </a:solidFill>
                <a:latin typeface="+mn-lt"/>
              </a:rPr>
              <a:t>: que engloba vários géneros, inclusive. </a:t>
            </a:r>
            <a:r>
              <a:rPr lang="pt-BR" sz="1400" i="1" dirty="0">
                <a:solidFill>
                  <a:schemeClr val="accent1"/>
                </a:solidFill>
                <a:latin typeface="+mn-lt"/>
              </a:rPr>
              <a:t>Lactococcus, Lactobacillus, Streptococcus.</a:t>
            </a:r>
            <a:r>
              <a:rPr lang="en-GB" sz="1400" i="1" dirty="0">
                <a:solidFill>
                  <a:schemeClr val="accent1"/>
                </a:solidFill>
                <a:latin typeface="+mn-lt"/>
              </a:rPr>
              <a:t> </a:t>
            </a:r>
            <a:r>
              <a:rPr lang="pt-BR" altLang="fr-FR" sz="1400" dirty="0">
                <a:solidFill>
                  <a:schemeClr val="accent1"/>
                </a:solidFill>
                <a:latin typeface="+mn-lt"/>
              </a:rPr>
              <a:t>Elas são usadas para fabricar laticínios, vegetais fermentados, carnes fermentadas.</a:t>
            </a:r>
            <a:r>
              <a:rPr lang="en-GB" altLang="fr-FR" sz="1400" dirty="0">
                <a:solidFill>
                  <a:schemeClr val="accent1"/>
                </a:solidFill>
                <a:latin typeface="+mn-lt"/>
              </a:rPr>
              <a:t>	 </a:t>
            </a:r>
          </a:p>
          <a:p>
            <a:pPr marL="0" indent="0" eaLnBrk="1" hangingPunct="1">
              <a:buClr>
                <a:schemeClr val="accent1"/>
              </a:buClr>
              <a:defRPr/>
            </a:pPr>
            <a:r>
              <a:rPr lang="pt-BR" altLang="fr-FR" sz="1400" dirty="0">
                <a:solidFill>
                  <a:schemeClr val="accent1"/>
                </a:solidFill>
                <a:latin typeface="+mn-lt"/>
              </a:rPr>
              <a:t>	 Para produzir café e chocolate, são necessárias várias fermentações envolvendo diferentes microrganismos   </a:t>
            </a:r>
          </a:p>
          <a:p>
            <a:pPr marL="0" indent="0" eaLnBrk="1" hangingPunct="1">
              <a:buClr>
                <a:schemeClr val="accent1"/>
              </a:buClr>
              <a:defRPr/>
            </a:pPr>
            <a:r>
              <a:rPr lang="pt-BR" altLang="fr-FR" sz="1400" dirty="0">
                <a:solidFill>
                  <a:schemeClr val="accent1"/>
                </a:solidFill>
                <a:latin typeface="+mn-lt"/>
              </a:rPr>
              <a:t>     (incluindo bactérias do ácido lático).</a:t>
            </a:r>
            <a:endParaRPr lang="en-GB" altLang="fr-FR" sz="1400" dirty="0">
              <a:solidFill>
                <a:schemeClr val="accent1"/>
              </a:solidFill>
              <a:latin typeface="+mn-lt"/>
            </a:endParaRPr>
          </a:p>
          <a:p>
            <a:pPr marL="0" indent="0" eaLnBrk="1" hangingPunct="1">
              <a:spcBef>
                <a:spcPts val="300"/>
              </a:spcBef>
              <a:defRPr/>
            </a:pPr>
            <a:endParaRPr lang="fr-FR" sz="1400" i="1" dirty="0">
              <a:solidFill>
                <a:schemeClr val="accent1"/>
              </a:solidFill>
              <a:latin typeface="+mn-lt"/>
            </a:endParaRPr>
          </a:p>
          <a:p>
            <a:pPr marL="0" indent="0" eaLnBrk="1" hangingPunct="1">
              <a:spcBef>
                <a:spcPts val="300"/>
              </a:spcBef>
              <a:defRPr/>
            </a:pPr>
            <a:endParaRPr lang="fr-FR" sz="1400" i="1" dirty="0">
              <a:solidFill>
                <a:schemeClr val="accent1"/>
              </a:solidFill>
              <a:latin typeface="+mn-lt"/>
            </a:endParaRPr>
          </a:p>
          <a:p>
            <a:pPr eaLnBrk="1" hangingPunct="1">
              <a:spcBef>
                <a:spcPts val="300"/>
              </a:spcBef>
              <a:buFont typeface="Wingdings" panose="05000000000000000000" pitchFamily="2" charset="2"/>
              <a:buChar char="ü"/>
              <a:defRPr/>
            </a:pPr>
            <a:r>
              <a:rPr lang="pt-BR" sz="1400" i="1" dirty="0">
                <a:solidFill>
                  <a:schemeClr val="accent1"/>
                </a:solidFill>
                <a:latin typeface="+mn-lt"/>
              </a:rPr>
              <a:t>Acetobacter</a:t>
            </a:r>
            <a:r>
              <a:rPr lang="pt-BR" sz="1400" dirty="0">
                <a:solidFill>
                  <a:schemeClr val="accent1"/>
                </a:solidFill>
                <a:latin typeface="+mn-lt"/>
              </a:rPr>
              <a:t> e </a:t>
            </a:r>
            <a:r>
              <a:rPr lang="pt-BR" sz="1400" i="1" dirty="0">
                <a:solidFill>
                  <a:schemeClr val="accent1"/>
                </a:solidFill>
                <a:latin typeface="+mn-lt"/>
              </a:rPr>
              <a:t>Aspergillus oryzae </a:t>
            </a:r>
            <a:r>
              <a:rPr lang="pt-BR" sz="1400" dirty="0">
                <a:solidFill>
                  <a:schemeClr val="accent1"/>
                </a:solidFill>
                <a:latin typeface="+mn-lt"/>
              </a:rPr>
              <a:t>são usadas para condimentos</a:t>
            </a:r>
            <a:r>
              <a:rPr lang="en-GB" sz="1400" dirty="0">
                <a:solidFill>
                  <a:schemeClr val="accent1"/>
                </a:solidFill>
              </a:rPr>
              <a:t>.</a:t>
            </a:r>
            <a:endParaRPr lang="fr-FR" sz="1400" dirty="0">
              <a:solidFill>
                <a:schemeClr val="accent1"/>
              </a:solidFill>
              <a:latin typeface="+mn-lt"/>
            </a:endParaRPr>
          </a:p>
          <a:p>
            <a:pPr marL="0" indent="0" eaLnBrk="1" hangingPunct="1">
              <a:spcBef>
                <a:spcPts val="300"/>
              </a:spcBef>
              <a:defRPr/>
            </a:pPr>
            <a:endParaRPr lang="en-GB" sz="1400" dirty="0">
              <a:solidFill>
                <a:schemeClr val="accent1"/>
              </a:solidFill>
              <a:latin typeface="+mn-lt"/>
            </a:endParaRPr>
          </a:p>
          <a:p>
            <a:pPr marL="0" indent="0" eaLnBrk="1" hangingPunct="1">
              <a:spcBef>
                <a:spcPts val="300"/>
              </a:spcBef>
              <a:defRPr/>
            </a:pPr>
            <a:endParaRPr lang="en-GB" sz="1400" dirty="0">
              <a:solidFill>
                <a:schemeClr val="accent1"/>
              </a:solidFill>
              <a:latin typeface="+mn-lt"/>
            </a:endParaRPr>
          </a:p>
          <a:p>
            <a:pPr eaLnBrk="1" hangingPunct="1">
              <a:spcBef>
                <a:spcPts val="300"/>
              </a:spcBef>
              <a:buFont typeface="Wingdings" panose="05000000000000000000" pitchFamily="2" charset="2"/>
              <a:buChar char="ü"/>
              <a:defRPr/>
            </a:pPr>
            <a:r>
              <a:rPr lang="pt-BR" sz="1400" i="1" dirty="0">
                <a:solidFill>
                  <a:schemeClr val="accent1"/>
                </a:solidFill>
                <a:latin typeface="+mn-lt"/>
              </a:rPr>
              <a:t>Bacillus subtilis </a:t>
            </a:r>
            <a:r>
              <a:rPr lang="pt-BR" sz="1400" dirty="0">
                <a:solidFill>
                  <a:schemeClr val="accent1"/>
                </a:solidFill>
                <a:latin typeface="+mn-lt"/>
              </a:rPr>
              <a:t>é usado para o "Natto" (alimento tradicional japonês).</a:t>
            </a:r>
            <a:endParaRPr lang="en-GB" altLang="fr-FR" sz="1400" dirty="0"/>
          </a:p>
          <a:p>
            <a:pPr lvl="3" eaLnBrk="1" hangingPunct="1">
              <a:spcBef>
                <a:spcPts val="300"/>
              </a:spcBef>
              <a:buFont typeface="Wingdings" panose="05000000000000000000" pitchFamily="2" charset="2"/>
              <a:buChar char="ü"/>
              <a:defRPr/>
            </a:pPr>
            <a:endParaRPr lang="fr-FR" altLang="fr-FR" sz="1400" dirty="0">
              <a:solidFill>
                <a:srgbClr val="00707C"/>
              </a:solidFill>
            </a:endParaRPr>
          </a:p>
        </p:txBody>
      </p:sp>
      <p:grpSp>
        <p:nvGrpSpPr>
          <p:cNvPr id="119812" name="Groupe 1">
            <a:extLst>
              <a:ext uri="{FF2B5EF4-FFF2-40B4-BE49-F238E27FC236}">
                <a16:creationId xmlns:a16="http://schemas.microsoft.com/office/drawing/2014/main" id="{6D9C2F49-8885-4803-8EA3-2F1BFCF8B598}"/>
              </a:ext>
            </a:extLst>
          </p:cNvPr>
          <p:cNvGrpSpPr>
            <a:grpSpLocks/>
          </p:cNvGrpSpPr>
          <p:nvPr/>
        </p:nvGrpSpPr>
        <p:grpSpPr bwMode="auto">
          <a:xfrm>
            <a:off x="10107613" y="1774825"/>
            <a:ext cx="1881187" cy="404813"/>
            <a:chOff x="10355263" y="1662113"/>
            <a:chExt cx="1631950" cy="403963"/>
          </a:xfrm>
        </p:grpSpPr>
        <p:sp>
          <p:nvSpPr>
            <p:cNvPr id="6" name="Bouton d’action : vide 5">
              <a:hlinkClick r:id="rId2" action="ppaction://hlinksldjump" highlightClick="1"/>
              <a:extLst>
                <a:ext uri="{FF2B5EF4-FFF2-40B4-BE49-F238E27FC236}">
                  <a16:creationId xmlns:a16="http://schemas.microsoft.com/office/drawing/2014/main" id="{24F27F38-01E2-4E04-97B3-4411E881AC16}"/>
                </a:ext>
              </a:extLst>
            </p:cNvPr>
            <p:cNvSpPr/>
            <p:nvPr/>
          </p:nvSpPr>
          <p:spPr bwMode="auto">
            <a:xfrm>
              <a:off x="10355263" y="1662113"/>
              <a:ext cx="1631950" cy="299408"/>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9828" name="ZoneTexte 6">
              <a:hlinkClick r:id="rId2" action="ppaction://hlinksldjump"/>
              <a:extLst>
                <a:ext uri="{FF2B5EF4-FFF2-40B4-BE49-F238E27FC236}">
                  <a16:creationId xmlns:a16="http://schemas.microsoft.com/office/drawing/2014/main" id="{01187EBE-D679-4DE2-9257-EDB09430024F}"/>
                </a:ext>
              </a:extLst>
            </p:cNvPr>
            <p:cNvSpPr txBox="1">
              <a:spLocks noChangeArrowheads="1"/>
            </p:cNvSpPr>
            <p:nvPr/>
          </p:nvSpPr>
          <p:spPr bwMode="auto">
            <a:xfrm>
              <a:off x="10463902" y="1696744"/>
              <a:ext cx="1523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chemeClr val="bg1"/>
                  </a:solidFill>
                </a:rPr>
                <a:t>Saiba mais sobre leveduras</a:t>
              </a:r>
            </a:p>
          </p:txBody>
        </p:sp>
      </p:grpSp>
      <p:sp>
        <p:nvSpPr>
          <p:cNvPr id="32" name="Bouton d’action : vide 31">
            <a:hlinkClick r:id="rId3" action="ppaction://hlinksldjump" highlightClick="1"/>
            <a:extLst>
              <a:ext uri="{FF2B5EF4-FFF2-40B4-BE49-F238E27FC236}">
                <a16:creationId xmlns:a16="http://schemas.microsoft.com/office/drawing/2014/main" id="{74619164-0405-4A01-9930-BACAA3922932}"/>
              </a:ext>
            </a:extLst>
          </p:cNvPr>
          <p:cNvSpPr/>
          <p:nvPr/>
        </p:nvSpPr>
        <p:spPr bwMode="auto">
          <a:xfrm>
            <a:off x="9755188" y="3306763"/>
            <a:ext cx="2227262" cy="55721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9814" name="ZoneTexte 32">
            <a:hlinkClick r:id="rId3" action="ppaction://hlinksldjump"/>
            <a:extLst>
              <a:ext uri="{FF2B5EF4-FFF2-40B4-BE49-F238E27FC236}">
                <a16:creationId xmlns:a16="http://schemas.microsoft.com/office/drawing/2014/main" id="{ABB187E7-8887-43EB-993B-523DD7ADC247}"/>
              </a:ext>
            </a:extLst>
          </p:cNvPr>
          <p:cNvSpPr txBox="1">
            <a:spLocks noChangeArrowheads="1"/>
          </p:cNvSpPr>
          <p:nvPr/>
        </p:nvSpPr>
        <p:spPr bwMode="auto">
          <a:xfrm>
            <a:off x="9971088" y="3394075"/>
            <a:ext cx="201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a:solidFill>
                  <a:schemeClr val="bg1"/>
                </a:solidFill>
              </a:rPr>
              <a:t>Saiba mais sobre bactérias do </a:t>
            </a:r>
          </a:p>
          <a:p>
            <a:pPr algn="ctr"/>
            <a:r>
              <a:rPr lang="pt-BR" altLang="fr-FR">
                <a:solidFill>
                  <a:schemeClr val="bg1"/>
                </a:solidFill>
              </a:rPr>
              <a:t>ácido láctico</a:t>
            </a:r>
            <a:endParaRPr lang="fr-FR" altLang="fr-FR">
              <a:solidFill>
                <a:schemeClr val="bg1"/>
              </a:solidFill>
            </a:endParaRPr>
          </a:p>
        </p:txBody>
      </p:sp>
      <p:grpSp>
        <p:nvGrpSpPr>
          <p:cNvPr id="119815" name="Groupe 15">
            <a:extLst>
              <a:ext uri="{FF2B5EF4-FFF2-40B4-BE49-F238E27FC236}">
                <a16:creationId xmlns:a16="http://schemas.microsoft.com/office/drawing/2014/main" id="{F66E286E-0BE5-479E-85B1-ECCF679F4EE4}"/>
              </a:ext>
            </a:extLst>
          </p:cNvPr>
          <p:cNvGrpSpPr>
            <a:grpSpLocks/>
          </p:cNvGrpSpPr>
          <p:nvPr/>
        </p:nvGrpSpPr>
        <p:grpSpPr bwMode="auto">
          <a:xfrm>
            <a:off x="0" y="14288"/>
            <a:ext cx="3076575" cy="6002337"/>
            <a:chOff x="0" y="14288"/>
            <a:chExt cx="3076575" cy="6002337"/>
          </a:xfrm>
        </p:grpSpPr>
        <p:sp>
          <p:nvSpPr>
            <p:cNvPr id="34" name="Rectangle 33">
              <a:extLst>
                <a:ext uri="{FF2B5EF4-FFF2-40B4-BE49-F238E27FC236}">
                  <a16:creationId xmlns:a16="http://schemas.microsoft.com/office/drawing/2014/main" id="{1C0E6429-2C98-4924-8961-552FF332E9AA}"/>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35" name="Connecteur droit 34">
              <a:extLst>
                <a:ext uri="{FF2B5EF4-FFF2-40B4-BE49-F238E27FC236}">
                  <a16:creationId xmlns:a16="http://schemas.microsoft.com/office/drawing/2014/main" id="{2807D085-B535-43B4-BC3C-03E93079BFD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19816" name="Groupe 17">
            <a:extLst>
              <a:ext uri="{FF2B5EF4-FFF2-40B4-BE49-F238E27FC236}">
                <a16:creationId xmlns:a16="http://schemas.microsoft.com/office/drawing/2014/main" id="{0C860E76-A56A-4C99-96E6-24B9364DC1F1}"/>
              </a:ext>
            </a:extLst>
          </p:cNvPr>
          <p:cNvGrpSpPr>
            <a:grpSpLocks/>
          </p:cNvGrpSpPr>
          <p:nvPr/>
        </p:nvGrpSpPr>
        <p:grpSpPr bwMode="auto">
          <a:xfrm>
            <a:off x="-41275" y="6016625"/>
            <a:ext cx="12276138" cy="887413"/>
            <a:chOff x="-41565" y="6016088"/>
            <a:chExt cx="12276859" cy="888671"/>
          </a:xfrm>
        </p:grpSpPr>
        <p:sp>
          <p:nvSpPr>
            <p:cNvPr id="119820" name="ZoneTexte 18">
              <a:extLst>
                <a:ext uri="{FF2B5EF4-FFF2-40B4-BE49-F238E27FC236}">
                  <a16:creationId xmlns:a16="http://schemas.microsoft.com/office/drawing/2014/main" id="{62002F0D-C82F-47CC-9003-21679D1BF71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19821" name="ZoneTexte 19">
              <a:extLst>
                <a:ext uri="{FF2B5EF4-FFF2-40B4-BE49-F238E27FC236}">
                  <a16:creationId xmlns:a16="http://schemas.microsoft.com/office/drawing/2014/main" id="{5EFBAE5A-F4C2-4C53-BEEE-7AF4293DE1F1}"/>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41" name="Rectangle 40">
              <a:extLst>
                <a:ext uri="{FF2B5EF4-FFF2-40B4-BE49-F238E27FC236}">
                  <a16:creationId xmlns:a16="http://schemas.microsoft.com/office/drawing/2014/main" id="{0262478C-8A0E-426D-902C-FD7D36261ED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42" name="Bouton d’action : vide 12">
              <a:hlinkClick r:id="rId4" action="ppaction://hlinksldjump" highlightClick="1"/>
              <a:extLst>
                <a:ext uri="{FF2B5EF4-FFF2-40B4-BE49-F238E27FC236}">
                  <a16:creationId xmlns:a16="http://schemas.microsoft.com/office/drawing/2014/main" id="{08879DFE-4BE2-42D5-9C5C-8372D6D7AA60}"/>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19824" name="Image 25">
              <a:extLst>
                <a:ext uri="{FF2B5EF4-FFF2-40B4-BE49-F238E27FC236}">
                  <a16:creationId xmlns:a16="http://schemas.microsoft.com/office/drawing/2014/main" id="{D662974F-05F2-4533-B79D-3AC3FEEB0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17" name="Image 1">
            <a:extLst>
              <a:ext uri="{FF2B5EF4-FFF2-40B4-BE49-F238E27FC236}">
                <a16:creationId xmlns:a16="http://schemas.microsoft.com/office/drawing/2014/main" id="{2A37BCB1-E841-430F-B2D0-74190D8C2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ZoneTexte 22">
            <a:extLst>
              <a:ext uri="{FF2B5EF4-FFF2-40B4-BE49-F238E27FC236}">
                <a16:creationId xmlns:a16="http://schemas.microsoft.com/office/drawing/2014/main" id="{F99B255C-9295-4E31-B50C-27C6393F19D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1" name="ZoneTexte 20">
            <a:extLst>
              <a:ext uri="{FF2B5EF4-FFF2-40B4-BE49-F238E27FC236}">
                <a16:creationId xmlns:a16="http://schemas.microsoft.com/office/drawing/2014/main" id="{DAB2157B-29ED-4EDD-9D7F-BB25CD993B61}"/>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9" highlightClick="1"/>
            <a:extLst>
              <a:ext uri="{FF2B5EF4-FFF2-40B4-BE49-F238E27FC236}">
                <a16:creationId xmlns:a16="http://schemas.microsoft.com/office/drawing/2014/main" id="{AFDEBF4B-8176-4129-B5E3-044D2059D7E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06818C1-B679-4B7F-A04A-161F9E40B2A3}"/>
              </a:ext>
            </a:extLst>
          </p:cNvPr>
          <p:cNvSpPr txBox="1"/>
          <p:nvPr/>
        </p:nvSpPr>
        <p:spPr>
          <a:xfrm>
            <a:off x="3122613" y="246063"/>
            <a:ext cx="6850062" cy="784225"/>
          </a:xfrm>
          <a:prstGeom prst="rect">
            <a:avLst/>
          </a:prstGeom>
          <a:noFill/>
        </p:spPr>
        <p:txBody>
          <a:bodyPr>
            <a:spAutoFit/>
          </a:bodyPr>
          <a:lstStyle/>
          <a:p>
            <a:pPr algn="ctr" eaLnBrk="1" hangingPunct="1">
              <a:defRPr/>
            </a:pPr>
            <a:r>
              <a:rPr lang="en-GB" sz="4501" b="1">
                <a:solidFill>
                  <a:srgbClr val="00707C"/>
                </a:solidFill>
                <a:latin typeface="+mj-lt"/>
                <a:ea typeface="+mj-ea"/>
                <a:cs typeface="+mj-cs"/>
              </a:rPr>
              <a:t>Leveduras (fermento)</a:t>
            </a:r>
            <a:endParaRPr lang="en-GB" altLang="fr-FR" sz="4501" b="1">
              <a:solidFill>
                <a:srgbClr val="00707C"/>
              </a:solidFill>
              <a:latin typeface="+mj-lt"/>
              <a:ea typeface="+mj-ea"/>
              <a:cs typeface="+mj-cs"/>
            </a:endParaRPr>
          </a:p>
        </p:txBody>
      </p:sp>
      <p:sp>
        <p:nvSpPr>
          <p:cNvPr id="56323" name="ZoneTexte 13">
            <a:extLst>
              <a:ext uri="{FF2B5EF4-FFF2-40B4-BE49-F238E27FC236}">
                <a16:creationId xmlns:a16="http://schemas.microsoft.com/office/drawing/2014/main" id="{DA048FEE-6557-4CB6-A2D4-96C2C6D775B7}"/>
              </a:ext>
            </a:extLst>
          </p:cNvPr>
          <p:cNvSpPr txBox="1">
            <a:spLocks noChangeArrowheads="1"/>
          </p:cNvSpPr>
          <p:nvPr/>
        </p:nvSpPr>
        <p:spPr bwMode="auto">
          <a:xfrm>
            <a:off x="3071813" y="2395538"/>
            <a:ext cx="8828087" cy="25003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defRPr/>
            </a:pPr>
            <a:r>
              <a:rPr lang="pt-BR" sz="1400" dirty="0">
                <a:solidFill>
                  <a:schemeClr val="accent1"/>
                </a:solidFill>
              </a:rPr>
              <a:t>As leveduras são diferentes das bactérias. São unicelulares, mas possuem um </a:t>
            </a:r>
            <a:r>
              <a:rPr lang="pt-BR" sz="1400" dirty="0">
                <a:solidFill>
                  <a:srgbClr val="B92233"/>
                </a:solidFill>
              </a:rPr>
              <a:t>núcleo e organelos ligados à membrana</a:t>
            </a:r>
            <a:r>
              <a:rPr lang="en-GB" sz="1400" dirty="0">
                <a:solidFill>
                  <a:srgbClr val="B92233"/>
                </a:solidFill>
              </a:rPr>
              <a:t>.</a:t>
            </a:r>
          </a:p>
          <a:p>
            <a:pPr eaLnBrk="1" hangingPunct="1">
              <a:buClr>
                <a:schemeClr val="accent1"/>
              </a:buClr>
              <a:buFont typeface="Wingdings" panose="05000000000000000000" pitchFamily="2" charset="2"/>
              <a:buChar char="ü"/>
              <a:defRPr/>
            </a:pPr>
            <a:endParaRPr lang="en-GB" sz="1400" dirty="0">
              <a:solidFill>
                <a:schemeClr val="accent1"/>
              </a:solidFill>
            </a:endParaRPr>
          </a:p>
          <a:p>
            <a:pPr eaLnBrk="1" hangingPunct="1">
              <a:buClr>
                <a:schemeClr val="accent1"/>
              </a:buClr>
              <a:buFont typeface="Wingdings" panose="05000000000000000000" pitchFamily="2" charset="2"/>
              <a:buChar char="ü"/>
              <a:defRPr/>
            </a:pPr>
            <a:r>
              <a:rPr lang="pt-BR" sz="1400" dirty="0">
                <a:solidFill>
                  <a:schemeClr val="accent1"/>
                </a:solidFill>
                <a:sym typeface="Wingdings" panose="05000000000000000000" pitchFamily="2" charset="2"/>
              </a:rPr>
              <a:t>O fermento mais comum usado para fermentações é </a:t>
            </a:r>
            <a:r>
              <a:rPr lang="en-GB" sz="1400" i="1" dirty="0">
                <a:solidFill>
                  <a:srgbClr val="B92233"/>
                </a:solidFill>
                <a:sym typeface="Wingdings" panose="05000000000000000000" pitchFamily="2" charset="2"/>
              </a:rPr>
              <a:t>Saccharomyces cerevisiae</a:t>
            </a:r>
            <a:r>
              <a:rPr lang="en-GB" sz="1400" dirty="0">
                <a:solidFill>
                  <a:srgbClr val="B92233"/>
                </a:solidFill>
                <a:sym typeface="Wingdings" panose="05000000000000000000" pitchFamily="2" charset="2"/>
              </a:rPr>
              <a:t>.</a:t>
            </a:r>
          </a:p>
          <a:p>
            <a:pPr eaLnBrk="1" hangingPunct="1">
              <a:buClr>
                <a:schemeClr val="accent1"/>
              </a:buClr>
              <a:buFont typeface="Wingdings" panose="05000000000000000000" pitchFamily="2" charset="2"/>
              <a:buChar char="ü"/>
              <a:defRPr/>
            </a:pPr>
            <a:endParaRPr lang="en-GB" sz="1400" dirty="0">
              <a:solidFill>
                <a:schemeClr val="accent1"/>
              </a:solidFill>
              <a:sym typeface="Wingdings" panose="05000000000000000000" pitchFamily="2" charset="2"/>
            </a:endParaRPr>
          </a:p>
          <a:p>
            <a:pPr eaLnBrk="1" hangingPunct="1">
              <a:buClr>
                <a:schemeClr val="accent1"/>
              </a:buClr>
              <a:buFont typeface="Wingdings" panose="05000000000000000000" pitchFamily="2" charset="2"/>
              <a:buChar char="ü"/>
              <a:defRPr/>
            </a:pPr>
            <a:r>
              <a:rPr lang="pt-BR" sz="1400" dirty="0">
                <a:solidFill>
                  <a:schemeClr val="accent1"/>
                </a:solidFill>
                <a:sym typeface="Wingdings" panose="05000000000000000000" pitchFamily="2" charset="2"/>
              </a:rPr>
              <a:t>As leveduras geralmente não são patogénicas</a:t>
            </a:r>
            <a:r>
              <a:rPr lang="en-GB" sz="1400" dirty="0">
                <a:solidFill>
                  <a:schemeClr val="accent1"/>
                </a:solidFill>
                <a:sym typeface="Wingdings" panose="05000000000000000000" pitchFamily="2" charset="2"/>
              </a:rPr>
              <a:t>.</a:t>
            </a:r>
          </a:p>
          <a:p>
            <a:pPr eaLnBrk="1" hangingPunct="1">
              <a:buClr>
                <a:schemeClr val="accent1"/>
              </a:buClr>
              <a:buFont typeface="Wingdings" panose="05000000000000000000" pitchFamily="2" charset="2"/>
              <a:buChar char="ü"/>
              <a:defRPr/>
            </a:pPr>
            <a:endParaRPr lang="en-GB" sz="1400" dirty="0">
              <a:solidFill>
                <a:schemeClr val="accent1"/>
              </a:solidFill>
              <a:sym typeface="Wingdings" panose="05000000000000000000" pitchFamily="2" charset="2"/>
            </a:endParaRPr>
          </a:p>
          <a:p>
            <a:pPr eaLnBrk="1" hangingPunct="1">
              <a:buClr>
                <a:schemeClr val="accent1"/>
              </a:buClr>
              <a:buFont typeface="Wingdings" panose="05000000000000000000" pitchFamily="2" charset="2"/>
              <a:buChar char="ü"/>
              <a:defRPr/>
            </a:pPr>
            <a:r>
              <a:rPr lang="pt-BR" sz="1400" dirty="0">
                <a:solidFill>
                  <a:schemeClr val="accent1"/>
                </a:solidFill>
                <a:sym typeface="Wingdings" panose="05000000000000000000" pitchFamily="2" charset="2"/>
              </a:rPr>
              <a:t>Sob certas circunstâncias, como </a:t>
            </a:r>
            <a:r>
              <a:rPr lang="pt-BR" sz="1400" dirty="0">
                <a:solidFill>
                  <a:srgbClr val="B92233"/>
                </a:solidFill>
                <a:sym typeface="Wingdings" panose="05000000000000000000" pitchFamily="2" charset="2"/>
              </a:rPr>
              <a:t>imunossupressão</a:t>
            </a:r>
            <a:r>
              <a:rPr lang="pt-BR" sz="1400" dirty="0">
                <a:solidFill>
                  <a:schemeClr val="accent1"/>
                </a:solidFill>
                <a:sym typeface="Wingdings" panose="05000000000000000000" pitchFamily="2" charset="2"/>
              </a:rPr>
              <a:t>, a </a:t>
            </a:r>
            <a:r>
              <a:rPr lang="pt-BR" sz="1400" i="1" dirty="0">
                <a:solidFill>
                  <a:schemeClr val="accent1"/>
                </a:solidFill>
                <a:sym typeface="Wingdings" panose="05000000000000000000" pitchFamily="2" charset="2"/>
              </a:rPr>
              <a:t>Saccharomyces cerevisiae </a:t>
            </a:r>
            <a:r>
              <a:rPr lang="pt-BR" sz="1400" dirty="0">
                <a:solidFill>
                  <a:srgbClr val="B92233"/>
                </a:solidFill>
                <a:sym typeface="Wingdings" panose="05000000000000000000" pitchFamily="2" charset="2"/>
              </a:rPr>
              <a:t>pode causar infeção.</a:t>
            </a:r>
            <a:endParaRPr lang="en-GB" sz="1400" dirty="0">
              <a:solidFill>
                <a:srgbClr val="B92233"/>
              </a:solidFill>
              <a:sym typeface="Wingdings" panose="05000000000000000000" pitchFamily="2" charset="2"/>
            </a:endParaRPr>
          </a:p>
          <a:p>
            <a:pPr eaLnBrk="1" hangingPunct="1">
              <a:buClr>
                <a:schemeClr val="accent1"/>
              </a:buClr>
              <a:buFont typeface="Wingdings" panose="05000000000000000000" pitchFamily="2" charset="2"/>
              <a:buChar char="ü"/>
              <a:defRPr/>
            </a:pPr>
            <a:endParaRPr lang="en-GB" sz="1400" dirty="0">
              <a:solidFill>
                <a:schemeClr val="accent1"/>
              </a:solidFill>
              <a:sym typeface="Wingdings" panose="05000000000000000000" pitchFamily="2" charset="2"/>
            </a:endParaRPr>
          </a:p>
          <a:p>
            <a:pPr marL="0" indent="0" eaLnBrk="1" hangingPunct="1">
              <a:buClr>
                <a:schemeClr val="accent1"/>
              </a:buClr>
              <a:defRPr/>
            </a:pPr>
            <a:endParaRPr lang="en-GB" altLang="fr-FR" sz="1400" dirty="0">
              <a:solidFill>
                <a:schemeClr val="accent1"/>
              </a:solidFill>
            </a:endParaRPr>
          </a:p>
          <a:p>
            <a:pPr marL="457200" lvl="3" indent="0" eaLnBrk="1" hangingPunct="1">
              <a:spcBef>
                <a:spcPts val="300"/>
              </a:spcBef>
              <a:defRPr/>
            </a:pPr>
            <a:endParaRPr lang="fr-FR" altLang="fr-FR" sz="1400" dirty="0">
              <a:solidFill>
                <a:srgbClr val="00707C"/>
              </a:solidFill>
            </a:endParaRPr>
          </a:p>
        </p:txBody>
      </p:sp>
      <p:pic>
        <p:nvPicPr>
          <p:cNvPr id="120836" name="Picture 2" descr="saccharomyces cerevisiae ao microscópio">
            <a:extLst>
              <a:ext uri="{FF2B5EF4-FFF2-40B4-BE49-F238E27FC236}">
                <a16:creationId xmlns:a16="http://schemas.microsoft.com/office/drawing/2014/main" id="{B482E491-17BD-4F33-B8E8-63BADD0A3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8688" y="198438"/>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Image 1" descr="Logo: Wikipedia">
            <a:extLst>
              <a:ext uri="{FF2B5EF4-FFF2-40B4-BE49-F238E27FC236}">
                <a16:creationId xmlns:a16="http://schemas.microsoft.com/office/drawing/2014/main" id="{C2C2393D-2FCC-473F-A016-236B5CBB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775" y="4752975"/>
            <a:ext cx="8572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ZoneTexte 8">
            <a:extLst>
              <a:ext uri="{FF2B5EF4-FFF2-40B4-BE49-F238E27FC236}">
                <a16:creationId xmlns:a16="http://schemas.microsoft.com/office/drawing/2014/main" id="{4B726C9A-FFB1-4181-BA9B-270BB1846CE9}"/>
              </a:ext>
            </a:extLst>
          </p:cNvPr>
          <p:cNvSpPr txBox="1">
            <a:spLocks noChangeArrowheads="1"/>
          </p:cNvSpPr>
          <p:nvPr/>
        </p:nvSpPr>
        <p:spPr bwMode="auto">
          <a:xfrm>
            <a:off x="4224338" y="5060950"/>
            <a:ext cx="2084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i="1">
                <a:hlinkClick r:id="rId4"/>
              </a:rPr>
              <a:t>Saccharomyces cerevisiae</a:t>
            </a:r>
            <a:endParaRPr lang="fr-FR" altLang="fr-FR" sz="1000" i="1"/>
          </a:p>
          <a:p>
            <a:r>
              <a:rPr lang="fr-FR" altLang="fr-FR" sz="1000" i="1"/>
              <a:t> </a:t>
            </a:r>
          </a:p>
        </p:txBody>
      </p:sp>
      <p:grpSp>
        <p:nvGrpSpPr>
          <p:cNvPr id="120839" name="Groupe 15">
            <a:extLst>
              <a:ext uri="{FF2B5EF4-FFF2-40B4-BE49-F238E27FC236}">
                <a16:creationId xmlns:a16="http://schemas.microsoft.com/office/drawing/2014/main" id="{A7C62489-CD24-4809-9F5D-0B7A618857D4}"/>
              </a:ext>
            </a:extLst>
          </p:cNvPr>
          <p:cNvGrpSpPr>
            <a:grpSpLocks/>
          </p:cNvGrpSpPr>
          <p:nvPr/>
        </p:nvGrpSpPr>
        <p:grpSpPr bwMode="auto">
          <a:xfrm>
            <a:off x="0" y="14288"/>
            <a:ext cx="3076575" cy="6002337"/>
            <a:chOff x="0" y="14288"/>
            <a:chExt cx="3076575" cy="6002337"/>
          </a:xfrm>
        </p:grpSpPr>
        <p:sp>
          <p:nvSpPr>
            <p:cNvPr id="20" name="Rectangle 19">
              <a:extLst>
                <a:ext uri="{FF2B5EF4-FFF2-40B4-BE49-F238E27FC236}">
                  <a16:creationId xmlns:a16="http://schemas.microsoft.com/office/drawing/2014/main" id="{F4A46EF9-9665-4B47-9A62-D56D4CA72739}"/>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1" name="Connecteur droit 20">
              <a:extLst>
                <a:ext uri="{FF2B5EF4-FFF2-40B4-BE49-F238E27FC236}">
                  <a16:creationId xmlns:a16="http://schemas.microsoft.com/office/drawing/2014/main" id="{0B32CC46-E507-4AF7-A329-4A4895E09018}"/>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20840" name="Groupe 17">
            <a:extLst>
              <a:ext uri="{FF2B5EF4-FFF2-40B4-BE49-F238E27FC236}">
                <a16:creationId xmlns:a16="http://schemas.microsoft.com/office/drawing/2014/main" id="{8DF418AF-14C5-45CF-BCB1-39BDBE56329A}"/>
              </a:ext>
            </a:extLst>
          </p:cNvPr>
          <p:cNvGrpSpPr>
            <a:grpSpLocks/>
          </p:cNvGrpSpPr>
          <p:nvPr/>
        </p:nvGrpSpPr>
        <p:grpSpPr bwMode="auto">
          <a:xfrm>
            <a:off x="-41275" y="6016625"/>
            <a:ext cx="12276138" cy="887413"/>
            <a:chOff x="-41565" y="6016088"/>
            <a:chExt cx="12276859" cy="888671"/>
          </a:xfrm>
        </p:grpSpPr>
        <p:sp>
          <p:nvSpPr>
            <p:cNvPr id="120844" name="ZoneTexte 18">
              <a:extLst>
                <a:ext uri="{FF2B5EF4-FFF2-40B4-BE49-F238E27FC236}">
                  <a16:creationId xmlns:a16="http://schemas.microsoft.com/office/drawing/2014/main" id="{CDBD680D-3D0E-4D68-83BD-205C507598A9}"/>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20845" name="ZoneTexte 19">
              <a:extLst>
                <a:ext uri="{FF2B5EF4-FFF2-40B4-BE49-F238E27FC236}">
                  <a16:creationId xmlns:a16="http://schemas.microsoft.com/office/drawing/2014/main" id="{C937E36F-8A26-40A2-A215-48AB6DD50A6B}"/>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2" name="Rectangle 31">
              <a:extLst>
                <a:ext uri="{FF2B5EF4-FFF2-40B4-BE49-F238E27FC236}">
                  <a16:creationId xmlns:a16="http://schemas.microsoft.com/office/drawing/2014/main" id="{EAA590A6-2E73-4B6E-BBB6-91518D08E3D7}"/>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3" name="Bouton d’action : vide 12">
              <a:hlinkClick r:id="rId5" action="ppaction://hlinksldjump" highlightClick="1"/>
              <a:extLst>
                <a:ext uri="{FF2B5EF4-FFF2-40B4-BE49-F238E27FC236}">
                  <a16:creationId xmlns:a16="http://schemas.microsoft.com/office/drawing/2014/main" id="{E2420A31-0AD2-4310-BD11-91117A0D2D19}"/>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20848" name="Image 25">
              <a:extLst>
                <a:ext uri="{FF2B5EF4-FFF2-40B4-BE49-F238E27FC236}">
                  <a16:creationId xmlns:a16="http://schemas.microsoft.com/office/drawing/2014/main" id="{A66E3A5A-5700-4E80-AA4A-4ADBA4F8C1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41" name="Image 1">
            <a:extLst>
              <a:ext uri="{FF2B5EF4-FFF2-40B4-BE49-F238E27FC236}">
                <a16:creationId xmlns:a16="http://schemas.microsoft.com/office/drawing/2014/main" id="{1BBCDBB2-7BDC-4EE8-BDEF-E2499F9651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2" name="ZoneTexte 22">
            <a:extLst>
              <a:ext uri="{FF2B5EF4-FFF2-40B4-BE49-F238E27FC236}">
                <a16:creationId xmlns:a16="http://schemas.microsoft.com/office/drawing/2014/main" id="{7944535A-5C27-4B60-B557-09BF701BB06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9" name="ZoneTexte 18">
            <a:extLst>
              <a:ext uri="{FF2B5EF4-FFF2-40B4-BE49-F238E27FC236}">
                <a16:creationId xmlns:a16="http://schemas.microsoft.com/office/drawing/2014/main" id="{5631DA4C-CC70-48BF-BF4A-B6E4DD87A341}"/>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10" highlightClick="1"/>
            <a:extLst>
              <a:ext uri="{FF2B5EF4-FFF2-40B4-BE49-F238E27FC236}">
                <a16:creationId xmlns:a16="http://schemas.microsoft.com/office/drawing/2014/main" id="{B7D1CDFA-1167-49DC-9F07-5A66DA9CC78E}"/>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F7899F0-DADE-456E-94DB-7739A704EBBE}"/>
              </a:ext>
            </a:extLst>
          </p:cNvPr>
          <p:cNvSpPr txBox="1"/>
          <p:nvPr/>
        </p:nvSpPr>
        <p:spPr>
          <a:xfrm>
            <a:off x="3122613" y="246063"/>
            <a:ext cx="9069387" cy="784225"/>
          </a:xfrm>
          <a:prstGeom prst="rect">
            <a:avLst/>
          </a:prstGeom>
          <a:noFill/>
        </p:spPr>
        <p:txBody>
          <a:bodyPr>
            <a:spAutoFit/>
          </a:bodyPr>
          <a:lstStyle/>
          <a:p>
            <a:pPr algn="ctr" eaLnBrk="1" hangingPunct="1">
              <a:defRPr/>
            </a:pPr>
            <a:r>
              <a:rPr lang="en-GB" sz="4501" b="1">
                <a:solidFill>
                  <a:srgbClr val="00707C"/>
                </a:solidFill>
                <a:latin typeface="+mj-lt"/>
                <a:ea typeface="+mj-ea"/>
                <a:cs typeface="+mj-cs"/>
              </a:rPr>
              <a:t>Bactérias do ácido lático</a:t>
            </a:r>
            <a:endParaRPr lang="en-GB" altLang="fr-FR" sz="4501" b="1">
              <a:solidFill>
                <a:srgbClr val="00707C"/>
              </a:solidFill>
              <a:latin typeface="+mj-lt"/>
              <a:ea typeface="+mj-ea"/>
              <a:cs typeface="+mj-cs"/>
            </a:endParaRPr>
          </a:p>
        </p:txBody>
      </p:sp>
      <p:sp>
        <p:nvSpPr>
          <p:cNvPr id="121859" name="ZoneTexte 13">
            <a:extLst>
              <a:ext uri="{FF2B5EF4-FFF2-40B4-BE49-F238E27FC236}">
                <a16:creationId xmlns:a16="http://schemas.microsoft.com/office/drawing/2014/main" id="{6D48A5E8-F195-4DE9-AF41-C23D4171B567}"/>
              </a:ext>
            </a:extLst>
          </p:cNvPr>
          <p:cNvSpPr txBox="1">
            <a:spLocks noChangeArrowheads="1"/>
          </p:cNvSpPr>
          <p:nvPr/>
        </p:nvSpPr>
        <p:spPr bwMode="auto">
          <a:xfrm>
            <a:off x="3122613" y="1501775"/>
            <a:ext cx="88280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45720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buFont typeface="Wingdings" panose="05000000000000000000" pitchFamily="2" charset="2"/>
              <a:buChar char="ü"/>
            </a:pPr>
            <a:r>
              <a:rPr lang="pt-BR" altLang="fr-FR" sz="1400" dirty="0">
                <a:solidFill>
                  <a:schemeClr val="accent1"/>
                </a:solidFill>
              </a:rPr>
              <a:t>As bactérias do ácido láctico (que englobam vários géneros, incluindo </a:t>
            </a:r>
            <a:r>
              <a:rPr lang="pt-BR" altLang="fr-FR" sz="1400" i="1" dirty="0">
                <a:solidFill>
                  <a:schemeClr val="accent1"/>
                </a:solidFill>
              </a:rPr>
              <a:t>Lactococcus, Lactobacillus, Streptococcus</a:t>
            </a:r>
            <a:r>
              <a:rPr lang="pt-BR" altLang="fr-FR" sz="1400" dirty="0">
                <a:solidFill>
                  <a:schemeClr val="accent1"/>
                </a:solidFill>
              </a:rPr>
              <a:t>) são Gram-positivas e não formam esporos</a:t>
            </a:r>
            <a:r>
              <a:rPr lang="en-US" altLang="fr-FR" sz="1400" dirty="0">
                <a:solidFill>
                  <a:schemeClr val="accent1"/>
                </a:solidFill>
              </a:rPr>
              <a:t>. </a:t>
            </a:r>
            <a:r>
              <a:rPr lang="pt-BR" altLang="fr-FR" sz="1400" dirty="0">
                <a:solidFill>
                  <a:schemeClr val="accent1"/>
                </a:solidFill>
              </a:rPr>
              <a:t>Elas podem ter a forma de cocos, cocobacilos ou bastoneter e não precisam de oxigénio.</a:t>
            </a:r>
            <a:endParaRPr lang="en-US" altLang="fr-FR" sz="1400" dirty="0">
              <a:solidFill>
                <a:schemeClr val="accent1"/>
              </a:solidFill>
            </a:endParaRPr>
          </a:p>
          <a:p>
            <a:pPr>
              <a:buFont typeface="Wingdings" panose="05000000000000000000" pitchFamily="2" charset="2"/>
              <a:buChar char="ü"/>
            </a:pPr>
            <a:endParaRPr lang="en-US"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Eles prosperam em alimentos que possuem hidratos de carbono e </a:t>
            </a:r>
            <a:r>
              <a:rPr lang="pt-BR" altLang="fr-FR" sz="1400" dirty="0">
                <a:solidFill>
                  <a:srgbClr val="B92233"/>
                </a:solidFill>
              </a:rPr>
              <a:t>fermentam glicose em ácido lático, ou em ácido lático, CO2 e etanol</a:t>
            </a:r>
            <a:r>
              <a:rPr lang="en-US" altLang="fr-FR" sz="1400" dirty="0">
                <a:solidFill>
                  <a:srgbClr val="B92233"/>
                </a:solidFill>
              </a:rPr>
              <a:t>. </a:t>
            </a:r>
          </a:p>
          <a:p>
            <a:pPr>
              <a:buFont typeface="Wingdings" panose="05000000000000000000" pitchFamily="2" charset="2"/>
              <a:buChar char="ü"/>
            </a:pPr>
            <a:endParaRPr lang="en-US" altLang="fr-FR" sz="1400" dirty="0">
              <a:solidFill>
                <a:schemeClr val="accent1"/>
              </a:solidFill>
            </a:endParaRPr>
          </a:p>
          <a:p>
            <a:pPr>
              <a:buFont typeface="Wingdings" panose="05000000000000000000" pitchFamily="2" charset="2"/>
              <a:buChar char="ü"/>
            </a:pPr>
            <a:r>
              <a:rPr lang="pt-BR" altLang="fr-FR" sz="1400" dirty="0">
                <a:solidFill>
                  <a:schemeClr val="accent1"/>
                </a:solidFill>
              </a:rPr>
              <a:t>Embora sejam </a:t>
            </a:r>
            <a:r>
              <a:rPr lang="pt-BR" altLang="fr-FR" sz="1400" dirty="0">
                <a:solidFill>
                  <a:srgbClr val="B92233"/>
                </a:solidFill>
              </a:rPr>
              <a:t>geralmente benéficos, alguns podem estragar os alimentos </a:t>
            </a:r>
            <a:r>
              <a:rPr lang="pt-BR" altLang="fr-FR" sz="1400" dirty="0">
                <a:solidFill>
                  <a:schemeClr val="accent1"/>
                </a:solidFill>
              </a:rPr>
              <a:t>e outros podem produzir compostos indesejados, como a </a:t>
            </a:r>
            <a:r>
              <a:rPr lang="pt-BR" altLang="fr-FR" sz="1400" dirty="0">
                <a:solidFill>
                  <a:srgbClr val="B92233"/>
                </a:solidFill>
              </a:rPr>
              <a:t>histamina</a:t>
            </a:r>
            <a:r>
              <a:rPr lang="pt-BR" altLang="fr-FR" sz="1400" dirty="0">
                <a:solidFill>
                  <a:schemeClr val="accent1"/>
                </a:solidFill>
              </a:rPr>
              <a:t>.</a:t>
            </a:r>
            <a:endParaRPr lang="en-US" altLang="fr-FR" sz="1400" dirty="0">
              <a:solidFill>
                <a:schemeClr val="accent1"/>
              </a:solidFill>
            </a:endParaRPr>
          </a:p>
          <a:p>
            <a:pPr lvl="3" indent="0" eaLnBrk="1" hangingPunct="1">
              <a:spcBef>
                <a:spcPts val="300"/>
              </a:spcBef>
            </a:pPr>
            <a:endParaRPr lang="fr-FR" altLang="fr-FR" sz="1400" dirty="0">
              <a:solidFill>
                <a:srgbClr val="00707C"/>
              </a:solidFill>
            </a:endParaRPr>
          </a:p>
        </p:txBody>
      </p:sp>
      <p:pic>
        <p:nvPicPr>
          <p:cNvPr id="121860" name="Image 1">
            <a:extLst>
              <a:ext uri="{FF2B5EF4-FFF2-40B4-BE49-F238E27FC236}">
                <a16:creationId xmlns:a16="http://schemas.microsoft.com/office/drawing/2014/main" id="{E64236D6-69F8-4D69-9198-67C88FCE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4946650"/>
            <a:ext cx="7048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ZoneTexte 8">
            <a:extLst>
              <a:ext uri="{FF2B5EF4-FFF2-40B4-BE49-F238E27FC236}">
                <a16:creationId xmlns:a16="http://schemas.microsoft.com/office/drawing/2014/main" id="{F8ABED75-8D8D-4AB3-A085-CE3E6AF51868}"/>
              </a:ext>
            </a:extLst>
          </p:cNvPr>
          <p:cNvSpPr txBox="1">
            <a:spLocks noChangeArrowheads="1"/>
          </p:cNvSpPr>
          <p:nvPr/>
        </p:nvSpPr>
        <p:spPr bwMode="auto">
          <a:xfrm>
            <a:off x="4337050" y="5089525"/>
            <a:ext cx="2084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hlinkClick r:id="rId3"/>
              </a:rPr>
              <a:t>Lactic acid bacteria</a:t>
            </a:r>
            <a:endParaRPr lang="fr-FR" altLang="fr-FR" sz="1000" i="1"/>
          </a:p>
        </p:txBody>
      </p:sp>
      <p:pic>
        <p:nvPicPr>
          <p:cNvPr id="121862" name="Image 4">
            <a:extLst>
              <a:ext uri="{FF2B5EF4-FFF2-40B4-BE49-F238E27FC236}">
                <a16:creationId xmlns:a16="http://schemas.microsoft.com/office/drawing/2014/main" id="{7F738BDC-0DC7-48A0-9399-3A57EB035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613" y="4446588"/>
            <a:ext cx="10366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ZoneTexte 5">
            <a:extLst>
              <a:ext uri="{FF2B5EF4-FFF2-40B4-BE49-F238E27FC236}">
                <a16:creationId xmlns:a16="http://schemas.microsoft.com/office/drawing/2014/main" id="{4EFCE565-C6F4-42D2-A0E3-B65F2CCEA001}"/>
              </a:ext>
            </a:extLst>
          </p:cNvPr>
          <p:cNvSpPr txBox="1">
            <a:spLocks noChangeArrowheads="1"/>
          </p:cNvSpPr>
          <p:nvPr/>
        </p:nvSpPr>
        <p:spPr bwMode="auto">
          <a:xfrm>
            <a:off x="4337050" y="4476750"/>
            <a:ext cx="2579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fr-FR" sz="1000">
                <a:hlinkClick r:id="rId5"/>
              </a:rPr>
              <a:t>Learn more about Lactic Acid Bacteria</a:t>
            </a:r>
            <a:endParaRPr lang="fr-FR" altLang="fr-FR" sz="1000"/>
          </a:p>
        </p:txBody>
      </p:sp>
      <p:grpSp>
        <p:nvGrpSpPr>
          <p:cNvPr id="121864" name="Groupe 15">
            <a:extLst>
              <a:ext uri="{FF2B5EF4-FFF2-40B4-BE49-F238E27FC236}">
                <a16:creationId xmlns:a16="http://schemas.microsoft.com/office/drawing/2014/main" id="{C1118B98-6495-4182-B0AE-BF3ECBB0CB12}"/>
              </a:ext>
            </a:extLst>
          </p:cNvPr>
          <p:cNvGrpSpPr>
            <a:grpSpLocks/>
          </p:cNvGrpSpPr>
          <p:nvPr/>
        </p:nvGrpSpPr>
        <p:grpSpPr bwMode="auto">
          <a:xfrm>
            <a:off x="0" y="14288"/>
            <a:ext cx="3076575" cy="6002337"/>
            <a:chOff x="0" y="14288"/>
            <a:chExt cx="3076575" cy="6002337"/>
          </a:xfrm>
        </p:grpSpPr>
        <p:sp>
          <p:nvSpPr>
            <p:cNvPr id="21" name="Rectangle 20">
              <a:extLst>
                <a:ext uri="{FF2B5EF4-FFF2-40B4-BE49-F238E27FC236}">
                  <a16:creationId xmlns:a16="http://schemas.microsoft.com/office/drawing/2014/main" id="{A9B39C8F-5CBF-4A91-9BE2-FD1860A00FC3}"/>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3" name="Connecteur droit 22">
              <a:extLst>
                <a:ext uri="{FF2B5EF4-FFF2-40B4-BE49-F238E27FC236}">
                  <a16:creationId xmlns:a16="http://schemas.microsoft.com/office/drawing/2014/main" id="{96FCF747-3218-47E7-81DC-41588DB2F45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21865" name="Groupe 17">
            <a:extLst>
              <a:ext uri="{FF2B5EF4-FFF2-40B4-BE49-F238E27FC236}">
                <a16:creationId xmlns:a16="http://schemas.microsoft.com/office/drawing/2014/main" id="{9FABA010-CBA6-4BC8-8670-A651EA22CC34}"/>
              </a:ext>
            </a:extLst>
          </p:cNvPr>
          <p:cNvGrpSpPr>
            <a:grpSpLocks/>
          </p:cNvGrpSpPr>
          <p:nvPr/>
        </p:nvGrpSpPr>
        <p:grpSpPr bwMode="auto">
          <a:xfrm>
            <a:off x="-41275" y="6016625"/>
            <a:ext cx="12276138" cy="887413"/>
            <a:chOff x="-41565" y="6016088"/>
            <a:chExt cx="12276859" cy="888671"/>
          </a:xfrm>
        </p:grpSpPr>
        <p:sp>
          <p:nvSpPr>
            <p:cNvPr id="121869" name="ZoneTexte 18">
              <a:extLst>
                <a:ext uri="{FF2B5EF4-FFF2-40B4-BE49-F238E27FC236}">
                  <a16:creationId xmlns:a16="http://schemas.microsoft.com/office/drawing/2014/main" id="{A391FA51-3777-470C-91E3-C600F5D117F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21870" name="ZoneTexte 19">
              <a:extLst>
                <a:ext uri="{FF2B5EF4-FFF2-40B4-BE49-F238E27FC236}">
                  <a16:creationId xmlns:a16="http://schemas.microsoft.com/office/drawing/2014/main" id="{B97BDDD0-F7D1-4699-BC55-7B4F3273A3A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3" name="Rectangle 32">
              <a:extLst>
                <a:ext uri="{FF2B5EF4-FFF2-40B4-BE49-F238E27FC236}">
                  <a16:creationId xmlns:a16="http://schemas.microsoft.com/office/drawing/2014/main" id="{D281C043-BCAA-4FEA-B3A8-C9A39C580E4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4" name="Bouton d’action : vide 12">
              <a:hlinkClick r:id="rId6" action="ppaction://hlinksldjump" highlightClick="1"/>
              <a:extLst>
                <a:ext uri="{FF2B5EF4-FFF2-40B4-BE49-F238E27FC236}">
                  <a16:creationId xmlns:a16="http://schemas.microsoft.com/office/drawing/2014/main" id="{B99E2A5F-7CB6-49BE-8730-5365F5D03A03}"/>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21873" name="Image 25">
              <a:extLst>
                <a:ext uri="{FF2B5EF4-FFF2-40B4-BE49-F238E27FC236}">
                  <a16:creationId xmlns:a16="http://schemas.microsoft.com/office/drawing/2014/main" id="{6AC237DF-E553-4904-A440-015B015B2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1866" name="Image 1">
            <a:extLst>
              <a:ext uri="{FF2B5EF4-FFF2-40B4-BE49-F238E27FC236}">
                <a16:creationId xmlns:a16="http://schemas.microsoft.com/office/drawing/2014/main" id="{616F48CF-CC46-482F-8166-EA194DC98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ZoneTexte 22">
            <a:extLst>
              <a:ext uri="{FF2B5EF4-FFF2-40B4-BE49-F238E27FC236}">
                <a16:creationId xmlns:a16="http://schemas.microsoft.com/office/drawing/2014/main" id="{37E89E4A-D24F-4970-B422-679F6765733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0" name="ZoneTexte 19">
            <a:extLst>
              <a:ext uri="{FF2B5EF4-FFF2-40B4-BE49-F238E27FC236}">
                <a16:creationId xmlns:a16="http://schemas.microsoft.com/office/drawing/2014/main" id="{7710849C-7760-41C6-B217-0778B1C4ADB6}"/>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9"/>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2" name="Bouton d’action : vide 21">
            <a:hlinkClick r:id="rId11" highlightClick="1"/>
            <a:extLst>
              <a:ext uri="{FF2B5EF4-FFF2-40B4-BE49-F238E27FC236}">
                <a16:creationId xmlns:a16="http://schemas.microsoft.com/office/drawing/2014/main" id="{A742A87C-7998-448E-80ED-E42544853E6B}"/>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CAD5689-6C92-409D-BD3D-D9C7881C946F}"/>
              </a:ext>
            </a:extLst>
          </p:cNvPr>
          <p:cNvSpPr txBox="1"/>
          <p:nvPr/>
        </p:nvSpPr>
        <p:spPr>
          <a:xfrm>
            <a:off x="3122613" y="-87313"/>
            <a:ext cx="9069387" cy="3554413"/>
          </a:xfrm>
          <a:prstGeom prst="rect">
            <a:avLst/>
          </a:prstGeom>
          <a:noFill/>
        </p:spPr>
        <p:txBody>
          <a:bodyPr>
            <a:spAutoFit/>
          </a:bodyPr>
          <a:lstStyle/>
          <a:p>
            <a:pPr algn="ctr" eaLnBrk="1" hangingPunct="1">
              <a:defRPr/>
            </a:pPr>
            <a:r>
              <a:rPr lang="pt-BR" sz="4501" b="1">
                <a:solidFill>
                  <a:srgbClr val="00707C"/>
                </a:solidFill>
                <a:latin typeface="+mj-lt"/>
                <a:ea typeface="+mj-ea"/>
                <a:cs typeface="+mj-cs"/>
              </a:rPr>
              <a:t>Como é que os micróbios são utlizados pela indústria alimentar</a:t>
            </a:r>
            <a:r>
              <a:rPr lang="fr-FR" sz="4501" b="1">
                <a:solidFill>
                  <a:srgbClr val="00707C"/>
                </a:solidFill>
                <a:latin typeface="+mj-lt"/>
                <a:ea typeface="+mj-ea"/>
                <a:cs typeface="+mj-cs"/>
              </a:rPr>
              <a:t>?</a:t>
            </a:r>
            <a:endParaRPr lang="en-GB" altLang="fr-FR" sz="4501" b="1" dirty="0">
              <a:solidFill>
                <a:srgbClr val="00707C"/>
              </a:solidFill>
              <a:latin typeface="+mj-lt"/>
              <a:ea typeface="+mj-ea"/>
              <a:cs typeface="+mj-cs"/>
            </a:endParaRPr>
          </a:p>
          <a:p>
            <a:pPr algn="ctr" eaLnBrk="1" hangingPunct="1">
              <a:defRPr/>
            </a:pPr>
            <a:endParaRPr lang="fr-FR" sz="4501" b="1" dirty="0">
              <a:solidFill>
                <a:srgbClr val="00707C"/>
              </a:solidFill>
              <a:latin typeface="+mj-lt"/>
              <a:ea typeface="+mj-ea"/>
              <a:cs typeface="+mj-cs"/>
            </a:endParaRPr>
          </a:p>
          <a:p>
            <a:pPr algn="ctr" eaLnBrk="1" hangingPunct="1">
              <a:defRPr/>
            </a:pPr>
            <a:endParaRPr lang="en-GB" altLang="fr-FR" sz="4501" b="1" dirty="0">
              <a:solidFill>
                <a:srgbClr val="00707C"/>
              </a:solidFill>
              <a:latin typeface="+mj-lt"/>
              <a:ea typeface="+mj-ea"/>
              <a:cs typeface="+mj-cs"/>
            </a:endParaRPr>
          </a:p>
        </p:txBody>
      </p:sp>
      <p:sp>
        <p:nvSpPr>
          <p:cNvPr id="122883" name="ZoneTexte 13">
            <a:extLst>
              <a:ext uri="{FF2B5EF4-FFF2-40B4-BE49-F238E27FC236}">
                <a16:creationId xmlns:a16="http://schemas.microsoft.com/office/drawing/2014/main" id="{E3D7F2B6-38DE-4877-9F3E-5F60C4DE7A6C}"/>
              </a:ext>
            </a:extLst>
          </p:cNvPr>
          <p:cNvSpPr txBox="1">
            <a:spLocks noChangeArrowheads="1"/>
          </p:cNvSpPr>
          <p:nvPr/>
        </p:nvSpPr>
        <p:spPr bwMode="auto">
          <a:xfrm>
            <a:off x="3113088" y="1465263"/>
            <a:ext cx="33464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endParaRPr lang="fr-FR" altLang="fr-FR" sz="1400" dirty="0"/>
          </a:p>
          <a:p>
            <a:pPr eaLnBrk="1" hangingPunct="1">
              <a:buClr>
                <a:schemeClr val="accent1"/>
              </a:buClr>
              <a:buFont typeface="Wingdings" panose="05000000000000000000" pitchFamily="2" charset="2"/>
              <a:buChar char="ü"/>
            </a:pPr>
            <a:endParaRPr lang="en-US"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00707C"/>
                </a:solidFill>
              </a:rPr>
              <a:t>A fermentação é um processo metabólico no qual um </a:t>
            </a:r>
            <a:r>
              <a:rPr lang="pt-BR" altLang="fr-FR" sz="1400" dirty="0">
                <a:solidFill>
                  <a:srgbClr val="B92233"/>
                </a:solidFill>
              </a:rPr>
              <a:t>organismo converte um hidrato de carbono</a:t>
            </a:r>
            <a:r>
              <a:rPr lang="pt-BR" altLang="fr-FR" sz="1400" dirty="0">
                <a:solidFill>
                  <a:srgbClr val="00707C"/>
                </a:solidFill>
              </a:rPr>
              <a:t>, como o amido ou o açúcar, </a:t>
            </a:r>
            <a:r>
              <a:rPr lang="pt-BR" altLang="fr-FR" sz="1400" dirty="0">
                <a:solidFill>
                  <a:srgbClr val="B92233"/>
                </a:solidFill>
              </a:rPr>
              <a:t>em álcool ou ácido</a:t>
            </a:r>
            <a:r>
              <a:rPr lang="en-US" altLang="fr-FR" sz="1400" dirty="0">
                <a:solidFill>
                  <a:srgbClr val="B92233"/>
                </a:solidFill>
              </a:rPr>
              <a:t>.</a:t>
            </a:r>
            <a:r>
              <a:rPr lang="en-US" altLang="fr-FR" sz="1400" dirty="0">
                <a:solidFill>
                  <a:srgbClr val="00707C"/>
                </a:solidFill>
              </a:rPr>
              <a:t> </a:t>
            </a:r>
            <a:r>
              <a:rPr lang="pt-BR" altLang="fr-FR" sz="1400" dirty="0">
                <a:solidFill>
                  <a:srgbClr val="00707C"/>
                </a:solidFill>
              </a:rPr>
              <a:t>Por exemplo, as leveduras convertem o açúcar em álcool para obter energia.</a:t>
            </a:r>
            <a:r>
              <a:rPr lang="en-US" altLang="fr-FR" sz="1400" dirty="0">
                <a:solidFill>
                  <a:srgbClr val="00707C"/>
                </a:solidFill>
              </a:rPr>
              <a:t> </a:t>
            </a:r>
            <a:r>
              <a:rPr lang="pt-BR" altLang="fr-FR" sz="1400" dirty="0">
                <a:solidFill>
                  <a:srgbClr val="00707C"/>
                </a:solidFill>
              </a:rPr>
              <a:t>As bactérias realizam a fermentação, convertendo hidratos de carbono em ácido lático.</a:t>
            </a:r>
          </a:p>
          <a:p>
            <a:pPr eaLnBrk="1" hangingPunct="1">
              <a:buClr>
                <a:schemeClr val="accent1"/>
              </a:buClr>
              <a:buFont typeface="Wingdings" panose="05000000000000000000" pitchFamily="2" charset="2"/>
              <a:buChar char="ü"/>
            </a:pPr>
            <a:endParaRPr lang="en-US"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rgbClr val="00707C"/>
                </a:solidFill>
              </a:rPr>
              <a:t>As fermentações microbianas </a:t>
            </a:r>
            <a:r>
              <a:rPr lang="pt-BR" altLang="fr-FR" sz="1400" dirty="0">
                <a:solidFill>
                  <a:srgbClr val="B92233"/>
                </a:solidFill>
              </a:rPr>
              <a:t>têm ajudado na conservação dos alimentos desde os tempos antigos </a:t>
            </a:r>
            <a:r>
              <a:rPr lang="pt-BR" altLang="fr-FR" sz="1400" dirty="0">
                <a:solidFill>
                  <a:srgbClr val="00707C"/>
                </a:solidFill>
              </a:rPr>
              <a:t>em que as pessoas aplicavam a fermentação para produzir vinho, hidromel, queijo e cerveja muito antes de o processo bioquímico ser entendido.</a:t>
            </a:r>
            <a:endParaRPr lang="en-GB" altLang="fr-FR" sz="1400" dirty="0">
              <a:solidFill>
                <a:srgbClr val="00707C"/>
              </a:solidFill>
            </a:endParaRPr>
          </a:p>
        </p:txBody>
      </p:sp>
      <p:grpSp>
        <p:nvGrpSpPr>
          <p:cNvPr id="122884" name="Groupe 15">
            <a:extLst>
              <a:ext uri="{FF2B5EF4-FFF2-40B4-BE49-F238E27FC236}">
                <a16:creationId xmlns:a16="http://schemas.microsoft.com/office/drawing/2014/main" id="{EB396002-6E77-4648-B53D-FC1E3DAFFB55}"/>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060A586C-2BDC-4D9B-9E2D-F0B3D27D29E5}"/>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8" name="Connecteur droit 27">
              <a:extLst>
                <a:ext uri="{FF2B5EF4-FFF2-40B4-BE49-F238E27FC236}">
                  <a16:creationId xmlns:a16="http://schemas.microsoft.com/office/drawing/2014/main" id="{6EFD061B-8928-4181-B0A1-9E930D59E048}"/>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22885" name="Groupe 2">
            <a:extLst>
              <a:ext uri="{FF2B5EF4-FFF2-40B4-BE49-F238E27FC236}">
                <a16:creationId xmlns:a16="http://schemas.microsoft.com/office/drawing/2014/main" id="{9E106696-BEE1-4D74-AC21-EA1B8318CAB9}"/>
              </a:ext>
            </a:extLst>
          </p:cNvPr>
          <p:cNvGrpSpPr>
            <a:grpSpLocks/>
          </p:cNvGrpSpPr>
          <p:nvPr/>
        </p:nvGrpSpPr>
        <p:grpSpPr bwMode="auto">
          <a:xfrm>
            <a:off x="6545262" y="2190750"/>
            <a:ext cx="5603876" cy="3108325"/>
            <a:chOff x="8451239" y="4077381"/>
            <a:chExt cx="3540504" cy="1723011"/>
          </a:xfrm>
        </p:grpSpPr>
        <p:pic>
          <p:nvPicPr>
            <p:cNvPr id="122896" name="Picture 2">
              <a:extLst>
                <a:ext uri="{FF2B5EF4-FFF2-40B4-BE49-F238E27FC236}">
                  <a16:creationId xmlns:a16="http://schemas.microsoft.com/office/drawing/2014/main" id="{8B599F41-2BDF-41C9-A3E7-F6F3BAAF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39" y="4077381"/>
              <a:ext cx="1614122" cy="172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2" descr="Related image">
              <a:extLst>
                <a:ext uri="{FF2B5EF4-FFF2-40B4-BE49-F238E27FC236}">
                  <a16:creationId xmlns:a16="http://schemas.microsoft.com/office/drawing/2014/main" id="{B5284043-9AF8-4E58-BC39-2AAF5A956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081" y="4197170"/>
              <a:ext cx="1816661" cy="102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6" name="TextBox 5">
            <a:extLst>
              <a:ext uri="{FF2B5EF4-FFF2-40B4-BE49-F238E27FC236}">
                <a16:creationId xmlns:a16="http://schemas.microsoft.com/office/drawing/2014/main" id="{673D44FD-E0B5-4864-980D-B42DFE029E66}"/>
              </a:ext>
            </a:extLst>
          </p:cNvPr>
          <p:cNvSpPr txBox="1">
            <a:spLocks noChangeArrowheads="1"/>
          </p:cNvSpPr>
          <p:nvPr/>
        </p:nvSpPr>
        <p:spPr bwMode="auto">
          <a:xfrm>
            <a:off x="9875838" y="4387850"/>
            <a:ext cx="2143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r>
              <a:rPr lang="en-GB" altLang="fr-FR" dirty="0" err="1">
                <a:latin typeface="Microsoft Sans Serif"/>
                <a:ea typeface="Microsoft Sans Serif"/>
                <a:cs typeface="Microsoft Sans Serif"/>
              </a:rPr>
              <a:t>Vindimas</a:t>
            </a:r>
            <a:r>
              <a:rPr lang="en-GB" altLang="fr-FR" dirty="0">
                <a:latin typeface="Microsoft Sans Serif"/>
                <a:ea typeface="Microsoft Sans Serif"/>
                <a:cs typeface="Microsoft Sans Serif"/>
              </a:rPr>
              <a:t> e </a:t>
            </a:r>
            <a:r>
              <a:rPr lang="en-GB" altLang="fr-FR" dirty="0" err="1">
                <a:latin typeface="Microsoft Sans Serif"/>
                <a:ea typeface="Microsoft Sans Serif"/>
                <a:cs typeface="Microsoft Sans Serif"/>
              </a:rPr>
              <a:t>preparação</a:t>
            </a:r>
            <a:r>
              <a:rPr lang="en-GB" altLang="fr-FR" dirty="0">
                <a:latin typeface="Microsoft Sans Serif"/>
                <a:ea typeface="Microsoft Sans Serif"/>
                <a:cs typeface="Microsoft Sans Serif"/>
              </a:rPr>
              <a:t> de </a:t>
            </a:r>
            <a:r>
              <a:rPr lang="en-GB" altLang="fr-FR" dirty="0" err="1">
                <a:latin typeface="Microsoft Sans Serif"/>
                <a:ea typeface="Microsoft Sans Serif"/>
                <a:cs typeface="Microsoft Sans Serif"/>
              </a:rPr>
              <a:t>vinho</a:t>
            </a:r>
            <a:r>
              <a:rPr lang="en-GB" altLang="fr-FR" dirty="0">
                <a:latin typeface="Microsoft Sans Serif"/>
                <a:ea typeface="Microsoft Sans Serif"/>
                <a:cs typeface="Microsoft Sans Serif"/>
              </a:rPr>
              <a:t> no </a:t>
            </a:r>
            <a:r>
              <a:rPr lang="en-GB" altLang="fr-FR" dirty="0" err="1">
                <a:latin typeface="Microsoft Sans Serif"/>
                <a:ea typeface="Microsoft Sans Serif"/>
                <a:cs typeface="Microsoft Sans Serif"/>
              </a:rPr>
              <a:t>antigo</a:t>
            </a:r>
            <a:r>
              <a:rPr lang="en-GB" altLang="fr-FR" dirty="0">
                <a:latin typeface="Microsoft Sans Serif"/>
                <a:ea typeface="Microsoft Sans Serif"/>
                <a:cs typeface="Microsoft Sans Serif"/>
              </a:rPr>
              <a:t> </a:t>
            </a:r>
            <a:r>
              <a:rPr lang="en-GB" altLang="fr-FR" dirty="0" err="1">
                <a:latin typeface="Microsoft Sans Serif"/>
                <a:ea typeface="Microsoft Sans Serif"/>
                <a:cs typeface="Microsoft Sans Serif"/>
              </a:rPr>
              <a:t>Egipto</a:t>
            </a:r>
            <a:endParaRPr lang="en-US" dirty="0" err="1">
              <a:ea typeface="Microsoft Sans Serif" panose="020B0604020202020204" pitchFamily="34" charset="0"/>
              <a:cs typeface="Microsoft Sans Serif" panose="020B0604020202020204" pitchFamily="34" charset="0"/>
            </a:endParaRPr>
          </a:p>
        </p:txBody>
      </p:sp>
      <p:grpSp>
        <p:nvGrpSpPr>
          <p:cNvPr id="122887" name="Groupe 17">
            <a:extLst>
              <a:ext uri="{FF2B5EF4-FFF2-40B4-BE49-F238E27FC236}">
                <a16:creationId xmlns:a16="http://schemas.microsoft.com/office/drawing/2014/main" id="{21DB3696-3B2F-47D5-966B-E70040443FA0}"/>
              </a:ext>
            </a:extLst>
          </p:cNvPr>
          <p:cNvGrpSpPr>
            <a:grpSpLocks/>
          </p:cNvGrpSpPr>
          <p:nvPr/>
        </p:nvGrpSpPr>
        <p:grpSpPr bwMode="auto">
          <a:xfrm>
            <a:off x="-41275" y="6016625"/>
            <a:ext cx="12276138" cy="887413"/>
            <a:chOff x="-41565" y="6016088"/>
            <a:chExt cx="12276859" cy="888671"/>
          </a:xfrm>
        </p:grpSpPr>
        <p:sp>
          <p:nvSpPr>
            <p:cNvPr id="122891" name="ZoneTexte 18">
              <a:extLst>
                <a:ext uri="{FF2B5EF4-FFF2-40B4-BE49-F238E27FC236}">
                  <a16:creationId xmlns:a16="http://schemas.microsoft.com/office/drawing/2014/main" id="{0A0F7207-FFB5-49BC-8A68-3896A6495A48}"/>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22892" name="ZoneTexte 19">
              <a:extLst>
                <a:ext uri="{FF2B5EF4-FFF2-40B4-BE49-F238E27FC236}">
                  <a16:creationId xmlns:a16="http://schemas.microsoft.com/office/drawing/2014/main" id="{F07A8279-C675-4D97-B700-6A8EAFE1104E}"/>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6" name="Rectangle 25">
              <a:extLst>
                <a:ext uri="{FF2B5EF4-FFF2-40B4-BE49-F238E27FC236}">
                  <a16:creationId xmlns:a16="http://schemas.microsoft.com/office/drawing/2014/main" id="{E5FBCF19-A87B-4C71-850B-23D54390EF8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7" name="Bouton d’action : vide 12">
              <a:hlinkClick r:id="rId4" action="ppaction://hlinksldjump" highlightClick="1"/>
              <a:extLst>
                <a:ext uri="{FF2B5EF4-FFF2-40B4-BE49-F238E27FC236}">
                  <a16:creationId xmlns:a16="http://schemas.microsoft.com/office/drawing/2014/main" id="{1F1EC22B-46F4-491F-9936-6EC2C58185B3}"/>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22895" name="Image 25">
              <a:extLst>
                <a:ext uri="{FF2B5EF4-FFF2-40B4-BE49-F238E27FC236}">
                  <a16:creationId xmlns:a16="http://schemas.microsoft.com/office/drawing/2014/main" id="{7F665565-3098-4A85-B293-3179A7CEA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888" name="Image 1">
            <a:extLst>
              <a:ext uri="{FF2B5EF4-FFF2-40B4-BE49-F238E27FC236}">
                <a16:creationId xmlns:a16="http://schemas.microsoft.com/office/drawing/2014/main" id="{E9EDBDC8-4A5E-46D3-B9E9-57D43507E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ZoneTexte 22">
            <a:extLst>
              <a:ext uri="{FF2B5EF4-FFF2-40B4-BE49-F238E27FC236}">
                <a16:creationId xmlns:a16="http://schemas.microsoft.com/office/drawing/2014/main" id="{A74E73F6-5718-46DA-8E22-23B005255E6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20" name="ZoneTexte 19">
            <a:extLst>
              <a:ext uri="{FF2B5EF4-FFF2-40B4-BE49-F238E27FC236}">
                <a16:creationId xmlns:a16="http://schemas.microsoft.com/office/drawing/2014/main" id="{AC3B984F-5B5C-4F82-B1D0-EF4A38FF39A1}"/>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9" highlightClick="1"/>
            <a:extLst>
              <a:ext uri="{FF2B5EF4-FFF2-40B4-BE49-F238E27FC236}">
                <a16:creationId xmlns:a16="http://schemas.microsoft.com/office/drawing/2014/main" id="{D3AB14CD-01DE-48D0-BBED-A25949C4C557}"/>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17631F-388F-4BEB-9C1C-4B0E12D74B07}"/>
              </a:ext>
            </a:extLst>
          </p:cNvPr>
          <p:cNvSpPr txBox="1"/>
          <p:nvPr/>
        </p:nvSpPr>
        <p:spPr>
          <a:xfrm>
            <a:off x="3076575" y="149225"/>
            <a:ext cx="9115425" cy="1477963"/>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fontAlgn="auto" hangingPunct="1">
              <a:spcBef>
                <a:spcPts val="0"/>
              </a:spcBef>
              <a:spcAft>
                <a:spcPts val="0"/>
              </a:spcAft>
              <a:defRPr/>
            </a:pPr>
            <a:r>
              <a:rPr lang="fr-FR" sz="4501" b="1">
                <a:solidFill>
                  <a:srgbClr val="00707C"/>
                </a:solidFill>
                <a:latin typeface="+mj-lt"/>
                <a:ea typeface="+mj-ea"/>
                <a:cs typeface="+mj-cs"/>
              </a:rPr>
              <a:t>Como se espalha? </a:t>
            </a:r>
          </a:p>
        </p:txBody>
      </p:sp>
      <p:sp>
        <p:nvSpPr>
          <p:cNvPr id="48131" name="ZoneTexte 13">
            <a:extLst>
              <a:ext uri="{FF2B5EF4-FFF2-40B4-BE49-F238E27FC236}">
                <a16:creationId xmlns:a16="http://schemas.microsoft.com/office/drawing/2014/main" id="{6632546A-E15D-4A7E-AA33-418114D05B2B}"/>
              </a:ext>
            </a:extLst>
          </p:cNvPr>
          <p:cNvSpPr txBox="1">
            <a:spLocks noChangeArrowheads="1"/>
          </p:cNvSpPr>
          <p:nvPr/>
        </p:nvSpPr>
        <p:spPr bwMode="auto">
          <a:xfrm>
            <a:off x="3228975" y="1722438"/>
            <a:ext cx="8828088"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accent1"/>
              </a:buClr>
              <a:buFont typeface="Wingdings" panose="05000000000000000000" pitchFamily="2" charset="2"/>
              <a:buChar char="ü"/>
            </a:pPr>
            <a:r>
              <a:rPr lang="pt-BR" altLang="fr-FR" sz="1400" dirty="0">
                <a:solidFill>
                  <a:srgbClr val="00707C"/>
                </a:solidFill>
              </a:rPr>
              <a:t>As </a:t>
            </a:r>
            <a:r>
              <a:rPr lang="pt-BR" altLang="fr-FR" sz="1400" dirty="0">
                <a:solidFill>
                  <a:schemeClr val="accent3">
                    <a:lumMod val="75000"/>
                  </a:schemeClr>
                </a:solidFill>
              </a:rPr>
              <a:t>pessoas infetadas</a:t>
            </a:r>
            <a:r>
              <a:rPr lang="pt-BR" altLang="fr-FR" sz="1400" dirty="0">
                <a:solidFill>
                  <a:srgbClr val="00707C"/>
                </a:solidFill>
              </a:rPr>
              <a:t>, com ou sem sintomas, podem excretar um grande número de norovírus através de </a:t>
            </a:r>
            <a:r>
              <a:rPr lang="pt-BR" altLang="fr-FR" sz="1400" dirty="0">
                <a:solidFill>
                  <a:schemeClr val="accent3">
                    <a:lumMod val="75000"/>
                  </a:schemeClr>
                </a:solidFill>
              </a:rPr>
              <a:t>vômitos e fezes</a:t>
            </a:r>
            <a:r>
              <a:rPr lang="pt-BR" altLang="fr-FR" sz="1400" dirty="0">
                <a:solidFill>
                  <a:srgbClr val="00707C"/>
                </a:solidFill>
              </a:rPr>
              <a:t>. O número que pode atingir os 100 mil milhões por grama de fezes.</a:t>
            </a:r>
            <a:endParaRPr lang="en-GB" altLang="fr-FR" sz="1400" dirty="0">
              <a:solidFill>
                <a:srgbClr val="00707C"/>
              </a:solidFill>
            </a:endParaRPr>
          </a:p>
          <a:p>
            <a:pPr eaLnBrk="1" hangingPunct="1"/>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As pessoas doentes podem continuar a eliminar norovírus até 2 a 3 semanas após o final dos sintomas.</a:t>
            </a:r>
            <a:r>
              <a:rPr lang="en-GB" altLang="fr-FR" sz="1400" dirty="0">
                <a:solidFill>
                  <a:schemeClr val="accent3">
                    <a:lumMod val="75000"/>
                  </a:schemeClr>
                </a:solidFill>
              </a:rPr>
              <a:t> </a:t>
            </a:r>
            <a:r>
              <a:rPr lang="pt-BR" altLang="fr-FR" sz="1400" dirty="0">
                <a:solidFill>
                  <a:srgbClr val="00707C"/>
                </a:solidFill>
              </a:rPr>
              <a:t>Existem duas formas principais de transmissão aos alimentos por indivíduos portadores</a:t>
            </a:r>
            <a:r>
              <a:rPr lang="en-GB" altLang="fr-FR" sz="1400" dirty="0">
                <a:solidFill>
                  <a:srgbClr val="00707C"/>
                </a:solidFill>
              </a:rPr>
              <a:t>:</a:t>
            </a:r>
          </a:p>
          <a:p>
            <a:pPr lvl="1" eaLnBrk="1" hangingPunct="1">
              <a:buFont typeface="Arial" panose="020B0604020202020204" pitchFamily="34" charset="0"/>
              <a:buChar char="•"/>
            </a:pPr>
            <a:r>
              <a:rPr lang="pt-BR" altLang="fr-FR" sz="1400" dirty="0">
                <a:solidFill>
                  <a:srgbClr val="00707C"/>
                </a:solidFill>
              </a:rPr>
              <a:t>Em primeiro lugar, os portadores podem transportar norovírus </a:t>
            </a:r>
            <a:r>
              <a:rPr lang="pt-BR" altLang="fr-FR" sz="1400" dirty="0">
                <a:solidFill>
                  <a:schemeClr val="accent3">
                    <a:lumMod val="75000"/>
                  </a:schemeClr>
                </a:solidFill>
              </a:rPr>
              <a:t>nas mãos, contaminando diretamente os alimentos</a:t>
            </a:r>
            <a:r>
              <a:rPr lang="pt-BR" altLang="fr-FR" sz="1400" dirty="0">
                <a:solidFill>
                  <a:srgbClr val="00707C"/>
                </a:solidFill>
              </a:rPr>
              <a:t>, por exemplo durante a preparação das refeições, o processamento de alimentos ou durante a colheita de frutas e legumes. No caso de bebês doentes, os pais podem contaminar as mãos por manipulação durante a troca de fraldas.</a:t>
            </a:r>
            <a:endParaRPr lang="en-GB" altLang="fr-FR" sz="1400" dirty="0">
              <a:solidFill>
                <a:srgbClr val="00707C"/>
              </a:solidFill>
            </a:endParaRPr>
          </a:p>
          <a:p>
            <a:pPr lvl="1" eaLnBrk="1" hangingPunct="1">
              <a:buFont typeface="Arial" panose="020B0604020202020204" pitchFamily="34" charset="0"/>
              <a:buChar char="•"/>
            </a:pPr>
            <a:r>
              <a:rPr lang="pt-BR" altLang="fr-FR" sz="1400" dirty="0">
                <a:solidFill>
                  <a:srgbClr val="00707C"/>
                </a:solidFill>
              </a:rPr>
              <a:t>Em segundo lugar, durante os surtos, um grande número de norovírus é libertado nos </a:t>
            </a:r>
            <a:r>
              <a:rPr lang="pt-BR" altLang="fr-FR" sz="1400" dirty="0">
                <a:solidFill>
                  <a:schemeClr val="accent3">
                    <a:lumMod val="75000"/>
                  </a:schemeClr>
                </a:solidFill>
              </a:rPr>
              <a:t>esgotos</a:t>
            </a:r>
            <a:r>
              <a:rPr lang="pt-BR" altLang="fr-FR" sz="1400" dirty="0">
                <a:solidFill>
                  <a:srgbClr val="00707C"/>
                </a:solidFill>
              </a:rPr>
              <a:t>. Uma proporção destes norovírus pode resistir aos processos de tratamentos de águas residuais e é libertada nas águas superficiais, podendo contaminar frutas e vegetais através da irrigação. Moluscos e bivalves, como ostras, amêijoas ou mexilhões, podem também ser contaminados por norovírus quando as águas residuais chegam às águas costeiras</a:t>
            </a:r>
            <a:r>
              <a:rPr lang="en-GB" altLang="fr-FR" sz="1400" dirty="0">
                <a:solidFill>
                  <a:srgbClr val="00707C"/>
                </a:solidFill>
              </a:rPr>
              <a:t>. </a:t>
            </a:r>
          </a:p>
          <a:p>
            <a:pPr eaLnBrk="1" hangingPunct="1"/>
            <a:endParaRPr lang="en-GB" altLang="fr-FR" sz="1400" dirty="0">
              <a:solidFill>
                <a:srgbClr val="00707C"/>
              </a:solidFill>
            </a:endParaRPr>
          </a:p>
          <a:p>
            <a:pPr eaLnBrk="1" hangingPunct="1">
              <a:buClr>
                <a:schemeClr val="accent1"/>
              </a:buClr>
              <a:buFont typeface="Wingdings" panose="05000000000000000000" pitchFamily="2" charset="2"/>
              <a:buChar char="ü"/>
            </a:pPr>
            <a:r>
              <a:rPr lang="pt-BR" altLang="fr-FR" sz="1400" dirty="0">
                <a:solidFill>
                  <a:schemeClr val="accent3">
                    <a:lumMod val="75000"/>
                  </a:schemeClr>
                </a:solidFill>
              </a:rPr>
              <a:t>Os moluscos bivalves são particularmente um fator de risco</a:t>
            </a:r>
            <a:r>
              <a:rPr lang="pt-BR" altLang="fr-FR" sz="1400" dirty="0">
                <a:solidFill>
                  <a:srgbClr val="00707C"/>
                </a:solidFill>
              </a:rPr>
              <a:t>, porque filtram grande volume de água e concentram o norovírus nos seus tecidos</a:t>
            </a:r>
            <a:r>
              <a:rPr lang="en-GB" altLang="fr-FR" sz="1400" dirty="0">
                <a:solidFill>
                  <a:srgbClr val="00707C"/>
                </a:solidFill>
              </a:rPr>
              <a:t>. </a:t>
            </a:r>
          </a:p>
          <a:p>
            <a:pPr eaLnBrk="1" hangingPunct="1">
              <a:buFont typeface="Wingdings" panose="05000000000000000000" pitchFamily="2" charset="2"/>
              <a:buChar char="ü"/>
            </a:pPr>
            <a:endParaRPr lang="en-GB"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Além da transmissão por alimentos, os </a:t>
            </a:r>
            <a:r>
              <a:rPr lang="pt-BR" altLang="fr-FR" sz="1400" dirty="0">
                <a:solidFill>
                  <a:schemeClr val="accent3">
                    <a:lumMod val="75000"/>
                  </a:schemeClr>
                </a:solidFill>
              </a:rPr>
              <a:t>norovírus são rapidamente transmitidos de pessoa para pessoa</a:t>
            </a:r>
            <a:r>
              <a:rPr lang="en-GB" altLang="fr-FR" sz="1400" dirty="0">
                <a:solidFill>
                  <a:schemeClr val="accent3">
                    <a:lumMod val="75000"/>
                  </a:schemeClr>
                </a:solidFill>
              </a:rPr>
              <a:t>.</a:t>
            </a:r>
            <a:endParaRPr lang="fr-FR" altLang="fr-FR" sz="1400" dirty="0">
              <a:solidFill>
                <a:schemeClr val="accent3">
                  <a:lumMod val="75000"/>
                </a:schemeClr>
              </a:solidFill>
            </a:endParaRPr>
          </a:p>
        </p:txBody>
      </p:sp>
      <p:grpSp>
        <p:nvGrpSpPr>
          <p:cNvPr id="48132" name="Groupe 17">
            <a:extLst>
              <a:ext uri="{FF2B5EF4-FFF2-40B4-BE49-F238E27FC236}">
                <a16:creationId xmlns:a16="http://schemas.microsoft.com/office/drawing/2014/main" id="{F979772B-251D-4F70-B203-FB4C0643A7EF}"/>
              </a:ext>
            </a:extLst>
          </p:cNvPr>
          <p:cNvGrpSpPr>
            <a:grpSpLocks/>
          </p:cNvGrpSpPr>
          <p:nvPr/>
        </p:nvGrpSpPr>
        <p:grpSpPr bwMode="auto">
          <a:xfrm>
            <a:off x="-41275" y="6016625"/>
            <a:ext cx="12276138" cy="887413"/>
            <a:chOff x="-41565" y="6016088"/>
            <a:chExt cx="12276859" cy="888671"/>
          </a:xfrm>
        </p:grpSpPr>
        <p:sp>
          <p:nvSpPr>
            <p:cNvPr id="48139" name="ZoneTexte 18">
              <a:extLst>
                <a:ext uri="{FF2B5EF4-FFF2-40B4-BE49-F238E27FC236}">
                  <a16:creationId xmlns:a16="http://schemas.microsoft.com/office/drawing/2014/main" id="{E437A5F0-83AB-41D5-B27A-7D6A826A018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8140" name="ZoneTexte 19">
              <a:extLst>
                <a:ext uri="{FF2B5EF4-FFF2-40B4-BE49-F238E27FC236}">
                  <a16:creationId xmlns:a16="http://schemas.microsoft.com/office/drawing/2014/main" id="{89CDCA31-9EF5-4E66-A5A7-789B6C1C9F08}"/>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525050F3-A1B6-456D-9874-314176DABB92}"/>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F8DF2EE9-6CF4-47DE-82E8-1854B5D6C6CB}"/>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48143" name="Image 25">
              <a:extLst>
                <a:ext uri="{FF2B5EF4-FFF2-40B4-BE49-F238E27FC236}">
                  <a16:creationId xmlns:a16="http://schemas.microsoft.com/office/drawing/2014/main" id="{3FA8B9D2-6A74-452B-A7AA-D94086675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3" name="Groupe 15">
            <a:extLst>
              <a:ext uri="{FF2B5EF4-FFF2-40B4-BE49-F238E27FC236}">
                <a16:creationId xmlns:a16="http://schemas.microsoft.com/office/drawing/2014/main" id="{CE626019-A87A-471C-B619-958764617703}"/>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2A52A8A5-637A-40D6-AFAE-A0B5321930D9}"/>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8" name="Connecteur droit 17">
              <a:extLst>
                <a:ext uri="{FF2B5EF4-FFF2-40B4-BE49-F238E27FC236}">
                  <a16:creationId xmlns:a16="http://schemas.microsoft.com/office/drawing/2014/main" id="{2357111B-7B15-4DF4-BC5E-D26EEA032F4D}"/>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48134" name="Image 1">
            <a:extLst>
              <a:ext uri="{FF2B5EF4-FFF2-40B4-BE49-F238E27FC236}">
                <a16:creationId xmlns:a16="http://schemas.microsoft.com/office/drawing/2014/main" id="{FB458EF5-985B-49B7-BD27-9E28BE3FA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ZoneTexte 22">
            <a:extLst>
              <a:ext uri="{FF2B5EF4-FFF2-40B4-BE49-F238E27FC236}">
                <a16:creationId xmlns:a16="http://schemas.microsoft.com/office/drawing/2014/main" id="{F6265E33-8BCA-4F2D-A0A8-AEE0BE281C4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06642A76-A43C-4C67-83C7-5DDAC2D6E66E}"/>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9" name="Bouton d’action : vide 18">
            <a:hlinkClick r:id="rId9" highlightClick="1"/>
            <a:extLst>
              <a:ext uri="{FF2B5EF4-FFF2-40B4-BE49-F238E27FC236}">
                <a16:creationId xmlns:a16="http://schemas.microsoft.com/office/drawing/2014/main" id="{714D7D07-2677-46D7-85AF-C10FB226C132}"/>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141748D-7306-4628-A8C1-4CC61143B0C2}"/>
              </a:ext>
            </a:extLst>
          </p:cNvPr>
          <p:cNvSpPr txBox="1"/>
          <p:nvPr/>
        </p:nvSpPr>
        <p:spPr>
          <a:xfrm>
            <a:off x="3122613" y="160338"/>
            <a:ext cx="9069387" cy="784225"/>
          </a:xfrm>
          <a:prstGeom prst="rect">
            <a:avLst/>
          </a:prstGeom>
          <a:noFill/>
        </p:spPr>
        <p:txBody>
          <a:bodyPr>
            <a:spAutoFit/>
          </a:bodyPr>
          <a:lstStyle/>
          <a:p>
            <a:pPr algn="ctr" eaLnBrk="1" hangingPunct="1">
              <a:defRPr/>
            </a:pPr>
            <a:r>
              <a:rPr lang="fr-FR" sz="4501" b="1">
                <a:solidFill>
                  <a:srgbClr val="00707C"/>
                </a:solidFill>
                <a:latin typeface="+mj-lt"/>
                <a:ea typeface="+mj-ea"/>
                <a:cs typeface="+mj-cs"/>
              </a:rPr>
              <a:t>Quais são os benefícios? </a:t>
            </a:r>
          </a:p>
        </p:txBody>
      </p:sp>
      <p:sp>
        <p:nvSpPr>
          <p:cNvPr id="123907" name="ZoneTexte 13">
            <a:extLst>
              <a:ext uri="{FF2B5EF4-FFF2-40B4-BE49-F238E27FC236}">
                <a16:creationId xmlns:a16="http://schemas.microsoft.com/office/drawing/2014/main" id="{20D0F495-9A90-48BD-8C19-8AD71A2E4B91}"/>
              </a:ext>
            </a:extLst>
          </p:cNvPr>
          <p:cNvSpPr txBox="1">
            <a:spLocks noChangeArrowheads="1"/>
          </p:cNvSpPr>
          <p:nvPr/>
        </p:nvSpPr>
        <p:spPr bwMode="auto">
          <a:xfrm>
            <a:off x="3155950" y="1208088"/>
            <a:ext cx="8828088"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2730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spcBef>
                <a:spcPts val="300"/>
              </a:spcBef>
              <a:buFont typeface="Wingdings" panose="05000000000000000000" pitchFamily="2" charset="2"/>
              <a:buChar char="ü"/>
            </a:pPr>
            <a:r>
              <a:rPr lang="pt-BR" altLang="fr-FR" sz="1400" dirty="0">
                <a:solidFill>
                  <a:srgbClr val="00707C"/>
                </a:solidFill>
              </a:rPr>
              <a:t>A fermentação garante a </a:t>
            </a:r>
            <a:r>
              <a:rPr lang="pt-BR" altLang="fr-FR" sz="1400" dirty="0">
                <a:solidFill>
                  <a:srgbClr val="B92233"/>
                </a:solidFill>
              </a:rPr>
              <a:t>conservação e a segurança microbiológica </a:t>
            </a:r>
            <a:r>
              <a:rPr lang="pt-BR" altLang="fr-FR" sz="1400" dirty="0">
                <a:solidFill>
                  <a:srgbClr val="00707C"/>
                </a:solidFill>
              </a:rPr>
              <a:t>de um alimento</a:t>
            </a:r>
            <a:r>
              <a:rPr lang="en-US" altLang="fr-FR" sz="1400" dirty="0">
                <a:solidFill>
                  <a:srgbClr val="00707C"/>
                </a:solidFill>
              </a:rPr>
              <a:t>.</a:t>
            </a:r>
          </a:p>
          <a:p>
            <a:pPr eaLnBrk="1" hangingPunct="1">
              <a:spcBef>
                <a:spcPts val="300"/>
              </a:spcBef>
              <a:buFont typeface="Wingdings" panose="05000000000000000000" pitchFamily="2" charset="2"/>
              <a:buChar char="ü"/>
            </a:pPr>
            <a:endParaRPr lang="en-US" altLang="fr-FR" sz="1400" dirty="0">
              <a:solidFill>
                <a:srgbClr val="00707C"/>
              </a:solidFill>
            </a:endParaRPr>
          </a:p>
          <a:p>
            <a:pPr eaLnBrk="1" hangingPunct="1">
              <a:spcBef>
                <a:spcPts val="300"/>
              </a:spcBef>
              <a:buFont typeface="Wingdings" panose="05000000000000000000" pitchFamily="2" charset="2"/>
              <a:buChar char="ü"/>
            </a:pPr>
            <a:r>
              <a:rPr lang="pt-BR" altLang="fr-FR" sz="1400" dirty="0">
                <a:solidFill>
                  <a:srgbClr val="00707C"/>
                </a:solidFill>
              </a:rPr>
              <a:t>Pode também tornar alguns alimentos </a:t>
            </a:r>
            <a:r>
              <a:rPr lang="pt-BR" altLang="fr-FR" sz="1400" dirty="0">
                <a:solidFill>
                  <a:srgbClr val="B92233"/>
                </a:solidFill>
              </a:rPr>
              <a:t>mais digeríveis </a:t>
            </a:r>
            <a:r>
              <a:rPr lang="pt-BR" altLang="fr-FR" sz="1400" dirty="0">
                <a:solidFill>
                  <a:srgbClr val="00707C"/>
                </a:solidFill>
              </a:rPr>
              <a:t>e até, em algumas situações, reduz a toxicidade do substrato</a:t>
            </a:r>
            <a:r>
              <a:rPr lang="en-US" altLang="fr-FR" sz="1400" dirty="0">
                <a:solidFill>
                  <a:srgbClr val="00707C"/>
                </a:solidFill>
              </a:rPr>
              <a:t>.</a:t>
            </a:r>
          </a:p>
          <a:p>
            <a:pPr eaLnBrk="1" hangingPunct="1">
              <a:spcBef>
                <a:spcPts val="300"/>
              </a:spcBef>
              <a:buFont typeface="Wingdings" panose="05000000000000000000" pitchFamily="2" charset="2"/>
              <a:buChar char="ü"/>
            </a:pPr>
            <a:endParaRPr lang="en-US" altLang="fr-FR" sz="1400" dirty="0">
              <a:solidFill>
                <a:srgbClr val="00707C"/>
              </a:solidFill>
            </a:endParaRPr>
          </a:p>
          <a:p>
            <a:pPr eaLnBrk="1" hangingPunct="1">
              <a:spcBef>
                <a:spcPts val="300"/>
              </a:spcBef>
              <a:buFont typeface="Wingdings" panose="05000000000000000000" pitchFamily="2" charset="2"/>
              <a:buChar char="ü"/>
            </a:pPr>
            <a:r>
              <a:rPr lang="pt-BR" altLang="fr-FR" sz="1400" dirty="0">
                <a:solidFill>
                  <a:srgbClr val="00707C"/>
                </a:solidFill>
              </a:rPr>
              <a:t>Muitos alimentos fermentados contêm também microrganismos vivos que podem </a:t>
            </a:r>
            <a:r>
              <a:rPr lang="pt-BR" altLang="fr-FR" sz="1400" dirty="0">
                <a:solidFill>
                  <a:srgbClr val="B92233"/>
                </a:solidFill>
              </a:rPr>
              <a:t>melhorar a saúde gastrointestinal</a:t>
            </a:r>
            <a:r>
              <a:rPr lang="pt-BR" altLang="fr-FR" sz="1400" dirty="0">
                <a:solidFill>
                  <a:schemeClr val="bg1"/>
                </a:solidFill>
              </a:rPr>
              <a:t> </a:t>
            </a:r>
            <a:r>
              <a:rPr lang="pt-BR" altLang="fr-FR" sz="1400" dirty="0">
                <a:solidFill>
                  <a:srgbClr val="00707C"/>
                </a:solidFill>
              </a:rPr>
              <a:t>e fornecer </a:t>
            </a:r>
            <a:r>
              <a:rPr lang="pt-BR" altLang="fr-FR" sz="1400" dirty="0">
                <a:solidFill>
                  <a:srgbClr val="B92233"/>
                </a:solidFill>
              </a:rPr>
              <a:t>outros benefícios à saúde</a:t>
            </a:r>
            <a:r>
              <a:rPr lang="pt-BR" altLang="fr-FR" sz="1400" dirty="0">
                <a:solidFill>
                  <a:srgbClr val="00707C"/>
                </a:solidFill>
              </a:rPr>
              <a:t>, incluindo a redução do risco de diabetes tipo 2 e doenças cardiovasculares</a:t>
            </a:r>
            <a:r>
              <a:rPr lang="en-US" altLang="fr-FR" sz="1400" dirty="0">
                <a:solidFill>
                  <a:srgbClr val="00707C"/>
                </a:solidFill>
              </a:rPr>
              <a:t>.</a:t>
            </a:r>
            <a:endParaRPr lang="fr-FR" altLang="fr-FR" sz="1400" dirty="0">
              <a:solidFill>
                <a:srgbClr val="00707C"/>
              </a:solidFill>
            </a:endParaRPr>
          </a:p>
          <a:p>
            <a:pPr eaLnBrk="1" hangingPunct="1">
              <a:spcBef>
                <a:spcPts val="300"/>
              </a:spcBef>
              <a:buFont typeface="Wingdings" panose="05000000000000000000" pitchFamily="2" charset="2"/>
              <a:buChar char="ü"/>
            </a:pPr>
            <a:endParaRPr lang="fr-FR" altLang="fr-FR" sz="1400" dirty="0">
              <a:solidFill>
                <a:srgbClr val="00707C"/>
              </a:solidFill>
            </a:endParaRPr>
          </a:p>
          <a:p>
            <a:pPr eaLnBrk="1" hangingPunct="1">
              <a:spcBef>
                <a:spcPts val="300"/>
              </a:spcBef>
              <a:buFont typeface="Wingdings" panose="05000000000000000000" pitchFamily="2" charset="2"/>
              <a:buChar char="ü"/>
            </a:pPr>
            <a:r>
              <a:rPr lang="pt-BR" altLang="fr-FR" sz="1400" dirty="0">
                <a:solidFill>
                  <a:schemeClr val="accent1"/>
                </a:solidFill>
              </a:rPr>
              <a:t>A </a:t>
            </a:r>
            <a:r>
              <a:rPr lang="pt-BR" altLang="fr-FR" sz="1400" dirty="0">
                <a:solidFill>
                  <a:srgbClr val="B92233"/>
                </a:solidFill>
              </a:rPr>
              <a:t>microbiota intestinal </a:t>
            </a:r>
            <a:r>
              <a:rPr lang="pt-BR" altLang="fr-FR" sz="1400" dirty="0">
                <a:solidFill>
                  <a:schemeClr val="accent1"/>
                </a:solidFill>
              </a:rPr>
              <a:t>desempenha um papel importante na digestão de polissacarídeos, glicosaminoglicanos e glicoproteínas</a:t>
            </a:r>
            <a:r>
              <a:rPr lang="fr-FR" altLang="fr-FR" sz="1400" dirty="0">
                <a:solidFill>
                  <a:schemeClr val="accent1"/>
                </a:solidFill>
              </a:rPr>
              <a:t>. </a:t>
            </a:r>
            <a:r>
              <a:rPr lang="pt-BR" altLang="fr-FR" sz="1400" dirty="0">
                <a:solidFill>
                  <a:srgbClr val="B92233"/>
                </a:solidFill>
              </a:rPr>
              <a:t>Alterações qualitativas </a:t>
            </a:r>
            <a:r>
              <a:rPr lang="pt-BR" altLang="fr-FR" sz="1400" dirty="0">
                <a:solidFill>
                  <a:schemeClr val="accent1"/>
                </a:solidFill>
              </a:rPr>
              <a:t>na microbiota são </a:t>
            </a:r>
            <a:r>
              <a:rPr lang="pt-BR" altLang="fr-FR" sz="1400" dirty="0">
                <a:solidFill>
                  <a:srgbClr val="B92233"/>
                </a:solidFill>
              </a:rPr>
              <a:t>observadas numa ampla gama de doenças</a:t>
            </a:r>
            <a:r>
              <a:rPr lang="pt-BR" altLang="fr-FR" sz="1400" dirty="0">
                <a:solidFill>
                  <a:schemeClr val="bg1"/>
                </a:solidFill>
              </a:rPr>
              <a:t> </a:t>
            </a:r>
            <a:r>
              <a:rPr lang="pt-BR" altLang="fr-FR" sz="1400" dirty="0">
                <a:solidFill>
                  <a:schemeClr val="accent1"/>
                </a:solidFill>
              </a:rPr>
              <a:t>como obesidade, cancro colorretal, doença inflamatória intestinal ...</a:t>
            </a:r>
            <a:endParaRPr lang="fr-FR" altLang="fr-FR" sz="1400" dirty="0">
              <a:solidFill>
                <a:schemeClr val="accent1"/>
              </a:solidFill>
            </a:endParaRPr>
          </a:p>
        </p:txBody>
      </p:sp>
      <p:sp>
        <p:nvSpPr>
          <p:cNvPr id="3" name="ZoneTexte 2">
            <a:extLst>
              <a:ext uri="{FF2B5EF4-FFF2-40B4-BE49-F238E27FC236}">
                <a16:creationId xmlns:a16="http://schemas.microsoft.com/office/drawing/2014/main" id="{BA98B190-CBCE-4566-AE02-B2421830EE82}"/>
              </a:ext>
            </a:extLst>
          </p:cNvPr>
          <p:cNvSpPr txBox="1"/>
          <p:nvPr/>
        </p:nvSpPr>
        <p:spPr>
          <a:xfrm>
            <a:off x="6019800" y="4581525"/>
            <a:ext cx="5688013" cy="1247775"/>
          </a:xfrm>
          <a:prstGeom prst="rect">
            <a:avLst/>
          </a:prstGeom>
          <a:noFill/>
        </p:spPr>
        <p:txBody>
          <a:bodyPr>
            <a:spAutoFit/>
          </a:bodyPr>
          <a:lstStyle/>
          <a:p>
            <a:pPr eaLnBrk="1" hangingPunct="1">
              <a:spcBef>
                <a:spcPts val="300"/>
              </a:spcBef>
              <a:defRPr/>
            </a:pPr>
            <a:r>
              <a:rPr lang="fr-FR" altLang="fr-FR" sz="1200" u="sng">
                <a:solidFill>
                  <a:srgbClr val="00707C"/>
                </a:solidFill>
              </a:rPr>
              <a:t>More information :</a:t>
            </a:r>
          </a:p>
          <a:p>
            <a:pPr marL="171450" indent="-171450" eaLnBrk="1" hangingPunct="1">
              <a:spcBef>
                <a:spcPts val="300"/>
              </a:spcBef>
              <a:buFontTx/>
              <a:buChar char="-"/>
              <a:defRPr/>
            </a:pPr>
            <a:r>
              <a:rPr lang="en-US" sz="1100">
                <a:hlinkClick r:id="rId2"/>
              </a:rPr>
              <a:t>Health benefits of fermented foods: microbiota and beyond.</a:t>
            </a:r>
            <a:endParaRPr lang="en-US" sz="1100"/>
          </a:p>
          <a:p>
            <a:pPr marL="171450" indent="-171450" eaLnBrk="1" hangingPunct="1">
              <a:spcBef>
                <a:spcPts val="300"/>
              </a:spcBef>
              <a:buFontTx/>
              <a:buChar char="-"/>
              <a:defRPr/>
            </a:pPr>
            <a:r>
              <a:rPr lang="en-US" sz="1100">
                <a:hlinkClick r:id="rId3"/>
              </a:rPr>
              <a:t>Recent advances in microbial fermentation for dairy and health</a:t>
            </a:r>
            <a:r>
              <a:rPr lang="en-US" sz="1100"/>
              <a:t>.</a:t>
            </a:r>
          </a:p>
          <a:p>
            <a:pPr marL="171450" indent="-171450" eaLnBrk="1" hangingPunct="1">
              <a:spcBef>
                <a:spcPts val="300"/>
              </a:spcBef>
              <a:buFontTx/>
              <a:buChar char="-"/>
              <a:defRPr/>
            </a:pPr>
            <a:r>
              <a:rPr lang="en-US" sz="1100">
                <a:hlinkClick r:id="rId4"/>
              </a:rPr>
              <a:t>Food fermentations: role of microorganisms in food production and preservation.</a:t>
            </a:r>
            <a:endParaRPr lang="en-US" sz="1100"/>
          </a:p>
          <a:p>
            <a:pPr marL="171450" indent="-171450" eaLnBrk="1" hangingPunct="1">
              <a:spcBef>
                <a:spcPts val="300"/>
              </a:spcBef>
              <a:buFontTx/>
              <a:buChar char="-"/>
              <a:defRPr/>
            </a:pPr>
            <a:r>
              <a:rPr lang="en-US" sz="1100">
                <a:hlinkClick r:id="rId5"/>
              </a:rPr>
              <a:t>Fermented Foods as a Dietary Source of Live Organisms.</a:t>
            </a:r>
            <a:endParaRPr lang="fr-FR" altLang="fr-FR" sz="1100">
              <a:solidFill>
                <a:srgbClr val="00707C"/>
              </a:solidFill>
            </a:endParaRPr>
          </a:p>
          <a:p>
            <a:pPr>
              <a:defRPr/>
            </a:pPr>
            <a:endParaRPr lang="fr-FR"/>
          </a:p>
        </p:txBody>
      </p:sp>
      <p:grpSp>
        <p:nvGrpSpPr>
          <p:cNvPr id="123909" name="Groupe 15">
            <a:extLst>
              <a:ext uri="{FF2B5EF4-FFF2-40B4-BE49-F238E27FC236}">
                <a16:creationId xmlns:a16="http://schemas.microsoft.com/office/drawing/2014/main" id="{4FA57E84-626B-4A68-91D8-42023A9C81EE}"/>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354F5272-8191-4DA9-AEB9-038F5A9FBAF7}"/>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20" name="Connecteur droit 19">
              <a:extLst>
                <a:ext uri="{FF2B5EF4-FFF2-40B4-BE49-F238E27FC236}">
                  <a16:creationId xmlns:a16="http://schemas.microsoft.com/office/drawing/2014/main" id="{25478770-9777-4EF4-92D8-BA82D6D6EE3F}"/>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23910" name="Groupe 17">
            <a:extLst>
              <a:ext uri="{FF2B5EF4-FFF2-40B4-BE49-F238E27FC236}">
                <a16:creationId xmlns:a16="http://schemas.microsoft.com/office/drawing/2014/main" id="{67EC8F56-465A-4A4C-A006-943384C7FAA4}"/>
              </a:ext>
            </a:extLst>
          </p:cNvPr>
          <p:cNvGrpSpPr>
            <a:grpSpLocks/>
          </p:cNvGrpSpPr>
          <p:nvPr/>
        </p:nvGrpSpPr>
        <p:grpSpPr bwMode="auto">
          <a:xfrm>
            <a:off x="-41275" y="6016625"/>
            <a:ext cx="12276138" cy="887413"/>
            <a:chOff x="-41565" y="6016088"/>
            <a:chExt cx="12276859" cy="888671"/>
          </a:xfrm>
        </p:grpSpPr>
        <p:sp>
          <p:nvSpPr>
            <p:cNvPr id="123915" name="ZoneTexte 18">
              <a:extLst>
                <a:ext uri="{FF2B5EF4-FFF2-40B4-BE49-F238E27FC236}">
                  <a16:creationId xmlns:a16="http://schemas.microsoft.com/office/drawing/2014/main" id="{D27A573E-63D5-4F27-BDD0-4862C4AA897A}"/>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123916" name="ZoneTexte 19">
              <a:extLst>
                <a:ext uri="{FF2B5EF4-FFF2-40B4-BE49-F238E27FC236}">
                  <a16:creationId xmlns:a16="http://schemas.microsoft.com/office/drawing/2014/main" id="{58E8DBE9-AD3B-4ECD-8790-8BBC7F32921F}"/>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31" name="Rectangle 30">
              <a:extLst>
                <a:ext uri="{FF2B5EF4-FFF2-40B4-BE49-F238E27FC236}">
                  <a16:creationId xmlns:a16="http://schemas.microsoft.com/office/drawing/2014/main" id="{7EF77612-BC86-4257-96BC-5FAD657FC5ED}"/>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2" name="Bouton d’action : vide 12">
              <a:hlinkClick r:id="rId6" action="ppaction://hlinksldjump" highlightClick="1"/>
              <a:extLst>
                <a:ext uri="{FF2B5EF4-FFF2-40B4-BE49-F238E27FC236}">
                  <a16:creationId xmlns:a16="http://schemas.microsoft.com/office/drawing/2014/main" id="{AAA04D1D-6246-47F4-961A-D66712FEC84E}"/>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123919" name="Image 25">
              <a:extLst>
                <a:ext uri="{FF2B5EF4-FFF2-40B4-BE49-F238E27FC236}">
                  <a16:creationId xmlns:a16="http://schemas.microsoft.com/office/drawing/2014/main" id="{09226C75-729C-4E2A-AAF6-96F658049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911" name="Image 1" descr="Fotografia: Prateleira com livros antigos">
            <a:extLst>
              <a:ext uri="{FF2B5EF4-FFF2-40B4-BE49-F238E27FC236}">
                <a16:creationId xmlns:a16="http://schemas.microsoft.com/office/drawing/2014/main" id="{FE6EE5EB-AF1A-4E6D-A91B-820A675207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1550" y="4464050"/>
            <a:ext cx="23907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Image 1">
            <a:extLst>
              <a:ext uri="{FF2B5EF4-FFF2-40B4-BE49-F238E27FC236}">
                <a16:creationId xmlns:a16="http://schemas.microsoft.com/office/drawing/2014/main" id="{EBD2AAF0-F717-4EA4-83D8-C768765F8A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ZoneTexte 22">
            <a:extLst>
              <a:ext uri="{FF2B5EF4-FFF2-40B4-BE49-F238E27FC236}">
                <a16:creationId xmlns:a16="http://schemas.microsoft.com/office/drawing/2014/main" id="{5300574A-43CA-4A12-A488-0BB92BDDD2C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8" name="ZoneTexte 17">
            <a:extLst>
              <a:ext uri="{FF2B5EF4-FFF2-40B4-BE49-F238E27FC236}">
                <a16:creationId xmlns:a16="http://schemas.microsoft.com/office/drawing/2014/main" id="{7E7D5F44-472D-47A0-85DB-BF862B8075BC}"/>
              </a:ext>
            </a:extLst>
          </p:cNvPr>
          <p:cNvSpPr txBox="1"/>
          <p:nvPr/>
        </p:nvSpPr>
        <p:spPr bwMode="auto">
          <a:xfrm>
            <a:off x="80963" y="1719263"/>
            <a:ext cx="2906712" cy="2600712"/>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0"/>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pt-B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11"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p:txBody>
      </p:sp>
      <p:sp>
        <p:nvSpPr>
          <p:cNvPr id="21" name="Bouton d’action : vide 20">
            <a:hlinkClick r:id="rId12" highlightClick="1"/>
            <a:extLst>
              <a:ext uri="{FF2B5EF4-FFF2-40B4-BE49-F238E27FC236}">
                <a16:creationId xmlns:a16="http://schemas.microsoft.com/office/drawing/2014/main" id="{587BFE50-1B1A-4B09-8C1B-8B4C62779EAA}"/>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oneTexte 4">
            <a:extLst>
              <a:ext uri="{FF2B5EF4-FFF2-40B4-BE49-F238E27FC236}">
                <a16:creationId xmlns:a16="http://schemas.microsoft.com/office/drawing/2014/main" id="{EE3B568E-E2D3-4FCF-A619-3919088246E5}"/>
              </a:ext>
            </a:extLst>
          </p:cNvPr>
          <p:cNvSpPr txBox="1">
            <a:spLocks noChangeArrowheads="1"/>
          </p:cNvSpPr>
          <p:nvPr/>
        </p:nvSpPr>
        <p:spPr bwMode="auto">
          <a:xfrm>
            <a:off x="225425" y="1476375"/>
            <a:ext cx="11736388"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dirty="0">
              <a:solidFill>
                <a:srgbClr val="00707C"/>
              </a:solidFill>
            </a:endParaRPr>
          </a:p>
          <a:p>
            <a:pPr eaLnBrk="1" hangingPunct="1"/>
            <a:r>
              <a:rPr lang="pt-BR" altLang="fr-FR" sz="1400" dirty="0">
                <a:solidFill>
                  <a:srgbClr val="00707C"/>
                </a:solidFill>
              </a:rPr>
              <a:t>Gastroenterite após um jantar de uma empresa, em janeiro de 2015, causada pelo consumo de </a:t>
            </a:r>
            <a:r>
              <a:rPr lang="pt-BR" altLang="fr-FR" sz="1400" dirty="0">
                <a:solidFill>
                  <a:srgbClr val="B92233"/>
                </a:solidFill>
              </a:rPr>
              <a:t>ostras cruas (300 dos 655 participantes ficaram doentes)</a:t>
            </a:r>
            <a:r>
              <a:rPr lang="en-GB" altLang="fr-FR" sz="1400" dirty="0">
                <a:solidFill>
                  <a:srgbClr val="B92233"/>
                </a:solidFill>
              </a:rPr>
              <a:t>.</a:t>
            </a:r>
            <a:r>
              <a:rPr lang="en-GB" altLang="fr-FR" sz="1400" dirty="0">
                <a:solidFill>
                  <a:schemeClr val="bg1"/>
                </a:solidFill>
              </a:rPr>
              <a:t> </a:t>
            </a:r>
            <a:r>
              <a:rPr lang="pt-BR" altLang="fr-FR" sz="1400" dirty="0">
                <a:solidFill>
                  <a:srgbClr val="00707C"/>
                </a:solidFill>
              </a:rPr>
              <a:t>A probabilidade de adoecer esteve diretamente ligada ao número de ostras consumidas</a:t>
            </a:r>
            <a:r>
              <a:rPr lang="en-GB" altLang="fr-FR" sz="1400" dirty="0">
                <a:solidFill>
                  <a:srgbClr val="00707C"/>
                </a:solidFill>
              </a:rPr>
              <a:t>. </a:t>
            </a:r>
            <a:r>
              <a:rPr lang="pt-BR" altLang="fr-FR" sz="1400" dirty="0">
                <a:solidFill>
                  <a:srgbClr val="00707C"/>
                </a:solidFill>
              </a:rPr>
              <a:t>O norovírus foi encontrado nas fezes dos pacientes e numa quantidade muito baixa em ostras do mesmo produtor</a:t>
            </a:r>
            <a:r>
              <a:rPr lang="en-GB" altLang="fr-FR" sz="1400" dirty="0">
                <a:solidFill>
                  <a:srgbClr val="00707C"/>
                </a:solidFill>
              </a:rPr>
              <a:t>. </a:t>
            </a:r>
            <a:r>
              <a:rPr lang="pt-BR" altLang="fr-FR" sz="1400" dirty="0">
                <a:solidFill>
                  <a:srgbClr val="00707C"/>
                </a:solidFill>
              </a:rPr>
              <a:t>As ostras foram cultivadas numa área de classe A. No entanto, as ostras de inverno correm maior risco de serem contaminadas com norovírus.  Os grandes surtos de infeção por norovírus que ocorrem no inverno provocam a libertação de uma grande quantidade de norovírus nos esgotos, alguns dos quais contaminam as águas superficiais</a:t>
            </a:r>
            <a:r>
              <a:rPr lang="en-GB" altLang="fr-FR" sz="1400" dirty="0">
                <a:solidFill>
                  <a:srgbClr val="00707C"/>
                </a:solidFill>
              </a:rPr>
              <a:t>. </a:t>
            </a: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r>
              <a:rPr lang="fr-FR" altLang="fr-FR" sz="1400" dirty="0">
                <a:solidFill>
                  <a:srgbClr val="000000"/>
                </a:solidFill>
              </a:rPr>
              <a:t>			</a:t>
            </a:r>
            <a:r>
              <a:rPr lang="fr-FR" altLang="fr-FR" sz="1400" u="sng" dirty="0">
                <a:solidFill>
                  <a:srgbClr val="000000"/>
                </a:solidFill>
                <a:hlinkClick r:id="rId2"/>
              </a:rPr>
              <a:t>http://beh.santepubliquefrance.fr/beh/2016/26-27/pdf/2016_26-27_2.pdf</a:t>
            </a:r>
            <a:endParaRPr lang="fr-FR" altLang="fr-FR" sz="1400" u="sng" dirty="0">
              <a:solidFill>
                <a:srgbClr val="000000"/>
              </a:solidFill>
            </a:endParaRPr>
          </a:p>
          <a:p>
            <a:pPr eaLnBrk="1" hangingPunct="1"/>
            <a:endParaRPr lang="fr-FR" altLang="fr-FR" sz="1400" u="sng" dirty="0">
              <a:solidFill>
                <a:srgbClr val="00707C"/>
              </a:solidFill>
            </a:endParaRPr>
          </a:p>
          <a:p>
            <a:pPr eaLnBrk="1" hangingPunct="1"/>
            <a:endParaRPr lang="en-GB" altLang="fr-FR" sz="1400" dirty="0">
              <a:solidFill>
                <a:srgbClr val="00707C"/>
              </a:solidFill>
            </a:endParaRPr>
          </a:p>
          <a:p>
            <a:pPr eaLnBrk="1" hangingPunct="1"/>
            <a:endParaRPr lang="en-GB" altLang="fr-FR" sz="1400" dirty="0">
              <a:solidFill>
                <a:srgbClr val="00707C"/>
              </a:solidFill>
            </a:endParaRPr>
          </a:p>
          <a:p>
            <a:pPr eaLnBrk="1" hangingPunct="1"/>
            <a:endParaRPr lang="en-GB" altLang="fr-FR" sz="1400" dirty="0">
              <a:solidFill>
                <a:srgbClr val="00707C"/>
              </a:solidFill>
            </a:endParaRPr>
          </a:p>
          <a:p>
            <a:pPr eaLnBrk="1" hangingPunct="1"/>
            <a:r>
              <a:rPr lang="pt-BR" altLang="fr-FR" sz="1400" dirty="0">
                <a:solidFill>
                  <a:srgbClr val="00707C"/>
                </a:solidFill>
              </a:rPr>
              <a:t>Na Alemanha, os maiores surtos de origem alimentar ocorreram entre setembro e outubro de 2012</a:t>
            </a:r>
            <a:r>
              <a:rPr lang="en-GB" altLang="fr-FR" sz="1400" dirty="0">
                <a:solidFill>
                  <a:srgbClr val="00707C"/>
                </a:solidFill>
              </a:rPr>
              <a:t>. </a:t>
            </a:r>
            <a:r>
              <a:rPr lang="pt-BR" altLang="fr-FR" sz="1400" dirty="0">
                <a:solidFill>
                  <a:srgbClr val="00707C"/>
                </a:solidFill>
              </a:rPr>
              <a:t>Cerca de </a:t>
            </a:r>
            <a:r>
              <a:rPr lang="pt-BR" altLang="fr-FR" sz="1400" dirty="0">
                <a:solidFill>
                  <a:srgbClr val="B92233"/>
                </a:solidFill>
              </a:rPr>
              <a:t>11.000 casos de crianças doentes</a:t>
            </a:r>
            <a:r>
              <a:rPr lang="pt-BR" altLang="fr-FR" sz="1400" dirty="0">
                <a:solidFill>
                  <a:srgbClr val="00707C"/>
                </a:solidFill>
              </a:rPr>
              <a:t>, de 390 instituições, foram causados por pratos preparados com </a:t>
            </a:r>
            <a:r>
              <a:rPr lang="pt-BR" altLang="fr-FR" sz="1400" dirty="0">
                <a:solidFill>
                  <a:srgbClr val="B92233"/>
                </a:solidFill>
              </a:rPr>
              <a:t>morangos crus, congelados, importados </a:t>
            </a:r>
            <a:r>
              <a:rPr lang="pt-BR" altLang="fr-FR" sz="1400" dirty="0">
                <a:solidFill>
                  <a:srgbClr val="00707C"/>
                </a:solidFill>
              </a:rPr>
              <a:t>da China</a:t>
            </a:r>
            <a:r>
              <a:rPr lang="en-GB" altLang="fr-FR" sz="1400" dirty="0">
                <a:solidFill>
                  <a:srgbClr val="00707C"/>
                </a:solidFill>
              </a:rPr>
              <a:t>. </a:t>
            </a:r>
            <a:r>
              <a:rPr lang="pt-BR" altLang="fr-FR" sz="1400" dirty="0">
                <a:solidFill>
                  <a:srgbClr val="00707C"/>
                </a:solidFill>
              </a:rPr>
              <a:t>O norovírus foi detetado nas fezes dos pacientes e nos morangos.</a:t>
            </a:r>
            <a:endParaRPr lang="en-GB" altLang="fr-FR" sz="1400" dirty="0">
              <a:solidFill>
                <a:srgbClr val="00707C"/>
              </a:solidFill>
            </a:endParaRPr>
          </a:p>
          <a:p>
            <a:pPr eaLnBrk="1" hangingPunct="1"/>
            <a:endParaRPr lang="fr-FR" altLang="fr-FR" sz="1400" dirty="0">
              <a:solidFill>
                <a:srgbClr val="00707C"/>
              </a:solidFill>
            </a:endParaRPr>
          </a:p>
          <a:p>
            <a:pPr eaLnBrk="1" hangingPunct="1"/>
            <a:r>
              <a:rPr lang="fr-FR" altLang="fr-FR" sz="1400" u="sng" dirty="0">
                <a:solidFill>
                  <a:srgbClr val="000000"/>
                </a:solidFill>
                <a:hlinkClick r:id="rId3"/>
              </a:rPr>
              <a:t>https://www.eurosurveillance.org/content/10.2807/1560-7917.ES2014.19.8.20719</a:t>
            </a:r>
            <a:endParaRPr lang="fr-FR" altLang="fr-FR" sz="1400" dirty="0">
              <a:solidFill>
                <a:srgbClr val="000000"/>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dirty="0">
              <a:solidFill>
                <a:srgbClr val="000000"/>
              </a:solidFill>
            </a:endParaRPr>
          </a:p>
        </p:txBody>
      </p:sp>
      <p:sp>
        <p:nvSpPr>
          <p:cNvPr id="124931" name="Titre 1">
            <a:extLst>
              <a:ext uri="{FF2B5EF4-FFF2-40B4-BE49-F238E27FC236}">
                <a16:creationId xmlns:a16="http://schemas.microsoft.com/office/drawing/2014/main" id="{2697DF74-210D-4D25-A2C7-9CBBBB4CC4ED}"/>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Surtos recentes - Norovírus</a:t>
            </a:r>
          </a:p>
        </p:txBody>
      </p:sp>
      <p:grpSp>
        <p:nvGrpSpPr>
          <p:cNvPr id="124932" name="Groupe 6">
            <a:extLst>
              <a:ext uri="{FF2B5EF4-FFF2-40B4-BE49-F238E27FC236}">
                <a16:creationId xmlns:a16="http://schemas.microsoft.com/office/drawing/2014/main" id="{922F506B-8E89-4A11-8FF5-F1D455EC7FB5}"/>
              </a:ext>
            </a:extLst>
          </p:cNvPr>
          <p:cNvGrpSpPr>
            <a:grpSpLocks/>
          </p:cNvGrpSpPr>
          <p:nvPr/>
        </p:nvGrpSpPr>
        <p:grpSpPr bwMode="auto">
          <a:xfrm>
            <a:off x="-46038" y="6353175"/>
            <a:ext cx="12265026" cy="509588"/>
            <a:chOff x="5137" y="6349854"/>
            <a:chExt cx="12192000" cy="508973"/>
          </a:xfrm>
        </p:grpSpPr>
        <p:sp>
          <p:nvSpPr>
            <p:cNvPr id="124937" name="ZoneTexte 7">
              <a:extLst>
                <a:ext uri="{FF2B5EF4-FFF2-40B4-BE49-F238E27FC236}">
                  <a16:creationId xmlns:a16="http://schemas.microsoft.com/office/drawing/2014/main" id="{567062F6-9F4F-40EF-A79C-04131D4F00ED}"/>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24938" name="ZoneTexte 8">
              <a:extLst>
                <a:ext uri="{FF2B5EF4-FFF2-40B4-BE49-F238E27FC236}">
                  <a16:creationId xmlns:a16="http://schemas.microsoft.com/office/drawing/2014/main" id="{3BE2AF9D-2576-48B0-8DF8-B50E58795D9E}"/>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C8CB005B-9A56-4856-A326-C522C65EC27C}"/>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4" action="ppaction://hlinksldjump" highlightClick="1"/>
              <a:extLst>
                <a:ext uri="{FF2B5EF4-FFF2-40B4-BE49-F238E27FC236}">
                  <a16:creationId xmlns:a16="http://schemas.microsoft.com/office/drawing/2014/main" id="{7DC8D4B9-1777-47C9-B044-B43EBADB5E42}"/>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24941" name="Image 14">
              <a:extLst>
                <a:ext uri="{FF2B5EF4-FFF2-40B4-BE49-F238E27FC236}">
                  <a16:creationId xmlns:a16="http://schemas.microsoft.com/office/drawing/2014/main" id="{98B028E8-77DC-4872-AF45-2E9B79611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4933" name="Image 25">
            <a:extLst>
              <a:ext uri="{FF2B5EF4-FFF2-40B4-BE49-F238E27FC236}">
                <a16:creationId xmlns:a16="http://schemas.microsoft.com/office/drawing/2014/main" id="{BF901074-E61D-4F52-BEF6-2A595F0DA6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3186113"/>
            <a:ext cx="508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Image 1" descr="Fotografia: Prato de ostras abertas">
            <a:extLst>
              <a:ext uri="{FF2B5EF4-FFF2-40B4-BE49-F238E27FC236}">
                <a16:creationId xmlns:a16="http://schemas.microsoft.com/office/drawing/2014/main" id="{FF73E1F2-285C-4F1A-8B51-BF0116E854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6250" y="2919413"/>
            <a:ext cx="12239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Image 2" descr="Fotografia: Morangos">
            <a:extLst>
              <a:ext uri="{FF2B5EF4-FFF2-40B4-BE49-F238E27FC236}">
                <a16:creationId xmlns:a16="http://schemas.microsoft.com/office/drawing/2014/main" id="{9B8B8F32-91B9-44FF-818B-6DE9CB21AE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0225" y="4870450"/>
            <a:ext cx="1169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ZoneTexte 22">
            <a:extLst>
              <a:ext uri="{FF2B5EF4-FFF2-40B4-BE49-F238E27FC236}">
                <a16:creationId xmlns:a16="http://schemas.microsoft.com/office/drawing/2014/main" id="{777823B6-75A4-4C9A-9D74-76B8391633A8}"/>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oneTexte 4">
            <a:extLst>
              <a:ext uri="{FF2B5EF4-FFF2-40B4-BE49-F238E27FC236}">
                <a16:creationId xmlns:a16="http://schemas.microsoft.com/office/drawing/2014/main" id="{0DC4BDC1-F407-4C43-AC53-EE9CA67A64BB}"/>
              </a:ext>
            </a:extLst>
          </p:cNvPr>
          <p:cNvSpPr txBox="1">
            <a:spLocks noChangeArrowheads="1"/>
          </p:cNvSpPr>
          <p:nvPr/>
        </p:nvSpPr>
        <p:spPr bwMode="auto">
          <a:xfrm>
            <a:off x="785813" y="2193925"/>
            <a:ext cx="11736387"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a:solidFill>
                <a:srgbClr val="00707C"/>
              </a:solidFill>
            </a:endParaRPr>
          </a:p>
          <a:p>
            <a:pPr eaLnBrk="1" hangingPunct="1"/>
            <a:endParaRPr lang="fr-FR" altLang="fr-FR" sz="1600" b="1" u="sng">
              <a:solidFill>
                <a:srgbClr val="00707C"/>
              </a:solidFill>
            </a:endParaRPr>
          </a:p>
          <a:p>
            <a:pPr eaLnBrk="1" hangingPunct="1"/>
            <a:endParaRPr lang="fr-FR" altLang="fr-FR" sz="1600" b="1" u="sng">
              <a:solidFill>
                <a:srgbClr val="00707C"/>
              </a:solidFill>
            </a:endParaRPr>
          </a:p>
          <a:p>
            <a:pPr eaLnBrk="1" hangingPunct="1"/>
            <a:endParaRPr lang="fr-FR" altLang="fr-FR" sz="1600" b="1" u="sng">
              <a:solidFill>
                <a:srgbClr val="00707C"/>
              </a:solidFill>
            </a:endParaRPr>
          </a:p>
          <a:p>
            <a:pPr eaLnBrk="1" hangingPunct="1"/>
            <a:endParaRPr lang="fr-FR" altLang="fr-FR" sz="1600" b="1" u="sng">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r>
              <a:rPr lang="pt-BR" altLang="fr-FR" sz="1400">
                <a:solidFill>
                  <a:srgbClr val="00707C"/>
                </a:solidFill>
                <a:hlinkClick r:id="rId2"/>
              </a:rPr>
              <a:t>Deteção de norovírus e vírus da hepatite A em géneros alimentícios</a:t>
            </a:r>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endParaRPr lang="fr-FR" altLang="fr-FR" sz="1400">
              <a:solidFill>
                <a:srgbClr val="000000"/>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a:solidFill>
                <a:srgbClr val="000000"/>
              </a:solidFill>
            </a:endParaRPr>
          </a:p>
        </p:txBody>
      </p:sp>
      <p:sp>
        <p:nvSpPr>
          <p:cNvPr id="125955" name="Titre 1">
            <a:extLst>
              <a:ext uri="{FF2B5EF4-FFF2-40B4-BE49-F238E27FC236}">
                <a16:creationId xmlns:a16="http://schemas.microsoft.com/office/drawing/2014/main" id="{072D91BB-7470-4855-A753-FF2469213EB1}"/>
              </a:ext>
            </a:extLst>
          </p:cNvPr>
          <p:cNvSpPr txBox="1">
            <a:spLocks noChangeArrowheads="1"/>
          </p:cNvSpPr>
          <p:nvPr/>
        </p:nvSpPr>
        <p:spPr bwMode="auto">
          <a:xfrm>
            <a:off x="395288" y="139700"/>
            <a:ext cx="114617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Mais informação sobre norovírus</a:t>
            </a:r>
          </a:p>
        </p:txBody>
      </p:sp>
      <p:grpSp>
        <p:nvGrpSpPr>
          <p:cNvPr id="125956" name="Groupe 6">
            <a:extLst>
              <a:ext uri="{FF2B5EF4-FFF2-40B4-BE49-F238E27FC236}">
                <a16:creationId xmlns:a16="http://schemas.microsoft.com/office/drawing/2014/main" id="{B51B6293-4CFD-47F7-B23A-4249F45C90B0}"/>
              </a:ext>
            </a:extLst>
          </p:cNvPr>
          <p:cNvGrpSpPr>
            <a:grpSpLocks/>
          </p:cNvGrpSpPr>
          <p:nvPr/>
        </p:nvGrpSpPr>
        <p:grpSpPr bwMode="auto">
          <a:xfrm>
            <a:off x="-46038" y="6353175"/>
            <a:ext cx="12265026" cy="509588"/>
            <a:chOff x="5137" y="6349854"/>
            <a:chExt cx="12192000" cy="508973"/>
          </a:xfrm>
        </p:grpSpPr>
        <p:sp>
          <p:nvSpPr>
            <p:cNvPr id="125962" name="ZoneTexte 7">
              <a:extLst>
                <a:ext uri="{FF2B5EF4-FFF2-40B4-BE49-F238E27FC236}">
                  <a16:creationId xmlns:a16="http://schemas.microsoft.com/office/drawing/2014/main" id="{135E257E-DCD8-4FF3-A8A9-935257587909}"/>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25963" name="ZoneTexte 8">
              <a:extLst>
                <a:ext uri="{FF2B5EF4-FFF2-40B4-BE49-F238E27FC236}">
                  <a16:creationId xmlns:a16="http://schemas.microsoft.com/office/drawing/2014/main" id="{874641D1-CB8B-4C88-8BA5-6D52EE5C44BF}"/>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641AD3C8-D0EF-482A-B86F-0C72F8C5927D}"/>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3" action="ppaction://hlinksldjump" highlightClick="1"/>
              <a:extLst>
                <a:ext uri="{FF2B5EF4-FFF2-40B4-BE49-F238E27FC236}">
                  <a16:creationId xmlns:a16="http://schemas.microsoft.com/office/drawing/2014/main" id="{DEC99375-EBC7-4967-8DC4-AB4593D9DC12}"/>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25966" name="Image 14">
              <a:extLst>
                <a:ext uri="{FF2B5EF4-FFF2-40B4-BE49-F238E27FC236}">
                  <a16:creationId xmlns:a16="http://schemas.microsoft.com/office/drawing/2014/main" id="{F1A808F0-309C-437A-ABE6-FE37CF69C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5960" name="Picture 2" descr="Norovirus ao microscópio">
            <a:extLst>
              <a:ext uri="{FF2B5EF4-FFF2-40B4-BE49-F238E27FC236}">
                <a16:creationId xmlns:a16="http://schemas.microsoft.com/office/drawing/2014/main" id="{854A7276-7E26-4AD9-8876-712CA5C52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4469" y="2398713"/>
            <a:ext cx="1788465" cy="23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ZoneTexte 2">
            <a:extLst>
              <a:ext uri="{FF2B5EF4-FFF2-40B4-BE49-F238E27FC236}">
                <a16:creationId xmlns:a16="http://schemas.microsoft.com/office/drawing/2014/main" id="{D101BAD2-D770-4922-925D-7E178058BE4C}"/>
              </a:ext>
            </a:extLst>
          </p:cNvPr>
          <p:cNvSpPr txBox="1">
            <a:spLocks noChangeArrowheads="1"/>
          </p:cNvSpPr>
          <p:nvPr/>
        </p:nvSpPr>
        <p:spPr bwMode="auto">
          <a:xfrm>
            <a:off x="8901113" y="4749413"/>
            <a:ext cx="2035175" cy="3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800">
                <a:solidFill>
                  <a:srgbClr val="000000"/>
                </a:solidFill>
              </a:rPr>
              <a:t>Source: Prof. Albert Bosch, Enteric Virus Laboratory, University of Barcelona</a:t>
            </a:r>
          </a:p>
        </p:txBody>
      </p:sp>
      <p:sp>
        <p:nvSpPr>
          <p:cNvPr id="125958" name="ZoneTexte 22">
            <a:extLst>
              <a:ext uri="{FF2B5EF4-FFF2-40B4-BE49-F238E27FC236}">
                <a16:creationId xmlns:a16="http://schemas.microsoft.com/office/drawing/2014/main" id="{DD6528F1-E2B7-4628-9C21-E5625B9F55A0}"/>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25959" name="Image 5">
            <a:extLst>
              <a:ext uri="{FF2B5EF4-FFF2-40B4-BE49-F238E27FC236}">
                <a16:creationId xmlns:a16="http://schemas.microsoft.com/office/drawing/2014/main" id="{10281F9B-F128-4B08-8CDA-14E81490C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7725" y="2990850"/>
            <a:ext cx="3371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oneTexte 4">
            <a:extLst>
              <a:ext uri="{FF2B5EF4-FFF2-40B4-BE49-F238E27FC236}">
                <a16:creationId xmlns:a16="http://schemas.microsoft.com/office/drawing/2014/main" id="{50D40DF3-2924-4B47-AAC6-27A9C800CF37}"/>
              </a:ext>
            </a:extLst>
          </p:cNvPr>
          <p:cNvSpPr txBox="1">
            <a:spLocks noChangeArrowheads="1"/>
          </p:cNvSpPr>
          <p:nvPr/>
        </p:nvSpPr>
        <p:spPr bwMode="auto">
          <a:xfrm>
            <a:off x="227013" y="2082800"/>
            <a:ext cx="11737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800">
                <a:solidFill>
                  <a:srgbClr val="00707C"/>
                </a:solidFill>
              </a:rPr>
              <a:t>Os vegetarianos podem ter uma toxinfeção alimentar</a:t>
            </a:r>
            <a:endParaRPr lang="en-US" altLang="fr-FR" sz="1800">
              <a:solidFill>
                <a:srgbClr val="00707C"/>
              </a:solidFill>
            </a:endParaRPr>
          </a:p>
          <a:p>
            <a:pPr eaLnBrk="1" hangingPunct="1"/>
            <a:endParaRPr lang="en-US" altLang="fr-FR" sz="1800">
              <a:solidFill>
                <a:srgbClr val="00707C"/>
              </a:solidFill>
            </a:endParaRPr>
          </a:p>
          <a:p>
            <a:pPr eaLnBrk="1" hangingPunct="1"/>
            <a:endParaRPr lang="en-US" altLang="fr-FR" sz="1800">
              <a:solidFill>
                <a:srgbClr val="00707C"/>
              </a:solidFill>
            </a:endParaRPr>
          </a:p>
          <a:p>
            <a:pPr eaLnBrk="1" hangingPunct="1"/>
            <a:endParaRPr lang="en-US" altLang="fr-FR" sz="1800">
              <a:solidFill>
                <a:srgbClr val="00707C"/>
              </a:solidFill>
            </a:endParaRPr>
          </a:p>
          <a:p>
            <a:pPr eaLnBrk="1" hangingPunct="1"/>
            <a:endParaRPr lang="en-US" altLang="fr-FR" sz="1800">
              <a:solidFill>
                <a:srgbClr val="00707C"/>
              </a:solidFill>
            </a:endParaRPr>
          </a:p>
          <a:p>
            <a:pPr eaLnBrk="1" hangingPunct="1"/>
            <a:endParaRPr lang="en-US" altLang="fr-FR" sz="1800">
              <a:solidFill>
                <a:srgbClr val="00707C"/>
              </a:solidFill>
            </a:endParaRPr>
          </a:p>
          <a:p>
            <a:pPr eaLnBrk="1" hangingPunct="1"/>
            <a:endParaRPr lang="en-US" altLang="fr-FR" sz="1800">
              <a:solidFill>
                <a:srgbClr val="00707C"/>
              </a:solidFill>
            </a:endParaRPr>
          </a:p>
          <a:p>
            <a:pPr eaLnBrk="1" hangingPunct="1"/>
            <a:r>
              <a:rPr lang="pt-BR" altLang="fr-FR" sz="1800">
                <a:solidFill>
                  <a:srgbClr val="00707C"/>
                </a:solidFill>
              </a:rPr>
              <a:t>As ostras podem ser ingeridas durante os meses sem “r”</a:t>
            </a:r>
            <a:endParaRPr lang="fr-FR" altLang="fr-FR">
              <a:solidFill>
                <a:srgbClr val="000000"/>
              </a:solidFill>
            </a:endParaRPr>
          </a:p>
        </p:txBody>
      </p:sp>
      <p:sp>
        <p:nvSpPr>
          <p:cNvPr id="126979" name="Titre 1">
            <a:extLst>
              <a:ext uri="{FF2B5EF4-FFF2-40B4-BE49-F238E27FC236}">
                <a16:creationId xmlns:a16="http://schemas.microsoft.com/office/drawing/2014/main" id="{2227250F-3E50-45EC-BB26-ABB93D980219}"/>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Norovirus</a:t>
            </a:r>
          </a:p>
        </p:txBody>
      </p:sp>
      <p:grpSp>
        <p:nvGrpSpPr>
          <p:cNvPr id="126980" name="Groupe 6">
            <a:extLst>
              <a:ext uri="{FF2B5EF4-FFF2-40B4-BE49-F238E27FC236}">
                <a16:creationId xmlns:a16="http://schemas.microsoft.com/office/drawing/2014/main" id="{AB9B7E52-75BB-416D-90A9-6C1E8690EF7C}"/>
              </a:ext>
            </a:extLst>
          </p:cNvPr>
          <p:cNvGrpSpPr>
            <a:grpSpLocks/>
          </p:cNvGrpSpPr>
          <p:nvPr/>
        </p:nvGrpSpPr>
        <p:grpSpPr bwMode="auto">
          <a:xfrm>
            <a:off x="-46038" y="6353175"/>
            <a:ext cx="12265026" cy="509588"/>
            <a:chOff x="5137" y="6349854"/>
            <a:chExt cx="12192000" cy="508973"/>
          </a:xfrm>
        </p:grpSpPr>
        <p:sp>
          <p:nvSpPr>
            <p:cNvPr id="126994" name="ZoneTexte 7">
              <a:extLst>
                <a:ext uri="{FF2B5EF4-FFF2-40B4-BE49-F238E27FC236}">
                  <a16:creationId xmlns:a16="http://schemas.microsoft.com/office/drawing/2014/main" id="{3885A848-6088-46D2-AEE6-6603F8CDA312}"/>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26995" name="ZoneTexte 8">
              <a:extLst>
                <a:ext uri="{FF2B5EF4-FFF2-40B4-BE49-F238E27FC236}">
                  <a16:creationId xmlns:a16="http://schemas.microsoft.com/office/drawing/2014/main" id="{A5FD0E46-4D84-4736-8EC7-9A39ABE52ED0}"/>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C0A9FD7A-A15B-4B21-B125-58E0099E0FA8}"/>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2" action="ppaction://hlinksldjump" highlightClick="1"/>
              <a:extLst>
                <a:ext uri="{FF2B5EF4-FFF2-40B4-BE49-F238E27FC236}">
                  <a16:creationId xmlns:a16="http://schemas.microsoft.com/office/drawing/2014/main" id="{8FF0BAA5-ED99-4DD6-9F81-98ED38333BD2}"/>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26998" name="Image 14">
              <a:extLst>
                <a:ext uri="{FF2B5EF4-FFF2-40B4-BE49-F238E27FC236}">
                  <a16:creationId xmlns:a16="http://schemas.microsoft.com/office/drawing/2014/main" id="{C5E9CF39-933B-41CD-BEE3-181A8F2C8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981" name="Image 1" descr="Fotografia: Prato de ostras abertas">
            <a:extLst>
              <a:ext uri="{FF2B5EF4-FFF2-40B4-BE49-F238E27FC236}">
                <a16:creationId xmlns:a16="http://schemas.microsoft.com/office/drawing/2014/main" id="{AF7338D6-C494-4EED-B5A4-D4B02BA0F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9038"/>
            <a:ext cx="12239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Image 5" descr="Fotografia: Legumes diversos">
            <a:extLst>
              <a:ext uri="{FF2B5EF4-FFF2-40B4-BE49-F238E27FC236}">
                <a16:creationId xmlns:a16="http://schemas.microsoft.com/office/drawing/2014/main" id="{5A962273-B733-4038-A0F7-E6D237D31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812925"/>
            <a:ext cx="135572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a:extLst>
              <a:ext uri="{FF2B5EF4-FFF2-40B4-BE49-F238E27FC236}">
                <a16:creationId xmlns:a16="http://schemas.microsoft.com/office/drawing/2014/main" id="{24B51A0E-136A-49DA-913B-C1C0BFE868A5}"/>
              </a:ext>
            </a:extLst>
          </p:cNvPr>
          <p:cNvGrpSpPr>
            <a:grpSpLocks/>
          </p:cNvGrpSpPr>
          <p:nvPr/>
        </p:nvGrpSpPr>
        <p:grpSpPr bwMode="auto">
          <a:xfrm>
            <a:off x="7635875" y="1974850"/>
            <a:ext cx="4700588" cy="717550"/>
            <a:chOff x="6427587" y="1997075"/>
            <a:chExt cx="4700878" cy="717550"/>
          </a:xfrm>
        </p:grpSpPr>
        <p:sp>
          <p:nvSpPr>
            <p:cNvPr id="2" name="Organigramme : Alternative 1">
              <a:extLst>
                <a:ext uri="{FF2B5EF4-FFF2-40B4-BE49-F238E27FC236}">
                  <a16:creationId xmlns:a16="http://schemas.microsoft.com/office/drawing/2014/main" id="{D93E1906-2352-4485-80AC-F334521424AC}"/>
                </a:ext>
              </a:extLst>
            </p:cNvPr>
            <p:cNvSpPr/>
            <p:nvPr/>
          </p:nvSpPr>
          <p:spPr bwMode="auto">
            <a:xfrm>
              <a:off x="6427587" y="1997075"/>
              <a:ext cx="4240475" cy="7175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26993" name="ZoneTexte 2">
              <a:extLst>
                <a:ext uri="{FF2B5EF4-FFF2-40B4-BE49-F238E27FC236}">
                  <a16:creationId xmlns:a16="http://schemas.microsoft.com/office/drawing/2014/main" id="{4670AFC4-9835-47AB-AA5E-D42D7BFD47E0}"/>
                </a:ext>
              </a:extLst>
            </p:cNvPr>
            <p:cNvSpPr txBox="1">
              <a:spLocks noChangeArrowheads="1"/>
            </p:cNvSpPr>
            <p:nvPr/>
          </p:nvSpPr>
          <p:spPr bwMode="auto">
            <a:xfrm>
              <a:off x="6619383" y="2160145"/>
              <a:ext cx="45090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solidFill>
                    <a:srgbClr val="FFFFFF"/>
                  </a:solidFill>
                </a:rPr>
                <a:t> </a:t>
              </a:r>
              <a:r>
                <a:rPr lang="pt-BR" altLang="fr-FR" sz="1000">
                  <a:solidFill>
                    <a:srgbClr val="FFFFFF"/>
                  </a:solidFill>
                </a:rPr>
                <a:t>O norovírus pode ser transmitido por vegetais crus contaminados</a:t>
              </a:r>
              <a:endParaRPr lang="fr-FR" altLang="fr-FR" sz="1000">
                <a:solidFill>
                  <a:srgbClr val="FFFFFF"/>
                </a:solidFill>
              </a:endParaRPr>
            </a:p>
          </p:txBody>
        </p:sp>
      </p:grpSp>
      <p:grpSp>
        <p:nvGrpSpPr>
          <p:cNvPr id="6" name="Groupe 5">
            <a:extLst>
              <a:ext uri="{FF2B5EF4-FFF2-40B4-BE49-F238E27FC236}">
                <a16:creationId xmlns:a16="http://schemas.microsoft.com/office/drawing/2014/main" id="{7881D244-050E-404D-BAB6-ABB449F13908}"/>
              </a:ext>
            </a:extLst>
          </p:cNvPr>
          <p:cNvGrpSpPr>
            <a:grpSpLocks/>
          </p:cNvGrpSpPr>
          <p:nvPr/>
        </p:nvGrpSpPr>
        <p:grpSpPr bwMode="auto">
          <a:xfrm>
            <a:off x="7827963" y="3486150"/>
            <a:ext cx="4316412" cy="1830388"/>
            <a:chOff x="6751638" y="3822700"/>
            <a:chExt cx="4754562" cy="1486873"/>
          </a:xfrm>
        </p:grpSpPr>
        <p:sp>
          <p:nvSpPr>
            <p:cNvPr id="20" name="Organigramme : Alternative 19">
              <a:extLst>
                <a:ext uri="{FF2B5EF4-FFF2-40B4-BE49-F238E27FC236}">
                  <a16:creationId xmlns:a16="http://schemas.microsoft.com/office/drawing/2014/main" id="{F621C03F-C4BA-4E6B-A9A5-37F4628964BB}"/>
                </a:ext>
              </a:extLst>
            </p:cNvPr>
            <p:cNvSpPr/>
            <p:nvPr/>
          </p:nvSpPr>
          <p:spPr bwMode="auto">
            <a:xfrm>
              <a:off x="6751638" y="3822700"/>
              <a:ext cx="4754562" cy="14868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26991" name="ZoneTexte 2">
              <a:extLst>
                <a:ext uri="{FF2B5EF4-FFF2-40B4-BE49-F238E27FC236}">
                  <a16:creationId xmlns:a16="http://schemas.microsoft.com/office/drawing/2014/main" id="{813D89A5-8A36-46FA-AC8C-7BB746BC6AF6}"/>
                </a:ext>
              </a:extLst>
            </p:cNvPr>
            <p:cNvSpPr txBox="1">
              <a:spLocks noChangeArrowheads="1"/>
            </p:cNvSpPr>
            <p:nvPr/>
          </p:nvSpPr>
          <p:spPr bwMode="auto">
            <a:xfrm>
              <a:off x="6997700" y="3967163"/>
              <a:ext cx="4508500" cy="13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000" dirty="0">
                  <a:solidFill>
                    <a:srgbClr val="FFFFFF"/>
                  </a:solidFill>
                </a:rPr>
                <a:t>Este mito vem do hábito de consumi-las fora desse período, dado que no verão eram menos duráveis, e longas viagens até às cidades do interior não permitiam mantê-las frescas</a:t>
              </a:r>
              <a:r>
                <a:rPr lang="en-US" altLang="fr-FR" sz="1000" dirty="0">
                  <a:solidFill>
                    <a:srgbClr val="FFFFFF"/>
                  </a:solidFill>
                </a:rPr>
                <a:t>. </a:t>
              </a:r>
              <a:r>
                <a:rPr lang="pt-BR" altLang="fr-FR" sz="1000" dirty="0">
                  <a:solidFill>
                    <a:srgbClr val="FFFFFF"/>
                  </a:solidFill>
                </a:rPr>
                <a:t>Além disso, durante esse período, o de reprodução, as ostras são leitosas. Contêm mais hidratos de carbono, mas permanecem totalmente comestíveis, mesmo que o seu sabor não seja apreciado por todos.</a:t>
              </a:r>
            </a:p>
            <a:p>
              <a:endParaRPr lang="en-US" altLang="fr-FR" sz="1000" dirty="0">
                <a:solidFill>
                  <a:srgbClr val="FFFFFF"/>
                </a:solidFill>
              </a:endParaRPr>
            </a:p>
            <a:p>
              <a:r>
                <a:rPr lang="pt-BR" altLang="fr-FR" sz="1000" dirty="0">
                  <a:solidFill>
                    <a:srgbClr val="FFFFFF"/>
                  </a:solidFill>
                </a:rPr>
                <a:t>Além disso, o </a:t>
              </a:r>
              <a:r>
                <a:rPr lang="pt-BR" altLang="fr-FR" sz="1000" dirty="0" err="1">
                  <a:solidFill>
                    <a:srgbClr val="FFFFFF"/>
                  </a:solidFill>
                </a:rPr>
                <a:t>norovírus</a:t>
              </a:r>
              <a:r>
                <a:rPr lang="pt-BR" altLang="fr-FR" sz="1000" dirty="0">
                  <a:solidFill>
                    <a:srgbClr val="FFFFFF"/>
                  </a:solidFill>
                </a:rPr>
                <a:t> é mais frequente no inverno, que contém meses com "</a:t>
              </a:r>
              <a:r>
                <a:rPr lang="pt-BR" altLang="fr-FR" sz="1000" dirty="0" err="1">
                  <a:solidFill>
                    <a:srgbClr val="FFFFFF"/>
                  </a:solidFill>
                </a:rPr>
                <a:t>r</a:t>
              </a:r>
              <a:r>
                <a:rPr lang="pt-BR" altLang="fr-FR" sz="1000" dirty="0">
                  <a:solidFill>
                    <a:srgbClr val="FFFFFF"/>
                  </a:solidFill>
                </a:rPr>
                <a:t>".</a:t>
              </a:r>
              <a:endParaRPr lang="en-US" altLang="fr-FR" sz="1000" dirty="0">
                <a:solidFill>
                  <a:srgbClr val="FFFFFF"/>
                </a:solidFill>
              </a:endParaRPr>
            </a:p>
            <a:p>
              <a:endParaRPr lang="fr-FR" altLang="fr-FR" sz="1000" dirty="0">
                <a:solidFill>
                  <a:srgbClr val="FFFFFF"/>
                </a:solidFill>
              </a:endParaRPr>
            </a:p>
          </p:txBody>
        </p:sp>
      </p:grpSp>
      <p:sp>
        <p:nvSpPr>
          <p:cNvPr id="3" name="Bouton d’action : vide 2">
            <a:hlinkClick r:id="" action="ppaction://noaction" highlightClick="1"/>
            <a:extLst>
              <a:ext uri="{FF2B5EF4-FFF2-40B4-BE49-F238E27FC236}">
                <a16:creationId xmlns:a16="http://schemas.microsoft.com/office/drawing/2014/main" id="{72D22DC6-68F6-486D-9FAB-05CEEE5592DA}"/>
              </a:ext>
            </a:extLst>
          </p:cNvPr>
          <p:cNvSpPr/>
          <p:nvPr/>
        </p:nvSpPr>
        <p:spPr>
          <a:xfrm>
            <a:off x="11593513" y="2041525"/>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sp>
        <p:nvSpPr>
          <p:cNvPr id="28" name="Bouton d’action : vide 27">
            <a:hlinkClick r:id="" action="ppaction://noaction" highlightClick="1"/>
            <a:extLst>
              <a:ext uri="{FF2B5EF4-FFF2-40B4-BE49-F238E27FC236}">
                <a16:creationId xmlns:a16="http://schemas.microsoft.com/office/drawing/2014/main" id="{71835BE2-6B30-47A3-AF07-C74277B631F7}"/>
              </a:ext>
            </a:extLst>
          </p:cNvPr>
          <p:cNvSpPr/>
          <p:nvPr/>
        </p:nvSpPr>
        <p:spPr>
          <a:xfrm>
            <a:off x="11847513" y="3538538"/>
            <a:ext cx="185737" cy="184150"/>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sp>
        <p:nvSpPr>
          <p:cNvPr id="8" name="Bouton d’action : obtenir des informations 7">
            <a:hlinkClick r:id="" action="ppaction://noaction" highlightClick="1"/>
            <a:extLst>
              <a:ext uri="{FF2B5EF4-FFF2-40B4-BE49-F238E27FC236}">
                <a16:creationId xmlns:a16="http://schemas.microsoft.com/office/drawing/2014/main" id="{C4989143-10AB-4801-8885-AF854BD29325}"/>
              </a:ext>
            </a:extLst>
          </p:cNvPr>
          <p:cNvSpPr/>
          <p:nvPr/>
        </p:nvSpPr>
        <p:spPr>
          <a:xfrm>
            <a:off x="5734050" y="214630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27" name="Bouton d’action : obtenir des informations 26">
            <a:hlinkClick r:id="" action="ppaction://noaction" highlightClick="1"/>
            <a:extLst>
              <a:ext uri="{FF2B5EF4-FFF2-40B4-BE49-F238E27FC236}">
                <a16:creationId xmlns:a16="http://schemas.microsoft.com/office/drawing/2014/main" id="{7E3A6FBA-637C-4EA6-8CAD-533BFB72A0FC}"/>
              </a:ext>
            </a:extLst>
          </p:cNvPr>
          <p:cNvSpPr/>
          <p:nvPr/>
        </p:nvSpPr>
        <p:spPr>
          <a:xfrm>
            <a:off x="6091238" y="4071938"/>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126989" name="ZoneTexte 22">
            <a:extLst>
              <a:ext uri="{FF2B5EF4-FFF2-40B4-BE49-F238E27FC236}">
                <a16:creationId xmlns:a16="http://schemas.microsoft.com/office/drawing/2014/main" id="{E9BA988D-9E7D-4B8A-B364-24D7F7C6866F}"/>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3" grpId="1" animBg="1"/>
      <p:bldP spid="28" grpId="0" animBg="1"/>
      <p:bldP spid="2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oneTexte 4">
            <a:extLst>
              <a:ext uri="{FF2B5EF4-FFF2-40B4-BE49-F238E27FC236}">
                <a16:creationId xmlns:a16="http://schemas.microsoft.com/office/drawing/2014/main" id="{B8C7C0D1-4FE0-4EE5-99AF-67A7B1F9EBB3}"/>
              </a:ext>
            </a:extLst>
          </p:cNvPr>
          <p:cNvSpPr txBox="1">
            <a:spLocks noChangeArrowheads="1"/>
          </p:cNvSpPr>
          <p:nvPr/>
        </p:nvSpPr>
        <p:spPr bwMode="auto">
          <a:xfrm>
            <a:off x="225425" y="1476375"/>
            <a:ext cx="11736388"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lnSpc>
                <a:spcPct val="150000"/>
              </a:lnSpc>
            </a:pPr>
            <a:r>
              <a:rPr lang="fr-FR" altLang="fr-FR" sz="1400">
                <a:solidFill>
                  <a:srgbClr val="00707C"/>
                </a:solidFill>
              </a:rPr>
              <a:t>									</a:t>
            </a:r>
            <a:r>
              <a:rPr lang="fr-FR" altLang="fr-FR" sz="1400">
                <a:solidFill>
                  <a:srgbClr val="00707C"/>
                </a:solidFill>
                <a:hlinkClick r:id="rId2"/>
              </a:rPr>
              <a:t>SNS24 - Toxoplasmose</a:t>
            </a:r>
            <a:endParaRPr lang="fr-FR" altLang="fr-FR" sz="1800">
              <a:solidFill>
                <a:srgbClr val="00707C"/>
              </a:solidFill>
            </a:endParaRPr>
          </a:p>
          <a:p>
            <a:pPr eaLnBrk="1" hangingPunct="1">
              <a:lnSpc>
                <a:spcPct val="150000"/>
              </a:lnSpc>
            </a:pPr>
            <a:r>
              <a:rPr lang="fr-FR" altLang="fr-FR" sz="1400">
                <a:solidFill>
                  <a:srgbClr val="00707C"/>
                </a:solidFill>
              </a:rPr>
              <a:t>									</a:t>
            </a:r>
            <a:r>
              <a:rPr lang="fr-FR" altLang="fr-FR" sz="1400">
                <a:solidFill>
                  <a:srgbClr val="00707C"/>
                </a:solidFill>
                <a:hlinkClick r:id="rId3"/>
              </a:rPr>
              <a:t>Toxoplasmose na gravidez</a:t>
            </a:r>
            <a:endParaRPr lang="fr-FR" altLang="fr-FR" sz="1400">
              <a:solidFill>
                <a:srgbClr val="00707C"/>
              </a:solidFill>
            </a:endParaRPr>
          </a:p>
          <a:p>
            <a:pPr eaLnBrk="1" hangingPunct="1">
              <a:lnSpc>
                <a:spcPct val="150000"/>
              </a:lnSpc>
            </a:pPr>
            <a:r>
              <a:rPr lang="fr-FR" altLang="fr-FR" sz="1400">
                <a:solidFill>
                  <a:srgbClr val="00707C"/>
                </a:solidFill>
              </a:rPr>
              <a:t>									</a:t>
            </a:r>
            <a:r>
              <a:rPr lang="pt-BR" altLang="fr-FR" sz="1400">
                <a:solidFill>
                  <a:srgbClr val="00707C"/>
                </a:solidFill>
                <a:hlinkClick r:id="rId4"/>
              </a:rPr>
              <a:t>Toxoplasmose: diagnóstico laboratorial de casos clínicos suspeitos de infeção entre 2009 e 2013</a:t>
            </a:r>
            <a:endParaRPr lang="fr-FR" altLang="fr-FR" sz="1400">
              <a:solidFill>
                <a:srgbClr val="00707C"/>
              </a:solidFill>
            </a:endParaRPr>
          </a:p>
          <a:p>
            <a:pPr eaLnBrk="1" hangingPunct="1">
              <a:lnSpc>
                <a:spcPct val="150000"/>
              </a:lnSpc>
            </a:pPr>
            <a:r>
              <a:rPr lang="fr-FR" altLang="fr-FR" sz="1400">
                <a:solidFill>
                  <a:srgbClr val="00707C"/>
                </a:solidFill>
              </a:rPr>
              <a:t>							</a:t>
            </a:r>
            <a:r>
              <a:rPr lang="en-US" altLang="fr-FR">
                <a:solidFill>
                  <a:srgbClr val="000000"/>
                </a:solidFill>
              </a:rPr>
              <a:t> </a:t>
            </a:r>
          </a:p>
          <a:p>
            <a:pPr eaLnBrk="1" hangingPunct="1"/>
            <a:endParaRPr lang="en-US" altLang="fr-FR">
              <a:solidFill>
                <a:srgbClr val="000000"/>
              </a:solidFill>
            </a:endParaRPr>
          </a:p>
          <a:p>
            <a:pPr eaLnBrk="1" hangingPunct="1"/>
            <a:endParaRPr lang="en-US" altLang="fr-FR">
              <a:solidFill>
                <a:srgbClr val="000000"/>
              </a:solidFill>
            </a:endParaRPr>
          </a:p>
          <a:p>
            <a:pPr eaLnBrk="1" hangingPunct="1"/>
            <a:endParaRPr lang="en-US" altLang="fr-FR">
              <a:solidFill>
                <a:srgbClr val="000000"/>
              </a:solidFill>
            </a:endParaRPr>
          </a:p>
          <a:p>
            <a:pPr eaLnBrk="1" hangingPunct="1">
              <a:lnSpc>
                <a:spcPct val="150000"/>
              </a:lnSpc>
            </a:pPr>
            <a:r>
              <a:rPr lang="en-US" altLang="fr-FR" sz="1400">
                <a:solidFill>
                  <a:srgbClr val="000000"/>
                </a:solidFill>
              </a:rPr>
              <a:t>									</a:t>
            </a:r>
            <a:r>
              <a:rPr lang="fr-FR" altLang="fr-FR" sz="1400">
                <a:solidFill>
                  <a:srgbClr val="000000"/>
                </a:solidFill>
                <a:hlinkClick r:id="rId5"/>
              </a:rPr>
              <a:t>Fact sheet – Toxoplasmosis</a:t>
            </a:r>
            <a:endParaRPr lang="fr-FR" altLang="fr-FR" sz="1400">
              <a:solidFill>
                <a:srgbClr val="000000"/>
              </a:solidFill>
            </a:endParaRPr>
          </a:p>
          <a:p>
            <a:pPr eaLnBrk="1" hangingPunct="1">
              <a:lnSpc>
                <a:spcPct val="150000"/>
              </a:lnSpc>
            </a:pPr>
            <a:r>
              <a:rPr lang="fr-FR" altLang="fr-FR">
                <a:solidFill>
                  <a:srgbClr val="000000"/>
                </a:solidFill>
              </a:rPr>
              <a:t>									</a:t>
            </a:r>
            <a:r>
              <a:rPr lang="fr-FR" altLang="fr-FR" sz="1400">
                <a:solidFill>
                  <a:srgbClr val="000000"/>
                </a:solidFill>
                <a:hlinkClick r:id="rId6"/>
              </a:rPr>
              <a:t>Toxoplasmosis: greater awareness needed</a:t>
            </a:r>
            <a:endParaRPr lang="en-US" altLang="fr-FR" sz="1400">
              <a:solidFill>
                <a:srgbClr val="000000"/>
              </a:solidFill>
            </a:endParaRPr>
          </a:p>
          <a:p>
            <a:pPr eaLnBrk="1" hangingPunct="1">
              <a:lnSpc>
                <a:spcPct val="150000"/>
              </a:lnSpc>
            </a:pPr>
            <a:r>
              <a:rPr lang="en-US" altLang="fr-FR">
                <a:solidFill>
                  <a:srgbClr val="000000"/>
                </a:solidFill>
              </a:rPr>
              <a:t>									</a:t>
            </a:r>
            <a:r>
              <a:rPr lang="en-US" altLang="fr-FR" sz="1400">
                <a:solidFill>
                  <a:srgbClr val="000000"/>
                </a:solidFill>
                <a:hlinkClick r:id="rId7"/>
              </a:rPr>
              <a:t>Interview: my son was born with congenital toxoplasmosis</a:t>
            </a:r>
            <a:r>
              <a:rPr lang="en-US" altLang="fr-FR" sz="1400">
                <a:solidFill>
                  <a:srgbClr val="000000"/>
                </a:solidFill>
              </a:rPr>
              <a:t> </a:t>
            </a:r>
            <a:r>
              <a:rPr lang="fr-FR" altLang="fr-FR" sz="1400">
                <a:solidFill>
                  <a:srgbClr val="00707C"/>
                </a:solidFill>
              </a:rPr>
              <a:t>					</a:t>
            </a:r>
          </a:p>
          <a:p>
            <a:pPr eaLnBrk="1" hangingPunct="1">
              <a:lnSpc>
                <a:spcPct val="150000"/>
              </a:lnSpc>
            </a:pPr>
            <a:r>
              <a:rPr lang="fr-FR" altLang="fr-FR" sz="1400">
                <a:solidFill>
                  <a:srgbClr val="00707C"/>
                </a:solidFill>
              </a:rPr>
              <a:t>									</a:t>
            </a:r>
            <a:r>
              <a:rPr lang="en-US" altLang="fr-FR" sz="1400">
                <a:solidFill>
                  <a:srgbClr val="000000"/>
                </a:solidFill>
                <a:hlinkClick r:id="rId8"/>
              </a:rPr>
              <a:t>Interview: I was diagnosed with toxoplasmosis when pregnant</a:t>
            </a:r>
            <a:endParaRPr lang="en-US" altLang="fr-FR" sz="1400">
              <a:solidFill>
                <a:srgbClr val="000000"/>
              </a:solidFill>
            </a:endParaRPr>
          </a:p>
          <a:p>
            <a:pPr eaLnBrk="1" hangingPunct="1">
              <a:lnSpc>
                <a:spcPct val="150000"/>
              </a:lnSpc>
            </a:pPr>
            <a:r>
              <a:rPr lang="en-US" altLang="fr-FR" sz="1400">
                <a:solidFill>
                  <a:srgbClr val="000000"/>
                </a:solidFill>
              </a:rPr>
              <a:t>								</a:t>
            </a:r>
          </a:p>
          <a:p>
            <a:pPr eaLnBrk="1" hangingPunct="1">
              <a:lnSpc>
                <a:spcPct val="150000"/>
              </a:lnSpc>
            </a:pPr>
            <a:r>
              <a:rPr lang="en-US" altLang="fr-FR" sz="1400">
                <a:solidFill>
                  <a:srgbClr val="000000"/>
                </a:solidFill>
              </a:rPr>
              <a:t>									</a:t>
            </a:r>
            <a:r>
              <a:rPr lang="fr-FR" altLang="fr-FR" sz="1400">
                <a:solidFill>
                  <a:srgbClr val="00707C"/>
                </a:solidFill>
                <a:hlinkClick r:id="rId9"/>
              </a:rPr>
              <a:t>Facts about toxoplasmosis</a:t>
            </a:r>
            <a:endParaRPr lang="fr-FR" altLang="fr-FR" sz="1400">
              <a:solidFill>
                <a:srgbClr val="00707C"/>
              </a:solidFill>
            </a:endParaRPr>
          </a:p>
          <a:p>
            <a:pPr eaLnBrk="1" hangingPunct="1">
              <a:lnSpc>
                <a:spcPct val="150000"/>
              </a:lnSpc>
            </a:pPr>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a:solidFill>
                <a:srgbClr val="000000"/>
              </a:solidFill>
            </a:endParaRPr>
          </a:p>
        </p:txBody>
      </p:sp>
      <p:sp>
        <p:nvSpPr>
          <p:cNvPr id="129027" name="Titre 1">
            <a:extLst>
              <a:ext uri="{FF2B5EF4-FFF2-40B4-BE49-F238E27FC236}">
                <a16:creationId xmlns:a16="http://schemas.microsoft.com/office/drawing/2014/main" id="{00F7AACF-23AB-4611-A0CB-CBC36929810F}"/>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pt-BR" altLang="fr-FR" sz="4500" b="1">
                <a:solidFill>
                  <a:srgbClr val="00707C"/>
                </a:solidFill>
                <a:latin typeface="Georgia" panose="02040502050405020303" pitchFamily="18" charset="0"/>
              </a:rPr>
              <a:t>Mais informação sobre o </a:t>
            </a:r>
          </a:p>
          <a:p>
            <a:pPr algn="ctr" defTabSz="914400" eaLnBrk="1" hangingPunct="1">
              <a:lnSpc>
                <a:spcPts val="5250"/>
              </a:lnSpc>
            </a:pPr>
            <a:r>
              <a:rPr lang="pt-BR" altLang="fr-FR" sz="4500" b="1" i="1">
                <a:solidFill>
                  <a:srgbClr val="00707C"/>
                </a:solidFill>
                <a:latin typeface="Georgia" panose="02040502050405020303" pitchFamily="18" charset="0"/>
              </a:rPr>
              <a:t>Toxoplasma gondii</a:t>
            </a:r>
            <a:endParaRPr lang="fr-FR" altLang="fr-FR" sz="4500" b="1" i="1">
              <a:solidFill>
                <a:srgbClr val="00707C"/>
              </a:solidFill>
              <a:latin typeface="Georgia" panose="02040502050405020303" pitchFamily="18" charset="0"/>
            </a:endParaRPr>
          </a:p>
        </p:txBody>
      </p:sp>
      <p:grpSp>
        <p:nvGrpSpPr>
          <p:cNvPr id="129028" name="Groupe 6">
            <a:extLst>
              <a:ext uri="{FF2B5EF4-FFF2-40B4-BE49-F238E27FC236}">
                <a16:creationId xmlns:a16="http://schemas.microsoft.com/office/drawing/2014/main" id="{1F9B9C6E-2112-4E23-AF98-8A1FD74098AD}"/>
              </a:ext>
            </a:extLst>
          </p:cNvPr>
          <p:cNvGrpSpPr>
            <a:grpSpLocks/>
          </p:cNvGrpSpPr>
          <p:nvPr/>
        </p:nvGrpSpPr>
        <p:grpSpPr bwMode="auto">
          <a:xfrm>
            <a:off x="-46038" y="6353175"/>
            <a:ext cx="12265026" cy="509588"/>
            <a:chOff x="5137" y="6349854"/>
            <a:chExt cx="12192000" cy="508973"/>
          </a:xfrm>
        </p:grpSpPr>
        <p:sp>
          <p:nvSpPr>
            <p:cNvPr id="129037" name="ZoneTexte 7">
              <a:extLst>
                <a:ext uri="{FF2B5EF4-FFF2-40B4-BE49-F238E27FC236}">
                  <a16:creationId xmlns:a16="http://schemas.microsoft.com/office/drawing/2014/main" id="{B78912CA-B4BA-4E1F-AF88-B30271865A31}"/>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29038" name="ZoneTexte 8">
              <a:extLst>
                <a:ext uri="{FF2B5EF4-FFF2-40B4-BE49-F238E27FC236}">
                  <a16:creationId xmlns:a16="http://schemas.microsoft.com/office/drawing/2014/main" id="{A93BB26E-C489-454E-97D6-3135852A64CC}"/>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4368EE26-DC66-4523-8FA1-F37016D01A57}"/>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10" action="ppaction://hlinksldjump" highlightClick="1"/>
              <a:extLst>
                <a:ext uri="{FF2B5EF4-FFF2-40B4-BE49-F238E27FC236}">
                  <a16:creationId xmlns:a16="http://schemas.microsoft.com/office/drawing/2014/main" id="{0241876D-BDA9-4280-B593-87DC9B3DFDE9}"/>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29041" name="Image 14">
              <a:extLst>
                <a:ext uri="{FF2B5EF4-FFF2-40B4-BE49-F238E27FC236}">
                  <a16:creationId xmlns:a16="http://schemas.microsoft.com/office/drawing/2014/main" id="{EDEDD983-0847-4346-96BE-AFDF19F7AB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9029" name="Image 1" descr="Logo: European Centre for Disease Prevention and Control">
            <a:extLst>
              <a:ext uri="{FF2B5EF4-FFF2-40B4-BE49-F238E27FC236}">
                <a16:creationId xmlns:a16="http://schemas.microsoft.com/office/drawing/2014/main" id="{7970A332-E396-4144-AB07-285D6FAFB5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3800" y="4983163"/>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Image 1" descr="Logo: World Health Organization - Regional Office for Europe">
            <a:extLst>
              <a:ext uri="{FF2B5EF4-FFF2-40B4-BE49-F238E27FC236}">
                <a16:creationId xmlns:a16="http://schemas.microsoft.com/office/drawing/2014/main" id="{674EEE98-5DC0-4D35-B164-A59E821CFA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2950" y="3941763"/>
            <a:ext cx="14954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Image 13" descr="Toxoplasma gondii ao microscópio">
            <a:extLst>
              <a:ext uri="{FF2B5EF4-FFF2-40B4-BE49-F238E27FC236}">
                <a16:creationId xmlns:a16="http://schemas.microsoft.com/office/drawing/2014/main" id="{7FB14B74-B725-484F-B75A-9259E1EB8D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93100" y="3344863"/>
            <a:ext cx="2401888" cy="201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6" name="ZoneTexte 2">
            <a:extLst>
              <a:ext uri="{FF2B5EF4-FFF2-40B4-BE49-F238E27FC236}">
                <a16:creationId xmlns:a16="http://schemas.microsoft.com/office/drawing/2014/main" id="{521C5A5F-E4AB-4881-B885-3EA636E98628}"/>
              </a:ext>
            </a:extLst>
          </p:cNvPr>
          <p:cNvSpPr txBox="1">
            <a:spLocks noChangeArrowheads="1"/>
          </p:cNvSpPr>
          <p:nvPr/>
        </p:nvSpPr>
        <p:spPr bwMode="auto">
          <a:xfrm>
            <a:off x="8293100" y="5361887"/>
            <a:ext cx="2401888" cy="23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a:solidFill>
                  <a:srgbClr val="000000"/>
                </a:solidFill>
              </a:rPr>
              <a:t>Fotografia de Jitender P. Dubey</a:t>
            </a:r>
            <a:endParaRPr lang="fr-FR" altLang="fr-FR">
              <a:solidFill>
                <a:srgbClr val="000000"/>
              </a:solidFill>
            </a:endParaRPr>
          </a:p>
        </p:txBody>
      </p:sp>
      <p:sp>
        <p:nvSpPr>
          <p:cNvPr id="129032" name="ZoneTexte 22">
            <a:extLst>
              <a:ext uri="{FF2B5EF4-FFF2-40B4-BE49-F238E27FC236}">
                <a16:creationId xmlns:a16="http://schemas.microsoft.com/office/drawing/2014/main" id="{45A45196-5DB9-4E61-B18C-2763AD2CC6B5}"/>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29033" name="Picture 16" descr="Logo: SNS 24">
            <a:extLst>
              <a:ext uri="{FF2B5EF4-FFF2-40B4-BE49-F238E27FC236}">
                <a16:creationId xmlns:a16="http://schemas.microsoft.com/office/drawing/2014/main" id="{9BBF2E99-29F8-4E05-ADEC-7D1F24B149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3350" y="1939925"/>
            <a:ext cx="2105025" cy="40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34" name="Picture 17" descr="Logo: Instituto Nacional de Saúde">
            <a:extLst>
              <a:ext uri="{FF2B5EF4-FFF2-40B4-BE49-F238E27FC236}">
                <a16:creationId xmlns:a16="http://schemas.microsoft.com/office/drawing/2014/main" id="{28445D63-D15F-473F-829C-96A42723B4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300" y="2538413"/>
            <a:ext cx="1616075" cy="56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oneTexte 4">
            <a:extLst>
              <a:ext uri="{FF2B5EF4-FFF2-40B4-BE49-F238E27FC236}">
                <a16:creationId xmlns:a16="http://schemas.microsoft.com/office/drawing/2014/main" id="{59AA7E74-C7EF-4574-BB44-4F750A662D74}"/>
              </a:ext>
            </a:extLst>
          </p:cNvPr>
          <p:cNvSpPr txBox="1">
            <a:spLocks noChangeArrowheads="1"/>
          </p:cNvSpPr>
          <p:nvPr/>
        </p:nvSpPr>
        <p:spPr bwMode="auto">
          <a:xfrm>
            <a:off x="246063" y="1693863"/>
            <a:ext cx="8969375"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eaLnBrk="1" hangingPunct="1"/>
            <a:endParaRPr lang="fr-FR" altLang="fr-FR" sz="1400" dirty="0">
              <a:solidFill>
                <a:srgbClr val="00707C"/>
              </a:solidFill>
            </a:endParaRPr>
          </a:p>
          <a:p>
            <a:pPr eaLnBrk="1" hangingPunct="1"/>
            <a:r>
              <a:rPr lang="pt-BR" altLang="fr-FR" sz="1400" dirty="0">
                <a:solidFill>
                  <a:srgbClr val="00707C"/>
                </a:solidFill>
                <a:latin typeface="Microsoft Sans Serif"/>
                <a:ea typeface="Microsoft Sans Serif"/>
                <a:cs typeface="Microsoft Sans Serif"/>
              </a:rPr>
              <a:t>Surto coletivo de infeção alimentar por </a:t>
            </a:r>
            <a:r>
              <a:rPr lang="pt-BR" altLang="fr-FR" sz="1400" i="1" dirty="0">
                <a:solidFill>
                  <a:srgbClr val="00707C"/>
                </a:solidFill>
                <a:latin typeface="Microsoft Sans Serif"/>
                <a:ea typeface="Microsoft Sans Serif"/>
                <a:cs typeface="Microsoft Sans Serif"/>
              </a:rPr>
              <a:t>Toxoplasma gondii </a:t>
            </a:r>
            <a:r>
              <a:rPr lang="pt-BR" altLang="fr-FR" sz="1400" dirty="0">
                <a:solidFill>
                  <a:srgbClr val="00707C"/>
                </a:solidFill>
                <a:latin typeface="Microsoft Sans Serif"/>
                <a:ea typeface="Microsoft Sans Serif"/>
                <a:cs typeface="Microsoft Sans Serif"/>
              </a:rPr>
              <a:t>associado ao consumo de carne de cordeiro, França, novembro de 2010</a:t>
            </a:r>
            <a:r>
              <a:rPr lang="en-US" altLang="fr-FR" sz="1400" dirty="0">
                <a:solidFill>
                  <a:srgbClr val="00707C"/>
                </a:solidFill>
                <a:latin typeface="Microsoft Sans Serif"/>
                <a:ea typeface="Microsoft Sans Serif"/>
                <a:cs typeface="Microsoft Sans Serif"/>
              </a:rPr>
              <a:t>. </a:t>
            </a:r>
            <a:r>
              <a:rPr lang="pt-BR" altLang="fr-FR" sz="1400" dirty="0">
                <a:solidFill>
                  <a:srgbClr val="B92233"/>
                </a:solidFill>
                <a:latin typeface="Microsoft Sans Serif"/>
                <a:ea typeface="Microsoft Sans Serif"/>
                <a:cs typeface="Microsoft Sans Serif"/>
              </a:rPr>
              <a:t>Cinco das sete pessoas que participaram numa mesma refeição apresentaram linfadenopatia, febre, astenia, dores de cabeça</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Carne de cordeiro malpassada foi servida nesta refeição</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A análise serológica mostrou que os cinco foram infetados por </a:t>
            </a:r>
            <a:r>
              <a:rPr lang="pt-BR" altLang="fr-FR" sz="1400" i="1" dirty="0">
                <a:solidFill>
                  <a:srgbClr val="00707C"/>
                </a:solidFill>
                <a:latin typeface="Microsoft Sans Serif"/>
                <a:ea typeface="Microsoft Sans Serif"/>
                <a:cs typeface="Microsoft Sans Serif"/>
              </a:rPr>
              <a:t>Toxoplasma gondii</a:t>
            </a:r>
            <a:r>
              <a:rPr lang="pt-BR" altLang="fr-FR" sz="1400" dirty="0">
                <a:solidFill>
                  <a:srgbClr val="00707C"/>
                </a:solidFill>
                <a:latin typeface="Microsoft Sans Serif"/>
                <a:ea typeface="Microsoft Sans Serif"/>
                <a:cs typeface="Microsoft Sans Serif"/>
              </a:rPr>
              <a:t>. Os outros dois estavam protegidos por uma imunização antiga</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Os sintomas duraram 4 meses e os pacientes receberam antibiótico durante 3 semanas, como forma de tratamento</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A presença de </a:t>
            </a:r>
            <a:r>
              <a:rPr lang="pt-BR" altLang="fr-FR" sz="1400" i="1" dirty="0">
                <a:solidFill>
                  <a:srgbClr val="00707C"/>
                </a:solidFill>
                <a:latin typeface="Microsoft Sans Serif"/>
                <a:ea typeface="Microsoft Sans Serif"/>
                <a:cs typeface="Microsoft Sans Serif"/>
              </a:rPr>
              <a:t>Toxoplasma </a:t>
            </a:r>
            <a:r>
              <a:rPr lang="pt-BR" altLang="fr-FR" sz="1400" i="1" dirty="0" err="1">
                <a:solidFill>
                  <a:srgbClr val="00707C"/>
                </a:solidFill>
                <a:latin typeface="Microsoft Sans Serif"/>
                <a:ea typeface="Microsoft Sans Serif"/>
                <a:cs typeface="Microsoft Sans Serif"/>
              </a:rPr>
              <a:t>gondii</a:t>
            </a:r>
            <a:r>
              <a:rPr lang="pt-BR" altLang="fr-FR" sz="1400" i="1"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foi confirmada nos restos de carne de cordeiro congelada</a:t>
            </a:r>
            <a:r>
              <a:rPr lang="en-US" altLang="fr-FR" sz="1400" dirty="0">
                <a:solidFill>
                  <a:srgbClr val="00707C"/>
                </a:solidFill>
                <a:latin typeface="Microsoft Sans Serif"/>
                <a:ea typeface="Microsoft Sans Serif"/>
                <a:cs typeface="Microsoft Sans Serif"/>
              </a:rPr>
              <a:t>. </a:t>
            </a:r>
            <a:r>
              <a:rPr lang="en-US" altLang="fr-FR" sz="1400" dirty="0" err="1">
                <a:solidFill>
                  <a:srgbClr val="00707C"/>
                </a:solidFill>
                <a:latin typeface="Microsoft Sans Serif"/>
                <a:ea typeface="Microsoft Sans Serif"/>
                <a:cs typeface="Microsoft Sans Serif"/>
              </a:rPr>
              <a:t>Os</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surtos de toxoplasmose são raros</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Este surto ilustra o risco de contaminação devido à carne de cordeiro malpassada</a:t>
            </a:r>
            <a:r>
              <a:rPr lang="en-US" altLang="fr-FR" sz="1400" dirty="0">
                <a:solidFill>
                  <a:srgbClr val="00707C"/>
                </a:solidFill>
                <a:latin typeface="Microsoft Sans Serif"/>
                <a:ea typeface="Microsoft Sans Serif"/>
                <a:cs typeface="Microsoft Sans Serif"/>
              </a:rPr>
              <a:t>. </a:t>
            </a:r>
            <a:endParaRPr lang="en-US" altLang="fr-FR" sz="1400" dirty="0">
              <a:solidFill>
                <a:srgbClr val="00707C"/>
              </a:solidFill>
              <a:ea typeface="Microsoft Sans Serif"/>
              <a:cs typeface="Microsoft Sans Serif"/>
            </a:endParaRPr>
          </a:p>
          <a:p>
            <a:pPr eaLnBrk="1" hangingPunct="1"/>
            <a:endParaRPr lang="en-US" altLang="fr-FR" sz="1400" dirty="0">
              <a:solidFill>
                <a:srgbClr val="00707C"/>
              </a:solidFill>
            </a:endParaRPr>
          </a:p>
          <a:p>
            <a:pPr eaLnBrk="1" hangingPunct="1"/>
            <a:endParaRPr lang="en-US" altLang="fr-FR" sz="1400" dirty="0">
              <a:solidFill>
                <a:srgbClr val="00707C"/>
              </a:solidFill>
            </a:endParaRPr>
          </a:p>
          <a:p>
            <a:pPr eaLnBrk="1" hangingPunct="1"/>
            <a:endParaRPr lang="en-US" altLang="fr-FR" sz="1400" dirty="0">
              <a:solidFill>
                <a:srgbClr val="00707C"/>
              </a:solidFill>
            </a:endParaRPr>
          </a:p>
          <a:p>
            <a:pPr eaLnBrk="1" hangingPunct="1"/>
            <a:r>
              <a:rPr lang="en-US" altLang="fr-FR" sz="1400" dirty="0">
                <a:solidFill>
                  <a:srgbClr val="00707C"/>
                </a:solidFill>
              </a:rPr>
              <a:t>    			 	</a:t>
            </a:r>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dirty="0">
              <a:solidFill>
                <a:srgbClr val="000000"/>
              </a:solidFill>
            </a:endParaRPr>
          </a:p>
        </p:txBody>
      </p:sp>
      <p:sp>
        <p:nvSpPr>
          <p:cNvPr id="130051" name="Titre 1">
            <a:extLst>
              <a:ext uri="{FF2B5EF4-FFF2-40B4-BE49-F238E27FC236}">
                <a16:creationId xmlns:a16="http://schemas.microsoft.com/office/drawing/2014/main" id="{DC9D94D3-0396-42D5-B6F8-C945A9AF2C9A}"/>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Surtos recentes – </a:t>
            </a:r>
            <a:r>
              <a:rPr lang="fr-FR" altLang="fr-FR" sz="4500" b="1" i="1">
                <a:solidFill>
                  <a:srgbClr val="00707C"/>
                </a:solidFill>
                <a:latin typeface="Georgia" panose="02040502050405020303" pitchFamily="18" charset="0"/>
              </a:rPr>
              <a:t>Toxoplasma gondii</a:t>
            </a:r>
          </a:p>
        </p:txBody>
      </p:sp>
      <p:grpSp>
        <p:nvGrpSpPr>
          <p:cNvPr id="130052" name="Groupe 6">
            <a:extLst>
              <a:ext uri="{FF2B5EF4-FFF2-40B4-BE49-F238E27FC236}">
                <a16:creationId xmlns:a16="http://schemas.microsoft.com/office/drawing/2014/main" id="{D87A3923-F290-4D63-AD84-A23724BF5F73}"/>
              </a:ext>
            </a:extLst>
          </p:cNvPr>
          <p:cNvGrpSpPr>
            <a:grpSpLocks/>
          </p:cNvGrpSpPr>
          <p:nvPr/>
        </p:nvGrpSpPr>
        <p:grpSpPr bwMode="auto">
          <a:xfrm>
            <a:off x="-46038" y="6353175"/>
            <a:ext cx="12265026" cy="509588"/>
            <a:chOff x="5137" y="6349854"/>
            <a:chExt cx="12192000" cy="508973"/>
          </a:xfrm>
        </p:grpSpPr>
        <p:sp>
          <p:nvSpPr>
            <p:cNvPr id="130058" name="ZoneTexte 7">
              <a:extLst>
                <a:ext uri="{FF2B5EF4-FFF2-40B4-BE49-F238E27FC236}">
                  <a16:creationId xmlns:a16="http://schemas.microsoft.com/office/drawing/2014/main" id="{92C6BDF2-E3A1-49D3-B0B0-204B37494DB3}"/>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0059" name="ZoneTexte 8">
              <a:extLst>
                <a:ext uri="{FF2B5EF4-FFF2-40B4-BE49-F238E27FC236}">
                  <a16:creationId xmlns:a16="http://schemas.microsoft.com/office/drawing/2014/main" id="{B116A172-71AB-493C-9CED-CE66A2C5173B}"/>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F0E83E55-2E43-45D2-BDF6-43E7D407A787}"/>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2" action="ppaction://hlinksldjump" highlightClick="1"/>
              <a:extLst>
                <a:ext uri="{FF2B5EF4-FFF2-40B4-BE49-F238E27FC236}">
                  <a16:creationId xmlns:a16="http://schemas.microsoft.com/office/drawing/2014/main" id="{5D83326E-89E9-483E-A61D-5272F6E2023B}"/>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0062" name="Image 14">
              <a:extLst>
                <a:ext uri="{FF2B5EF4-FFF2-40B4-BE49-F238E27FC236}">
                  <a16:creationId xmlns:a16="http://schemas.microsoft.com/office/drawing/2014/main" id="{3422C81F-4301-41AA-B6CE-E6CDA6AE7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0053" name="Image 25">
            <a:extLst>
              <a:ext uri="{FF2B5EF4-FFF2-40B4-BE49-F238E27FC236}">
                <a16:creationId xmlns:a16="http://schemas.microsoft.com/office/drawing/2014/main" id="{509BDFAB-8984-4C66-B504-CFCA170E3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638" y="4210050"/>
            <a:ext cx="508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ZoneTexte 1">
            <a:extLst>
              <a:ext uri="{FF2B5EF4-FFF2-40B4-BE49-F238E27FC236}">
                <a16:creationId xmlns:a16="http://schemas.microsoft.com/office/drawing/2014/main" id="{8CEBB120-4F86-4826-A2CD-610808B8F256}"/>
              </a:ext>
            </a:extLst>
          </p:cNvPr>
          <p:cNvSpPr txBox="1">
            <a:spLocks noChangeArrowheads="1"/>
          </p:cNvSpPr>
          <p:nvPr/>
        </p:nvSpPr>
        <p:spPr bwMode="auto">
          <a:xfrm>
            <a:off x="1697038" y="4210050"/>
            <a:ext cx="708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a:solidFill>
                  <a:srgbClr val="00707C"/>
                </a:solidFill>
                <a:hlinkClick r:id="rId5" tooltip="click here to open the link"/>
              </a:rPr>
              <a:t>Toxi-infection alimentaire collective à </a:t>
            </a:r>
            <a:r>
              <a:rPr lang="fr-FR" altLang="fr-FR" sz="1400" i="1">
                <a:solidFill>
                  <a:srgbClr val="00707C"/>
                </a:solidFill>
                <a:hlinkClick r:id="rId5" tooltip="click here to open the link"/>
              </a:rPr>
              <a:t>Toxoplasma gondii </a:t>
            </a:r>
            <a:r>
              <a:rPr lang="fr-FR" altLang="fr-FR" sz="1400">
                <a:solidFill>
                  <a:srgbClr val="00707C"/>
                </a:solidFill>
                <a:hlinkClick r:id="rId5" tooltip="click here to open the link"/>
              </a:rPr>
              <a:t>liée à la consommation d'agneau. Aveyron (France), novembre 2010</a:t>
            </a:r>
            <a:endParaRPr lang="fr-FR" altLang="fr-FR" sz="1400" u="sng">
              <a:solidFill>
                <a:srgbClr val="00707C"/>
              </a:solidFill>
              <a:hlinkClick r:id="rId5"/>
            </a:endParaRPr>
          </a:p>
          <a:p>
            <a:pPr eaLnBrk="1" hangingPunct="1"/>
            <a:endParaRPr lang="fr-FR" altLang="fr-FR" sz="1400">
              <a:solidFill>
                <a:srgbClr val="00707C"/>
              </a:solidFill>
            </a:endParaRPr>
          </a:p>
          <a:p>
            <a:endParaRPr lang="fr-FR" altLang="fr-FR" sz="1400">
              <a:solidFill>
                <a:srgbClr val="000000"/>
              </a:solidFill>
            </a:endParaRPr>
          </a:p>
        </p:txBody>
      </p:sp>
      <p:pic>
        <p:nvPicPr>
          <p:cNvPr id="130055" name="Image 2" descr="Fotografia: Prato de carne com vegetais">
            <a:extLst>
              <a:ext uri="{FF2B5EF4-FFF2-40B4-BE49-F238E27FC236}">
                <a16:creationId xmlns:a16="http://schemas.microsoft.com/office/drawing/2014/main" id="{7D871861-0303-46B5-B286-0F51F9585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888" y="1809750"/>
            <a:ext cx="26701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Image 1" descr="Logo: Santé publicque France">
            <a:extLst>
              <a:ext uri="{FF2B5EF4-FFF2-40B4-BE49-F238E27FC236}">
                <a16:creationId xmlns:a16="http://schemas.microsoft.com/office/drawing/2014/main" id="{FFF63294-33D5-486B-BD7A-5DA0A0C662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25" y="4100513"/>
            <a:ext cx="13192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ZoneTexte 22">
            <a:extLst>
              <a:ext uri="{FF2B5EF4-FFF2-40B4-BE49-F238E27FC236}">
                <a16:creationId xmlns:a16="http://schemas.microsoft.com/office/drawing/2014/main" id="{7C92F839-945B-4E9E-BE6D-0B1B2B55E83C}"/>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oneTexte 4">
            <a:extLst>
              <a:ext uri="{FF2B5EF4-FFF2-40B4-BE49-F238E27FC236}">
                <a16:creationId xmlns:a16="http://schemas.microsoft.com/office/drawing/2014/main" id="{D5FE2ED3-74D9-44DD-BFA3-25B7838764E2}"/>
              </a:ext>
            </a:extLst>
          </p:cNvPr>
          <p:cNvSpPr txBox="1">
            <a:spLocks noChangeArrowheads="1"/>
          </p:cNvSpPr>
          <p:nvPr/>
        </p:nvSpPr>
        <p:spPr bwMode="auto">
          <a:xfrm>
            <a:off x="227013" y="1281113"/>
            <a:ext cx="117379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800" dirty="0">
                <a:solidFill>
                  <a:srgbClr val="00707C"/>
                </a:solidFill>
              </a:rPr>
              <a:t>Vegetarianos podem sofrer uma intoxicação alimentar</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Micróbios podem sobreviver quando os alimentos são aquecidos no micro-ondas</a:t>
            </a: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fr-FR" altLang="fr-FR" sz="1400" dirty="0">
              <a:solidFill>
                <a:srgbClr val="00707C"/>
              </a:solidFill>
            </a:endParaRPr>
          </a:p>
          <a:p>
            <a:pPr eaLnBrk="1" hangingPunct="1"/>
            <a:endParaRPr lang="fr-FR" altLang="fr-FR" sz="1400" dirty="0">
              <a:solidFill>
                <a:srgbClr val="00707C"/>
              </a:solidFill>
            </a:endParaRPr>
          </a:p>
          <a:p>
            <a:pPr eaLnBrk="1" hangingPunct="1"/>
            <a:r>
              <a:rPr lang="pt-BR" altLang="fr-FR" sz="1800" dirty="0">
                <a:solidFill>
                  <a:srgbClr val="00707C"/>
                </a:solidFill>
              </a:rPr>
              <a:t>No caso de um hambúrguer a ausência de suco vermelho a sair não é suficiente para garantir que </a:t>
            </a:r>
          </a:p>
          <a:p>
            <a:pPr eaLnBrk="1" hangingPunct="1"/>
            <a:r>
              <a:rPr lang="pt-BR" altLang="fr-FR" sz="1800" dirty="0">
                <a:solidFill>
                  <a:srgbClr val="00707C"/>
                </a:solidFill>
              </a:rPr>
              <a:t>seja seguro a sua ingestão</a:t>
            </a:r>
            <a:endParaRPr lang="fr-FR" altLang="fr-FR" sz="1800" dirty="0">
              <a:solidFill>
                <a:srgbClr val="00707C"/>
              </a:solidFill>
            </a:endParaRPr>
          </a:p>
        </p:txBody>
      </p:sp>
      <p:sp>
        <p:nvSpPr>
          <p:cNvPr id="131075" name="Titre 1">
            <a:extLst>
              <a:ext uri="{FF2B5EF4-FFF2-40B4-BE49-F238E27FC236}">
                <a16:creationId xmlns:a16="http://schemas.microsoft.com/office/drawing/2014/main" id="{FD541E94-A625-44D5-903E-8F8F3C021595}"/>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Toxoplasma gondii</a:t>
            </a:r>
          </a:p>
        </p:txBody>
      </p:sp>
      <p:grpSp>
        <p:nvGrpSpPr>
          <p:cNvPr id="13319" name="Groupe 3">
            <a:extLst>
              <a:ext uri="{FF2B5EF4-FFF2-40B4-BE49-F238E27FC236}">
                <a16:creationId xmlns:a16="http://schemas.microsoft.com/office/drawing/2014/main" id="{4483AEE1-8580-4A47-8351-0D921D29B3A0}"/>
              </a:ext>
            </a:extLst>
          </p:cNvPr>
          <p:cNvGrpSpPr>
            <a:grpSpLocks/>
          </p:cNvGrpSpPr>
          <p:nvPr/>
        </p:nvGrpSpPr>
        <p:grpSpPr bwMode="auto">
          <a:xfrm>
            <a:off x="7523163" y="1193800"/>
            <a:ext cx="4533900" cy="717550"/>
            <a:chOff x="4700427" y="1223222"/>
            <a:chExt cx="5408687" cy="955497"/>
          </a:xfrm>
        </p:grpSpPr>
        <p:sp>
          <p:nvSpPr>
            <p:cNvPr id="2" name="Organigramme : Alternative 1">
              <a:extLst>
                <a:ext uri="{FF2B5EF4-FFF2-40B4-BE49-F238E27FC236}">
                  <a16:creationId xmlns:a16="http://schemas.microsoft.com/office/drawing/2014/main" id="{E84A8C1C-846E-4493-90B6-12C84DC45760}"/>
                </a:ext>
              </a:extLst>
            </p:cNvPr>
            <p:cNvSpPr/>
            <p:nvPr/>
          </p:nvSpPr>
          <p:spPr>
            <a:xfrm>
              <a:off x="4700427" y="1223222"/>
              <a:ext cx="4725025" cy="955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1102" name="ZoneTexte 2">
              <a:extLst>
                <a:ext uri="{FF2B5EF4-FFF2-40B4-BE49-F238E27FC236}">
                  <a16:creationId xmlns:a16="http://schemas.microsoft.com/office/drawing/2014/main" id="{3D08C312-35F8-45E9-A1B9-5E8153C2C2E7}"/>
                </a:ext>
              </a:extLst>
            </p:cNvPr>
            <p:cNvSpPr txBox="1">
              <a:spLocks noChangeArrowheads="1"/>
            </p:cNvSpPr>
            <p:nvPr/>
          </p:nvSpPr>
          <p:spPr bwMode="auto">
            <a:xfrm>
              <a:off x="4730592" y="1295387"/>
              <a:ext cx="5378522" cy="77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600">
                  <a:solidFill>
                    <a:srgbClr val="FFFFFF"/>
                  </a:solidFill>
                </a:rPr>
                <a:t>A toxoplasmose pode ser transmitida </a:t>
              </a:r>
            </a:p>
            <a:p>
              <a:r>
                <a:rPr lang="pt-BR" altLang="fr-FR" sz="1600">
                  <a:solidFill>
                    <a:srgbClr val="FFFFFF"/>
                  </a:solidFill>
                </a:rPr>
                <a:t>por vegetais crus contaminados.</a:t>
              </a:r>
              <a:endParaRPr lang="fr-FR" altLang="fr-FR" sz="1600">
                <a:solidFill>
                  <a:srgbClr val="FFFFFF"/>
                </a:solidFill>
              </a:endParaRPr>
            </a:p>
          </p:txBody>
        </p:sp>
      </p:grpSp>
      <p:pic>
        <p:nvPicPr>
          <p:cNvPr id="131077" name="Image 5" descr="Fotografia: Legumes diversos">
            <a:extLst>
              <a:ext uri="{FF2B5EF4-FFF2-40B4-BE49-F238E27FC236}">
                <a16:creationId xmlns:a16="http://schemas.microsoft.com/office/drawing/2014/main" id="{0B5BBAD3-A25A-4D18-8633-2C318022A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1144588"/>
            <a:ext cx="863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outon d’action : vide 2">
            <a:hlinkClick r:id="" action="ppaction://noaction" highlightClick="1"/>
            <a:extLst>
              <a:ext uri="{FF2B5EF4-FFF2-40B4-BE49-F238E27FC236}">
                <a16:creationId xmlns:a16="http://schemas.microsoft.com/office/drawing/2014/main" id="{A2B751CB-8E9C-4DFD-AB2B-9E68E9C415FB}"/>
              </a:ext>
            </a:extLst>
          </p:cNvPr>
          <p:cNvSpPr/>
          <p:nvPr/>
        </p:nvSpPr>
        <p:spPr>
          <a:xfrm>
            <a:off x="11237913" y="1236663"/>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pic>
        <p:nvPicPr>
          <p:cNvPr id="131079" name="Image 3" descr="Fotografia: Microondas">
            <a:extLst>
              <a:ext uri="{FF2B5EF4-FFF2-40B4-BE49-F238E27FC236}">
                <a16:creationId xmlns:a16="http://schemas.microsoft.com/office/drawing/2014/main" id="{5509C85F-F5AA-4E45-86F9-26F242223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200" y="2420938"/>
            <a:ext cx="10874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e 3">
            <a:extLst>
              <a:ext uri="{FF2B5EF4-FFF2-40B4-BE49-F238E27FC236}">
                <a16:creationId xmlns:a16="http://schemas.microsoft.com/office/drawing/2014/main" id="{EBA573DA-A641-45A2-843E-19E10A232820}"/>
              </a:ext>
            </a:extLst>
          </p:cNvPr>
          <p:cNvGrpSpPr>
            <a:grpSpLocks/>
          </p:cNvGrpSpPr>
          <p:nvPr/>
        </p:nvGrpSpPr>
        <p:grpSpPr bwMode="auto">
          <a:xfrm>
            <a:off x="319088" y="3319463"/>
            <a:ext cx="11737975" cy="1349375"/>
            <a:chOff x="4700427" y="1223222"/>
            <a:chExt cx="5671335" cy="1797923"/>
          </a:xfrm>
        </p:grpSpPr>
        <p:sp>
          <p:nvSpPr>
            <p:cNvPr id="26" name="Organigramme : Alternative 25">
              <a:extLst>
                <a:ext uri="{FF2B5EF4-FFF2-40B4-BE49-F238E27FC236}">
                  <a16:creationId xmlns:a16="http://schemas.microsoft.com/office/drawing/2014/main" id="{770765CC-31FF-435C-A5F7-57189A3C6C42}"/>
                </a:ext>
              </a:extLst>
            </p:cNvPr>
            <p:cNvSpPr/>
            <p:nvPr/>
          </p:nvSpPr>
          <p:spPr>
            <a:xfrm>
              <a:off x="4700427" y="1223222"/>
              <a:ext cx="5671335" cy="15715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1100" name="ZoneTexte 2">
              <a:extLst>
                <a:ext uri="{FF2B5EF4-FFF2-40B4-BE49-F238E27FC236}">
                  <a16:creationId xmlns:a16="http://schemas.microsoft.com/office/drawing/2014/main" id="{2C53F6D6-C1E9-455C-8001-37BE419B4838}"/>
                </a:ext>
              </a:extLst>
            </p:cNvPr>
            <p:cNvSpPr txBox="1">
              <a:spLocks noChangeArrowheads="1"/>
            </p:cNvSpPr>
            <p:nvPr/>
          </p:nvSpPr>
          <p:spPr bwMode="auto">
            <a:xfrm>
              <a:off x="4757178" y="1258366"/>
              <a:ext cx="5537528" cy="176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600" dirty="0">
                  <a:solidFill>
                    <a:srgbClr val="FFFFFF"/>
                  </a:solidFill>
                </a:rPr>
                <a:t>Para destruir bactérias e o </a:t>
              </a:r>
              <a:r>
                <a:rPr lang="pt-BR" altLang="fr-FR" sz="1600" i="1" dirty="0">
                  <a:solidFill>
                    <a:srgbClr val="FFFFFF"/>
                  </a:solidFill>
                </a:rPr>
                <a:t>Toxoplasma </a:t>
              </a:r>
              <a:r>
                <a:rPr lang="pt-BR" altLang="fr-FR" sz="1600" i="1" dirty="0" err="1">
                  <a:solidFill>
                    <a:srgbClr val="FFFFFF"/>
                  </a:solidFill>
                </a:rPr>
                <a:t>gondii</a:t>
              </a:r>
              <a:r>
                <a:rPr lang="pt-BR" altLang="fr-FR" sz="1600" dirty="0">
                  <a:solidFill>
                    <a:srgbClr val="FFFFFF"/>
                  </a:solidFill>
                </a:rPr>
                <a:t>, o importante é o tempo de cozedura a temperatura suficiente</a:t>
              </a:r>
              <a:r>
                <a:rPr lang="en-US" altLang="fr-FR" sz="1600" dirty="0">
                  <a:solidFill>
                    <a:srgbClr val="FFFFFF"/>
                  </a:solidFill>
                </a:rPr>
                <a:t>. </a:t>
              </a:r>
              <a:r>
                <a:rPr lang="pt-BR" altLang="fr-FR" sz="1600" dirty="0">
                  <a:solidFill>
                    <a:srgbClr val="FFFFFF"/>
                  </a:solidFill>
                </a:rPr>
                <a:t>As micro-ondas por si só não matam bactérias ou o </a:t>
              </a:r>
              <a:r>
                <a:rPr lang="pt-BR" altLang="fr-FR" sz="1600" i="1" dirty="0">
                  <a:solidFill>
                    <a:srgbClr val="FFFFFF"/>
                  </a:solidFill>
                </a:rPr>
                <a:t>Toxoplasma</a:t>
              </a:r>
              <a:r>
                <a:rPr lang="en-US" altLang="fr-FR" sz="1600" dirty="0">
                  <a:solidFill>
                    <a:srgbClr val="FFFFFF"/>
                  </a:solidFill>
                </a:rPr>
                <a:t>. </a:t>
              </a:r>
              <a:r>
                <a:rPr lang="pt-BR" altLang="fr-FR" sz="1600" dirty="0">
                  <a:solidFill>
                    <a:srgbClr val="FFFFFF"/>
                  </a:solidFill>
                </a:rPr>
                <a:t>As bactérias e o </a:t>
              </a:r>
              <a:r>
                <a:rPr lang="pt-BR" altLang="fr-FR" sz="1600" i="1" dirty="0">
                  <a:solidFill>
                    <a:srgbClr val="FFFFFF"/>
                  </a:solidFill>
                </a:rPr>
                <a:t>Toxoplasma</a:t>
              </a:r>
              <a:r>
                <a:rPr lang="pt-BR" altLang="fr-FR" sz="1600" dirty="0">
                  <a:solidFill>
                    <a:srgbClr val="FFFFFF"/>
                  </a:solidFill>
                </a:rPr>
                <a:t> são mortos pelo aumento da temperatura provocado por micro-ondas</a:t>
              </a:r>
              <a:r>
                <a:rPr lang="en-US" altLang="fr-FR" sz="1600" dirty="0">
                  <a:solidFill>
                    <a:srgbClr val="FFFFFF"/>
                  </a:solidFill>
                </a:rPr>
                <a:t>. </a:t>
              </a:r>
              <a:r>
                <a:rPr lang="pt-BR" altLang="fr-FR" sz="1600" dirty="0">
                  <a:solidFill>
                    <a:srgbClr val="FFFFFF"/>
                  </a:solidFill>
                </a:rPr>
                <a:t>No entanto, as micro-ondas não aquecem os alimentos de forma homogénea, apresentando risco de sobrevivência de micróbios em zonas frias.</a:t>
              </a:r>
              <a:endParaRPr lang="en-US" altLang="fr-FR" sz="1600" dirty="0">
                <a:solidFill>
                  <a:srgbClr val="FFFFFF"/>
                </a:solidFill>
              </a:endParaRPr>
            </a:p>
            <a:p>
              <a:endParaRPr lang="fr-FR" altLang="fr-FR" sz="1600" dirty="0">
                <a:solidFill>
                  <a:srgbClr val="FFFFFF"/>
                </a:solidFill>
              </a:endParaRPr>
            </a:p>
          </p:txBody>
        </p:sp>
      </p:grpSp>
      <p:sp>
        <p:nvSpPr>
          <p:cNvPr id="29" name="Bouton d’action : vide 28">
            <a:hlinkClick r:id="" action="ppaction://noaction" highlightClick="1"/>
            <a:extLst>
              <a:ext uri="{FF2B5EF4-FFF2-40B4-BE49-F238E27FC236}">
                <a16:creationId xmlns:a16="http://schemas.microsoft.com/office/drawing/2014/main" id="{98A0BCAC-33D5-4F89-B3F1-CA5D9A4E33BF}"/>
              </a:ext>
            </a:extLst>
          </p:cNvPr>
          <p:cNvSpPr/>
          <p:nvPr/>
        </p:nvSpPr>
        <p:spPr>
          <a:xfrm>
            <a:off x="11839575" y="33750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pic>
        <p:nvPicPr>
          <p:cNvPr id="131082" name="Image 5" descr="Fotografia: Foto de carne crua">
            <a:extLst>
              <a:ext uri="{FF2B5EF4-FFF2-40B4-BE49-F238E27FC236}">
                <a16:creationId xmlns:a16="http://schemas.microsoft.com/office/drawing/2014/main" id="{042955DD-1C4B-4B30-B647-9F950DE04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4611688"/>
            <a:ext cx="139223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e 3">
            <a:extLst>
              <a:ext uri="{FF2B5EF4-FFF2-40B4-BE49-F238E27FC236}">
                <a16:creationId xmlns:a16="http://schemas.microsoft.com/office/drawing/2014/main" id="{36D130B3-1F7F-4C64-83DF-27242AEF4268}"/>
              </a:ext>
            </a:extLst>
          </p:cNvPr>
          <p:cNvGrpSpPr>
            <a:grpSpLocks/>
          </p:cNvGrpSpPr>
          <p:nvPr/>
        </p:nvGrpSpPr>
        <p:grpSpPr bwMode="auto">
          <a:xfrm>
            <a:off x="3525838" y="5167313"/>
            <a:ext cx="6843712" cy="546100"/>
            <a:chOff x="4700424" y="1223222"/>
            <a:chExt cx="12735822" cy="955483"/>
          </a:xfrm>
        </p:grpSpPr>
        <p:sp>
          <p:nvSpPr>
            <p:cNvPr id="31" name="Organigramme : Alternative 30">
              <a:extLst>
                <a:ext uri="{FF2B5EF4-FFF2-40B4-BE49-F238E27FC236}">
                  <a16:creationId xmlns:a16="http://schemas.microsoft.com/office/drawing/2014/main" id="{99DC95CC-52DA-4DDA-B1B7-EBC870710064}"/>
                </a:ext>
              </a:extLst>
            </p:cNvPr>
            <p:cNvSpPr/>
            <p:nvPr/>
          </p:nvSpPr>
          <p:spPr>
            <a:xfrm>
              <a:off x="4700424" y="1223222"/>
              <a:ext cx="12735822" cy="9554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1098" name="ZoneTexte 2">
              <a:extLst>
                <a:ext uri="{FF2B5EF4-FFF2-40B4-BE49-F238E27FC236}">
                  <a16:creationId xmlns:a16="http://schemas.microsoft.com/office/drawing/2014/main" id="{3B79BA54-1021-4029-855D-2AE75F218530}"/>
                </a:ext>
              </a:extLst>
            </p:cNvPr>
            <p:cNvSpPr txBox="1">
              <a:spLocks noChangeArrowheads="1"/>
            </p:cNvSpPr>
            <p:nvPr/>
          </p:nvSpPr>
          <p:spPr bwMode="auto">
            <a:xfrm>
              <a:off x="4897119" y="1322450"/>
              <a:ext cx="12539125" cy="42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600">
                  <a:solidFill>
                    <a:srgbClr val="FFFFFF"/>
                  </a:solidFill>
                </a:rPr>
                <a:t>Os micróbios podem sobreviver num hambúrguer que não liberta suco.</a:t>
              </a:r>
              <a:endParaRPr lang="fr-FR" altLang="fr-FR" sz="1600">
                <a:solidFill>
                  <a:srgbClr val="FFFFFF"/>
                </a:solidFill>
              </a:endParaRPr>
            </a:p>
          </p:txBody>
        </p:sp>
      </p:grpSp>
      <p:sp>
        <p:nvSpPr>
          <p:cNvPr id="33" name="Bouton d’action : vide 32">
            <a:hlinkClick r:id="" action="ppaction://noaction" highlightClick="1"/>
            <a:extLst>
              <a:ext uri="{FF2B5EF4-FFF2-40B4-BE49-F238E27FC236}">
                <a16:creationId xmlns:a16="http://schemas.microsoft.com/office/drawing/2014/main" id="{19B0ED00-B068-4EC4-A2D4-A1498FD275B1}"/>
              </a:ext>
            </a:extLst>
          </p:cNvPr>
          <p:cNvSpPr/>
          <p:nvPr/>
        </p:nvSpPr>
        <p:spPr>
          <a:xfrm>
            <a:off x="10126663" y="5246688"/>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grpSp>
        <p:nvGrpSpPr>
          <p:cNvPr id="131085" name="Groupe 83">
            <a:extLst>
              <a:ext uri="{FF2B5EF4-FFF2-40B4-BE49-F238E27FC236}">
                <a16:creationId xmlns:a16="http://schemas.microsoft.com/office/drawing/2014/main" id="{3DC521C5-3CD2-4A1E-BCD5-23684A0AAAD5}"/>
              </a:ext>
            </a:extLst>
          </p:cNvPr>
          <p:cNvGrpSpPr>
            <a:grpSpLocks/>
          </p:cNvGrpSpPr>
          <p:nvPr/>
        </p:nvGrpSpPr>
        <p:grpSpPr bwMode="auto">
          <a:xfrm>
            <a:off x="-41275" y="6016625"/>
            <a:ext cx="12276138" cy="887413"/>
            <a:chOff x="-41565" y="6016088"/>
            <a:chExt cx="12276859" cy="888671"/>
          </a:xfrm>
        </p:grpSpPr>
        <p:sp>
          <p:nvSpPr>
            <p:cNvPr id="131090" name="ZoneTexte 84">
              <a:extLst>
                <a:ext uri="{FF2B5EF4-FFF2-40B4-BE49-F238E27FC236}">
                  <a16:creationId xmlns:a16="http://schemas.microsoft.com/office/drawing/2014/main" id="{0BE45845-11C2-42B3-A572-2752E0CD4AE3}"/>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131091" name="ZoneTexte 85">
              <a:extLst>
                <a:ext uri="{FF2B5EF4-FFF2-40B4-BE49-F238E27FC236}">
                  <a16:creationId xmlns:a16="http://schemas.microsoft.com/office/drawing/2014/main" id="{ED80C705-4064-4A6D-BCC4-B45FD8E6ADD0}"/>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38" name="Rectangle 37">
              <a:extLst>
                <a:ext uri="{FF2B5EF4-FFF2-40B4-BE49-F238E27FC236}">
                  <a16:creationId xmlns:a16="http://schemas.microsoft.com/office/drawing/2014/main" id="{A517F0CD-EA23-4A45-8303-C7418F1A4A96}"/>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39" name="Bouton d’action : vide 38">
              <a:hlinkClick r:id="rId5" action="ppaction://hlinksldjump" highlightClick="1"/>
              <a:extLst>
                <a:ext uri="{FF2B5EF4-FFF2-40B4-BE49-F238E27FC236}">
                  <a16:creationId xmlns:a16="http://schemas.microsoft.com/office/drawing/2014/main" id="{507BCD3A-14A8-4909-80ED-7E47D6635611}"/>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X</a:t>
              </a:r>
            </a:p>
          </p:txBody>
        </p:sp>
        <p:sp>
          <p:nvSpPr>
            <p:cNvPr id="131094" name="ZoneTexte 89">
              <a:extLst>
                <a:ext uri="{FF2B5EF4-FFF2-40B4-BE49-F238E27FC236}">
                  <a16:creationId xmlns:a16="http://schemas.microsoft.com/office/drawing/2014/main" id="{756D6819-64E0-4EDD-876D-5C72A3957AA0}"/>
                </a:ext>
              </a:extLst>
            </p:cNvPr>
            <p:cNvSpPr txBox="1">
              <a:spLocks noChangeArrowheads="1"/>
            </p:cNvSpPr>
            <p:nvPr/>
          </p:nvSpPr>
          <p:spPr bwMode="auto">
            <a:xfrm>
              <a:off x="9637569" y="6135725"/>
              <a:ext cx="1832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rPr>
                <a:t> </a:t>
              </a:r>
              <a:r>
                <a:rPr lang="fr-FR" altLang="fr-FR">
                  <a:solidFill>
                    <a:schemeClr val="bg1"/>
                  </a:solidFill>
                </a:rPr>
                <a:t>Próximo</a:t>
              </a:r>
              <a:endParaRPr lang="fr-FR" altLang="fr-FR">
                <a:solidFill>
                  <a:srgbClr val="FFFFFF"/>
                </a:solidFill>
              </a:endParaRPr>
            </a:p>
          </p:txBody>
        </p:sp>
        <p:sp>
          <p:nvSpPr>
            <p:cNvPr id="42" name="Bouton d’action : vide 41">
              <a:hlinkClick r:id="" action="ppaction://hlinkshowjump?jump=nextslide" highlightClick="1"/>
              <a:extLst>
                <a:ext uri="{FF2B5EF4-FFF2-40B4-BE49-F238E27FC236}">
                  <a16:creationId xmlns:a16="http://schemas.microsoft.com/office/drawing/2014/main" id="{B601750E-A390-4CAD-8E85-F52BD6997B30}"/>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&gt;</a:t>
              </a:r>
            </a:p>
          </p:txBody>
        </p:sp>
        <p:pic>
          <p:nvPicPr>
            <p:cNvPr id="131096" name="Image 91">
              <a:extLst>
                <a:ext uri="{FF2B5EF4-FFF2-40B4-BE49-F238E27FC236}">
                  <a16:creationId xmlns:a16="http://schemas.microsoft.com/office/drawing/2014/main" id="{FF7F7236-5618-4C83-93E9-10E930693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Bouton d’action : obtenir des informations 34">
            <a:hlinkClick r:id="" action="ppaction://noaction" highlightClick="1"/>
            <a:extLst>
              <a:ext uri="{FF2B5EF4-FFF2-40B4-BE49-F238E27FC236}">
                <a16:creationId xmlns:a16="http://schemas.microsoft.com/office/drawing/2014/main" id="{1FA5AE16-F50D-468D-A1ED-B29BB997C187}"/>
              </a:ext>
            </a:extLst>
          </p:cNvPr>
          <p:cNvSpPr/>
          <p:nvPr/>
        </p:nvSpPr>
        <p:spPr>
          <a:xfrm>
            <a:off x="5810250" y="133032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36" name="Bouton d’action : obtenir des informations 35">
            <a:hlinkClick r:id="" action="ppaction://noaction" highlightClick="1"/>
            <a:extLst>
              <a:ext uri="{FF2B5EF4-FFF2-40B4-BE49-F238E27FC236}">
                <a16:creationId xmlns:a16="http://schemas.microsoft.com/office/drawing/2014/main" id="{66E15A39-9ED1-4289-A811-0BA44BFE0A66}"/>
              </a:ext>
            </a:extLst>
          </p:cNvPr>
          <p:cNvSpPr/>
          <p:nvPr/>
        </p:nvSpPr>
        <p:spPr>
          <a:xfrm>
            <a:off x="8593138" y="270986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37" name="Bouton d’action : obtenir des informations 36">
            <a:hlinkClick r:id="" action="ppaction://noaction" highlightClick="1"/>
            <a:extLst>
              <a:ext uri="{FF2B5EF4-FFF2-40B4-BE49-F238E27FC236}">
                <a16:creationId xmlns:a16="http://schemas.microsoft.com/office/drawing/2014/main" id="{C492F1D6-001C-4B74-8312-B24B7A778D64}"/>
              </a:ext>
            </a:extLst>
          </p:cNvPr>
          <p:cNvSpPr/>
          <p:nvPr/>
        </p:nvSpPr>
        <p:spPr>
          <a:xfrm>
            <a:off x="3062288" y="493712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131089" name="ZoneTexte 22">
            <a:extLst>
              <a:ext uri="{FF2B5EF4-FFF2-40B4-BE49-F238E27FC236}">
                <a16:creationId xmlns:a16="http://schemas.microsoft.com/office/drawing/2014/main" id="{CDC38309-A458-4F4F-B8BF-4D8EA4E1F299}"/>
              </a:ext>
            </a:extLst>
          </p:cNvPr>
          <p:cNvSpPr txBox="1">
            <a:spLocks noChangeArrowheads="1"/>
          </p:cNvSpPr>
          <p:nvPr/>
        </p:nvSpPr>
        <p:spPr bwMode="auto">
          <a:xfrm>
            <a:off x="6032500" y="6146800"/>
            <a:ext cx="2595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1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 grpId="0" animBg="1"/>
      <p:bldP spid="3" grpId="1" animBg="1"/>
      <p:bldP spid="29" grpId="0" animBg="1"/>
      <p:bldP spid="29" grpId="1" animBg="1"/>
      <p:bldP spid="33" grpId="0" animBg="1"/>
      <p:bldP spid="33"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9A9488-C0CD-4DB0-9B62-23B0C28BF3D5}"/>
              </a:ext>
            </a:extLst>
          </p:cNvPr>
          <p:cNvSpPr txBox="1"/>
          <p:nvPr/>
        </p:nvSpPr>
        <p:spPr>
          <a:xfrm>
            <a:off x="227013" y="1281113"/>
            <a:ext cx="11737975" cy="3932237"/>
          </a:xfrm>
          <a:prstGeom prst="rect">
            <a:avLst/>
          </a:prstGeom>
          <a:noFill/>
        </p:spPr>
        <p:txBody>
          <a:bodyPr>
            <a:spAutoFit/>
          </a:bodyPr>
          <a:lstStyle/>
          <a:p>
            <a:pPr eaLnBrk="1" hangingPunct="1">
              <a:defRPr/>
            </a:pPr>
            <a:endParaRPr lang="fr-FR" altLang="fr-FR" sz="1400" dirty="0">
              <a:solidFill>
                <a:srgbClr val="00707C"/>
              </a:solidFill>
              <a:latin typeface="Microsoft Sans Serif"/>
            </a:endParaRPr>
          </a:p>
          <a:p>
            <a:pPr eaLnBrk="1" hangingPunct="1">
              <a:defRPr/>
            </a:pPr>
            <a:endParaRPr lang="en-US" altLang="fr-FR" dirty="0">
              <a:solidFill>
                <a:prstClr val="black"/>
              </a:solidFill>
            </a:endParaRPr>
          </a:p>
          <a:p>
            <a:pPr marL="285750" indent="-285750" eaLnBrk="1" hangingPunct="1">
              <a:buFont typeface="Arial" panose="020B0604020202020204" pitchFamily="34" charset="0"/>
              <a:buChar char="•"/>
              <a:defRPr/>
            </a:pPr>
            <a:endParaRPr lang="en-US" altLang="fr-FR" sz="1050" dirty="0">
              <a:solidFill>
                <a:prstClr val="black"/>
              </a:solidFill>
            </a:endParaRPr>
          </a:p>
          <a:p>
            <a:pPr eaLnBrk="1" hangingPunct="1">
              <a:defRPr/>
            </a:pPr>
            <a:r>
              <a:rPr lang="en-US" altLang="fr-FR" sz="1800" dirty="0">
                <a:solidFill>
                  <a:srgbClr val="00707C"/>
                </a:solidFill>
                <a:latin typeface="Microsoft Sans Serif"/>
              </a:rPr>
              <a:t>As </a:t>
            </a:r>
            <a:r>
              <a:rPr lang="en-US" altLang="fr-FR" sz="1800" dirty="0" err="1">
                <a:solidFill>
                  <a:srgbClr val="00707C"/>
                </a:solidFill>
                <a:latin typeface="Microsoft Sans Serif"/>
              </a:rPr>
              <a:t>marinadas</a:t>
            </a:r>
            <a:r>
              <a:rPr lang="en-US" altLang="fr-FR" sz="1800" dirty="0">
                <a:solidFill>
                  <a:srgbClr val="00707C"/>
                </a:solidFill>
                <a:latin typeface="Microsoft Sans Serif"/>
              </a:rPr>
              <a:t> </a:t>
            </a:r>
            <a:r>
              <a:rPr lang="en-US" altLang="fr-FR" sz="1800" dirty="0" err="1">
                <a:solidFill>
                  <a:srgbClr val="00707C"/>
                </a:solidFill>
                <a:latin typeface="Microsoft Sans Serif"/>
              </a:rPr>
              <a:t>não</a:t>
            </a:r>
            <a:r>
              <a:rPr lang="en-US" altLang="fr-FR" sz="1800" dirty="0">
                <a:solidFill>
                  <a:srgbClr val="00707C"/>
                </a:solidFill>
                <a:latin typeface="Microsoft Sans Serif"/>
              </a:rPr>
              <a:t> </a:t>
            </a:r>
            <a:r>
              <a:rPr lang="en-US" altLang="fr-FR" sz="1800" dirty="0" err="1">
                <a:solidFill>
                  <a:srgbClr val="00707C"/>
                </a:solidFill>
                <a:latin typeface="Microsoft Sans Serif"/>
              </a:rPr>
              <a:t>matam</a:t>
            </a:r>
            <a:r>
              <a:rPr lang="en-US" altLang="fr-FR" sz="1800" dirty="0">
                <a:solidFill>
                  <a:srgbClr val="00707C"/>
                </a:solidFill>
                <a:latin typeface="Microsoft Sans Serif"/>
              </a:rPr>
              <a:t> </a:t>
            </a:r>
            <a:r>
              <a:rPr lang="en-US" altLang="fr-FR" sz="1800" dirty="0" err="1">
                <a:solidFill>
                  <a:srgbClr val="00707C"/>
                </a:solidFill>
                <a:latin typeface="Microsoft Sans Serif"/>
              </a:rPr>
              <a:t>bactérias</a:t>
            </a:r>
            <a:r>
              <a:rPr lang="en-US" altLang="fr-FR" sz="1800" dirty="0">
                <a:solidFill>
                  <a:srgbClr val="00707C"/>
                </a:solidFill>
                <a:latin typeface="Microsoft Sans Serif"/>
              </a:rPr>
              <a:t>	</a:t>
            </a:r>
          </a:p>
          <a:p>
            <a:pPr eaLnBrk="1" hangingPunct="1">
              <a:defRPr/>
            </a:pPr>
            <a:endParaRPr lang="en-US" altLang="fr-FR" sz="1800" dirty="0">
              <a:solidFill>
                <a:srgbClr val="00707C"/>
              </a:solidFill>
              <a:latin typeface="Microsoft Sans Serif"/>
            </a:endParaRPr>
          </a:p>
          <a:p>
            <a:pPr eaLnBrk="1" hangingPunct="1">
              <a:defRPr/>
            </a:pPr>
            <a:endParaRPr lang="en-US" altLang="fr-FR" sz="1800" dirty="0">
              <a:solidFill>
                <a:srgbClr val="00707C"/>
              </a:solidFill>
              <a:latin typeface="Microsoft Sans Serif"/>
            </a:endParaRPr>
          </a:p>
          <a:p>
            <a:pPr eaLnBrk="1" hangingPunct="1">
              <a:defRPr/>
            </a:pPr>
            <a:r>
              <a:rPr lang="pt-BR" altLang="fr-FR" sz="1800" dirty="0">
                <a:solidFill>
                  <a:srgbClr val="00707C"/>
                </a:solidFill>
                <a:latin typeface="Microsoft Sans Serif"/>
              </a:rPr>
              <a:t>A desinfeção de saladas com vinagre ou sumo de limão não protege as grávidas não </a:t>
            </a:r>
          </a:p>
          <a:p>
            <a:pPr eaLnBrk="1" hangingPunct="1">
              <a:defRPr/>
            </a:pPr>
            <a:r>
              <a:rPr lang="pt-BR" altLang="fr-FR" sz="1800" dirty="0">
                <a:solidFill>
                  <a:srgbClr val="00707C"/>
                </a:solidFill>
                <a:latin typeface="Microsoft Sans Serif"/>
              </a:rPr>
              <a:t>imunes à toxoplasmose</a:t>
            </a:r>
          </a:p>
          <a:p>
            <a:pPr eaLnBrk="1" hangingPunct="1">
              <a:defRPr/>
            </a:pPr>
            <a:endParaRPr lang="en-US" altLang="fr-FR" sz="1800" dirty="0">
              <a:solidFill>
                <a:srgbClr val="00707C"/>
              </a:solidFill>
              <a:latin typeface="Microsoft Sans Serif"/>
            </a:endParaRPr>
          </a:p>
          <a:p>
            <a:pPr marL="285750" indent="-285750" eaLnBrk="1" hangingPunct="1">
              <a:buFont typeface="Arial" panose="020B0604020202020204" pitchFamily="34" charset="0"/>
              <a:buChar char="•"/>
              <a:defRPr/>
            </a:pPr>
            <a:endParaRPr lang="en-US" altLang="fr-FR" sz="1800" dirty="0">
              <a:solidFill>
                <a:srgbClr val="00707C"/>
              </a:solidFill>
              <a:latin typeface="Microsoft Sans Serif"/>
            </a:endParaRPr>
          </a:p>
          <a:p>
            <a:pPr eaLnBrk="1" hangingPunct="1">
              <a:defRPr/>
            </a:pPr>
            <a:endParaRPr lang="en-US" altLang="fr-FR" sz="1800" dirty="0">
              <a:solidFill>
                <a:srgbClr val="00707C"/>
              </a:solidFill>
              <a:latin typeface="Microsoft Sans Serif"/>
            </a:endParaRPr>
          </a:p>
          <a:p>
            <a:pPr eaLnBrk="1" hangingPunct="1">
              <a:defRPr/>
            </a:pPr>
            <a:endParaRPr lang="en-US" altLang="fr-FR" sz="1800" dirty="0">
              <a:solidFill>
                <a:srgbClr val="00707C"/>
              </a:solidFill>
              <a:latin typeface="Microsoft Sans Serif"/>
            </a:endParaRPr>
          </a:p>
          <a:p>
            <a:pPr eaLnBrk="1" hangingPunct="1">
              <a:defRPr/>
            </a:pPr>
            <a:endParaRPr lang="en-US" altLang="fr-FR" sz="1800" dirty="0">
              <a:solidFill>
                <a:srgbClr val="00707C"/>
              </a:solidFill>
              <a:latin typeface="Microsoft Sans Serif"/>
            </a:endParaRPr>
          </a:p>
          <a:p>
            <a:pPr eaLnBrk="1" hangingPunct="1">
              <a:defRPr/>
            </a:pPr>
            <a:r>
              <a:rPr lang="pt-BR" altLang="fr-FR" sz="1800" dirty="0">
                <a:solidFill>
                  <a:srgbClr val="00707C"/>
                </a:solidFill>
                <a:latin typeface="Microsoft Sans Serif"/>
              </a:rPr>
              <a:t>Para proteger contra a toxoplasmose todas as carnes devem ser bem cozinhadas, e não apenas </a:t>
            </a:r>
          </a:p>
          <a:p>
            <a:pPr eaLnBrk="1" hangingPunct="1">
              <a:defRPr/>
            </a:pPr>
            <a:r>
              <a:rPr lang="pt-BR" altLang="fr-FR" sz="1800" dirty="0">
                <a:solidFill>
                  <a:srgbClr val="00707C"/>
                </a:solidFill>
                <a:latin typeface="Microsoft Sans Serif"/>
              </a:rPr>
              <a:t>a carne de porco</a:t>
            </a:r>
            <a:endParaRPr lang="fr-FR" altLang="fr-FR" dirty="0">
              <a:solidFill>
                <a:prstClr val="black"/>
              </a:solidFill>
            </a:endParaRPr>
          </a:p>
        </p:txBody>
      </p:sp>
      <p:sp>
        <p:nvSpPr>
          <p:cNvPr id="132099" name="Titre 1">
            <a:extLst>
              <a:ext uri="{FF2B5EF4-FFF2-40B4-BE49-F238E27FC236}">
                <a16:creationId xmlns:a16="http://schemas.microsoft.com/office/drawing/2014/main" id="{90EF7389-923F-4C5F-8E83-4ED5E3E3486B}"/>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Toxoplasma gondii</a:t>
            </a:r>
          </a:p>
        </p:txBody>
      </p:sp>
      <p:grpSp>
        <p:nvGrpSpPr>
          <p:cNvPr id="132100" name="Groupe 83">
            <a:extLst>
              <a:ext uri="{FF2B5EF4-FFF2-40B4-BE49-F238E27FC236}">
                <a16:creationId xmlns:a16="http://schemas.microsoft.com/office/drawing/2014/main" id="{820F650D-9A57-4B4E-908C-061DB9193D9B}"/>
              </a:ext>
            </a:extLst>
          </p:cNvPr>
          <p:cNvGrpSpPr>
            <a:grpSpLocks/>
          </p:cNvGrpSpPr>
          <p:nvPr/>
        </p:nvGrpSpPr>
        <p:grpSpPr bwMode="auto">
          <a:xfrm>
            <a:off x="-41275" y="6016625"/>
            <a:ext cx="12276138" cy="887413"/>
            <a:chOff x="-41565" y="6016088"/>
            <a:chExt cx="12276859" cy="888671"/>
          </a:xfrm>
        </p:grpSpPr>
        <p:sp>
          <p:nvSpPr>
            <p:cNvPr id="132120" name="ZoneTexte 84">
              <a:extLst>
                <a:ext uri="{FF2B5EF4-FFF2-40B4-BE49-F238E27FC236}">
                  <a16:creationId xmlns:a16="http://schemas.microsoft.com/office/drawing/2014/main" id="{22761611-1A1B-4A17-AE69-A1032626A8D7}"/>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Close</a:t>
              </a:r>
            </a:p>
          </p:txBody>
        </p:sp>
        <p:sp>
          <p:nvSpPr>
            <p:cNvPr id="132121" name="ZoneTexte 85">
              <a:extLst>
                <a:ext uri="{FF2B5EF4-FFF2-40B4-BE49-F238E27FC236}">
                  <a16:creationId xmlns:a16="http://schemas.microsoft.com/office/drawing/2014/main" id="{EBA40BD5-146A-445D-99A3-E0B34A7F1E9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rPr>
                <a:t>                             Next</a:t>
              </a:r>
            </a:p>
          </p:txBody>
        </p:sp>
        <p:sp>
          <p:nvSpPr>
            <p:cNvPr id="39" name="Rectangle 38">
              <a:extLst>
                <a:ext uri="{FF2B5EF4-FFF2-40B4-BE49-F238E27FC236}">
                  <a16:creationId xmlns:a16="http://schemas.microsoft.com/office/drawing/2014/main" id="{300F1D58-3778-49E0-97CD-3A13A1D31103}"/>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40" name="Bouton d’action : vide 39">
              <a:hlinkClick r:id="rId2" action="ppaction://hlinksldjump" highlightClick="1"/>
              <a:extLst>
                <a:ext uri="{FF2B5EF4-FFF2-40B4-BE49-F238E27FC236}">
                  <a16:creationId xmlns:a16="http://schemas.microsoft.com/office/drawing/2014/main" id="{53FC409F-2476-41BA-AD64-5D429C942577}"/>
                </a:ext>
              </a:extLst>
            </p:cNvPr>
            <p:cNvSpPr/>
            <p:nvPr/>
          </p:nvSpPr>
          <p:spPr>
            <a:xfrm>
              <a:off x="5713461" y="6154397"/>
              <a:ext cx="306405"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X</a:t>
              </a:r>
            </a:p>
          </p:txBody>
        </p:sp>
        <p:sp>
          <p:nvSpPr>
            <p:cNvPr id="132124" name="ZoneTexte 89">
              <a:extLst>
                <a:ext uri="{FF2B5EF4-FFF2-40B4-BE49-F238E27FC236}">
                  <a16:creationId xmlns:a16="http://schemas.microsoft.com/office/drawing/2014/main" id="{211205BD-34A3-417D-8635-4BEED06A31FB}"/>
                </a:ext>
              </a:extLst>
            </p:cNvPr>
            <p:cNvSpPr txBox="1">
              <a:spLocks noChangeArrowheads="1"/>
            </p:cNvSpPr>
            <p:nvPr/>
          </p:nvSpPr>
          <p:spPr bwMode="auto">
            <a:xfrm>
              <a:off x="9637569" y="6135725"/>
              <a:ext cx="1832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rPr>
                <a:t> </a:t>
              </a:r>
              <a:r>
                <a:rPr lang="fr-FR" altLang="fr-FR">
                  <a:solidFill>
                    <a:schemeClr val="bg1"/>
                  </a:solidFill>
                </a:rPr>
                <a:t>Anterior</a:t>
              </a:r>
              <a:endParaRPr lang="fr-FR" altLang="fr-FR">
                <a:solidFill>
                  <a:srgbClr val="FFFFFF"/>
                </a:solidFill>
              </a:endParaRPr>
            </a:p>
          </p:txBody>
        </p:sp>
        <p:sp>
          <p:nvSpPr>
            <p:cNvPr id="43" name="Bouton d’action : vide 42">
              <a:hlinkClick r:id="" action="ppaction://hlinkshowjump?jump=previousslide" highlightClick="1"/>
              <a:extLst>
                <a:ext uri="{FF2B5EF4-FFF2-40B4-BE49-F238E27FC236}">
                  <a16:creationId xmlns:a16="http://schemas.microsoft.com/office/drawing/2014/main" id="{5BFB9B7E-4A9A-49EB-B277-F48E68F724E8}"/>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&lt;</a:t>
              </a:r>
            </a:p>
          </p:txBody>
        </p:sp>
        <p:pic>
          <p:nvPicPr>
            <p:cNvPr id="132126" name="Image 91">
              <a:extLst>
                <a:ext uri="{FF2B5EF4-FFF2-40B4-BE49-F238E27FC236}">
                  <a16:creationId xmlns:a16="http://schemas.microsoft.com/office/drawing/2014/main" id="{DE51C523-8FA3-40EC-B01C-2EAF28333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61" name="Groupe 3">
            <a:extLst>
              <a:ext uri="{FF2B5EF4-FFF2-40B4-BE49-F238E27FC236}">
                <a16:creationId xmlns:a16="http://schemas.microsoft.com/office/drawing/2014/main" id="{D68DC17D-DE15-4C06-B86D-39CE6CFFDDF6}"/>
              </a:ext>
            </a:extLst>
          </p:cNvPr>
          <p:cNvGrpSpPr>
            <a:grpSpLocks/>
          </p:cNvGrpSpPr>
          <p:nvPr/>
        </p:nvGrpSpPr>
        <p:grpSpPr bwMode="auto">
          <a:xfrm>
            <a:off x="6357943" y="1436688"/>
            <a:ext cx="5673720" cy="717550"/>
            <a:chOff x="4700427" y="1223222"/>
            <a:chExt cx="5594279" cy="955497"/>
          </a:xfrm>
        </p:grpSpPr>
        <p:sp>
          <p:nvSpPr>
            <p:cNvPr id="14" name="Organigramme : Alternative 13">
              <a:extLst>
                <a:ext uri="{FF2B5EF4-FFF2-40B4-BE49-F238E27FC236}">
                  <a16:creationId xmlns:a16="http://schemas.microsoft.com/office/drawing/2014/main" id="{6ABA4F85-8B05-4853-9EEE-2ED1AE368BC6}"/>
                </a:ext>
              </a:extLst>
            </p:cNvPr>
            <p:cNvSpPr/>
            <p:nvPr/>
          </p:nvSpPr>
          <p:spPr>
            <a:xfrm>
              <a:off x="4700427" y="1223222"/>
              <a:ext cx="5594279" cy="9554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2119" name="ZoneTexte 2">
              <a:extLst>
                <a:ext uri="{FF2B5EF4-FFF2-40B4-BE49-F238E27FC236}">
                  <a16:creationId xmlns:a16="http://schemas.microsoft.com/office/drawing/2014/main" id="{E05A6829-454C-4EBF-AA8D-DC39E0816992}"/>
                </a:ext>
              </a:extLst>
            </p:cNvPr>
            <p:cNvSpPr txBox="1">
              <a:spLocks noChangeArrowheads="1"/>
            </p:cNvSpPr>
            <p:nvPr/>
          </p:nvSpPr>
          <p:spPr bwMode="auto">
            <a:xfrm>
              <a:off x="4780983" y="1295049"/>
              <a:ext cx="5217411" cy="77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600" dirty="0">
                  <a:solidFill>
                    <a:srgbClr val="FFFFFF"/>
                  </a:solidFill>
                </a:rPr>
                <a:t>As marinadas geralmente não matam bactérias nem o </a:t>
              </a:r>
              <a:r>
                <a:rPr lang="pt-BR" altLang="fr-FR" sz="1600" i="1" dirty="0">
                  <a:solidFill>
                    <a:srgbClr val="FFFFFF"/>
                  </a:solidFill>
                </a:rPr>
                <a:t>Toxoplasma </a:t>
              </a:r>
              <a:r>
                <a:rPr lang="pt-BR" altLang="fr-FR" sz="1600" i="1" dirty="0" err="1">
                  <a:solidFill>
                    <a:srgbClr val="FFFFFF"/>
                  </a:solidFill>
                </a:rPr>
                <a:t>gondii</a:t>
              </a:r>
              <a:r>
                <a:rPr lang="pt-BR" altLang="fr-FR" sz="1600" dirty="0">
                  <a:solidFill>
                    <a:srgbClr val="FFFFFF"/>
                  </a:solidFill>
                </a:rPr>
                <a:t>.</a:t>
              </a:r>
              <a:endParaRPr lang="fr-FR" altLang="fr-FR" sz="1600" dirty="0">
                <a:solidFill>
                  <a:srgbClr val="FFFFFF"/>
                </a:solidFill>
              </a:endParaRPr>
            </a:p>
          </p:txBody>
        </p:sp>
      </p:grpSp>
      <p:pic>
        <p:nvPicPr>
          <p:cNvPr id="132102" name="Image 1" descr="Fotografia: Carne crua a marina em taça de metal">
            <a:extLst>
              <a:ext uri="{FF2B5EF4-FFF2-40B4-BE49-F238E27FC236}">
                <a16:creationId xmlns:a16="http://schemas.microsoft.com/office/drawing/2014/main" id="{DB234459-B212-4F60-83FE-818AC7E8E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93" y="1289050"/>
            <a:ext cx="19018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Image 3" descr="3 imagens:&#10;&#10;Garrafa de lixívia, frasco de vinagre e metades de limão">
            <a:extLst>
              <a:ext uri="{FF2B5EF4-FFF2-40B4-BE49-F238E27FC236}">
                <a16:creationId xmlns:a16="http://schemas.microsoft.com/office/drawing/2014/main" id="{41035335-013B-40DB-9DF6-6EE1B66C4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2138" y="2349500"/>
            <a:ext cx="22860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7" name="Groupe 3">
            <a:extLst>
              <a:ext uri="{FF2B5EF4-FFF2-40B4-BE49-F238E27FC236}">
                <a16:creationId xmlns:a16="http://schemas.microsoft.com/office/drawing/2014/main" id="{56AD1D31-09E1-4457-A049-CB1FE84620F4}"/>
              </a:ext>
            </a:extLst>
          </p:cNvPr>
          <p:cNvGrpSpPr>
            <a:grpSpLocks/>
          </p:cNvGrpSpPr>
          <p:nvPr/>
        </p:nvGrpSpPr>
        <p:grpSpPr bwMode="auto">
          <a:xfrm>
            <a:off x="268288" y="3568700"/>
            <a:ext cx="8705850" cy="633413"/>
            <a:chOff x="4700426" y="1223222"/>
            <a:chExt cx="5840802" cy="1168223"/>
          </a:xfrm>
        </p:grpSpPr>
        <p:sp>
          <p:nvSpPr>
            <p:cNvPr id="27" name="Organigramme : Alternative 26">
              <a:extLst>
                <a:ext uri="{FF2B5EF4-FFF2-40B4-BE49-F238E27FC236}">
                  <a16:creationId xmlns:a16="http://schemas.microsoft.com/office/drawing/2014/main" id="{979E9EDF-8DB2-42B2-89C2-409AECA3BD92}"/>
                </a:ext>
              </a:extLst>
            </p:cNvPr>
            <p:cNvSpPr/>
            <p:nvPr/>
          </p:nvSpPr>
          <p:spPr>
            <a:xfrm>
              <a:off x="4700426" y="1223222"/>
              <a:ext cx="5840802" cy="9544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2117" name="ZoneTexte 2">
              <a:extLst>
                <a:ext uri="{FF2B5EF4-FFF2-40B4-BE49-F238E27FC236}">
                  <a16:creationId xmlns:a16="http://schemas.microsoft.com/office/drawing/2014/main" id="{E6453A46-DC87-45F6-9AD6-A7B3ACF44DB4}"/>
                </a:ext>
              </a:extLst>
            </p:cNvPr>
            <p:cNvSpPr txBox="1">
              <a:spLocks noChangeArrowheads="1"/>
            </p:cNvSpPr>
            <p:nvPr/>
          </p:nvSpPr>
          <p:spPr bwMode="auto">
            <a:xfrm>
              <a:off x="4788999" y="1311786"/>
              <a:ext cx="5752229" cy="107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600">
                  <a:solidFill>
                    <a:srgbClr val="FFFFFF"/>
                  </a:solidFill>
                </a:rPr>
                <a:t>Sumo de limão e vinagre não são suficientemente eficazes para a desinfeção de saladas</a:t>
              </a:r>
              <a:r>
                <a:rPr lang="en-US" altLang="fr-FR" sz="1600">
                  <a:solidFill>
                    <a:srgbClr val="FFFFFF"/>
                  </a:solidFill>
                </a:rPr>
                <a:t>.</a:t>
              </a:r>
              <a:endParaRPr lang="fr-FR" altLang="fr-FR" sz="1600">
                <a:solidFill>
                  <a:srgbClr val="FFFFFF"/>
                </a:solidFill>
              </a:endParaRPr>
            </a:p>
          </p:txBody>
        </p:sp>
      </p:grpSp>
      <p:grpSp>
        <p:nvGrpSpPr>
          <p:cNvPr id="14353" name="Groupe 3">
            <a:extLst>
              <a:ext uri="{FF2B5EF4-FFF2-40B4-BE49-F238E27FC236}">
                <a16:creationId xmlns:a16="http://schemas.microsoft.com/office/drawing/2014/main" id="{F330D044-790B-4665-9BFB-0A6D4B4585A8}"/>
              </a:ext>
            </a:extLst>
          </p:cNvPr>
          <p:cNvGrpSpPr>
            <a:grpSpLocks/>
          </p:cNvGrpSpPr>
          <p:nvPr/>
        </p:nvGrpSpPr>
        <p:grpSpPr bwMode="auto">
          <a:xfrm>
            <a:off x="268288" y="5229225"/>
            <a:ext cx="9607550" cy="754063"/>
            <a:chOff x="4700428" y="1223222"/>
            <a:chExt cx="5378522" cy="957400"/>
          </a:xfrm>
        </p:grpSpPr>
        <p:sp>
          <p:nvSpPr>
            <p:cNvPr id="33" name="Organigramme : Alternative 32">
              <a:extLst>
                <a:ext uri="{FF2B5EF4-FFF2-40B4-BE49-F238E27FC236}">
                  <a16:creationId xmlns:a16="http://schemas.microsoft.com/office/drawing/2014/main" id="{ABD69177-CD46-4676-8111-E560E07A8FAC}"/>
                </a:ext>
              </a:extLst>
            </p:cNvPr>
            <p:cNvSpPr/>
            <p:nvPr/>
          </p:nvSpPr>
          <p:spPr>
            <a:xfrm>
              <a:off x="4700428" y="1223222"/>
              <a:ext cx="5263877" cy="957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2115" name="ZoneTexte 2">
              <a:extLst>
                <a:ext uri="{FF2B5EF4-FFF2-40B4-BE49-F238E27FC236}">
                  <a16:creationId xmlns:a16="http://schemas.microsoft.com/office/drawing/2014/main" id="{70D940F2-1E36-4764-A07D-38F5CFEAE667}"/>
                </a:ext>
              </a:extLst>
            </p:cNvPr>
            <p:cNvSpPr txBox="1">
              <a:spLocks noChangeArrowheads="1"/>
            </p:cNvSpPr>
            <p:nvPr/>
          </p:nvSpPr>
          <p:spPr bwMode="auto">
            <a:xfrm>
              <a:off x="4700428" y="1337705"/>
              <a:ext cx="5378522" cy="7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rgbClr val="FFFFFF"/>
                  </a:solidFill>
                </a:rPr>
                <a:t> </a:t>
              </a:r>
              <a:r>
                <a:rPr lang="pt-BR" altLang="fr-FR" sz="1600">
                  <a:solidFill>
                    <a:srgbClr val="FFFFFF"/>
                  </a:solidFill>
                </a:rPr>
                <a:t>O </a:t>
              </a:r>
              <a:r>
                <a:rPr lang="pt-BR" altLang="fr-FR" sz="1600" i="1">
                  <a:solidFill>
                    <a:srgbClr val="FFFFFF"/>
                  </a:solidFill>
                </a:rPr>
                <a:t>Toxoplasma gondii </a:t>
              </a:r>
              <a:r>
                <a:rPr lang="pt-BR" altLang="fr-FR" sz="1600">
                  <a:solidFill>
                    <a:srgbClr val="FFFFFF"/>
                  </a:solidFill>
                </a:rPr>
                <a:t>é particularmente frequente em carnes de pequenos ruminantes, como por exemplo, a carne de cordeiro.</a:t>
              </a:r>
              <a:endParaRPr lang="fr-FR" altLang="fr-FR" sz="1600">
                <a:solidFill>
                  <a:srgbClr val="FFFFFF"/>
                </a:solidFill>
              </a:endParaRPr>
            </a:p>
          </p:txBody>
        </p:sp>
      </p:grpSp>
      <p:pic>
        <p:nvPicPr>
          <p:cNvPr id="132106" name="Image 5" descr="Fotografia: Fatias de carne assada">
            <a:extLst>
              <a:ext uri="{FF2B5EF4-FFF2-40B4-BE49-F238E27FC236}">
                <a16:creationId xmlns:a16="http://schemas.microsoft.com/office/drawing/2014/main" id="{4BDAB47F-ABF9-49C6-ABF7-9B71768A6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4775" y="4327525"/>
            <a:ext cx="18272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outon d’action : vide 15">
            <a:hlinkClick r:id="" action="ppaction://noaction" highlightClick="1"/>
            <a:extLst>
              <a:ext uri="{FF2B5EF4-FFF2-40B4-BE49-F238E27FC236}">
                <a16:creationId xmlns:a16="http://schemas.microsoft.com/office/drawing/2014/main" id="{B0510A1D-6286-4274-825B-C1A5EF0A07C8}"/>
              </a:ext>
            </a:extLst>
          </p:cNvPr>
          <p:cNvSpPr/>
          <p:nvPr/>
        </p:nvSpPr>
        <p:spPr>
          <a:xfrm>
            <a:off x="11804650" y="14700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sp>
        <p:nvSpPr>
          <p:cNvPr id="29" name="Bouton d’action : vide 28">
            <a:hlinkClick r:id="" action="ppaction://noaction" highlightClick="1"/>
            <a:extLst>
              <a:ext uri="{FF2B5EF4-FFF2-40B4-BE49-F238E27FC236}">
                <a16:creationId xmlns:a16="http://schemas.microsoft.com/office/drawing/2014/main" id="{730A92D1-A72F-46CE-A9C0-5B24C06B70DB}"/>
              </a:ext>
            </a:extLst>
          </p:cNvPr>
          <p:cNvSpPr/>
          <p:nvPr/>
        </p:nvSpPr>
        <p:spPr>
          <a:xfrm>
            <a:off x="8734425" y="36036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sp>
        <p:nvSpPr>
          <p:cNvPr id="35" name="Bouton d’action : vide 34">
            <a:hlinkClick r:id="" action="ppaction://noaction" highlightClick="1"/>
            <a:extLst>
              <a:ext uri="{FF2B5EF4-FFF2-40B4-BE49-F238E27FC236}">
                <a16:creationId xmlns:a16="http://schemas.microsoft.com/office/drawing/2014/main" id="{BF41E07C-5613-4DBB-A3D0-1504F8B8E603}"/>
              </a:ext>
            </a:extLst>
          </p:cNvPr>
          <p:cNvSpPr/>
          <p:nvPr/>
        </p:nvSpPr>
        <p:spPr>
          <a:xfrm>
            <a:off x="9390063" y="5246688"/>
            <a:ext cx="184150"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a:solidFill>
                <a:prstClr val="black"/>
              </a:solidFill>
            </a:endParaRPr>
          </a:p>
        </p:txBody>
      </p:sp>
      <p:sp>
        <p:nvSpPr>
          <p:cNvPr id="37" name="Bouton d’action : obtenir des informations 36">
            <a:hlinkClick r:id="" action="ppaction://noaction" highlightClick="1"/>
            <a:extLst>
              <a:ext uri="{FF2B5EF4-FFF2-40B4-BE49-F238E27FC236}">
                <a16:creationId xmlns:a16="http://schemas.microsoft.com/office/drawing/2014/main" id="{455058CA-AA0C-40FC-BA03-0A774ABE573D}"/>
              </a:ext>
            </a:extLst>
          </p:cNvPr>
          <p:cNvSpPr/>
          <p:nvPr/>
        </p:nvSpPr>
        <p:spPr>
          <a:xfrm>
            <a:off x="3983043" y="1843088"/>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38" name="Bouton d’action : obtenir des informations 37">
            <a:hlinkClick r:id="" action="ppaction://noaction" highlightClick="1"/>
            <a:extLst>
              <a:ext uri="{FF2B5EF4-FFF2-40B4-BE49-F238E27FC236}">
                <a16:creationId xmlns:a16="http://schemas.microsoft.com/office/drawing/2014/main" id="{B9F09793-CE47-4981-A2EF-BED0B4DD8A68}"/>
              </a:ext>
            </a:extLst>
          </p:cNvPr>
          <p:cNvSpPr/>
          <p:nvPr/>
        </p:nvSpPr>
        <p:spPr>
          <a:xfrm>
            <a:off x="2781300" y="294640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41" name="Bouton d’action : obtenir des informations 40">
            <a:hlinkClick r:id="" action="ppaction://noaction" highlightClick="1"/>
            <a:extLst>
              <a:ext uri="{FF2B5EF4-FFF2-40B4-BE49-F238E27FC236}">
                <a16:creationId xmlns:a16="http://schemas.microsoft.com/office/drawing/2014/main" id="{B695F07B-AB76-4B84-92C5-1F2BAA537636}"/>
              </a:ext>
            </a:extLst>
          </p:cNvPr>
          <p:cNvSpPr/>
          <p:nvPr/>
        </p:nvSpPr>
        <p:spPr>
          <a:xfrm>
            <a:off x="2079625" y="486886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132113" name="ZoneTexte 22">
            <a:extLst>
              <a:ext uri="{FF2B5EF4-FFF2-40B4-BE49-F238E27FC236}">
                <a16:creationId xmlns:a16="http://schemas.microsoft.com/office/drawing/2014/main" id="{FEBC4E9C-02DE-4A9D-BC8D-AB0A8C2B3B98}"/>
              </a:ext>
            </a:extLst>
          </p:cNvPr>
          <p:cNvSpPr txBox="1">
            <a:spLocks noChangeArrowheads="1"/>
          </p:cNvSpPr>
          <p:nvPr/>
        </p:nvSpPr>
        <p:spPr bwMode="auto">
          <a:xfrm>
            <a:off x="6032500" y="6146800"/>
            <a:ext cx="2595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6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5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435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6" grpId="0" animBg="1"/>
      <p:bldP spid="16" grpId="1" animBg="1"/>
      <p:bldP spid="29" grpId="0" animBg="1"/>
      <p:bldP spid="29" grpId="1" animBg="1"/>
      <p:bldP spid="35" grpId="0" animBg="1"/>
      <p:bldP spid="3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oneTexte 4">
            <a:extLst>
              <a:ext uri="{FF2B5EF4-FFF2-40B4-BE49-F238E27FC236}">
                <a16:creationId xmlns:a16="http://schemas.microsoft.com/office/drawing/2014/main" id="{B7EF58ED-B1BF-45D3-917F-FB253E7D6676}"/>
              </a:ext>
            </a:extLst>
          </p:cNvPr>
          <p:cNvSpPr txBox="1">
            <a:spLocks noChangeArrowheads="1"/>
          </p:cNvSpPr>
          <p:nvPr/>
        </p:nvSpPr>
        <p:spPr bwMode="auto">
          <a:xfrm>
            <a:off x="263525" y="1714500"/>
            <a:ext cx="11736388"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a:solidFill>
                  <a:srgbClr val="00707C"/>
                </a:solidFill>
              </a:rPr>
              <a:t>				                				</a:t>
            </a:r>
          </a:p>
          <a:p>
            <a:pPr eaLnBrk="1" hangingPunct="1"/>
            <a:r>
              <a:rPr lang="fr-FR" altLang="fr-FR" sz="1400">
                <a:solidFill>
                  <a:srgbClr val="00707C"/>
                </a:solidFill>
              </a:rPr>
              <a:t>							</a:t>
            </a:r>
            <a:r>
              <a:rPr lang="en-US" altLang="fr-FR">
                <a:solidFill>
                  <a:srgbClr val="000000"/>
                </a:solidFill>
              </a:rPr>
              <a:t> </a:t>
            </a:r>
            <a:r>
              <a:rPr lang="en-US" altLang="fr-FR" sz="1400">
                <a:solidFill>
                  <a:srgbClr val="000000"/>
                </a:solidFill>
                <a:hlinkClick r:id="rId2" tooltip="Click here to open the link"/>
              </a:rPr>
              <a:t>How </a:t>
            </a:r>
            <a:r>
              <a:rPr lang="en-US" altLang="fr-FR" sz="1400" i="1">
                <a:solidFill>
                  <a:srgbClr val="000000"/>
                </a:solidFill>
                <a:hlinkClick r:id="rId2" tooltip="Click here to open the link"/>
              </a:rPr>
              <a:t>Campylobacter</a:t>
            </a:r>
            <a:r>
              <a:rPr lang="en-US" altLang="fr-FR" sz="1400">
                <a:solidFill>
                  <a:srgbClr val="000000"/>
                </a:solidFill>
                <a:hlinkClick r:id="rId2" tooltip="Click here to open the link"/>
              </a:rPr>
              <a:t>  is spread and how to minimise your chances of eating food contaminated with </a:t>
            </a:r>
            <a:r>
              <a:rPr lang="en-US" altLang="fr-FR" sz="1400" i="1">
                <a:solidFill>
                  <a:srgbClr val="000000"/>
                </a:solidFill>
                <a:hlinkClick r:id="rId2" tooltip="Click here to open the link"/>
              </a:rPr>
              <a:t>Campylobacter </a:t>
            </a:r>
            <a:endParaRPr lang="en-US" altLang="fr-FR" sz="1400" i="1">
              <a:solidFill>
                <a:srgbClr val="000000"/>
              </a:solidFill>
            </a:endParaRPr>
          </a:p>
          <a:p>
            <a:pPr eaLnBrk="1" hangingPunct="1"/>
            <a:endParaRPr lang="en-US" altLang="fr-FR" sz="1400">
              <a:solidFill>
                <a:srgbClr val="000000"/>
              </a:solidFill>
            </a:endParaRPr>
          </a:p>
          <a:p>
            <a:pPr eaLnBrk="1" hangingPunct="1"/>
            <a:endParaRPr lang="en-US" altLang="fr-FR" sz="1400">
              <a:solidFill>
                <a:srgbClr val="000000"/>
              </a:solidFill>
            </a:endParaRPr>
          </a:p>
          <a:p>
            <a:pPr eaLnBrk="1" hangingPunct="1"/>
            <a:endParaRPr lang="en-US" altLang="fr-FR" sz="1400">
              <a:solidFill>
                <a:srgbClr val="000000"/>
              </a:solidFill>
            </a:endParaRPr>
          </a:p>
          <a:p>
            <a:pPr eaLnBrk="1" hangingPunct="1"/>
            <a:r>
              <a:rPr lang="en-US" altLang="fr-FR">
                <a:solidFill>
                  <a:srgbClr val="000000"/>
                </a:solidFill>
              </a:rPr>
              <a:t>							 </a:t>
            </a:r>
            <a:r>
              <a:rPr lang="en-US" altLang="fr-FR" sz="1400">
                <a:solidFill>
                  <a:srgbClr val="000000"/>
                </a:solidFill>
                <a:hlinkClick r:id="rId3" tooltip="Click here to open the link"/>
              </a:rPr>
              <a:t>EFSA explains </a:t>
            </a:r>
            <a:r>
              <a:rPr lang="en-US" altLang="fr-FR" sz="1400" i="1">
                <a:solidFill>
                  <a:srgbClr val="000000"/>
                </a:solidFill>
                <a:hlinkClick r:id="rId3" tooltip="Click here to open the link"/>
              </a:rPr>
              <a:t>Campylobacter</a:t>
            </a:r>
            <a:endParaRPr lang="en-US" altLang="fr-FR" sz="1400" i="1">
              <a:solidFill>
                <a:srgbClr val="000000"/>
              </a:solidFill>
            </a:endParaRPr>
          </a:p>
          <a:p>
            <a:pPr eaLnBrk="1" hangingPunct="1"/>
            <a:endParaRPr lang="en-US" altLang="fr-FR">
              <a:solidFill>
                <a:srgbClr val="000000"/>
              </a:solidFill>
            </a:endParaRPr>
          </a:p>
          <a:p>
            <a:pPr eaLnBrk="1" hangingPunct="1"/>
            <a:endParaRPr lang="en-US" altLang="fr-FR">
              <a:solidFill>
                <a:srgbClr val="000000"/>
              </a:solidFill>
            </a:endParaRPr>
          </a:p>
          <a:p>
            <a:pPr eaLnBrk="1" hangingPunct="1"/>
            <a:endParaRPr lang="en-US" altLang="fr-FR">
              <a:solidFill>
                <a:srgbClr val="000000"/>
              </a:solidFill>
            </a:endParaRPr>
          </a:p>
          <a:p>
            <a:pPr eaLnBrk="1" hangingPunct="1">
              <a:lnSpc>
                <a:spcPct val="150000"/>
              </a:lnSpc>
            </a:pPr>
            <a:r>
              <a:rPr lang="en-US" altLang="fr-FR" sz="1400">
                <a:solidFill>
                  <a:srgbClr val="000000"/>
                </a:solidFill>
              </a:rPr>
              <a:t>							</a:t>
            </a:r>
            <a:r>
              <a:rPr lang="en-US" altLang="fr-FR" sz="1400">
                <a:solidFill>
                  <a:srgbClr val="000000"/>
                </a:solidFill>
                <a:hlinkClick r:id="rId4" tooltip="Click here to open the link"/>
              </a:rPr>
              <a:t>Fact sheet on </a:t>
            </a:r>
            <a:r>
              <a:rPr lang="en-US" altLang="fr-FR" sz="1400" i="1">
                <a:solidFill>
                  <a:srgbClr val="000000"/>
                </a:solidFill>
                <a:hlinkClick r:id="rId4" tooltip="Click here to open the link"/>
              </a:rPr>
              <a:t>Campylobacter</a:t>
            </a:r>
            <a:endParaRPr lang="en-US" altLang="fr-FR" sz="1400" i="1">
              <a:solidFill>
                <a:srgbClr val="000000"/>
              </a:solidFill>
            </a:endParaRPr>
          </a:p>
          <a:p>
            <a:pPr eaLnBrk="1" hangingPunct="1">
              <a:lnSpc>
                <a:spcPct val="150000"/>
              </a:lnSpc>
            </a:pPr>
            <a:r>
              <a:rPr lang="fr-FR" altLang="fr-FR">
                <a:solidFill>
                  <a:srgbClr val="000000"/>
                </a:solidFill>
              </a:rPr>
              <a:t>								</a:t>
            </a:r>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r>
              <a:rPr lang="fr-FR" altLang="fr-FR" sz="1400">
                <a:solidFill>
                  <a:srgbClr val="00707C"/>
                </a:solidFill>
                <a:hlinkClick r:id="rId5" tooltip="click here to open the link"/>
              </a:rPr>
              <a:t>F</a:t>
            </a:r>
            <a:r>
              <a:rPr lang="fr-FR" altLang="fr-FR" sz="1400">
                <a:solidFill>
                  <a:srgbClr val="000000"/>
                </a:solidFill>
                <a:hlinkClick r:id="rId5" tooltip="click here to open the link"/>
              </a:rPr>
              <a:t>acts about campylobacteriosis</a:t>
            </a:r>
            <a:endParaRPr lang="fr-FR" altLang="fr-FR" sz="1400">
              <a:solidFill>
                <a:srgbClr val="00707C"/>
              </a:solidFill>
            </a:endParaRPr>
          </a:p>
          <a:p>
            <a:pPr eaLnBrk="1" hangingPunct="1"/>
            <a:endParaRPr lang="fr-FR" altLang="fr-FR">
              <a:solidFill>
                <a:srgbClr val="000000"/>
              </a:solidFill>
            </a:endParaRPr>
          </a:p>
          <a:p>
            <a:pPr eaLnBrk="1" hangingPunct="1"/>
            <a:endParaRPr lang="fr-FR" altLang="fr-FR">
              <a:solidFill>
                <a:srgbClr val="000000"/>
              </a:solidFill>
            </a:endParaRPr>
          </a:p>
          <a:p>
            <a:pPr eaLnBrk="1" hangingPunct="1"/>
            <a:endParaRPr lang="fr-FR" altLang="fr-FR">
              <a:solidFill>
                <a:srgbClr val="000000"/>
              </a:solidFill>
            </a:endParaRPr>
          </a:p>
          <a:p>
            <a:pPr eaLnBrk="1" hangingPunct="1"/>
            <a:endParaRPr lang="fr-FR" altLang="fr-FR" sz="1100">
              <a:solidFill>
                <a:srgbClr val="000000"/>
              </a:solidFill>
            </a:endParaRPr>
          </a:p>
          <a:p>
            <a:pPr eaLnBrk="1" hangingPunct="1"/>
            <a:endParaRPr lang="fr-FR" altLang="fr-FR">
              <a:solidFill>
                <a:srgbClr val="000000"/>
              </a:solidFill>
            </a:endParaRPr>
          </a:p>
          <a:p>
            <a:pPr eaLnBrk="1" hangingPunct="1"/>
            <a:r>
              <a:rPr lang="fr-FR" altLang="fr-FR">
                <a:solidFill>
                  <a:srgbClr val="000000"/>
                </a:solidFill>
              </a:rPr>
              <a:t>							</a:t>
            </a:r>
            <a:r>
              <a:rPr lang="pt-BR" altLang="fr-FR" sz="1400">
                <a:solidFill>
                  <a:srgbClr val="00707C"/>
                </a:solidFill>
                <a:hlinkClick r:id="rId6"/>
              </a:rPr>
              <a:t>A campilobacteriose pode ser prevenida</a:t>
            </a:r>
            <a:r>
              <a:rPr lang="pt-BR" altLang="fr-FR" sz="1400">
                <a:solidFill>
                  <a:srgbClr val="00707C"/>
                </a:solidFill>
              </a:rPr>
              <a:t>: vídeo criado pelo Gabinete Nacional de Segurança da Cadeia Alimentar da Hungria </a:t>
            </a:r>
          </a:p>
          <a:p>
            <a:pPr eaLnBrk="1" hangingPunct="1"/>
            <a:r>
              <a:rPr lang="pt-BR" altLang="fr-FR" sz="1400">
                <a:solidFill>
                  <a:srgbClr val="00707C"/>
                </a:solidFill>
              </a:rPr>
              <a:t>							para o Dia Mundial da Segurança Alimentar e traduzido para português</a:t>
            </a:r>
            <a:endParaRPr lang="fr-FR" altLang="fr-FR" sz="1400">
              <a:solidFill>
                <a:srgbClr val="000000"/>
              </a:solidFill>
            </a:endParaRPr>
          </a:p>
          <a:p>
            <a:pPr eaLnBrk="1" hangingPunct="1"/>
            <a:endParaRPr lang="fr-FR" altLang="fr-FR">
              <a:solidFill>
                <a:srgbClr val="000000"/>
              </a:solidFill>
            </a:endParaRPr>
          </a:p>
          <a:p>
            <a:pPr eaLnBrk="1" hangingPunct="1"/>
            <a:endParaRPr lang="fr-FR" altLang="fr-FR">
              <a:solidFill>
                <a:srgbClr val="000000"/>
              </a:solidFill>
            </a:endParaRPr>
          </a:p>
          <a:p>
            <a:pPr eaLnBrk="1" hangingPunct="1"/>
            <a:endParaRPr lang="fr-FR" altLang="fr-FR">
              <a:solidFill>
                <a:srgbClr val="000000"/>
              </a:solidFill>
            </a:endParaRPr>
          </a:p>
          <a:p>
            <a:pPr eaLnBrk="1" hangingPunct="1"/>
            <a:endParaRPr lang="fr-FR" altLang="fr-FR">
              <a:solidFill>
                <a:srgbClr val="000000"/>
              </a:solidFill>
            </a:endParaRPr>
          </a:p>
          <a:p>
            <a:pPr eaLnBrk="1" hangingPunct="1"/>
            <a:r>
              <a:rPr lang="fr-FR" altLang="fr-FR">
                <a:solidFill>
                  <a:srgbClr val="000000"/>
                </a:solidFill>
              </a:rPr>
              <a:t>							</a:t>
            </a:r>
          </a:p>
        </p:txBody>
      </p:sp>
      <p:sp>
        <p:nvSpPr>
          <p:cNvPr id="133123" name="Titre 1">
            <a:extLst>
              <a:ext uri="{FF2B5EF4-FFF2-40B4-BE49-F238E27FC236}">
                <a16:creationId xmlns:a16="http://schemas.microsoft.com/office/drawing/2014/main" id="{90C60D30-845F-4A90-9DFE-2E8E65E88046}"/>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Mais informação sobre </a:t>
            </a:r>
            <a:r>
              <a:rPr lang="fr-FR" altLang="fr-FR" sz="4500" b="1" i="1">
                <a:solidFill>
                  <a:srgbClr val="00707C"/>
                </a:solidFill>
                <a:latin typeface="Georgia" panose="02040502050405020303" pitchFamily="18" charset="0"/>
              </a:rPr>
              <a:t>Campylobacter</a:t>
            </a:r>
          </a:p>
        </p:txBody>
      </p:sp>
      <p:grpSp>
        <p:nvGrpSpPr>
          <p:cNvPr id="133124" name="Groupe 6">
            <a:extLst>
              <a:ext uri="{FF2B5EF4-FFF2-40B4-BE49-F238E27FC236}">
                <a16:creationId xmlns:a16="http://schemas.microsoft.com/office/drawing/2014/main" id="{15B1F888-3857-4FB3-ADF0-EC8623076EA8}"/>
              </a:ext>
            </a:extLst>
          </p:cNvPr>
          <p:cNvGrpSpPr>
            <a:grpSpLocks/>
          </p:cNvGrpSpPr>
          <p:nvPr/>
        </p:nvGrpSpPr>
        <p:grpSpPr bwMode="auto">
          <a:xfrm>
            <a:off x="-46038" y="6353175"/>
            <a:ext cx="12265026" cy="509588"/>
            <a:chOff x="5137" y="6349854"/>
            <a:chExt cx="12192000" cy="508973"/>
          </a:xfrm>
        </p:grpSpPr>
        <p:sp>
          <p:nvSpPr>
            <p:cNvPr id="133134" name="ZoneTexte 7">
              <a:extLst>
                <a:ext uri="{FF2B5EF4-FFF2-40B4-BE49-F238E27FC236}">
                  <a16:creationId xmlns:a16="http://schemas.microsoft.com/office/drawing/2014/main" id="{598178D0-6A4B-46D3-8E20-C3FB9279CC0B}"/>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3135" name="ZoneTexte 8">
              <a:extLst>
                <a:ext uri="{FF2B5EF4-FFF2-40B4-BE49-F238E27FC236}">
                  <a16:creationId xmlns:a16="http://schemas.microsoft.com/office/drawing/2014/main" id="{DFE1584F-2CB2-4D73-AFE4-EA2A49C9F830}"/>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DCE593C8-2550-4A80-8525-80DBA8822F0C}"/>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7" action="ppaction://hlinksldjump" highlightClick="1"/>
              <a:extLst>
                <a:ext uri="{FF2B5EF4-FFF2-40B4-BE49-F238E27FC236}">
                  <a16:creationId xmlns:a16="http://schemas.microsoft.com/office/drawing/2014/main" id="{1B57E1C0-53C1-4416-978B-AE1BA38C90BF}"/>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3138" name="Image 14">
              <a:extLst>
                <a:ext uri="{FF2B5EF4-FFF2-40B4-BE49-F238E27FC236}">
                  <a16:creationId xmlns:a16="http://schemas.microsoft.com/office/drawing/2014/main" id="{C0BDE1CB-8603-4ADD-B2E7-0EBE347852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25" name="Image 1" descr="Logo: European Centre for Disease Prevention and Control">
            <a:extLst>
              <a:ext uri="{FF2B5EF4-FFF2-40B4-BE49-F238E27FC236}">
                <a16:creationId xmlns:a16="http://schemas.microsoft.com/office/drawing/2014/main" id="{FB4801E9-0370-46E0-9F42-7FEA740BD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200" y="4089400"/>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1" descr="Logo: World Health Organization - Regional Office for Europe">
            <a:extLst>
              <a:ext uri="{FF2B5EF4-FFF2-40B4-BE49-F238E27FC236}">
                <a16:creationId xmlns:a16="http://schemas.microsoft.com/office/drawing/2014/main" id="{8ADDD629-A5B6-4F6B-8414-E65E2E49DC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550" y="337978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Image 1" descr="Logo: Food Standards Agency">
            <a:extLst>
              <a:ext uri="{FF2B5EF4-FFF2-40B4-BE49-F238E27FC236}">
                <a16:creationId xmlns:a16="http://schemas.microsoft.com/office/drawing/2014/main" id="{2EFC178C-1CDC-4F2F-82C7-4D0B141AEA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550" y="1916113"/>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Image 1" descr="Logo: European Food Safety Authority">
            <a:extLst>
              <a:ext uri="{FF2B5EF4-FFF2-40B4-BE49-F238E27FC236}">
                <a16:creationId xmlns:a16="http://schemas.microsoft.com/office/drawing/2014/main" id="{E65D76AE-AAF1-4F8B-BF2C-92725DD6C0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550" y="263048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ZoneTexte 22">
            <a:extLst>
              <a:ext uri="{FF2B5EF4-FFF2-40B4-BE49-F238E27FC236}">
                <a16:creationId xmlns:a16="http://schemas.microsoft.com/office/drawing/2014/main" id="{1853D596-280C-4A72-B4C1-1D33285A365E}"/>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33130" name="Image 5" descr="A campilobacteriose pode ser prevenida">
            <a:extLst>
              <a:ext uri="{FF2B5EF4-FFF2-40B4-BE49-F238E27FC236}">
                <a16:creationId xmlns:a16="http://schemas.microsoft.com/office/drawing/2014/main" id="{03D06A6E-6CA5-4BF6-9144-4945B29633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463" y="5291138"/>
            <a:ext cx="14843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Image 15" descr="Campilobacter ao microscópio">
            <a:extLst>
              <a:ext uri="{FF2B5EF4-FFF2-40B4-BE49-F238E27FC236}">
                <a16:creationId xmlns:a16="http://schemas.microsoft.com/office/drawing/2014/main" id="{DD94623C-51AD-4A8A-8319-03354F464F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5439" y="2838450"/>
            <a:ext cx="1889124" cy="147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3" name="ZoneTexte 29">
            <a:extLst>
              <a:ext uri="{FF2B5EF4-FFF2-40B4-BE49-F238E27FC236}">
                <a16:creationId xmlns:a16="http://schemas.microsoft.com/office/drawing/2014/main" id="{589445C8-026D-4028-9F3D-8CFB7FE89416}"/>
              </a:ext>
            </a:extLst>
          </p:cNvPr>
          <p:cNvSpPr txBox="1">
            <a:spLocks noChangeArrowheads="1"/>
          </p:cNvSpPr>
          <p:nvPr/>
        </p:nvSpPr>
        <p:spPr bwMode="auto">
          <a:xfrm>
            <a:off x="6675438" y="4349410"/>
            <a:ext cx="1889125"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800"/>
              <a:t>Fonte: Nabila Haddad UMR Secalim ONIRIS-INRA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oneTexte 4">
            <a:extLst>
              <a:ext uri="{FF2B5EF4-FFF2-40B4-BE49-F238E27FC236}">
                <a16:creationId xmlns:a16="http://schemas.microsoft.com/office/drawing/2014/main" id="{9F2420A5-E754-4E7C-8E1F-CD1F81B8D2BC}"/>
              </a:ext>
            </a:extLst>
          </p:cNvPr>
          <p:cNvSpPr txBox="1">
            <a:spLocks noChangeArrowheads="1"/>
          </p:cNvSpPr>
          <p:nvPr/>
        </p:nvSpPr>
        <p:spPr bwMode="auto">
          <a:xfrm>
            <a:off x="292100" y="2047875"/>
            <a:ext cx="116665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400" dirty="0">
                <a:solidFill>
                  <a:srgbClr val="00707C"/>
                </a:solidFill>
              </a:rPr>
              <a:t>Em 2016 quatro pessoas que jantaram juntas no mesmo restaurante nos EUA sofreram de doença diarreica</a:t>
            </a:r>
            <a:r>
              <a:rPr lang="en-US" altLang="fr-FR" sz="1400" dirty="0">
                <a:solidFill>
                  <a:srgbClr val="00707C"/>
                </a:solidFill>
              </a:rPr>
              <a:t>. </a:t>
            </a:r>
            <a:r>
              <a:rPr lang="pt-BR" altLang="fr-FR" sz="1400" dirty="0">
                <a:solidFill>
                  <a:srgbClr val="00707C"/>
                </a:solidFill>
              </a:rPr>
              <a:t>Uma </a:t>
            </a:r>
            <a:r>
              <a:rPr lang="pt-BR" altLang="fr-FR" sz="1400" dirty="0">
                <a:solidFill>
                  <a:srgbClr val="B92233"/>
                </a:solidFill>
              </a:rPr>
              <a:t>mousse de fígado de galinha </a:t>
            </a:r>
            <a:r>
              <a:rPr lang="pt-BR" altLang="fr-FR" sz="1400" dirty="0">
                <a:solidFill>
                  <a:srgbClr val="00707C"/>
                </a:solidFill>
              </a:rPr>
              <a:t>servida no restaurante foi a causa mais provável do surto</a:t>
            </a:r>
            <a:r>
              <a:rPr lang="en-US" altLang="fr-FR" sz="1400" dirty="0">
                <a:solidFill>
                  <a:srgbClr val="00707C"/>
                </a:solidFill>
              </a:rPr>
              <a:t>. </a:t>
            </a:r>
            <a:r>
              <a:rPr lang="pt-BR" altLang="fr-FR" sz="1400" i="1" dirty="0">
                <a:solidFill>
                  <a:srgbClr val="00707C"/>
                </a:solidFill>
              </a:rPr>
              <a:t>Campylobacter</a:t>
            </a:r>
            <a:r>
              <a:rPr lang="pt-BR" altLang="fr-FR" sz="1400" dirty="0">
                <a:solidFill>
                  <a:srgbClr val="00707C"/>
                </a:solidFill>
              </a:rPr>
              <a:t> </a:t>
            </a:r>
            <a:r>
              <a:rPr lang="pt-BR" altLang="fr-FR" sz="1400" i="1" dirty="0">
                <a:solidFill>
                  <a:srgbClr val="00707C"/>
                </a:solidFill>
              </a:rPr>
              <a:t>jejuni</a:t>
            </a:r>
            <a:r>
              <a:rPr lang="pt-BR" altLang="fr-FR" sz="1400" dirty="0">
                <a:solidFill>
                  <a:srgbClr val="00707C"/>
                </a:solidFill>
              </a:rPr>
              <a:t> foi isolado numa cultura a partir de fezes dos pacientes e as mesmas bactérias foram encontradas em fígados de frangos</a:t>
            </a:r>
            <a:r>
              <a:rPr lang="en-US" altLang="fr-FR" sz="1400" dirty="0">
                <a:solidFill>
                  <a:srgbClr val="00707C"/>
                </a:solidFill>
              </a:rPr>
              <a:t>. </a:t>
            </a:r>
            <a:r>
              <a:rPr lang="pt-BR" altLang="fr-FR" sz="1400" dirty="0">
                <a:solidFill>
                  <a:srgbClr val="00707C"/>
                </a:solidFill>
              </a:rPr>
              <a:t>A investigação apurou que o chef verificou que a mousse foi totalmente cozinhada apenas pela aparência não tendo usado qualquer termómetro</a:t>
            </a:r>
            <a:r>
              <a:rPr lang="en-US" altLang="fr-FR" sz="1400" dirty="0">
                <a:solidFill>
                  <a:srgbClr val="00707C"/>
                </a:solidFill>
              </a:rPr>
              <a:t>. </a:t>
            </a:r>
            <a:r>
              <a:rPr lang="pt-BR" altLang="fr-FR" sz="1400" dirty="0">
                <a:solidFill>
                  <a:srgbClr val="00707C"/>
                </a:solidFill>
              </a:rPr>
              <a:t>Os inspetores determinaram que isso correspondia a 54 °C, bem abaixo dos 65° C recomendados</a:t>
            </a:r>
            <a:r>
              <a:rPr lang="en-US" altLang="fr-FR" sz="1400" dirty="0">
                <a:solidFill>
                  <a:srgbClr val="00707C"/>
                </a:solidFill>
              </a:rPr>
              <a:t>. </a:t>
            </a:r>
            <a:r>
              <a:rPr lang="pt-BR" altLang="fr-FR" sz="1400" dirty="0">
                <a:solidFill>
                  <a:srgbClr val="B92233"/>
                </a:solidFill>
              </a:rPr>
              <a:t>Vários surtos semelhantes causados por patés de fígado de aves de capoeira cozinhados de forma insuficiente foram descritos</a:t>
            </a:r>
            <a:r>
              <a:rPr lang="pt-BR" altLang="fr-FR" sz="1400" dirty="0">
                <a:solidFill>
                  <a:schemeClr val="bg1"/>
                </a:solidFill>
              </a:rPr>
              <a:t> </a:t>
            </a:r>
            <a:r>
              <a:rPr lang="pt-BR" altLang="fr-FR" sz="1400" dirty="0">
                <a:solidFill>
                  <a:srgbClr val="00707C"/>
                </a:solidFill>
              </a:rPr>
              <a:t>em Inglaterra</a:t>
            </a:r>
            <a:r>
              <a:rPr lang="en-US" altLang="fr-FR" sz="1400" dirty="0">
                <a:solidFill>
                  <a:srgbClr val="00707C"/>
                </a:solidFill>
              </a:rPr>
              <a:t>. </a:t>
            </a:r>
          </a:p>
          <a:p>
            <a:pPr eaLnBrk="1" hangingPunct="1"/>
            <a:r>
              <a:rPr lang="en-US" altLang="fr-FR" sz="1400" dirty="0">
                <a:solidFill>
                  <a:srgbClr val="00707C"/>
                </a:solidFill>
              </a:rPr>
              <a:t>	 	</a:t>
            </a:r>
            <a:endParaRPr lang="fr-FR" altLang="fr-FR" sz="1400" dirty="0">
              <a:solidFill>
                <a:srgbClr val="00707C"/>
              </a:solidFill>
            </a:endParaRPr>
          </a:p>
          <a:p>
            <a:pPr eaLnBrk="1" hangingPunct="1"/>
            <a:endParaRPr lang="fr-FR" altLang="fr-FR" sz="1400" dirty="0">
              <a:solidFill>
                <a:srgbClr val="00707C"/>
              </a:solidFill>
            </a:endParaRPr>
          </a:p>
          <a:p>
            <a:pPr eaLnBrk="1" hangingPunct="1"/>
            <a:r>
              <a:rPr lang="en-US" altLang="fr-FR" sz="1400" dirty="0">
                <a:solidFill>
                  <a:srgbClr val="00707C"/>
                </a:solidFill>
                <a:hlinkClick r:id="rId2" tooltip="click here to open the link"/>
              </a:rPr>
              <a:t>Outbreak of </a:t>
            </a:r>
            <a:r>
              <a:rPr lang="en-US" altLang="fr-FR" sz="1400" i="1" dirty="0">
                <a:solidFill>
                  <a:srgbClr val="00707C"/>
                </a:solidFill>
                <a:hlinkClick r:id="rId2" tooltip="click here to open the link"/>
              </a:rPr>
              <a:t>Campylobacter </a:t>
            </a:r>
            <a:r>
              <a:rPr lang="en-US" altLang="fr-FR" sz="1400" i="1" dirty="0" err="1">
                <a:solidFill>
                  <a:srgbClr val="00707C"/>
                </a:solidFill>
                <a:hlinkClick r:id="rId2" tooltip="click here to open the link"/>
              </a:rPr>
              <a:t>jejuni</a:t>
            </a:r>
            <a:r>
              <a:rPr lang="en-US" altLang="fr-FR" sz="1400" i="1" dirty="0">
                <a:solidFill>
                  <a:srgbClr val="00707C"/>
                </a:solidFill>
                <a:hlinkClick r:id="rId2" tooltip="click here to open the link"/>
              </a:rPr>
              <a:t> </a:t>
            </a:r>
            <a:r>
              <a:rPr lang="en-US" altLang="fr-FR" sz="1400" dirty="0">
                <a:solidFill>
                  <a:srgbClr val="00707C"/>
                </a:solidFill>
                <a:hlinkClick r:id="rId2" tooltip="click here to open the link"/>
              </a:rPr>
              <a:t>Associated with Consuming Undercooked Chicken Liver Mousse — Clark County, Washington, 2016</a:t>
            </a:r>
            <a:endParaRPr lang="en-US" altLang="fr-FR" sz="1400" dirty="0">
              <a:solidFill>
                <a:srgbClr val="00707C"/>
              </a:solidFill>
            </a:endParaRPr>
          </a:p>
          <a:p>
            <a:pPr eaLnBrk="1" hangingPunct="1"/>
            <a:r>
              <a:rPr lang="en-US" altLang="fr-FR" sz="1400" dirty="0">
                <a:solidFill>
                  <a:srgbClr val="000000"/>
                </a:solidFill>
                <a:hlinkClick r:id="rId3" tooltip="click here to open the link"/>
              </a:rPr>
              <a:t>A recipe for disaster: outbreaks of campylobacteriosis associated with poultry liver pâté in England and Wales</a:t>
            </a:r>
            <a:endParaRPr lang="fr-FR" altLang="fr-FR" sz="1400" dirty="0">
              <a:solidFill>
                <a:srgbClr val="00707C"/>
              </a:solidFill>
            </a:endParaRPr>
          </a:p>
          <a:p>
            <a:pPr eaLnBrk="1" hangingPunct="1"/>
            <a:endParaRPr lang="fr-FR" altLang="fr-FR" sz="1400" dirty="0">
              <a:solidFill>
                <a:srgbClr val="00707C"/>
              </a:solidFill>
            </a:endParaRPr>
          </a:p>
          <a:p>
            <a:pPr eaLnBrk="1" hangingPunct="1"/>
            <a:endParaRPr lang="fr-FR" altLang="fr-FR" dirty="0">
              <a:solidFill>
                <a:srgbClr val="000000"/>
              </a:solidFill>
            </a:endParaRPr>
          </a:p>
        </p:txBody>
      </p:sp>
      <p:sp>
        <p:nvSpPr>
          <p:cNvPr id="134147" name="Titre 1">
            <a:extLst>
              <a:ext uri="{FF2B5EF4-FFF2-40B4-BE49-F238E27FC236}">
                <a16:creationId xmlns:a16="http://schemas.microsoft.com/office/drawing/2014/main" id="{262F70B3-878F-4DD4-BE99-6A203AFD3A47}"/>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Surtos recentes </a:t>
            </a:r>
          </a:p>
          <a:p>
            <a:pPr algn="ctr" defTabSz="914400" eaLnBrk="1" hangingPunct="1">
              <a:lnSpc>
                <a:spcPts val="5250"/>
              </a:lnSpc>
            </a:pPr>
            <a:r>
              <a:rPr lang="fr-FR" altLang="fr-FR" sz="4500" b="1" i="1">
                <a:solidFill>
                  <a:srgbClr val="00707C"/>
                </a:solidFill>
                <a:latin typeface="Georgia" panose="02040502050405020303" pitchFamily="18" charset="0"/>
              </a:rPr>
              <a:t>Campylobacter</a:t>
            </a:r>
          </a:p>
        </p:txBody>
      </p:sp>
      <p:grpSp>
        <p:nvGrpSpPr>
          <p:cNvPr id="134148" name="Groupe 6">
            <a:extLst>
              <a:ext uri="{FF2B5EF4-FFF2-40B4-BE49-F238E27FC236}">
                <a16:creationId xmlns:a16="http://schemas.microsoft.com/office/drawing/2014/main" id="{5CBB2EE1-3DDF-43CC-982A-3F5EB83CCF27}"/>
              </a:ext>
            </a:extLst>
          </p:cNvPr>
          <p:cNvGrpSpPr>
            <a:grpSpLocks/>
          </p:cNvGrpSpPr>
          <p:nvPr/>
        </p:nvGrpSpPr>
        <p:grpSpPr bwMode="auto">
          <a:xfrm>
            <a:off x="-46038" y="6353175"/>
            <a:ext cx="12265026" cy="509588"/>
            <a:chOff x="5137" y="6349854"/>
            <a:chExt cx="12192000" cy="508973"/>
          </a:xfrm>
        </p:grpSpPr>
        <p:sp>
          <p:nvSpPr>
            <p:cNvPr id="134154" name="ZoneTexte 7">
              <a:extLst>
                <a:ext uri="{FF2B5EF4-FFF2-40B4-BE49-F238E27FC236}">
                  <a16:creationId xmlns:a16="http://schemas.microsoft.com/office/drawing/2014/main" id="{D6D72AE7-DF95-48B1-AC05-266AB74437BC}"/>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4155" name="ZoneTexte 8">
              <a:extLst>
                <a:ext uri="{FF2B5EF4-FFF2-40B4-BE49-F238E27FC236}">
                  <a16:creationId xmlns:a16="http://schemas.microsoft.com/office/drawing/2014/main" id="{5737F5AB-A8DB-469D-894B-FA315555187A}"/>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85F7A4ED-62D2-4058-840A-6AF50A582475}"/>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4" action="ppaction://hlinksldjump" highlightClick="1"/>
              <a:extLst>
                <a:ext uri="{FF2B5EF4-FFF2-40B4-BE49-F238E27FC236}">
                  <a16:creationId xmlns:a16="http://schemas.microsoft.com/office/drawing/2014/main" id="{D798CE02-2233-42E6-98C2-C60217DE6F84}"/>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4158" name="Image 14">
              <a:extLst>
                <a:ext uri="{FF2B5EF4-FFF2-40B4-BE49-F238E27FC236}">
                  <a16:creationId xmlns:a16="http://schemas.microsoft.com/office/drawing/2014/main" id="{186F4D51-FC2F-43EA-A44B-EA1D5778A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4149" name="Image 2" descr="Fotografia: Paté em tábua de madeira">
            <a:extLst>
              <a:ext uri="{FF2B5EF4-FFF2-40B4-BE49-F238E27FC236}">
                <a16:creationId xmlns:a16="http://schemas.microsoft.com/office/drawing/2014/main" id="{B73B87EF-077C-4D6C-99B1-75B850C15C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305300"/>
            <a:ext cx="3600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ZoneTexte 22">
            <a:extLst>
              <a:ext uri="{FF2B5EF4-FFF2-40B4-BE49-F238E27FC236}">
                <a16:creationId xmlns:a16="http://schemas.microsoft.com/office/drawing/2014/main" id="{8B40C3C9-D124-4E8B-ADC0-42B7AE2C43E8}"/>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34152" name="Image 15" descr="Campylobacter ao microscópio">
            <a:extLst>
              <a:ext uri="{FF2B5EF4-FFF2-40B4-BE49-F238E27FC236}">
                <a16:creationId xmlns:a16="http://schemas.microsoft.com/office/drawing/2014/main" id="{3A5142D8-9EA8-4092-9448-04C14AC20C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5876" y="82550"/>
            <a:ext cx="1889124" cy="147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ZoneTexte 29">
            <a:extLst>
              <a:ext uri="{FF2B5EF4-FFF2-40B4-BE49-F238E27FC236}">
                <a16:creationId xmlns:a16="http://schemas.microsoft.com/office/drawing/2014/main" id="{A2BCBE1B-AB5E-464C-81C3-308FA65F7AC4}"/>
              </a:ext>
            </a:extLst>
          </p:cNvPr>
          <p:cNvSpPr txBox="1">
            <a:spLocks noChangeArrowheads="1"/>
          </p:cNvSpPr>
          <p:nvPr/>
        </p:nvSpPr>
        <p:spPr bwMode="auto">
          <a:xfrm>
            <a:off x="10175875" y="1593510"/>
            <a:ext cx="1889125"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800"/>
              <a:t>Fonte: Nabila Haddad UMR Secalim ONIRIS-INRA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580341-D0FA-4BFB-AAE7-5CAEDE167D1C}"/>
              </a:ext>
            </a:extLst>
          </p:cNvPr>
          <p:cNvSpPr txBox="1"/>
          <p:nvPr/>
        </p:nvSpPr>
        <p:spPr>
          <a:xfrm>
            <a:off x="3122613" y="246063"/>
            <a:ext cx="9069387" cy="2170112"/>
          </a:xfrm>
          <a:prstGeom prst="rect">
            <a:avLst/>
          </a:prstGeom>
          <a:noFill/>
        </p:spPr>
        <p:txBody>
          <a:bodyPr>
            <a:spAutoFit/>
          </a:bodyPr>
          <a:lstStyle/>
          <a:p>
            <a:pPr algn="ctr" eaLnBrk="1" fontAlgn="auto" hangingPunct="1">
              <a:spcBef>
                <a:spcPts val="0"/>
              </a:spcBef>
              <a:spcAft>
                <a:spcPts val="0"/>
              </a:spcAft>
              <a:defRPr/>
            </a:pPr>
            <a:r>
              <a:rPr lang="fr-FR" sz="4501" b="1">
                <a:solidFill>
                  <a:srgbClr val="00707C"/>
                </a:solidFill>
                <a:latin typeface="+mj-lt"/>
                <a:ea typeface="+mj-ea"/>
                <a:cs typeface="+mj-cs"/>
              </a:rPr>
              <a:t>Norovirus</a:t>
            </a:r>
          </a:p>
          <a:p>
            <a:pPr algn="ctr" eaLnBrk="1" hangingPunct="1">
              <a:defRPr/>
            </a:pPr>
            <a:r>
              <a:rPr lang="pt-BR" altLang="fr-FR" sz="4501" b="1">
                <a:solidFill>
                  <a:srgbClr val="00707C"/>
                </a:solidFill>
                <a:latin typeface="+mj-lt"/>
                <a:ea typeface="+mj-ea"/>
                <a:cs typeface="+mj-cs"/>
              </a:rPr>
              <a:t>Qual a relação entre a dose ingerida e o risco de doença</a:t>
            </a:r>
            <a:r>
              <a:rPr lang="en-GB" altLang="fr-FR" sz="4501" b="1">
                <a:solidFill>
                  <a:srgbClr val="00707C"/>
                </a:solidFill>
                <a:latin typeface="+mj-lt"/>
                <a:ea typeface="+mj-ea"/>
                <a:cs typeface="+mj-cs"/>
              </a:rPr>
              <a:t>?</a:t>
            </a:r>
          </a:p>
        </p:txBody>
      </p:sp>
      <p:sp>
        <p:nvSpPr>
          <p:cNvPr id="49155" name="ZoneTexte 13">
            <a:extLst>
              <a:ext uri="{FF2B5EF4-FFF2-40B4-BE49-F238E27FC236}">
                <a16:creationId xmlns:a16="http://schemas.microsoft.com/office/drawing/2014/main" id="{E2EA9F2B-02FE-43F8-B80C-AF0A73388360}"/>
              </a:ext>
            </a:extLst>
          </p:cNvPr>
          <p:cNvSpPr txBox="1">
            <a:spLocks noChangeArrowheads="1"/>
          </p:cNvSpPr>
          <p:nvPr/>
        </p:nvSpPr>
        <p:spPr bwMode="auto">
          <a:xfrm>
            <a:off x="3224213" y="3575050"/>
            <a:ext cx="88280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A ingestão de </a:t>
            </a:r>
            <a:r>
              <a:rPr lang="pt-BR" altLang="fr-FR" sz="1400" dirty="0">
                <a:solidFill>
                  <a:schemeClr val="accent3">
                    <a:lumMod val="75000"/>
                  </a:schemeClr>
                </a:solidFill>
              </a:rPr>
              <a:t>algumas partículas de norovírus pode causar doenças</a:t>
            </a:r>
            <a:r>
              <a:rPr lang="en-GB" altLang="fr-FR" sz="1400" dirty="0">
                <a:solidFill>
                  <a:schemeClr val="accent3">
                    <a:lumMod val="75000"/>
                  </a:schemeClr>
                </a:solidFill>
              </a:rPr>
              <a:t>. </a:t>
            </a:r>
          </a:p>
          <a:p>
            <a:pPr eaLnBrk="1" hangingPunct="1">
              <a:buFont typeface="Wingdings" panose="05000000000000000000" pitchFamily="2" charset="2"/>
              <a:buChar char="ü"/>
            </a:pPr>
            <a:endParaRPr lang="en-GB" altLang="fr-FR" sz="1400" dirty="0">
              <a:solidFill>
                <a:schemeClr val="bg1"/>
              </a:solidFill>
            </a:endParaRPr>
          </a:p>
          <a:p>
            <a:pPr eaLnBrk="1" hangingPunct="1">
              <a:buFont typeface="Wingdings" panose="05000000000000000000" pitchFamily="2" charset="2"/>
              <a:buChar char="ü"/>
            </a:pPr>
            <a:r>
              <a:rPr lang="pt-BR" altLang="fr-FR" sz="1400" dirty="0">
                <a:solidFill>
                  <a:srgbClr val="00707C"/>
                </a:solidFill>
              </a:rPr>
              <a:t>A dose necessária para causar doença em 50% dos indivíduos expostos foi estimada a um valor entre 18 e 1.000 partículas de norovírus</a:t>
            </a:r>
            <a:r>
              <a:rPr lang="en-GB" altLang="fr-FR" sz="1400" dirty="0">
                <a:solidFill>
                  <a:srgbClr val="00707C"/>
                </a:solidFill>
              </a:rPr>
              <a:t>.</a:t>
            </a:r>
            <a:endParaRPr lang="fr-FR" altLang="fr-FR" sz="1400" dirty="0">
              <a:solidFill>
                <a:srgbClr val="00707C"/>
              </a:solidFill>
            </a:endParaRPr>
          </a:p>
          <a:p>
            <a:pPr eaLnBrk="1" hangingPunct="1"/>
            <a:endParaRPr lang="en-GB" altLang="fr-FR" sz="1400" dirty="0">
              <a:solidFill>
                <a:srgbClr val="00707C"/>
              </a:solidFill>
            </a:endParaRPr>
          </a:p>
          <a:p>
            <a:pPr lvl="2" eaLnBrk="1" hangingPunct="1">
              <a:spcBef>
                <a:spcPts val="300"/>
              </a:spcBef>
              <a:buFont typeface="Wingdings" panose="05000000000000000000" pitchFamily="2" charset="2"/>
              <a:buChar char="ü"/>
            </a:pPr>
            <a:endParaRPr lang="en-GB" altLang="fr-FR" sz="1400" dirty="0">
              <a:solidFill>
                <a:srgbClr val="00707C"/>
              </a:solidFill>
            </a:endParaRPr>
          </a:p>
          <a:p>
            <a:pPr lvl="1" indent="0" eaLnBrk="1" hangingPunct="1"/>
            <a:endParaRPr lang="en-GB" altLang="fr-FR" sz="1400" dirty="0"/>
          </a:p>
          <a:p>
            <a:pPr lvl="3" eaLnBrk="1" hangingPunct="1">
              <a:spcBef>
                <a:spcPts val="300"/>
              </a:spcBef>
              <a:buFont typeface="Wingdings" panose="05000000000000000000" pitchFamily="2" charset="2"/>
              <a:buChar char="ü"/>
            </a:pPr>
            <a:endParaRPr lang="fr-FR" altLang="fr-FR" sz="1400" dirty="0">
              <a:solidFill>
                <a:srgbClr val="00707C"/>
              </a:solidFill>
            </a:endParaRPr>
          </a:p>
        </p:txBody>
      </p:sp>
      <p:grpSp>
        <p:nvGrpSpPr>
          <p:cNvPr id="49156" name="Groupe 17">
            <a:extLst>
              <a:ext uri="{FF2B5EF4-FFF2-40B4-BE49-F238E27FC236}">
                <a16:creationId xmlns:a16="http://schemas.microsoft.com/office/drawing/2014/main" id="{2DE31598-50F2-4459-B1A1-DDB0EC4D9090}"/>
              </a:ext>
            </a:extLst>
          </p:cNvPr>
          <p:cNvGrpSpPr>
            <a:grpSpLocks/>
          </p:cNvGrpSpPr>
          <p:nvPr/>
        </p:nvGrpSpPr>
        <p:grpSpPr bwMode="auto">
          <a:xfrm>
            <a:off x="-41275" y="6016625"/>
            <a:ext cx="12276138" cy="887413"/>
            <a:chOff x="-41565" y="6016088"/>
            <a:chExt cx="12276859" cy="888671"/>
          </a:xfrm>
        </p:grpSpPr>
        <p:sp>
          <p:nvSpPr>
            <p:cNvPr id="49163" name="ZoneTexte 18">
              <a:extLst>
                <a:ext uri="{FF2B5EF4-FFF2-40B4-BE49-F238E27FC236}">
                  <a16:creationId xmlns:a16="http://schemas.microsoft.com/office/drawing/2014/main" id="{D6020667-A9D1-4978-90A4-7FCB8FA7F04E}"/>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Close</a:t>
              </a:r>
            </a:p>
          </p:txBody>
        </p:sp>
        <p:sp>
          <p:nvSpPr>
            <p:cNvPr id="49164" name="ZoneTexte 19">
              <a:extLst>
                <a:ext uri="{FF2B5EF4-FFF2-40B4-BE49-F238E27FC236}">
                  <a16:creationId xmlns:a16="http://schemas.microsoft.com/office/drawing/2014/main" id="{FDB24C20-E938-4506-9D20-A9699D61CB1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Next</a:t>
              </a:r>
            </a:p>
          </p:txBody>
        </p:sp>
        <p:sp>
          <p:nvSpPr>
            <p:cNvPr id="21" name="Rectangle 20">
              <a:extLst>
                <a:ext uri="{FF2B5EF4-FFF2-40B4-BE49-F238E27FC236}">
                  <a16:creationId xmlns:a16="http://schemas.microsoft.com/office/drawing/2014/main" id="{7A0D475D-4CBF-471C-AD1E-5D63E778CD59}"/>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Bouton d’action : vide 21">
              <a:hlinkClick r:id="rId2" action="ppaction://hlinksldjump" highlightClick="1"/>
              <a:extLst>
                <a:ext uri="{FF2B5EF4-FFF2-40B4-BE49-F238E27FC236}">
                  <a16:creationId xmlns:a16="http://schemas.microsoft.com/office/drawing/2014/main" id="{43E8DF43-7E6F-4429-B580-A1A4FD391B36}"/>
                </a:ext>
              </a:extLst>
            </p:cNvPr>
            <p:cNvSpPr/>
            <p:nvPr/>
          </p:nvSpPr>
          <p:spPr>
            <a:xfrm>
              <a:off x="9258556"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t>X</a:t>
              </a:r>
            </a:p>
          </p:txBody>
        </p:sp>
        <p:pic>
          <p:nvPicPr>
            <p:cNvPr id="49167" name="Image 25">
              <a:extLst>
                <a:ext uri="{FF2B5EF4-FFF2-40B4-BE49-F238E27FC236}">
                  <a16:creationId xmlns:a16="http://schemas.microsoft.com/office/drawing/2014/main" id="{62C403CB-973C-4723-A216-138712BE4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57" name="Groupe 15">
            <a:extLst>
              <a:ext uri="{FF2B5EF4-FFF2-40B4-BE49-F238E27FC236}">
                <a16:creationId xmlns:a16="http://schemas.microsoft.com/office/drawing/2014/main" id="{67587275-A883-420A-9790-511484E2F249}"/>
              </a:ext>
            </a:extLst>
          </p:cNvPr>
          <p:cNvGrpSpPr>
            <a:grpSpLocks/>
          </p:cNvGrpSpPr>
          <p:nvPr/>
        </p:nvGrpSpPr>
        <p:grpSpPr bwMode="auto">
          <a:xfrm>
            <a:off x="0" y="14288"/>
            <a:ext cx="3076575" cy="6002337"/>
            <a:chOff x="0" y="14288"/>
            <a:chExt cx="3076575" cy="6002337"/>
          </a:xfrm>
        </p:grpSpPr>
        <p:sp>
          <p:nvSpPr>
            <p:cNvPr id="18" name="Rectangle 17">
              <a:extLst>
                <a:ext uri="{FF2B5EF4-FFF2-40B4-BE49-F238E27FC236}">
                  <a16:creationId xmlns:a16="http://schemas.microsoft.com/office/drawing/2014/main" id="{F4406791-8E2C-42F7-9909-957CB7D45564}"/>
                </a:ext>
              </a:extLst>
            </p:cNvPr>
            <p:cNvSpPr/>
            <p:nvPr/>
          </p:nvSpPr>
          <p:spPr bwMode="auto">
            <a:xfrm>
              <a:off x="0" y="14288"/>
              <a:ext cx="3071813" cy="600233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9" name="Connecteur droit 18">
              <a:extLst>
                <a:ext uri="{FF2B5EF4-FFF2-40B4-BE49-F238E27FC236}">
                  <a16:creationId xmlns:a16="http://schemas.microsoft.com/office/drawing/2014/main" id="{72B06790-F99C-4B97-A6E4-57D1FC96A03B}"/>
                </a:ext>
              </a:extLst>
            </p:cNvPr>
            <p:cNvCxnSpPr/>
            <p:nvPr/>
          </p:nvCxnSpPr>
          <p:spPr>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pic>
        <p:nvPicPr>
          <p:cNvPr id="49158" name="Image 1">
            <a:extLst>
              <a:ext uri="{FF2B5EF4-FFF2-40B4-BE49-F238E27FC236}">
                <a16:creationId xmlns:a16="http://schemas.microsoft.com/office/drawing/2014/main" id="{8D64252F-8D1B-488D-A53A-C3130AB12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77800"/>
            <a:ext cx="2906712"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ZoneTexte 22">
            <a:extLst>
              <a:ext uri="{FF2B5EF4-FFF2-40B4-BE49-F238E27FC236}">
                <a16:creationId xmlns:a16="http://schemas.microsoft.com/office/drawing/2014/main" id="{86692D8C-D9EE-4749-BAC4-3B5ADF5C31C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6" name="ZoneTexte 15">
            <a:extLst>
              <a:ext uri="{FF2B5EF4-FFF2-40B4-BE49-F238E27FC236}">
                <a16:creationId xmlns:a16="http://schemas.microsoft.com/office/drawing/2014/main" id="{24721032-09A3-40B6-805D-72B68CC764A3}"/>
              </a:ext>
            </a:extLst>
          </p:cNvPr>
          <p:cNvSpPr txBox="1"/>
          <p:nvPr/>
        </p:nvSpPr>
        <p:spPr bwMode="auto">
          <a:xfrm>
            <a:off x="33338" y="1481138"/>
            <a:ext cx="3038475" cy="3600986"/>
          </a:xfrm>
          <a:prstGeom prst="rect">
            <a:avLst/>
          </a:prstGeom>
          <a:noFill/>
        </p:spPr>
        <p:txBody>
          <a:bodyPr>
            <a:spAutoFit/>
          </a:bodyPr>
          <a:lstStyle/>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5"/>
              </a:solidFill>
              <a:latin typeface="+mn-lt"/>
            </a:endParaRPr>
          </a:p>
          <a:p>
            <a:pPr eaLnBrk="1" fontAlgn="auto" hangingPunct="1">
              <a:spcBef>
                <a:spcPts val="0"/>
              </a:spcBef>
              <a:spcAft>
                <a:spcPts val="0"/>
              </a:spcAft>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5"/>
              </a:rPr>
              <a:t>Teste os seus conhecimentos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6" action="ppaction://hlinksldjump"/>
              </a:rPr>
              <a:t>Mais informação</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7" action="ppaction://hlinksldjump"/>
              </a:rPr>
              <a:t>Surtos recentes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r>
              <a:rPr lang="fr-FR" sz="1400">
                <a:solidFill>
                  <a:schemeClr val="accent1"/>
                </a:solidFill>
                <a:latin typeface="+mn-lt"/>
                <a:hlinkClick r:id="rId8" action="ppaction://hlinksldjump"/>
              </a:rPr>
              <a:t>Factos</a:t>
            </a: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1"/>
              </a:solidFill>
              <a:latin typeface="+mn-lt"/>
            </a:endParaRPr>
          </a:p>
          <a:p>
            <a:pPr eaLnBrk="1" fontAlgn="auto" hangingPunct="1">
              <a:spcBef>
                <a:spcPts val="0"/>
              </a:spcBef>
              <a:spcAft>
                <a:spcPts val="0"/>
              </a:spcAft>
              <a:defRPr/>
            </a:pPr>
            <a:endParaRPr lang="fr-FR">
              <a:latin typeface="+mn-lt"/>
            </a:endParaRPr>
          </a:p>
          <a:p>
            <a:pPr eaLnBrk="1" fontAlgn="auto" hangingPunct="1">
              <a:spcBef>
                <a:spcPts val="0"/>
              </a:spcBef>
              <a:spcAft>
                <a:spcPts val="0"/>
              </a:spcAft>
              <a:defRPr/>
            </a:pPr>
            <a:endParaRPr lang="fr-FR">
              <a:latin typeface="+mn-lt"/>
            </a:endParaRPr>
          </a:p>
        </p:txBody>
      </p:sp>
      <p:sp>
        <p:nvSpPr>
          <p:cNvPr id="17" name="Bouton d’action : vide 16">
            <a:hlinkClick r:id="rId9" highlightClick="1"/>
            <a:extLst>
              <a:ext uri="{FF2B5EF4-FFF2-40B4-BE49-F238E27FC236}">
                <a16:creationId xmlns:a16="http://schemas.microsoft.com/office/drawing/2014/main" id="{D28B5485-380B-468E-8BAF-136579106174}"/>
              </a:ext>
            </a:extLst>
          </p:cNvPr>
          <p:cNvSpPr/>
          <p:nvPr/>
        </p:nvSpPr>
        <p:spPr>
          <a:xfrm>
            <a:off x="653515" y="5343613"/>
            <a:ext cx="1772720" cy="365125"/>
          </a:xfrm>
          <a:prstGeom prst="actionButtonBlank">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chemeClr val="accent3">
                    <a:lumMod val="75000"/>
                  </a:schemeClr>
                </a:solidFill>
              </a:rPr>
              <a:t>Fazer o questionário pós-formação</a:t>
            </a: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oneTexte 4">
            <a:extLst>
              <a:ext uri="{FF2B5EF4-FFF2-40B4-BE49-F238E27FC236}">
                <a16:creationId xmlns:a16="http://schemas.microsoft.com/office/drawing/2014/main" id="{815E0DBC-FA7E-4201-8658-43BE85537DA7}"/>
              </a:ext>
            </a:extLst>
          </p:cNvPr>
          <p:cNvSpPr txBox="1">
            <a:spLocks noChangeArrowheads="1"/>
          </p:cNvSpPr>
          <p:nvPr/>
        </p:nvSpPr>
        <p:spPr bwMode="auto">
          <a:xfrm>
            <a:off x="119063" y="2082800"/>
            <a:ext cx="117379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800" dirty="0">
                <a:solidFill>
                  <a:srgbClr val="00707C"/>
                </a:solidFill>
              </a:rPr>
              <a:t>Para proteger contra a </a:t>
            </a:r>
            <a:r>
              <a:rPr lang="pt-BR" altLang="fr-FR" sz="1800" i="1" dirty="0" err="1">
                <a:solidFill>
                  <a:srgbClr val="00707C"/>
                </a:solidFill>
              </a:rPr>
              <a:t>Campylobacter</a:t>
            </a:r>
            <a:r>
              <a:rPr lang="pt-BR" altLang="fr-FR" sz="1800" dirty="0">
                <a:solidFill>
                  <a:srgbClr val="00707C"/>
                </a:solidFill>
              </a:rPr>
              <a:t>, todas as carnes devem ser bem cozinhadas, não apenas a carne de porco</a:t>
            </a:r>
            <a:endParaRPr lang="en-US" altLang="fr-FR" sz="1800" dirty="0">
              <a:solidFill>
                <a:srgbClr val="000000"/>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en-US" altLang="fr-FR" sz="1800" dirty="0">
                <a:solidFill>
                  <a:srgbClr val="00707C"/>
                </a:solidFill>
              </a:rPr>
              <a:t>A carne de </a:t>
            </a:r>
            <a:r>
              <a:rPr lang="en-US" altLang="fr-FR" sz="1800" dirty="0" err="1">
                <a:solidFill>
                  <a:srgbClr val="00707C"/>
                </a:solidFill>
              </a:rPr>
              <a:t>aves</a:t>
            </a:r>
            <a:r>
              <a:rPr lang="en-US" altLang="fr-FR" sz="1800" dirty="0">
                <a:solidFill>
                  <a:srgbClr val="00707C"/>
                </a:solidFill>
              </a:rPr>
              <a:t> </a:t>
            </a:r>
            <a:r>
              <a:rPr lang="en-US" altLang="fr-FR" sz="1800" dirty="0" err="1">
                <a:solidFill>
                  <a:srgbClr val="00707C"/>
                </a:solidFill>
              </a:rPr>
              <a:t>tem</a:t>
            </a:r>
            <a:r>
              <a:rPr lang="en-US" altLang="fr-FR" sz="1800" dirty="0">
                <a:solidFill>
                  <a:srgbClr val="00707C"/>
                </a:solidFill>
              </a:rPr>
              <a:t> </a:t>
            </a:r>
            <a:r>
              <a:rPr lang="en-US" altLang="fr-FR" sz="1800" i="1" dirty="0">
                <a:solidFill>
                  <a:srgbClr val="00707C"/>
                </a:solidFill>
              </a:rPr>
              <a:t>Campylobacter</a:t>
            </a:r>
            <a:r>
              <a:rPr lang="en-US" altLang="fr-FR" sz="1800" dirty="0">
                <a:solidFill>
                  <a:srgbClr val="00707C"/>
                </a:solidFill>
              </a:rPr>
              <a:t>  </a:t>
            </a:r>
            <a:r>
              <a:rPr lang="en-US" altLang="fr-FR" sz="1800" dirty="0" err="1">
                <a:solidFill>
                  <a:srgbClr val="00707C"/>
                </a:solidFill>
              </a:rPr>
              <a:t>na</a:t>
            </a:r>
            <a:r>
              <a:rPr lang="en-US" altLang="fr-FR" sz="1800" dirty="0">
                <a:solidFill>
                  <a:srgbClr val="00707C"/>
                </a:solidFill>
              </a:rPr>
              <a:t> </a:t>
            </a:r>
            <a:r>
              <a:rPr lang="en-US" altLang="fr-FR" sz="1800" dirty="0" err="1">
                <a:solidFill>
                  <a:srgbClr val="00707C"/>
                </a:solidFill>
              </a:rPr>
              <a:t>superfície</a:t>
            </a:r>
            <a:r>
              <a:rPr lang="en-US" altLang="fr-FR" sz="1800" dirty="0">
                <a:solidFill>
                  <a:srgbClr val="00707C"/>
                </a:solidFill>
              </a:rPr>
              <a:t> </a:t>
            </a:r>
            <a:r>
              <a:rPr lang="fr-FR" altLang="fr-FR" sz="1800" dirty="0">
                <a:solidFill>
                  <a:srgbClr val="00707C"/>
                </a:solidFill>
              </a:rPr>
              <a:t> </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Os micróbios podem sobreviver quando os alimentos são aquecidos no micro-ondas</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As tábuas de corte de madeira em mau estado são difíceis de limpar</a:t>
            </a:r>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en-US" altLang="fr-FR" sz="1800" dirty="0">
                <a:solidFill>
                  <a:srgbClr val="00707C"/>
                </a:solidFill>
              </a:rPr>
              <a:t>As </a:t>
            </a:r>
            <a:r>
              <a:rPr lang="en-US" altLang="fr-FR" sz="1800" dirty="0" err="1">
                <a:solidFill>
                  <a:srgbClr val="00707C"/>
                </a:solidFill>
              </a:rPr>
              <a:t>marinadas</a:t>
            </a:r>
            <a:r>
              <a:rPr lang="en-US" altLang="fr-FR" sz="1800" dirty="0">
                <a:solidFill>
                  <a:srgbClr val="00707C"/>
                </a:solidFill>
              </a:rPr>
              <a:t> </a:t>
            </a:r>
            <a:r>
              <a:rPr lang="en-US" altLang="fr-FR" sz="1800" dirty="0" err="1">
                <a:solidFill>
                  <a:srgbClr val="00707C"/>
                </a:solidFill>
              </a:rPr>
              <a:t>não</a:t>
            </a:r>
            <a:r>
              <a:rPr lang="en-US" altLang="fr-FR" sz="1800" dirty="0">
                <a:solidFill>
                  <a:srgbClr val="00707C"/>
                </a:solidFill>
              </a:rPr>
              <a:t> </a:t>
            </a:r>
            <a:r>
              <a:rPr lang="en-US" altLang="fr-FR" sz="1800" dirty="0" err="1">
                <a:solidFill>
                  <a:srgbClr val="00707C"/>
                </a:solidFill>
              </a:rPr>
              <a:t>destroem</a:t>
            </a:r>
            <a:r>
              <a:rPr lang="en-US" altLang="fr-FR" sz="1800" dirty="0">
                <a:solidFill>
                  <a:srgbClr val="00707C"/>
                </a:solidFill>
              </a:rPr>
              <a:t> </a:t>
            </a:r>
            <a:r>
              <a:rPr lang="en-US" altLang="fr-FR" sz="1800" dirty="0" err="1">
                <a:solidFill>
                  <a:srgbClr val="00707C"/>
                </a:solidFill>
              </a:rPr>
              <a:t>bactérias</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fr-FR" altLang="fr-FR" sz="1400" dirty="0">
              <a:solidFill>
                <a:srgbClr val="00707C"/>
              </a:solidFill>
            </a:endParaRPr>
          </a:p>
          <a:p>
            <a:pPr eaLnBrk="1" hangingPunct="1"/>
            <a:endParaRPr lang="fr-FR" altLang="fr-FR" dirty="0">
              <a:solidFill>
                <a:srgbClr val="000000"/>
              </a:solidFill>
            </a:endParaRPr>
          </a:p>
        </p:txBody>
      </p:sp>
      <p:sp>
        <p:nvSpPr>
          <p:cNvPr id="135171" name="Titre 1">
            <a:extLst>
              <a:ext uri="{FF2B5EF4-FFF2-40B4-BE49-F238E27FC236}">
                <a16:creationId xmlns:a16="http://schemas.microsoft.com/office/drawing/2014/main" id="{109CB289-607C-41DE-9F88-221774A05CEE}"/>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Campylobacter</a:t>
            </a:r>
          </a:p>
        </p:txBody>
      </p:sp>
      <p:grpSp>
        <p:nvGrpSpPr>
          <p:cNvPr id="135172" name="Groupe 6">
            <a:extLst>
              <a:ext uri="{FF2B5EF4-FFF2-40B4-BE49-F238E27FC236}">
                <a16:creationId xmlns:a16="http://schemas.microsoft.com/office/drawing/2014/main" id="{43A48C58-7E68-41B0-A379-D386F1958F46}"/>
              </a:ext>
            </a:extLst>
          </p:cNvPr>
          <p:cNvGrpSpPr>
            <a:grpSpLocks/>
          </p:cNvGrpSpPr>
          <p:nvPr/>
        </p:nvGrpSpPr>
        <p:grpSpPr bwMode="auto">
          <a:xfrm>
            <a:off x="-46038" y="6353175"/>
            <a:ext cx="12265026" cy="509588"/>
            <a:chOff x="5137" y="6349854"/>
            <a:chExt cx="12192000" cy="508973"/>
          </a:xfrm>
        </p:grpSpPr>
        <p:sp>
          <p:nvSpPr>
            <p:cNvPr id="135202" name="ZoneTexte 7">
              <a:extLst>
                <a:ext uri="{FF2B5EF4-FFF2-40B4-BE49-F238E27FC236}">
                  <a16:creationId xmlns:a16="http://schemas.microsoft.com/office/drawing/2014/main" id="{55AEC096-071A-4FC2-AEFB-1E2BB6E2DF6B}"/>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5203" name="ZoneTexte 8">
              <a:extLst>
                <a:ext uri="{FF2B5EF4-FFF2-40B4-BE49-F238E27FC236}">
                  <a16:creationId xmlns:a16="http://schemas.microsoft.com/office/drawing/2014/main" id="{4CAF23A2-F660-4E32-BA1A-9C56DA37435A}"/>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0C26B064-087E-4661-8EB8-0EF293A19C54}"/>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2" action="ppaction://hlinksldjump" highlightClick="1"/>
              <a:extLst>
                <a:ext uri="{FF2B5EF4-FFF2-40B4-BE49-F238E27FC236}">
                  <a16:creationId xmlns:a16="http://schemas.microsoft.com/office/drawing/2014/main" id="{2ED46010-AB63-4F9B-8069-0288D4BE519F}"/>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5206" name="Image 14">
              <a:extLst>
                <a:ext uri="{FF2B5EF4-FFF2-40B4-BE49-F238E27FC236}">
                  <a16:creationId xmlns:a16="http://schemas.microsoft.com/office/drawing/2014/main" id="{10810B03-B7B3-494E-ABE6-3FE3C162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51" name="Groupe 3">
            <a:extLst>
              <a:ext uri="{FF2B5EF4-FFF2-40B4-BE49-F238E27FC236}">
                <a16:creationId xmlns:a16="http://schemas.microsoft.com/office/drawing/2014/main" id="{728520CB-4F74-4393-9C73-85121810B9DB}"/>
              </a:ext>
            </a:extLst>
          </p:cNvPr>
          <p:cNvGrpSpPr>
            <a:grpSpLocks/>
          </p:cNvGrpSpPr>
          <p:nvPr/>
        </p:nvGrpSpPr>
        <p:grpSpPr bwMode="auto">
          <a:xfrm>
            <a:off x="6991350" y="2447925"/>
            <a:ext cx="5153025" cy="293688"/>
            <a:chOff x="6470284" y="1997075"/>
            <a:chExt cx="2556955" cy="425657"/>
          </a:xfrm>
        </p:grpSpPr>
        <p:sp>
          <p:nvSpPr>
            <p:cNvPr id="2" name="Organigramme : Alternative 1">
              <a:extLst>
                <a:ext uri="{FF2B5EF4-FFF2-40B4-BE49-F238E27FC236}">
                  <a16:creationId xmlns:a16="http://schemas.microsoft.com/office/drawing/2014/main" id="{75E8B2F3-3972-4069-B1E1-D6569FD3DB38}"/>
                </a:ext>
              </a:extLst>
            </p:cNvPr>
            <p:cNvSpPr/>
            <p:nvPr/>
          </p:nvSpPr>
          <p:spPr bwMode="auto">
            <a:xfrm>
              <a:off x="6470284" y="1997075"/>
              <a:ext cx="2556955" cy="4256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5201" name="ZoneTexte 2">
              <a:extLst>
                <a:ext uri="{FF2B5EF4-FFF2-40B4-BE49-F238E27FC236}">
                  <a16:creationId xmlns:a16="http://schemas.microsoft.com/office/drawing/2014/main" id="{D56D8E08-9BDC-478E-92EB-EFD44573E3D0}"/>
                </a:ext>
              </a:extLst>
            </p:cNvPr>
            <p:cNvSpPr txBox="1">
              <a:spLocks noChangeArrowheads="1"/>
            </p:cNvSpPr>
            <p:nvPr/>
          </p:nvSpPr>
          <p:spPr bwMode="auto">
            <a:xfrm>
              <a:off x="6502391" y="2066027"/>
              <a:ext cx="2403953" cy="35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a:t>
              </a:r>
              <a:r>
                <a:rPr lang="pt-BR" altLang="fr-FR" sz="1000" i="1">
                  <a:solidFill>
                    <a:srgbClr val="FFFFFF"/>
                  </a:solidFill>
                </a:rPr>
                <a:t>Campylobacter</a:t>
              </a:r>
              <a:r>
                <a:rPr lang="pt-BR" altLang="fr-FR" sz="1000">
                  <a:solidFill>
                    <a:srgbClr val="FFFFFF"/>
                  </a:solidFill>
                </a:rPr>
                <a:t>  é mais frequente na carne de aves do que na carne de porco.</a:t>
              </a:r>
              <a:endParaRPr lang="en-US" altLang="fr-FR" sz="1000">
                <a:solidFill>
                  <a:srgbClr val="000000"/>
                </a:solidFill>
              </a:endParaRPr>
            </a:p>
          </p:txBody>
        </p:sp>
      </p:grpSp>
      <p:grpSp>
        <p:nvGrpSpPr>
          <p:cNvPr id="13347" name="Groupe 26">
            <a:extLst>
              <a:ext uri="{FF2B5EF4-FFF2-40B4-BE49-F238E27FC236}">
                <a16:creationId xmlns:a16="http://schemas.microsoft.com/office/drawing/2014/main" id="{127D6316-DC18-4D0E-8107-01C04B93F939}"/>
              </a:ext>
            </a:extLst>
          </p:cNvPr>
          <p:cNvGrpSpPr>
            <a:grpSpLocks/>
          </p:cNvGrpSpPr>
          <p:nvPr/>
        </p:nvGrpSpPr>
        <p:grpSpPr bwMode="auto">
          <a:xfrm>
            <a:off x="6315075" y="3011488"/>
            <a:ext cx="5641975" cy="400050"/>
            <a:chOff x="4270767" y="1997076"/>
            <a:chExt cx="6398274" cy="580347"/>
          </a:xfrm>
        </p:grpSpPr>
        <p:sp>
          <p:nvSpPr>
            <p:cNvPr id="29" name="Organigramme : Alternative 28">
              <a:extLst>
                <a:ext uri="{FF2B5EF4-FFF2-40B4-BE49-F238E27FC236}">
                  <a16:creationId xmlns:a16="http://schemas.microsoft.com/office/drawing/2014/main" id="{276BB0AC-5A12-46F7-8124-F672CC9DCB97}"/>
                </a:ext>
              </a:extLst>
            </p:cNvPr>
            <p:cNvSpPr/>
            <p:nvPr/>
          </p:nvSpPr>
          <p:spPr bwMode="auto">
            <a:xfrm>
              <a:off x="4270767" y="1997076"/>
              <a:ext cx="6398274" cy="44447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5199" name="ZoneTexte 2">
              <a:extLst>
                <a:ext uri="{FF2B5EF4-FFF2-40B4-BE49-F238E27FC236}">
                  <a16:creationId xmlns:a16="http://schemas.microsoft.com/office/drawing/2014/main" id="{72BFDB83-3690-4054-9418-D518FA9AD121}"/>
                </a:ext>
              </a:extLst>
            </p:cNvPr>
            <p:cNvSpPr txBox="1">
              <a:spLocks noChangeArrowheads="1"/>
            </p:cNvSpPr>
            <p:nvPr/>
          </p:nvSpPr>
          <p:spPr bwMode="auto">
            <a:xfrm>
              <a:off x="4388815" y="1997076"/>
              <a:ext cx="6131428" cy="58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lavagem da carne de aves no matadouro com produtos químicos, não é permitida na UE.</a:t>
              </a:r>
              <a:endParaRPr lang="en-US" altLang="fr-FR" sz="1000">
                <a:solidFill>
                  <a:srgbClr val="FFFFFF"/>
                </a:solidFill>
              </a:endParaRPr>
            </a:p>
          </p:txBody>
        </p:sp>
      </p:grpSp>
      <p:grpSp>
        <p:nvGrpSpPr>
          <p:cNvPr id="13343" name="Groupe 33">
            <a:extLst>
              <a:ext uri="{FF2B5EF4-FFF2-40B4-BE49-F238E27FC236}">
                <a16:creationId xmlns:a16="http://schemas.microsoft.com/office/drawing/2014/main" id="{9B9E3551-707C-4755-A688-2A4020FC06FC}"/>
              </a:ext>
            </a:extLst>
          </p:cNvPr>
          <p:cNvGrpSpPr>
            <a:grpSpLocks/>
          </p:cNvGrpSpPr>
          <p:nvPr/>
        </p:nvGrpSpPr>
        <p:grpSpPr bwMode="auto">
          <a:xfrm>
            <a:off x="252413" y="4114800"/>
            <a:ext cx="11907837" cy="812800"/>
            <a:chOff x="3413229" y="1997075"/>
            <a:chExt cx="5177201" cy="2405002"/>
          </a:xfrm>
        </p:grpSpPr>
        <p:sp>
          <p:nvSpPr>
            <p:cNvPr id="35" name="Organigramme : Alternative 34">
              <a:extLst>
                <a:ext uri="{FF2B5EF4-FFF2-40B4-BE49-F238E27FC236}">
                  <a16:creationId xmlns:a16="http://schemas.microsoft.com/office/drawing/2014/main" id="{013AD82F-B9B6-400A-8120-D0BB51724BED}"/>
                </a:ext>
              </a:extLst>
            </p:cNvPr>
            <p:cNvSpPr/>
            <p:nvPr/>
          </p:nvSpPr>
          <p:spPr bwMode="auto">
            <a:xfrm>
              <a:off x="3413229" y="1997075"/>
              <a:ext cx="5177201" cy="20339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5197" name="ZoneTexte 2">
              <a:extLst>
                <a:ext uri="{FF2B5EF4-FFF2-40B4-BE49-F238E27FC236}">
                  <a16:creationId xmlns:a16="http://schemas.microsoft.com/office/drawing/2014/main" id="{7670AE72-0E67-41CC-AFD9-786AD2F3CDBB}"/>
                </a:ext>
              </a:extLst>
            </p:cNvPr>
            <p:cNvSpPr txBox="1">
              <a:spLocks noChangeArrowheads="1"/>
            </p:cNvSpPr>
            <p:nvPr/>
          </p:nvSpPr>
          <p:spPr bwMode="auto">
            <a:xfrm>
              <a:off x="3489498" y="2251316"/>
              <a:ext cx="5023887" cy="215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Para matar bactérias (como a </a:t>
              </a:r>
              <a:r>
                <a:rPr lang="pt-BR" altLang="fr-FR" sz="1000" i="1">
                  <a:solidFill>
                    <a:srgbClr val="FFFFFF"/>
                  </a:solidFill>
                </a:rPr>
                <a:t>Campylobacter</a:t>
              </a:r>
              <a:r>
                <a:rPr lang="pt-BR" altLang="fr-FR" sz="1000">
                  <a:solidFill>
                    <a:srgbClr val="FFFFFF"/>
                  </a:solidFill>
                </a:rPr>
                <a:t>) e o parasitas (como </a:t>
              </a:r>
              <a:r>
                <a:rPr lang="pt-BR" altLang="fr-FR" sz="1000" i="1">
                  <a:solidFill>
                    <a:srgbClr val="FFFFFF"/>
                  </a:solidFill>
                </a:rPr>
                <a:t>Toxoplasma gondii</a:t>
              </a:r>
              <a:r>
                <a:rPr lang="pt-BR" altLang="fr-FR" sz="1000">
                  <a:solidFill>
                    <a:srgbClr val="FFFFFF"/>
                  </a:solidFill>
                </a:rPr>
                <a:t>), o importante é o tempo a uma temperatura suficiente. As micro-ondas, por si só, não matam bactérias ou </a:t>
              </a:r>
              <a:r>
                <a:rPr lang="pt-BR" altLang="fr-FR" sz="1000" i="1">
                  <a:solidFill>
                    <a:srgbClr val="FFFFFF"/>
                  </a:solidFill>
                </a:rPr>
                <a:t>Toxoplasma</a:t>
              </a:r>
              <a:r>
                <a:rPr lang="pt-BR" altLang="fr-FR" sz="1000">
                  <a:solidFill>
                    <a:srgbClr val="FFFFFF"/>
                  </a:solidFill>
                </a:rPr>
                <a:t>. Esses microrganismos são mortos pelo aumento da temperatura causado por micro-ondas. As micro-ondas não aquecem alimentos de forma homogênea, apresentando risco de sobrevivência de micróbios em zonas frias.</a:t>
              </a:r>
            </a:p>
          </p:txBody>
        </p:sp>
      </p:grpSp>
      <p:grpSp>
        <p:nvGrpSpPr>
          <p:cNvPr id="13339" name="Groupe 39">
            <a:extLst>
              <a:ext uri="{FF2B5EF4-FFF2-40B4-BE49-F238E27FC236}">
                <a16:creationId xmlns:a16="http://schemas.microsoft.com/office/drawing/2014/main" id="{517DAF1A-872E-453E-A4E0-D96AE17BD5F0}"/>
              </a:ext>
            </a:extLst>
          </p:cNvPr>
          <p:cNvGrpSpPr>
            <a:grpSpLocks/>
          </p:cNvGrpSpPr>
          <p:nvPr/>
        </p:nvGrpSpPr>
        <p:grpSpPr bwMode="auto">
          <a:xfrm>
            <a:off x="4524375" y="5213350"/>
            <a:ext cx="7367588" cy="584200"/>
            <a:chOff x="6427587" y="1997076"/>
            <a:chExt cx="5859276" cy="468976"/>
          </a:xfrm>
        </p:grpSpPr>
        <p:sp>
          <p:nvSpPr>
            <p:cNvPr id="41" name="Organigramme : Alternative 40">
              <a:extLst>
                <a:ext uri="{FF2B5EF4-FFF2-40B4-BE49-F238E27FC236}">
                  <a16:creationId xmlns:a16="http://schemas.microsoft.com/office/drawing/2014/main" id="{083764A6-7572-4FAC-822F-D9C924E8932C}"/>
                </a:ext>
              </a:extLst>
            </p:cNvPr>
            <p:cNvSpPr/>
            <p:nvPr/>
          </p:nvSpPr>
          <p:spPr bwMode="auto">
            <a:xfrm>
              <a:off x="6427587" y="1997076"/>
              <a:ext cx="5859276" cy="46897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5195" name="ZoneTexte 2">
              <a:extLst>
                <a:ext uri="{FF2B5EF4-FFF2-40B4-BE49-F238E27FC236}">
                  <a16:creationId xmlns:a16="http://schemas.microsoft.com/office/drawing/2014/main" id="{EE3994D0-E7CA-46F9-8BF7-E25992AE38BD}"/>
                </a:ext>
              </a:extLst>
            </p:cNvPr>
            <p:cNvSpPr txBox="1">
              <a:spLocks noChangeArrowheads="1"/>
            </p:cNvSpPr>
            <p:nvPr/>
          </p:nvSpPr>
          <p:spPr bwMode="auto">
            <a:xfrm>
              <a:off x="6619382" y="2037622"/>
              <a:ext cx="5612548" cy="41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É mais difícil remover os micróbios das tábuas de madeira em mau estado. As tábuas de madeira podem ser tão seguras quanto as de plástico se estiverem em bom estado. </a:t>
              </a:r>
              <a:endParaRPr lang="en-US" altLang="fr-FR" sz="1000">
                <a:solidFill>
                  <a:srgbClr val="FFFFFF"/>
                </a:solidFill>
              </a:endParaRPr>
            </a:p>
          </p:txBody>
        </p:sp>
      </p:grpSp>
      <p:grpSp>
        <p:nvGrpSpPr>
          <p:cNvPr id="13335" name="Groupe 45">
            <a:extLst>
              <a:ext uri="{FF2B5EF4-FFF2-40B4-BE49-F238E27FC236}">
                <a16:creationId xmlns:a16="http://schemas.microsoft.com/office/drawing/2014/main" id="{63D95A69-2E30-4A5C-A4BD-0CFB9EEF7C82}"/>
              </a:ext>
            </a:extLst>
          </p:cNvPr>
          <p:cNvGrpSpPr>
            <a:grpSpLocks/>
          </p:cNvGrpSpPr>
          <p:nvPr/>
        </p:nvGrpSpPr>
        <p:grpSpPr bwMode="auto">
          <a:xfrm>
            <a:off x="442913" y="5726112"/>
            <a:ext cx="3332162" cy="343276"/>
            <a:chOff x="6427587" y="1997076"/>
            <a:chExt cx="4240474" cy="358687"/>
          </a:xfrm>
        </p:grpSpPr>
        <p:sp>
          <p:nvSpPr>
            <p:cNvPr id="47" name="Organigramme : Alternative 46">
              <a:extLst>
                <a:ext uri="{FF2B5EF4-FFF2-40B4-BE49-F238E27FC236}">
                  <a16:creationId xmlns:a16="http://schemas.microsoft.com/office/drawing/2014/main" id="{6F3EC3F7-A841-416A-967A-065310010478}"/>
                </a:ext>
              </a:extLst>
            </p:cNvPr>
            <p:cNvSpPr/>
            <p:nvPr/>
          </p:nvSpPr>
          <p:spPr bwMode="auto">
            <a:xfrm>
              <a:off x="6427587" y="1997076"/>
              <a:ext cx="4240474" cy="3582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5193" name="ZoneTexte 2">
              <a:extLst>
                <a:ext uri="{FF2B5EF4-FFF2-40B4-BE49-F238E27FC236}">
                  <a16:creationId xmlns:a16="http://schemas.microsoft.com/office/drawing/2014/main" id="{894FFB7F-D29D-4FE9-AD8F-98088FCEF43F}"/>
                </a:ext>
              </a:extLst>
            </p:cNvPr>
            <p:cNvSpPr txBox="1">
              <a:spLocks noChangeArrowheads="1"/>
            </p:cNvSpPr>
            <p:nvPr/>
          </p:nvSpPr>
          <p:spPr bwMode="auto">
            <a:xfrm>
              <a:off x="6619381" y="2098488"/>
              <a:ext cx="3940142" cy="2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dirty="0">
                  <a:solidFill>
                    <a:srgbClr val="FFFFFF"/>
                  </a:solidFill>
                </a:rPr>
                <a:t>As marinadas geralmente não destroem micróbios.</a:t>
              </a:r>
              <a:endParaRPr lang="en-US" altLang="fr-FR" sz="1000" dirty="0">
                <a:solidFill>
                  <a:srgbClr val="FFFFFF"/>
                </a:solidFill>
              </a:endParaRPr>
            </a:p>
          </p:txBody>
        </p:sp>
      </p:grpSp>
      <p:sp>
        <p:nvSpPr>
          <p:cNvPr id="3" name="Bouton d’action : vide 2">
            <a:hlinkClick r:id="" action="ppaction://noaction" highlightClick="1"/>
            <a:extLst>
              <a:ext uri="{FF2B5EF4-FFF2-40B4-BE49-F238E27FC236}">
                <a16:creationId xmlns:a16="http://schemas.microsoft.com/office/drawing/2014/main" id="{F5A8F0F9-E0B9-422B-AD14-DDBC2DF55249}"/>
              </a:ext>
            </a:extLst>
          </p:cNvPr>
          <p:cNvSpPr/>
          <p:nvPr/>
        </p:nvSpPr>
        <p:spPr>
          <a:xfrm>
            <a:off x="11957050" y="245427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sp>
        <p:nvSpPr>
          <p:cNvPr id="31" name="Bouton d’action : vide 2">
            <a:hlinkClick r:id="" action="ppaction://noaction" highlightClick="1"/>
            <a:extLst>
              <a:ext uri="{FF2B5EF4-FFF2-40B4-BE49-F238E27FC236}">
                <a16:creationId xmlns:a16="http://schemas.microsoft.com/office/drawing/2014/main" id="{B122391F-4139-4EB8-89B9-B2C2CCD964E6}"/>
              </a:ext>
            </a:extLst>
          </p:cNvPr>
          <p:cNvSpPr/>
          <p:nvPr/>
        </p:nvSpPr>
        <p:spPr>
          <a:xfrm>
            <a:off x="11769725" y="3036888"/>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sp>
        <p:nvSpPr>
          <p:cNvPr id="37" name="Bouton d’action : vide 2">
            <a:hlinkClick r:id="" action="ppaction://noaction" highlightClick="1"/>
            <a:extLst>
              <a:ext uri="{FF2B5EF4-FFF2-40B4-BE49-F238E27FC236}">
                <a16:creationId xmlns:a16="http://schemas.microsoft.com/office/drawing/2014/main" id="{60848516-7A87-44C0-A71A-9433FC6ED05A}"/>
              </a:ext>
            </a:extLst>
          </p:cNvPr>
          <p:cNvSpPr/>
          <p:nvPr/>
        </p:nvSpPr>
        <p:spPr>
          <a:xfrm>
            <a:off x="11906250" y="417512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sp>
        <p:nvSpPr>
          <p:cNvPr id="43" name="Bouton d’action : vide 2">
            <a:hlinkClick r:id="" action="ppaction://noaction" highlightClick="1"/>
            <a:extLst>
              <a:ext uri="{FF2B5EF4-FFF2-40B4-BE49-F238E27FC236}">
                <a16:creationId xmlns:a16="http://schemas.microsoft.com/office/drawing/2014/main" id="{AF6C295B-8A84-406B-9336-14ABD912073D}"/>
              </a:ext>
            </a:extLst>
          </p:cNvPr>
          <p:cNvSpPr/>
          <p:nvPr/>
        </p:nvSpPr>
        <p:spPr>
          <a:xfrm>
            <a:off x="11709400" y="5233988"/>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sp>
        <p:nvSpPr>
          <p:cNvPr id="49" name="Bouton d’action : vide 2">
            <a:hlinkClick r:id="" action="ppaction://noaction" highlightClick="1"/>
            <a:extLst>
              <a:ext uri="{FF2B5EF4-FFF2-40B4-BE49-F238E27FC236}">
                <a16:creationId xmlns:a16="http://schemas.microsoft.com/office/drawing/2014/main" id="{594B298B-6B69-43ED-8EFD-700B80B241BB}"/>
              </a:ext>
            </a:extLst>
          </p:cNvPr>
          <p:cNvSpPr/>
          <p:nvPr/>
        </p:nvSpPr>
        <p:spPr>
          <a:xfrm>
            <a:off x="3581400" y="5740400"/>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sp>
        <p:nvSpPr>
          <p:cNvPr id="50" name="Bouton d’action : obtenir des informations 36">
            <a:hlinkClick r:id="" action="ppaction://noaction" highlightClick="1"/>
            <a:extLst>
              <a:ext uri="{FF2B5EF4-FFF2-40B4-BE49-F238E27FC236}">
                <a16:creationId xmlns:a16="http://schemas.microsoft.com/office/drawing/2014/main" id="{55DA0E3B-AE66-4A01-9A70-5FE2AF2D83D6}"/>
              </a:ext>
            </a:extLst>
          </p:cNvPr>
          <p:cNvSpPr/>
          <p:nvPr/>
        </p:nvSpPr>
        <p:spPr>
          <a:xfrm>
            <a:off x="11798300" y="214312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1" name="Bouton d’action : obtenir des informations 36">
            <a:hlinkClick r:id="" action="ppaction://noaction" highlightClick="1"/>
            <a:extLst>
              <a:ext uri="{FF2B5EF4-FFF2-40B4-BE49-F238E27FC236}">
                <a16:creationId xmlns:a16="http://schemas.microsoft.com/office/drawing/2014/main" id="{BD91C627-49BB-4893-BB5F-B0C8D50D087E}"/>
              </a:ext>
            </a:extLst>
          </p:cNvPr>
          <p:cNvSpPr/>
          <p:nvPr/>
        </p:nvSpPr>
        <p:spPr>
          <a:xfrm>
            <a:off x="5800725" y="295275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2" name="Bouton d’action : obtenir des informations 36">
            <a:hlinkClick r:id="" action="ppaction://noaction" highlightClick="1"/>
            <a:extLst>
              <a:ext uri="{FF2B5EF4-FFF2-40B4-BE49-F238E27FC236}">
                <a16:creationId xmlns:a16="http://schemas.microsoft.com/office/drawing/2014/main" id="{BFE77E44-DBE4-4FD4-B4DD-ACA398EC3080}"/>
              </a:ext>
            </a:extLst>
          </p:cNvPr>
          <p:cNvSpPr/>
          <p:nvPr/>
        </p:nvSpPr>
        <p:spPr>
          <a:xfrm>
            <a:off x="8810625" y="377190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3" name="Bouton d’action : obtenir des informations 36">
            <a:hlinkClick r:id="" action="ppaction://noaction" highlightClick="1"/>
            <a:extLst>
              <a:ext uri="{FF2B5EF4-FFF2-40B4-BE49-F238E27FC236}">
                <a16:creationId xmlns:a16="http://schemas.microsoft.com/office/drawing/2014/main" id="{C412A23C-69DB-489B-B1ED-E13FA94A7139}"/>
              </a:ext>
            </a:extLst>
          </p:cNvPr>
          <p:cNvSpPr/>
          <p:nvPr/>
        </p:nvSpPr>
        <p:spPr>
          <a:xfrm>
            <a:off x="7173918" y="4891088"/>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4" name="Bouton d’action : obtenir des informations 36">
            <a:hlinkClick r:id="" action="ppaction://noaction" highlightClick="1"/>
            <a:extLst>
              <a:ext uri="{FF2B5EF4-FFF2-40B4-BE49-F238E27FC236}">
                <a16:creationId xmlns:a16="http://schemas.microsoft.com/office/drawing/2014/main" id="{53714C45-93A5-48CE-A9D8-0B20DBE34672}"/>
              </a:ext>
            </a:extLst>
          </p:cNvPr>
          <p:cNvSpPr/>
          <p:nvPr/>
        </p:nvSpPr>
        <p:spPr>
          <a:xfrm>
            <a:off x="4117979" y="5430838"/>
            <a:ext cx="301625" cy="279400"/>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135188" name="ZoneTexte 22">
            <a:extLst>
              <a:ext uri="{FF2B5EF4-FFF2-40B4-BE49-F238E27FC236}">
                <a16:creationId xmlns:a16="http://schemas.microsoft.com/office/drawing/2014/main" id="{6F9944AD-08DC-444F-8593-D75D800C975A}"/>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35190" name="Image 15" descr="Campilobacter ao microscópio">
            <a:extLst>
              <a:ext uri="{FF2B5EF4-FFF2-40B4-BE49-F238E27FC236}">
                <a16:creationId xmlns:a16="http://schemas.microsoft.com/office/drawing/2014/main" id="{E2C1DB85-3A63-46E0-8CEE-FD86A7577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76" y="82550"/>
            <a:ext cx="1889124" cy="147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1" name="ZoneTexte 29">
            <a:extLst>
              <a:ext uri="{FF2B5EF4-FFF2-40B4-BE49-F238E27FC236}">
                <a16:creationId xmlns:a16="http://schemas.microsoft.com/office/drawing/2014/main" id="{EF015E15-CC40-4C41-BDC4-399B80675758}"/>
              </a:ext>
            </a:extLst>
          </p:cNvPr>
          <p:cNvSpPr txBox="1">
            <a:spLocks noChangeArrowheads="1"/>
          </p:cNvSpPr>
          <p:nvPr/>
        </p:nvSpPr>
        <p:spPr bwMode="auto">
          <a:xfrm>
            <a:off x="10175875" y="1593510"/>
            <a:ext cx="1889125" cy="3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800"/>
              <a:t>Fonte: Nabila Haddad UMR Secalim ONIRIS-INRA</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1"/>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4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4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4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3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8" restart="whenNotActive" fill="hold" evtFilter="cancelBubble" nodeType="interactiveSeq">
                <p:stCondLst>
                  <p:cond evt="onClick" delay="0">
                    <p:tgtEl>
                      <p:spTgt spid="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 grpId="0" animBg="1"/>
      <p:bldP spid="3" grpId="1" animBg="1"/>
      <p:bldP spid="31" grpId="0" animBg="1"/>
      <p:bldP spid="31" grpId="1" animBg="1"/>
      <p:bldP spid="37" grpId="0" animBg="1"/>
      <p:bldP spid="37" grpId="1" animBg="1"/>
      <p:bldP spid="43" grpId="0" animBg="1"/>
      <p:bldP spid="43" grpId="1" animBg="1"/>
      <p:bldP spid="49" grpId="0" animBg="1"/>
      <p:bldP spid="49"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oneTexte 4">
            <a:extLst>
              <a:ext uri="{FF2B5EF4-FFF2-40B4-BE49-F238E27FC236}">
                <a16:creationId xmlns:a16="http://schemas.microsoft.com/office/drawing/2014/main" id="{D8CF63F8-3326-48FF-8E91-0AB1E912DCCC}"/>
              </a:ext>
            </a:extLst>
          </p:cNvPr>
          <p:cNvSpPr txBox="1">
            <a:spLocks noChangeArrowheads="1"/>
          </p:cNvSpPr>
          <p:nvPr/>
        </p:nvSpPr>
        <p:spPr bwMode="auto">
          <a:xfrm>
            <a:off x="263525" y="1935163"/>
            <a:ext cx="11736388"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a:solidFill>
                  <a:srgbClr val="00707C"/>
                </a:solidFill>
              </a:rPr>
              <a:t>				                				</a:t>
            </a:r>
          </a:p>
          <a:p>
            <a:pPr eaLnBrk="1" hangingPunct="1"/>
            <a:r>
              <a:rPr lang="fr-FR" altLang="fr-FR" sz="1400">
                <a:solidFill>
                  <a:srgbClr val="00707C"/>
                </a:solidFill>
              </a:rPr>
              <a:t>										</a:t>
            </a:r>
            <a:r>
              <a:rPr lang="fr-FR" altLang="fr-FR" sz="1400" u="sng">
                <a:hlinkClick r:id="rId2"/>
              </a:rPr>
              <a:t>SNS24 - Infeções por </a:t>
            </a:r>
            <a:r>
              <a:rPr lang="fr-FR" altLang="fr-FR" sz="1400" i="1" u="sng">
                <a:hlinkClick r:id="rId2"/>
              </a:rPr>
              <a:t>Salmonella</a:t>
            </a:r>
            <a:endParaRPr lang="fr-FR" altLang="fr-FR" sz="1400" i="1"/>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a:solidFill>
                <a:srgbClr val="00707C"/>
              </a:solidFill>
            </a:endParaRPr>
          </a:p>
          <a:p>
            <a:pPr eaLnBrk="1" hangingPunct="1"/>
            <a:r>
              <a:rPr lang="fr-FR" altLang="fr-FR" sz="1400">
                <a:solidFill>
                  <a:srgbClr val="00707C"/>
                </a:solidFill>
              </a:rPr>
              <a:t>										</a:t>
            </a:r>
            <a:r>
              <a:rPr lang="fr-FR" altLang="fr-FR" sz="1400" u="sng">
                <a:hlinkClick r:id="rId3"/>
              </a:rPr>
              <a:t>ASAE - </a:t>
            </a:r>
            <a:r>
              <a:rPr lang="fr-FR" altLang="fr-FR" sz="1400" i="1" u="sng">
                <a:hlinkClick r:id="rId3"/>
              </a:rPr>
              <a:t>Salmonella</a:t>
            </a:r>
            <a:endParaRPr lang="fr-FR" altLang="fr-FR" sz="1400" i="1"/>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r>
              <a:rPr lang="fr-FR" altLang="fr-FR" sz="1400">
                <a:solidFill>
                  <a:srgbClr val="00707C"/>
                </a:solidFill>
                <a:hlinkClick r:id="rId4" tooltip="click here to open the link"/>
              </a:rPr>
              <a:t>EFSA explains </a:t>
            </a:r>
            <a:r>
              <a:rPr lang="fr-FR" altLang="fr-FR" sz="1400" i="1">
                <a:solidFill>
                  <a:srgbClr val="00707C"/>
                </a:solidFill>
                <a:hlinkClick r:id="rId4" tooltip="click here to open the link"/>
              </a:rPr>
              <a:t>Salmonella</a:t>
            </a:r>
            <a:endParaRPr lang="fr-FR" altLang="fr-FR" sz="1400" i="1">
              <a:solidFill>
                <a:srgbClr val="00707C"/>
              </a:solidFill>
            </a:endParaRPr>
          </a:p>
          <a:p>
            <a:pPr eaLnBrk="1" hangingPunct="1"/>
            <a:r>
              <a:rPr lang="fr-FR" altLang="fr-FR" sz="1400">
                <a:solidFill>
                  <a:srgbClr val="00707C"/>
                </a:solidFill>
              </a:rPr>
              <a:t>										</a:t>
            </a:r>
            <a:r>
              <a:rPr lang="fr-FR" altLang="fr-FR" sz="1400">
                <a:solidFill>
                  <a:srgbClr val="00707C"/>
                </a:solidFill>
                <a:hlinkClick r:id="rId5" tooltip="click here to open the link"/>
              </a:rPr>
              <a:t>What is </a:t>
            </a:r>
            <a:r>
              <a:rPr lang="fr-FR" altLang="fr-FR" sz="1400" i="1">
                <a:solidFill>
                  <a:srgbClr val="00707C"/>
                </a:solidFill>
                <a:hlinkClick r:id="rId5" tooltip="click here to open the link"/>
              </a:rPr>
              <a:t>Salmonella</a:t>
            </a:r>
            <a:r>
              <a:rPr lang="fr-FR" altLang="fr-FR" sz="1400">
                <a:solidFill>
                  <a:srgbClr val="00707C"/>
                </a:solidFill>
                <a:hlinkClick r:id="rId5" tooltip="click here to open the link"/>
              </a:rPr>
              <a:t>? How can we control and reduce it?</a:t>
            </a:r>
            <a:endParaRPr lang="fr-FR" altLang="fr-FR" sz="1400">
              <a:solidFill>
                <a:srgbClr val="00707C"/>
              </a:solidFill>
            </a:endParaRPr>
          </a:p>
          <a:p>
            <a:pPr eaLnBrk="1" hangingPunct="1"/>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r>
              <a:rPr lang="fr-FR" altLang="fr-FR" sz="1400">
                <a:solidFill>
                  <a:srgbClr val="00707C"/>
                </a:solidFill>
                <a:hlinkClick r:id="rId6" tooltip="clik here to open the link"/>
              </a:rPr>
              <a:t>Fact sheet : </a:t>
            </a:r>
            <a:r>
              <a:rPr lang="fr-FR" altLang="fr-FR" sz="1400" i="1">
                <a:solidFill>
                  <a:srgbClr val="00707C"/>
                </a:solidFill>
                <a:hlinkClick r:id="rId6" tooltip="clik here to open the link"/>
              </a:rPr>
              <a:t>Salmonella</a:t>
            </a:r>
            <a:r>
              <a:rPr lang="fr-FR" altLang="fr-FR" sz="1400">
                <a:solidFill>
                  <a:srgbClr val="00707C"/>
                </a:solidFill>
                <a:hlinkClick r:id="rId6" tooltip="clik here to open the link"/>
              </a:rPr>
              <a:t> (non-typhoidal)</a:t>
            </a:r>
            <a:endParaRPr lang="fr-FR" altLang="fr-FR" sz="1400">
              <a:solidFill>
                <a:srgbClr val="00707C"/>
              </a:solidFill>
            </a:endParaRPr>
          </a:p>
          <a:p>
            <a:pPr eaLnBrk="1" hangingPunct="1"/>
            <a:endParaRPr lang="fr-FR" altLang="fr-FR" sz="1400">
              <a:solidFill>
                <a:srgbClr val="00707C"/>
              </a:solidFill>
            </a:endParaRPr>
          </a:p>
          <a:p>
            <a:pPr eaLnBrk="1" hangingPunct="1"/>
            <a:r>
              <a:rPr lang="fr-FR" altLang="fr-FR" sz="1400">
                <a:solidFill>
                  <a:srgbClr val="00707C"/>
                </a:solidFill>
              </a:rPr>
              <a:t>							</a:t>
            </a:r>
          </a:p>
          <a:p>
            <a:pPr eaLnBrk="1" hangingPunct="1"/>
            <a:r>
              <a:rPr lang="fr-FR" altLang="fr-FR" sz="1400">
                <a:solidFill>
                  <a:srgbClr val="00707C"/>
                </a:solidFill>
              </a:rPr>
              <a:t>							</a:t>
            </a:r>
            <a:r>
              <a:rPr lang="fr-FR" altLang="fr-FR" b="1">
                <a:solidFill>
                  <a:srgbClr val="000000"/>
                </a:solidFill>
              </a:rPr>
              <a:t> </a:t>
            </a:r>
          </a:p>
          <a:p>
            <a:pPr eaLnBrk="1" hangingPunct="1"/>
            <a:r>
              <a:rPr lang="fr-FR" altLang="fr-FR" sz="1400">
                <a:solidFill>
                  <a:srgbClr val="00707C"/>
                </a:solidFill>
              </a:rPr>
              <a:t>							</a:t>
            </a:r>
          </a:p>
          <a:p>
            <a:pPr eaLnBrk="1" hangingPunct="1"/>
            <a:r>
              <a:rPr lang="fr-FR" altLang="fr-FR" sz="1400">
                <a:solidFill>
                  <a:srgbClr val="00707C"/>
                </a:solidFill>
              </a:rPr>
              <a:t>							</a:t>
            </a:r>
          </a:p>
          <a:p>
            <a:pPr eaLnBrk="1" hangingPunct="1"/>
            <a:endParaRPr lang="en-US" altLang="fr-FR" sz="1400">
              <a:solidFill>
                <a:srgbClr val="00707C"/>
              </a:solidFill>
            </a:endParaRPr>
          </a:p>
          <a:p>
            <a:pPr eaLnBrk="1" hangingPunct="1"/>
            <a:endParaRPr lang="fr-FR" altLang="fr-FR">
              <a:solidFill>
                <a:srgbClr val="000000"/>
              </a:solidFill>
            </a:endParaRPr>
          </a:p>
        </p:txBody>
      </p:sp>
      <p:sp>
        <p:nvSpPr>
          <p:cNvPr id="136195" name="Titre 1">
            <a:extLst>
              <a:ext uri="{FF2B5EF4-FFF2-40B4-BE49-F238E27FC236}">
                <a16:creationId xmlns:a16="http://schemas.microsoft.com/office/drawing/2014/main" id="{465B9BC6-CED6-4199-B546-BCC002A70002}"/>
              </a:ext>
            </a:extLst>
          </p:cNvPr>
          <p:cNvSpPr txBox="1">
            <a:spLocks noChangeArrowheads="1"/>
          </p:cNvSpPr>
          <p:nvPr/>
        </p:nvSpPr>
        <p:spPr bwMode="auto">
          <a:xfrm>
            <a:off x="39688" y="139700"/>
            <a:ext cx="12001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Mais informação sobre a</a:t>
            </a:r>
          </a:p>
          <a:p>
            <a:pPr algn="ctr" defTabSz="914400" eaLnBrk="1" hangingPunct="1">
              <a:lnSpc>
                <a:spcPts val="5250"/>
              </a:lnSpc>
            </a:pPr>
            <a:r>
              <a:rPr lang="fr-FR" altLang="fr-FR" sz="4500" b="1" i="1">
                <a:solidFill>
                  <a:srgbClr val="00707C"/>
                </a:solidFill>
                <a:latin typeface="Georgia" panose="02040502050405020303" pitchFamily="18" charset="0"/>
              </a:rPr>
              <a:t>Salmonella enterica</a:t>
            </a:r>
          </a:p>
        </p:txBody>
      </p:sp>
      <p:grpSp>
        <p:nvGrpSpPr>
          <p:cNvPr id="136196" name="Groupe 6">
            <a:extLst>
              <a:ext uri="{FF2B5EF4-FFF2-40B4-BE49-F238E27FC236}">
                <a16:creationId xmlns:a16="http://schemas.microsoft.com/office/drawing/2014/main" id="{DA3BEB92-2E7F-487B-9DE5-A9C43ED76285}"/>
              </a:ext>
            </a:extLst>
          </p:cNvPr>
          <p:cNvGrpSpPr>
            <a:grpSpLocks/>
          </p:cNvGrpSpPr>
          <p:nvPr/>
        </p:nvGrpSpPr>
        <p:grpSpPr bwMode="auto">
          <a:xfrm>
            <a:off x="-46038" y="6353175"/>
            <a:ext cx="12265026" cy="509588"/>
            <a:chOff x="5137" y="6349854"/>
            <a:chExt cx="12192000" cy="508973"/>
          </a:xfrm>
        </p:grpSpPr>
        <p:sp>
          <p:nvSpPr>
            <p:cNvPr id="136204" name="ZoneTexte 7">
              <a:extLst>
                <a:ext uri="{FF2B5EF4-FFF2-40B4-BE49-F238E27FC236}">
                  <a16:creationId xmlns:a16="http://schemas.microsoft.com/office/drawing/2014/main" id="{2B8A12C1-8B44-4AFB-B479-218A33D5476A}"/>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6205" name="ZoneTexte 8">
              <a:extLst>
                <a:ext uri="{FF2B5EF4-FFF2-40B4-BE49-F238E27FC236}">
                  <a16:creationId xmlns:a16="http://schemas.microsoft.com/office/drawing/2014/main" id="{F2357D06-31F0-4A29-AA87-96CFF09F3D3E}"/>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C1D38AD7-8DB0-4AFE-8816-D3CA4B3A45CA}"/>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7" action="ppaction://hlinksldjump" highlightClick="1"/>
              <a:extLst>
                <a:ext uri="{FF2B5EF4-FFF2-40B4-BE49-F238E27FC236}">
                  <a16:creationId xmlns:a16="http://schemas.microsoft.com/office/drawing/2014/main" id="{5C4B80E3-DC05-4B0B-96A0-D23DF5F322DB}"/>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6208" name="Image 14">
              <a:extLst>
                <a:ext uri="{FF2B5EF4-FFF2-40B4-BE49-F238E27FC236}">
                  <a16:creationId xmlns:a16="http://schemas.microsoft.com/office/drawing/2014/main" id="{8D1A0D13-F377-4506-B8EA-58D2F84A7C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6197" name="Image 1" descr="Logo: World Health Organization - Regional Office for Europe">
            <a:extLst>
              <a:ext uri="{FF2B5EF4-FFF2-40B4-BE49-F238E27FC236}">
                <a16:creationId xmlns:a16="http://schemas.microsoft.com/office/drawing/2014/main" id="{F1ACF698-6DF9-45B0-B5AA-8632A812C8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3163" y="4765675"/>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Image 27" descr="Salmonella ao microscópio">
            <a:extLst>
              <a:ext uri="{FF2B5EF4-FFF2-40B4-BE49-F238E27FC236}">
                <a16:creationId xmlns:a16="http://schemas.microsoft.com/office/drawing/2014/main" id="{5E3A9969-5F78-41BF-A2A9-E5EEC334C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2738438"/>
            <a:ext cx="207327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Rectangle 16">
            <a:extLst>
              <a:ext uri="{FF2B5EF4-FFF2-40B4-BE49-F238E27FC236}">
                <a16:creationId xmlns:a16="http://schemas.microsoft.com/office/drawing/2014/main" id="{3573A165-D0DE-43FB-9BD8-DEDD0C3750F9}"/>
              </a:ext>
            </a:extLst>
          </p:cNvPr>
          <p:cNvSpPr>
            <a:spLocks noChangeArrowheads="1"/>
          </p:cNvSpPr>
          <p:nvPr/>
        </p:nvSpPr>
        <p:spPr bwMode="auto">
          <a:xfrm>
            <a:off x="8313738" y="4710113"/>
            <a:ext cx="273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a:solidFill>
                  <a:srgbClr val="000000"/>
                </a:solidFill>
                <a:ea typeface="Calibri" panose="020F0502020204030204" pitchFamily="34" charset="0"/>
                <a:cs typeface="Times New Roman" panose="02020603050405020304" pitchFamily="18" charset="0"/>
              </a:rPr>
              <a:t>Copyright © 2015 Wiedemann, Virlogeux-Payant, </a:t>
            </a:r>
          </a:p>
          <a:p>
            <a:r>
              <a:rPr lang="en-GB" altLang="fr-FR">
                <a:solidFill>
                  <a:srgbClr val="000000"/>
                </a:solidFill>
                <a:ea typeface="Calibri" panose="020F0502020204030204" pitchFamily="34" charset="0"/>
                <a:cs typeface="Times New Roman" panose="02020603050405020304" pitchFamily="18" charset="0"/>
              </a:rPr>
              <a:t>Chaussé, Schikora and Velge.</a:t>
            </a:r>
            <a:endParaRPr lang="fr-FR" altLang="fr-FR">
              <a:solidFill>
                <a:srgbClr val="000000"/>
              </a:solidFill>
              <a:ea typeface="Calibri" panose="020F0502020204030204" pitchFamily="34" charset="0"/>
              <a:cs typeface="Times New Roman" panose="02020603050405020304" pitchFamily="18" charset="0"/>
            </a:endParaRPr>
          </a:p>
        </p:txBody>
      </p:sp>
      <p:pic>
        <p:nvPicPr>
          <p:cNvPr id="136200" name="Image 1" descr="Logo: European Food Safety Authority">
            <a:extLst>
              <a:ext uri="{FF2B5EF4-FFF2-40B4-BE49-F238E27FC236}">
                <a16:creationId xmlns:a16="http://schemas.microsoft.com/office/drawing/2014/main" id="{1DF32291-F4F7-45DA-82C1-261797B88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3163" y="3946525"/>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1" name="ZoneTexte 22">
            <a:extLst>
              <a:ext uri="{FF2B5EF4-FFF2-40B4-BE49-F238E27FC236}">
                <a16:creationId xmlns:a16="http://schemas.microsoft.com/office/drawing/2014/main" id="{4C412FEA-A9CD-4037-8F88-3DC0E7D29E9F}"/>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36202" name="Picture 17" descr="Logo: SNS 24">
            <a:extLst>
              <a:ext uri="{FF2B5EF4-FFF2-40B4-BE49-F238E27FC236}">
                <a16:creationId xmlns:a16="http://schemas.microsoft.com/office/drawing/2014/main" id="{CE49DD61-85CC-4E84-833F-6663DBF4E6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763" y="2139950"/>
            <a:ext cx="2206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Logo: Autoridade de Segurança Alimentar e Económica">
            <a:extLst>
              <a:ext uri="{FF2B5EF4-FFF2-40B4-BE49-F238E27FC236}">
                <a16:creationId xmlns:a16="http://schemas.microsoft.com/office/drawing/2014/main" id="{A28E2366-779E-49E9-AA0E-E9DF6487047D}"/>
              </a:ext>
            </a:extLst>
          </p:cNvPr>
          <p:cNvPicPr>
            <a:picLocks noChangeAspect="1"/>
          </p:cNvPicPr>
          <p:nvPr/>
        </p:nvPicPr>
        <p:blipFill>
          <a:blip r:embed="rId13"/>
          <a:stretch>
            <a:fillRect/>
          </a:stretch>
        </p:blipFill>
        <p:spPr>
          <a:xfrm>
            <a:off x="1135298" y="2735674"/>
            <a:ext cx="1247775" cy="10668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oneTexte 4">
            <a:extLst>
              <a:ext uri="{FF2B5EF4-FFF2-40B4-BE49-F238E27FC236}">
                <a16:creationId xmlns:a16="http://schemas.microsoft.com/office/drawing/2014/main" id="{F76A40F8-E15F-49E3-9972-603E2EB8F8CB}"/>
              </a:ext>
            </a:extLst>
          </p:cNvPr>
          <p:cNvSpPr txBox="1">
            <a:spLocks noChangeArrowheads="1"/>
          </p:cNvSpPr>
          <p:nvPr/>
        </p:nvSpPr>
        <p:spPr bwMode="auto">
          <a:xfrm>
            <a:off x="325438" y="2266950"/>
            <a:ext cx="11666537"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eaLnBrk="1" hangingPunct="1"/>
            <a:r>
              <a:rPr lang="pt-BR" altLang="fr-FR" sz="1400" dirty="0">
                <a:solidFill>
                  <a:srgbClr val="00707C"/>
                </a:solidFill>
              </a:rPr>
              <a:t>Um surto de </a:t>
            </a:r>
            <a:r>
              <a:rPr lang="pt-BR" altLang="fr-FR" sz="1400" i="1" dirty="0">
                <a:solidFill>
                  <a:srgbClr val="00707C"/>
                </a:solidFill>
              </a:rPr>
              <a:t>Salmonella</a:t>
            </a:r>
            <a:r>
              <a:rPr lang="pt-BR" altLang="fr-FR" sz="1400" dirty="0">
                <a:solidFill>
                  <a:srgbClr val="00707C"/>
                </a:solidFill>
              </a:rPr>
              <a:t> causado por ovos contaminados provenientes da Polónia causou 218 casos (+252 casos prováveis) em 13 países da UE + Noruega em 2016-2017. Investigações encontraram galinhas poedeiras infetadas por </a:t>
            </a:r>
            <a:r>
              <a:rPr lang="pt-BR" altLang="fr-FR" sz="1400" i="1" dirty="0">
                <a:solidFill>
                  <a:srgbClr val="00707C"/>
                </a:solidFill>
              </a:rPr>
              <a:t>Salmonella</a:t>
            </a:r>
            <a:r>
              <a:rPr lang="pt-BR" altLang="fr-FR" sz="1400" dirty="0">
                <a:solidFill>
                  <a:srgbClr val="00707C"/>
                </a:solidFill>
              </a:rPr>
              <a:t> nas quintas polacas que produziam os ovos.</a:t>
            </a:r>
            <a:r>
              <a:rPr lang="en-US" altLang="fr-FR" sz="1400" dirty="0">
                <a:solidFill>
                  <a:srgbClr val="00707C"/>
                </a:solidFill>
              </a:rPr>
              <a:t> </a:t>
            </a:r>
            <a:r>
              <a:rPr lang="pt-BR" altLang="fr-FR" sz="1400" dirty="0">
                <a:solidFill>
                  <a:srgbClr val="00707C"/>
                </a:solidFill>
              </a:rPr>
              <a:t>Este surto ilustra o risco de </a:t>
            </a:r>
            <a:r>
              <a:rPr lang="pt-BR" altLang="fr-FR" sz="1400" i="1" dirty="0">
                <a:solidFill>
                  <a:srgbClr val="00707C"/>
                </a:solidFill>
              </a:rPr>
              <a:t>Salmonella</a:t>
            </a:r>
            <a:r>
              <a:rPr lang="pt-BR" altLang="fr-FR" sz="1400" dirty="0">
                <a:solidFill>
                  <a:srgbClr val="00707C"/>
                </a:solidFill>
              </a:rPr>
              <a:t> nos ovos e a importância do comércio internacional de ovos na UE</a:t>
            </a:r>
            <a:r>
              <a:rPr lang="en-US" altLang="fr-FR" sz="1400" dirty="0">
                <a:solidFill>
                  <a:srgbClr val="00707C"/>
                </a:solidFill>
              </a:rPr>
              <a:t>: </a:t>
            </a:r>
            <a:r>
              <a:rPr lang="en-US" altLang="fr-FR" sz="1400" dirty="0">
                <a:solidFill>
                  <a:srgbClr val="00707C"/>
                </a:solidFill>
                <a:hlinkClick r:id="rId2" tooltip="click here to open the link"/>
              </a:rPr>
              <a:t>Multi‐country outbreak of </a:t>
            </a:r>
            <a:r>
              <a:rPr lang="en-US" altLang="fr-FR" sz="1400" i="1" dirty="0">
                <a:solidFill>
                  <a:srgbClr val="00707C"/>
                </a:solidFill>
                <a:hlinkClick r:id="rId2" tooltip="click here to open the link"/>
              </a:rPr>
              <a:t>Salmonella Enteritidis </a:t>
            </a:r>
            <a:r>
              <a:rPr lang="en-US" altLang="fr-FR" sz="1400" dirty="0">
                <a:solidFill>
                  <a:srgbClr val="00707C"/>
                </a:solidFill>
                <a:hlinkClick r:id="rId2" tooltip="click here to open the link"/>
              </a:rPr>
              <a:t>phage type 8, MLVA profile 2‐9‐7‐3‐2 and 2‐9‐6‐3‐2 infections</a:t>
            </a:r>
            <a:r>
              <a:rPr lang="en-US" altLang="fr-FR" sz="1400" dirty="0">
                <a:solidFill>
                  <a:srgbClr val="00707C"/>
                </a:solidFill>
              </a:rPr>
              <a:t>  </a:t>
            </a:r>
          </a:p>
          <a:p>
            <a:pPr eaLnBrk="1" hangingPunct="1"/>
            <a:endParaRPr lang="en-US" altLang="fr-FR" sz="1400" dirty="0">
              <a:solidFill>
                <a:srgbClr val="00707C"/>
              </a:solidFill>
            </a:endParaRPr>
          </a:p>
          <a:p>
            <a:pPr eaLnBrk="1" hangingPunct="1"/>
            <a:r>
              <a:rPr lang="pt-BR" altLang="fr-FR" sz="1400" dirty="0">
                <a:solidFill>
                  <a:srgbClr val="00707C"/>
                </a:solidFill>
                <a:latin typeface="Microsoft Sans Serif"/>
                <a:ea typeface="Microsoft Sans Serif"/>
                <a:cs typeface="Microsoft Sans Serif"/>
              </a:rPr>
              <a:t>Em 2014, no norte da França, 45 pessoas adoeceram devido a uma infeção por </a:t>
            </a:r>
            <a:r>
              <a:rPr lang="pt-BR" altLang="fr-FR" sz="1400" i="1" dirty="0">
                <a:solidFill>
                  <a:srgbClr val="00707C"/>
                </a:solidFill>
                <a:latin typeface="Microsoft Sans Serif"/>
                <a:ea typeface="Microsoft Sans Serif"/>
                <a:cs typeface="Microsoft Sans Serif"/>
              </a:rPr>
              <a:t>Salmonella</a:t>
            </a:r>
            <a:r>
              <a:rPr lang="pt-BR" altLang="fr-FR" sz="1400" dirty="0">
                <a:solidFill>
                  <a:srgbClr val="00707C"/>
                </a:solidFill>
                <a:latin typeface="Microsoft Sans Serif"/>
                <a:ea typeface="Microsoft Sans Serif"/>
                <a:cs typeface="Microsoft Sans Serif"/>
              </a:rPr>
              <a:t> ligada ao </a:t>
            </a:r>
            <a:r>
              <a:rPr lang="pt-BR" altLang="fr-FR" sz="1400" dirty="0">
                <a:solidFill>
                  <a:srgbClr val="B92233"/>
                </a:solidFill>
                <a:latin typeface="Microsoft Sans Serif"/>
                <a:ea typeface="Microsoft Sans Serif"/>
                <a:cs typeface="Microsoft Sans Serif"/>
              </a:rPr>
              <a:t>consumo de hambúrgueres congelados </a:t>
            </a:r>
            <a:r>
              <a:rPr lang="pt-BR" altLang="fr-FR" sz="1400" dirty="0">
                <a:solidFill>
                  <a:srgbClr val="00707C"/>
                </a:solidFill>
                <a:latin typeface="Microsoft Sans Serif"/>
                <a:ea typeface="Microsoft Sans Serif"/>
                <a:cs typeface="Microsoft Sans Serif"/>
              </a:rPr>
              <a:t>preparados em casa</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8 crianças + 1 adulto foram hospitalizadas. A mesma </a:t>
            </a:r>
            <a:r>
              <a:rPr lang="pt-BR" altLang="fr-FR" sz="1400" i="1" dirty="0">
                <a:solidFill>
                  <a:srgbClr val="00707C"/>
                </a:solidFill>
                <a:latin typeface="Microsoft Sans Serif"/>
                <a:ea typeface="Microsoft Sans Serif"/>
                <a:cs typeface="Microsoft Sans Serif"/>
              </a:rPr>
              <a:t>Salmonella</a:t>
            </a:r>
            <a:r>
              <a:rPr lang="pt-BR" altLang="fr-FR" sz="1400" dirty="0">
                <a:solidFill>
                  <a:srgbClr val="00707C"/>
                </a:solidFill>
                <a:latin typeface="Microsoft Sans Serif"/>
                <a:ea typeface="Microsoft Sans Serif"/>
                <a:cs typeface="Microsoft Sans Serif"/>
              </a:rPr>
              <a:t> foi detetada nas fezes do paciente e em algumas amostras de hambúrgueres congelados do mesmo lote</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Dois terços das famílias relataram que comeram os hambúrgueres malpassados. Os restantes relataram consumi-los bem passados, sem pedaços rosados.</a:t>
            </a:r>
            <a:r>
              <a:rPr lang="en-US" altLang="fr-FR" sz="1400" dirty="0">
                <a:solidFill>
                  <a:srgbClr val="00707C"/>
                </a:solidFill>
                <a:latin typeface="Microsoft Sans Serif"/>
                <a:ea typeface="Microsoft Sans Serif"/>
                <a:cs typeface="Microsoft Sans Serif"/>
              </a:rPr>
              <a:t> </a:t>
            </a:r>
            <a:r>
              <a:rPr lang="pt-BR" altLang="fr-FR" sz="1400" dirty="0">
                <a:solidFill>
                  <a:srgbClr val="00707C"/>
                </a:solidFill>
                <a:latin typeface="Microsoft Sans Serif"/>
                <a:ea typeface="Microsoft Sans Serif"/>
                <a:cs typeface="Microsoft Sans Serif"/>
              </a:rPr>
              <a:t>Este surto ilustra o risco de contaminação da carne por </a:t>
            </a:r>
            <a:r>
              <a:rPr lang="pt-BR" altLang="fr-FR" sz="1400" i="1" dirty="0">
                <a:solidFill>
                  <a:srgbClr val="00707C"/>
                </a:solidFill>
                <a:latin typeface="Microsoft Sans Serif"/>
                <a:ea typeface="Microsoft Sans Serif"/>
                <a:cs typeface="Microsoft Sans Serif"/>
              </a:rPr>
              <a:t>Salmonella</a:t>
            </a:r>
            <a:r>
              <a:rPr lang="pt-BR" altLang="fr-FR" sz="1400" dirty="0">
                <a:solidFill>
                  <a:srgbClr val="00707C"/>
                </a:solidFill>
                <a:latin typeface="Microsoft Sans Serif"/>
                <a:ea typeface="Microsoft Sans Serif"/>
                <a:cs typeface="Microsoft Sans Serif"/>
              </a:rPr>
              <a:t> e que a mudança de cor, como indicador de que o produto estará bem cozinhado nem sempre é suficiente para garantir a destruição de todas as salmonelas</a:t>
            </a:r>
            <a:r>
              <a:rPr lang="en-US" altLang="fr-FR" sz="1400" dirty="0">
                <a:solidFill>
                  <a:srgbClr val="00707C"/>
                </a:solidFill>
                <a:latin typeface="Microsoft Sans Serif"/>
                <a:ea typeface="Microsoft Sans Serif"/>
                <a:cs typeface="Microsoft Sans Serif"/>
              </a:rPr>
              <a:t>: </a:t>
            </a:r>
            <a:r>
              <a:rPr lang="en-US" altLang="fr-FR" sz="1400" dirty="0">
                <a:solidFill>
                  <a:srgbClr val="00707C"/>
                </a:solidFill>
                <a:latin typeface="Microsoft Sans Serif"/>
                <a:ea typeface="Microsoft Sans Serif"/>
                <a:cs typeface="Microsoft Sans Serif"/>
                <a:hlinkClick r:id="rId3" tooltip="click here to open the link"/>
              </a:rPr>
              <a:t>Outbreak of </a:t>
            </a:r>
            <a:r>
              <a:rPr lang="en-US" altLang="fr-FR" sz="1400" i="1" dirty="0">
                <a:solidFill>
                  <a:srgbClr val="00707C"/>
                </a:solidFill>
                <a:latin typeface="Microsoft Sans Serif"/>
                <a:ea typeface="Microsoft Sans Serif"/>
                <a:cs typeface="Microsoft Sans Serif"/>
                <a:hlinkClick r:id="rId3" tooltip="click here to open the link"/>
              </a:rPr>
              <a:t>Salmonella enteritidis </a:t>
            </a:r>
            <a:r>
              <a:rPr lang="en-US" altLang="fr-FR" sz="1400" dirty="0">
                <a:solidFill>
                  <a:srgbClr val="00707C"/>
                </a:solidFill>
                <a:latin typeface="Microsoft Sans Serif"/>
                <a:ea typeface="Microsoft Sans Serif"/>
                <a:cs typeface="Microsoft Sans Serif"/>
                <a:hlinkClick r:id="rId3" tooltip="click here to open the link"/>
              </a:rPr>
              <a:t>linked to the consumption of frozen beefburgers received from a food bank and originating from Poland: northern France, December 2014 to April 2015</a:t>
            </a:r>
            <a:r>
              <a:rPr lang="en-US" altLang="fr-FR" sz="1400" dirty="0">
                <a:solidFill>
                  <a:srgbClr val="00707C"/>
                </a:solidFill>
                <a:latin typeface="Microsoft Sans Serif"/>
                <a:ea typeface="Microsoft Sans Serif"/>
                <a:cs typeface="Microsoft Sans Serif"/>
              </a:rPr>
              <a:t> </a:t>
            </a:r>
            <a:endParaRPr lang="en-US" altLang="fr-FR" sz="1400" dirty="0">
              <a:solidFill>
                <a:srgbClr val="00707C"/>
              </a:solidFill>
              <a:ea typeface="Microsoft Sans Serif"/>
              <a:cs typeface="Microsoft Sans Serif"/>
            </a:endParaRPr>
          </a:p>
          <a:p>
            <a:pPr eaLnBrk="1" hangingPunct="1"/>
            <a:r>
              <a:rPr lang="en-US" altLang="fr-FR" sz="1400" dirty="0">
                <a:solidFill>
                  <a:srgbClr val="00707C"/>
                </a:solidFill>
              </a:rPr>
              <a:t>			</a:t>
            </a:r>
          </a:p>
          <a:p>
            <a:pPr eaLnBrk="1" hangingPunct="1"/>
            <a:r>
              <a:rPr lang="en-US" altLang="fr-FR" sz="1400" dirty="0">
                <a:solidFill>
                  <a:srgbClr val="00707C"/>
                </a:solidFill>
                <a:latin typeface="Microsoft Sans Serif"/>
                <a:ea typeface="Microsoft Sans Serif"/>
                <a:cs typeface="Microsoft Sans Serif"/>
              </a:rPr>
              <a:t>						</a:t>
            </a:r>
            <a:r>
              <a:rPr lang="en-US" altLang="fr-FR" sz="1400" dirty="0">
                <a:solidFill>
                  <a:srgbClr val="00707C"/>
                </a:solidFill>
                <a:latin typeface="Microsoft Sans Serif"/>
                <a:ea typeface="Microsoft Sans Serif"/>
                <a:cs typeface="Microsoft Sans Serif"/>
                <a:hlinkClick r:id="rId4" tooltip="click here to open the link"/>
              </a:rPr>
              <a:t>Rapid outbreak assessment: Multi-country outbreak of </a:t>
            </a:r>
            <a:r>
              <a:rPr lang="en-US" altLang="fr-FR" sz="1400" i="1" dirty="0">
                <a:solidFill>
                  <a:srgbClr val="00707C"/>
                </a:solidFill>
                <a:latin typeface="Microsoft Sans Serif"/>
                <a:ea typeface="Microsoft Sans Serif"/>
                <a:cs typeface="Microsoft Sans Serif"/>
                <a:hlinkClick r:id="rId4" tooltip="click here to open the link"/>
              </a:rPr>
              <a:t>Salmonella agona </a:t>
            </a:r>
            <a:r>
              <a:rPr lang="en-US" altLang="fr-FR" sz="1400" dirty="0">
                <a:solidFill>
                  <a:srgbClr val="00707C"/>
                </a:solidFill>
                <a:latin typeface="Microsoft Sans Serif"/>
                <a:ea typeface="Microsoft Sans Serif"/>
                <a:cs typeface="Microsoft Sans Serif"/>
                <a:hlinkClick r:id="rId4" tooltip="click here to open the link"/>
              </a:rPr>
              <a:t>infections possibly linked to ready-to-eat food</a:t>
            </a:r>
            <a:endParaRPr lang="en-US" altLang="fr-FR" sz="1400" dirty="0">
              <a:solidFill>
                <a:srgbClr val="00707C"/>
              </a:solidFill>
              <a:latin typeface="Microsoft Sans Serif"/>
              <a:ea typeface="Microsoft Sans Serif"/>
              <a:cs typeface="Microsoft Sans Serif"/>
              <a:hlinkClick r:id="rId5"/>
            </a:endParaRPr>
          </a:p>
          <a:p>
            <a:pPr eaLnBrk="1" hangingPunct="1"/>
            <a:endParaRPr lang="fr-FR" altLang="fr-FR" dirty="0">
              <a:solidFill>
                <a:srgbClr val="000000"/>
              </a:solidFill>
            </a:endParaRPr>
          </a:p>
          <a:p>
            <a:pPr eaLnBrk="1" hangingPunct="1"/>
            <a:endParaRPr lang="fr-FR" altLang="fr-FR" dirty="0">
              <a:solidFill>
                <a:srgbClr val="000000"/>
              </a:solidFill>
            </a:endParaRPr>
          </a:p>
          <a:p>
            <a:pPr eaLnBrk="1" hangingPunct="1"/>
            <a:endParaRPr lang="fr-FR" altLang="fr-FR" dirty="0">
              <a:solidFill>
                <a:srgbClr val="000000"/>
              </a:solidFill>
            </a:endParaRPr>
          </a:p>
          <a:p>
            <a:pPr eaLnBrk="1" hangingPunct="1"/>
            <a:endParaRPr lang="fr-FR" altLang="fr-FR" dirty="0">
              <a:solidFill>
                <a:srgbClr val="000000"/>
              </a:solidFill>
            </a:endParaRPr>
          </a:p>
          <a:p>
            <a:pPr eaLnBrk="1" hangingPunct="1"/>
            <a:r>
              <a:rPr lang="fr-FR" altLang="fr-FR" dirty="0">
                <a:solidFill>
                  <a:srgbClr val="000000"/>
                </a:solidFill>
                <a:latin typeface="Microsoft Sans Serif"/>
                <a:ea typeface="Microsoft Sans Serif"/>
                <a:cs typeface="Microsoft Sans Serif"/>
              </a:rPr>
              <a:t>						</a:t>
            </a:r>
            <a:r>
              <a:rPr lang="en-US" altLang="fr-FR" u="sng" dirty="0">
                <a:latin typeface="Microsoft Sans Serif"/>
                <a:ea typeface="Microsoft Sans Serif"/>
                <a:cs typeface="Microsoft Sans Serif"/>
                <a:hlinkClick r:id="rId6"/>
              </a:rPr>
              <a:t> </a:t>
            </a:r>
            <a:r>
              <a:rPr lang="en-US" altLang="fr-FR" sz="1400" u="sng" dirty="0">
                <a:latin typeface="Microsoft Sans Serif"/>
                <a:ea typeface="Microsoft Sans Serif"/>
                <a:cs typeface="Microsoft Sans Serif"/>
                <a:hlinkClick r:id="rId6"/>
              </a:rPr>
              <a:t>Surto de salmonelose associado ao consumo de ovos provenientes da Alemanha</a:t>
            </a:r>
            <a:endParaRPr lang="fr-FR" altLang="fr-FR" sz="1400" dirty="0">
              <a:latin typeface="Microsoft Sans Serif"/>
              <a:ea typeface="Microsoft Sans Serif"/>
              <a:cs typeface="Microsoft Sans Serif"/>
            </a:endParaRPr>
          </a:p>
          <a:p>
            <a:pPr eaLnBrk="1" hangingPunct="1"/>
            <a:endParaRPr lang="fr-FR" altLang="fr-FR" dirty="0">
              <a:solidFill>
                <a:srgbClr val="000000"/>
              </a:solidFill>
            </a:endParaRPr>
          </a:p>
        </p:txBody>
      </p:sp>
      <p:sp>
        <p:nvSpPr>
          <p:cNvPr id="137219" name="Titre 1">
            <a:extLst>
              <a:ext uri="{FF2B5EF4-FFF2-40B4-BE49-F238E27FC236}">
                <a16:creationId xmlns:a16="http://schemas.microsoft.com/office/drawing/2014/main" id="{38B75651-06A9-457C-80B4-89381E570CD4}"/>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Surtos recentes</a:t>
            </a:r>
          </a:p>
          <a:p>
            <a:pPr algn="ctr" defTabSz="914400" eaLnBrk="1" hangingPunct="1">
              <a:lnSpc>
                <a:spcPts val="5250"/>
              </a:lnSpc>
            </a:pPr>
            <a:r>
              <a:rPr lang="fr-FR" altLang="fr-FR" sz="4500" b="1" i="1">
                <a:solidFill>
                  <a:srgbClr val="00707C"/>
                </a:solidFill>
                <a:latin typeface="Georgia" panose="02040502050405020303" pitchFamily="18" charset="0"/>
              </a:rPr>
              <a:t>Salmonella enterica</a:t>
            </a:r>
          </a:p>
        </p:txBody>
      </p:sp>
      <p:grpSp>
        <p:nvGrpSpPr>
          <p:cNvPr id="137220" name="Groupe 6">
            <a:extLst>
              <a:ext uri="{FF2B5EF4-FFF2-40B4-BE49-F238E27FC236}">
                <a16:creationId xmlns:a16="http://schemas.microsoft.com/office/drawing/2014/main" id="{DE0EB306-45C9-4799-96BD-9D7330D786D1}"/>
              </a:ext>
            </a:extLst>
          </p:cNvPr>
          <p:cNvGrpSpPr>
            <a:grpSpLocks/>
          </p:cNvGrpSpPr>
          <p:nvPr/>
        </p:nvGrpSpPr>
        <p:grpSpPr bwMode="auto">
          <a:xfrm>
            <a:off x="-46038" y="6353175"/>
            <a:ext cx="12265026" cy="509588"/>
            <a:chOff x="5137" y="6349854"/>
            <a:chExt cx="12192000" cy="508973"/>
          </a:xfrm>
        </p:grpSpPr>
        <p:sp>
          <p:nvSpPr>
            <p:cNvPr id="137226" name="ZoneTexte 7">
              <a:extLst>
                <a:ext uri="{FF2B5EF4-FFF2-40B4-BE49-F238E27FC236}">
                  <a16:creationId xmlns:a16="http://schemas.microsoft.com/office/drawing/2014/main" id="{E6579A8E-3B67-40CB-887A-57C2167A5543}"/>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7227" name="ZoneTexte 8">
              <a:extLst>
                <a:ext uri="{FF2B5EF4-FFF2-40B4-BE49-F238E27FC236}">
                  <a16:creationId xmlns:a16="http://schemas.microsoft.com/office/drawing/2014/main" id="{68642953-D720-4945-B7CA-599ED131540D}"/>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5D05C776-A532-4EBE-801F-ABAC7011CD23}"/>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7" action="ppaction://hlinksldjump" highlightClick="1"/>
              <a:extLst>
                <a:ext uri="{FF2B5EF4-FFF2-40B4-BE49-F238E27FC236}">
                  <a16:creationId xmlns:a16="http://schemas.microsoft.com/office/drawing/2014/main" id="{A82C24F0-169B-446D-ACB7-876491EB4BB6}"/>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37230" name="Image 14">
              <a:extLst>
                <a:ext uri="{FF2B5EF4-FFF2-40B4-BE49-F238E27FC236}">
                  <a16:creationId xmlns:a16="http://schemas.microsoft.com/office/drawing/2014/main" id="{7996EDF2-D2F1-4D9F-9822-773418E478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7221" name="Image 27" descr="Salmonella ao microscópio">
            <a:extLst>
              <a:ext uri="{FF2B5EF4-FFF2-40B4-BE49-F238E27FC236}">
                <a16:creationId xmlns:a16="http://schemas.microsoft.com/office/drawing/2014/main" id="{EA797889-A1D0-44D2-BD29-299128C586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Rectangle 13">
            <a:extLst>
              <a:ext uri="{FF2B5EF4-FFF2-40B4-BE49-F238E27FC236}">
                <a16:creationId xmlns:a16="http://schemas.microsoft.com/office/drawing/2014/main" id="{8385E3F9-AAEC-49CF-872D-AE04E7BF247D}"/>
              </a:ext>
            </a:extLst>
          </p:cNvPr>
          <p:cNvSpPr>
            <a:spLocks noChangeArrowheads="1"/>
          </p:cNvSpPr>
          <p:nvPr/>
        </p:nvSpPr>
        <p:spPr bwMode="auto">
          <a:xfrm>
            <a:off x="9550400" y="191452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a:solidFill>
                  <a:srgbClr val="000000"/>
                </a:solidFill>
                <a:ea typeface="Calibri" panose="020F0502020204030204" pitchFamily="34" charset="0"/>
                <a:cs typeface="Times New Roman" panose="02020603050405020304" pitchFamily="18" charset="0"/>
              </a:rPr>
              <a:t>Copyright © 2015 Wiedemann, Virlogeux-Payant, </a:t>
            </a:r>
          </a:p>
          <a:p>
            <a:r>
              <a:rPr lang="en-GB" altLang="fr-FR">
                <a:solidFill>
                  <a:srgbClr val="000000"/>
                </a:solidFill>
                <a:ea typeface="Calibri" panose="020F0502020204030204" pitchFamily="34" charset="0"/>
                <a:cs typeface="Times New Roman" panose="02020603050405020304" pitchFamily="18" charset="0"/>
              </a:rPr>
              <a:t>Chaussé, Schikora and Velge.</a:t>
            </a:r>
            <a:endParaRPr lang="fr-FR" altLang="fr-FR">
              <a:solidFill>
                <a:srgbClr val="000000"/>
              </a:solidFill>
              <a:ea typeface="Calibri" panose="020F0502020204030204" pitchFamily="34" charset="0"/>
              <a:cs typeface="Times New Roman" panose="02020603050405020304" pitchFamily="18" charset="0"/>
            </a:endParaRPr>
          </a:p>
        </p:txBody>
      </p:sp>
      <p:pic>
        <p:nvPicPr>
          <p:cNvPr id="137223" name="Image 1" descr="Logo: European Centre for Disease Prevention and Control">
            <a:extLst>
              <a:ext uri="{FF2B5EF4-FFF2-40B4-BE49-F238E27FC236}">
                <a16:creationId xmlns:a16="http://schemas.microsoft.com/office/drawing/2014/main" id="{7BD55D38-203A-49F2-90C3-3B5CE62C8A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38" y="4992688"/>
            <a:ext cx="71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ZoneTexte 22">
            <a:extLst>
              <a:ext uri="{FF2B5EF4-FFF2-40B4-BE49-F238E27FC236}">
                <a16:creationId xmlns:a16="http://schemas.microsoft.com/office/drawing/2014/main" id="{2A7203BF-FB23-4083-B917-2A2127510FCB}"/>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2" name="Picture 2" descr="Logo: Autoridade de Segurança Alimentar e Económica">
            <a:extLst>
              <a:ext uri="{FF2B5EF4-FFF2-40B4-BE49-F238E27FC236}">
                <a16:creationId xmlns:a16="http://schemas.microsoft.com/office/drawing/2014/main" id="{9602CFD2-6A2E-46CD-81FE-92513F2B61C9}"/>
              </a:ext>
            </a:extLst>
          </p:cNvPr>
          <p:cNvPicPr>
            <a:picLocks noChangeAspect="1"/>
          </p:cNvPicPr>
          <p:nvPr/>
        </p:nvPicPr>
        <p:blipFill>
          <a:blip r:embed="rId11"/>
          <a:stretch>
            <a:fillRect/>
          </a:stretch>
        </p:blipFill>
        <p:spPr>
          <a:xfrm>
            <a:off x="985014" y="5632803"/>
            <a:ext cx="729898" cy="700617"/>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oneTexte 4">
            <a:extLst>
              <a:ext uri="{FF2B5EF4-FFF2-40B4-BE49-F238E27FC236}">
                <a16:creationId xmlns:a16="http://schemas.microsoft.com/office/drawing/2014/main" id="{86CF951F-595D-40D4-BB5B-0F71249ACC65}"/>
              </a:ext>
            </a:extLst>
          </p:cNvPr>
          <p:cNvSpPr txBox="1">
            <a:spLocks noChangeArrowheads="1"/>
          </p:cNvSpPr>
          <p:nvPr/>
        </p:nvSpPr>
        <p:spPr bwMode="auto">
          <a:xfrm>
            <a:off x="227013" y="1736725"/>
            <a:ext cx="1173797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800" dirty="0">
                <a:solidFill>
                  <a:srgbClr val="00707C"/>
                </a:solidFill>
              </a:rPr>
              <a:t>Ovos que “afundam” podem conter </a:t>
            </a:r>
            <a:r>
              <a:rPr lang="pt-BR" altLang="fr-FR" sz="1800" i="1" dirty="0" err="1">
                <a:solidFill>
                  <a:srgbClr val="00707C"/>
                </a:solidFill>
              </a:rPr>
              <a:t>Salmonella</a:t>
            </a:r>
            <a:r>
              <a:rPr lang="pt-BR" altLang="fr-FR" sz="1800" i="1" dirty="0">
                <a:solidFill>
                  <a:srgbClr val="00707C"/>
                </a:solidFill>
              </a:rPr>
              <a:t> </a:t>
            </a:r>
            <a:r>
              <a:rPr lang="pt-BR" altLang="fr-FR" sz="1800" i="1" dirty="0" err="1">
                <a:solidFill>
                  <a:srgbClr val="00707C"/>
                </a:solidFill>
              </a:rPr>
              <a:t>enterica</a:t>
            </a:r>
            <a:endParaRPr lang="en-US" altLang="fr-FR" sz="1800" i="1"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A ausência de suco vermelho a sair do hambúrguer não é suficiente para garantir a sua segurança</a:t>
            </a:r>
            <a:endParaRPr lang="fr-FR"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en-US" altLang="fr-FR" sz="1800" dirty="0">
                <a:solidFill>
                  <a:srgbClr val="00707C"/>
                </a:solidFill>
              </a:rPr>
              <a:t>As </a:t>
            </a:r>
            <a:r>
              <a:rPr lang="en-US" altLang="fr-FR" sz="1800" dirty="0" err="1">
                <a:solidFill>
                  <a:srgbClr val="00707C"/>
                </a:solidFill>
              </a:rPr>
              <a:t>marinadas</a:t>
            </a:r>
            <a:r>
              <a:rPr lang="en-US" altLang="fr-FR" sz="1800" dirty="0">
                <a:solidFill>
                  <a:srgbClr val="00707C"/>
                </a:solidFill>
              </a:rPr>
              <a:t> </a:t>
            </a:r>
            <a:r>
              <a:rPr lang="en-US" altLang="fr-FR" sz="1800" dirty="0" err="1">
                <a:solidFill>
                  <a:srgbClr val="00707C"/>
                </a:solidFill>
              </a:rPr>
              <a:t>não</a:t>
            </a:r>
            <a:r>
              <a:rPr lang="en-US" altLang="fr-FR" sz="1800" dirty="0">
                <a:solidFill>
                  <a:srgbClr val="00707C"/>
                </a:solidFill>
              </a:rPr>
              <a:t> </a:t>
            </a:r>
            <a:r>
              <a:rPr lang="en-US" altLang="fr-FR" sz="1800" dirty="0" err="1">
                <a:solidFill>
                  <a:srgbClr val="00707C"/>
                </a:solidFill>
              </a:rPr>
              <a:t>destroem</a:t>
            </a:r>
            <a:r>
              <a:rPr lang="en-US" altLang="fr-FR" sz="1800" dirty="0">
                <a:solidFill>
                  <a:srgbClr val="00707C"/>
                </a:solidFill>
              </a:rPr>
              <a:t> </a:t>
            </a:r>
            <a:r>
              <a:rPr lang="en-US" altLang="fr-FR" sz="1800" dirty="0" err="1">
                <a:solidFill>
                  <a:srgbClr val="00707C"/>
                </a:solidFill>
              </a:rPr>
              <a:t>bactérias</a:t>
            </a:r>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Para proteger contra a </a:t>
            </a:r>
            <a:r>
              <a:rPr lang="pt-BR" altLang="fr-FR" sz="1800" i="1" dirty="0" err="1">
                <a:solidFill>
                  <a:srgbClr val="00707C"/>
                </a:solidFill>
              </a:rPr>
              <a:t>Salmonella</a:t>
            </a:r>
            <a:r>
              <a:rPr lang="pt-BR" altLang="fr-FR" sz="1800" i="1" dirty="0">
                <a:solidFill>
                  <a:srgbClr val="00707C"/>
                </a:solidFill>
              </a:rPr>
              <a:t> </a:t>
            </a:r>
            <a:r>
              <a:rPr lang="pt-BR" altLang="fr-FR" sz="1800" i="1" dirty="0" err="1">
                <a:solidFill>
                  <a:srgbClr val="00707C"/>
                </a:solidFill>
              </a:rPr>
              <a:t>enterica</a:t>
            </a:r>
            <a:r>
              <a:rPr lang="pt-BR" altLang="fr-FR" sz="1800" dirty="0">
                <a:solidFill>
                  <a:srgbClr val="00707C"/>
                </a:solidFill>
              </a:rPr>
              <a:t>, todas as carnes devem ser bem cozinhadas, não apenas a carne de porco</a:t>
            </a:r>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Para evitar a multiplicação da </a:t>
            </a:r>
            <a:r>
              <a:rPr lang="pt-BR" altLang="fr-FR" sz="1800" i="1" dirty="0" err="1">
                <a:solidFill>
                  <a:srgbClr val="00707C"/>
                </a:solidFill>
              </a:rPr>
              <a:t>Salmonella</a:t>
            </a:r>
            <a:r>
              <a:rPr lang="pt-BR" altLang="fr-FR" sz="1800" i="1" dirty="0">
                <a:solidFill>
                  <a:srgbClr val="00707C"/>
                </a:solidFill>
              </a:rPr>
              <a:t> </a:t>
            </a:r>
            <a:r>
              <a:rPr lang="pt-BR" altLang="fr-FR" sz="1800" i="1" dirty="0" err="1">
                <a:solidFill>
                  <a:srgbClr val="00707C"/>
                </a:solidFill>
              </a:rPr>
              <a:t>enterica</a:t>
            </a:r>
            <a:r>
              <a:rPr lang="pt-BR" altLang="fr-FR" sz="1800" dirty="0">
                <a:solidFill>
                  <a:srgbClr val="00707C"/>
                </a:solidFill>
              </a:rPr>
              <a:t>, recomenda-se armazenar os ovos no frigorífico</a:t>
            </a:r>
            <a:endParaRPr lang="en-US" altLang="fr-FR" sz="1800" dirty="0">
              <a:solidFill>
                <a:srgbClr val="00707C"/>
              </a:solidFill>
            </a:endParaRPr>
          </a:p>
          <a:p>
            <a:pPr eaLnBrk="1" hangingPunct="1"/>
            <a:endParaRPr lang="fr-FR" altLang="fr-FR" sz="1400" dirty="0">
              <a:solidFill>
                <a:srgbClr val="00707C"/>
              </a:solidFill>
            </a:endParaRPr>
          </a:p>
          <a:p>
            <a:pPr eaLnBrk="1" hangingPunct="1"/>
            <a:endParaRPr lang="fr-FR" altLang="fr-FR" dirty="0">
              <a:solidFill>
                <a:srgbClr val="000000"/>
              </a:solidFill>
            </a:endParaRPr>
          </a:p>
        </p:txBody>
      </p:sp>
      <p:sp>
        <p:nvSpPr>
          <p:cNvPr id="138243" name="Titre 1">
            <a:extLst>
              <a:ext uri="{FF2B5EF4-FFF2-40B4-BE49-F238E27FC236}">
                <a16:creationId xmlns:a16="http://schemas.microsoft.com/office/drawing/2014/main" id="{3D9BC370-626F-4038-B823-40601D22D783}"/>
              </a:ext>
            </a:extLst>
          </p:cNvPr>
          <p:cNvSpPr txBox="1">
            <a:spLocks noChangeArrowheads="1"/>
          </p:cNvSpPr>
          <p:nvPr/>
        </p:nvSpPr>
        <p:spPr bwMode="auto">
          <a:xfrm>
            <a:off x="39688" y="139700"/>
            <a:ext cx="97917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Salmonella enterica</a:t>
            </a:r>
          </a:p>
        </p:txBody>
      </p:sp>
      <p:grpSp>
        <p:nvGrpSpPr>
          <p:cNvPr id="13359" name="Groupe 3">
            <a:extLst>
              <a:ext uri="{FF2B5EF4-FFF2-40B4-BE49-F238E27FC236}">
                <a16:creationId xmlns:a16="http://schemas.microsoft.com/office/drawing/2014/main" id="{99B943EE-491A-4A2E-9BB8-B21797A0CC77}"/>
              </a:ext>
            </a:extLst>
          </p:cNvPr>
          <p:cNvGrpSpPr>
            <a:grpSpLocks/>
          </p:cNvGrpSpPr>
          <p:nvPr/>
        </p:nvGrpSpPr>
        <p:grpSpPr bwMode="auto">
          <a:xfrm>
            <a:off x="6578600" y="1636713"/>
            <a:ext cx="2787650" cy="631825"/>
            <a:chOff x="6427586" y="2165753"/>
            <a:chExt cx="4509083" cy="386855"/>
          </a:xfrm>
        </p:grpSpPr>
        <p:sp>
          <p:nvSpPr>
            <p:cNvPr id="2" name="Organigramme : Alternative 1">
              <a:extLst>
                <a:ext uri="{FF2B5EF4-FFF2-40B4-BE49-F238E27FC236}">
                  <a16:creationId xmlns:a16="http://schemas.microsoft.com/office/drawing/2014/main" id="{4141D07F-FE49-491B-8AD6-F0408883B1D3}"/>
                </a:ext>
              </a:extLst>
            </p:cNvPr>
            <p:cNvSpPr/>
            <p:nvPr/>
          </p:nvSpPr>
          <p:spPr bwMode="auto">
            <a:xfrm>
              <a:off x="6427586" y="2165753"/>
              <a:ext cx="4509083" cy="38685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8280" name="ZoneTexte 2">
              <a:extLst>
                <a:ext uri="{FF2B5EF4-FFF2-40B4-BE49-F238E27FC236}">
                  <a16:creationId xmlns:a16="http://schemas.microsoft.com/office/drawing/2014/main" id="{D3381CAE-BA73-454A-BDAF-760ADF37604D}"/>
                </a:ext>
              </a:extLst>
            </p:cNvPr>
            <p:cNvSpPr txBox="1">
              <a:spLocks noChangeArrowheads="1"/>
            </p:cNvSpPr>
            <p:nvPr/>
          </p:nvSpPr>
          <p:spPr bwMode="auto">
            <a:xfrm>
              <a:off x="6427588" y="2167044"/>
              <a:ext cx="4509081"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O facto de “flutuar” indica que os ovos são mais velhos, não que eles contenham </a:t>
              </a:r>
              <a:r>
                <a:rPr lang="pt-BR" altLang="fr-FR" sz="1000" i="1">
                  <a:solidFill>
                    <a:srgbClr val="FFFFFF"/>
                  </a:solidFill>
                </a:rPr>
                <a:t>Salmonella enterica</a:t>
              </a:r>
              <a:r>
                <a:rPr lang="pt-BR" altLang="fr-FR" sz="1000">
                  <a:solidFill>
                    <a:srgbClr val="FFFFFF"/>
                  </a:solidFill>
                </a:rPr>
                <a:t>.</a:t>
              </a:r>
              <a:endParaRPr lang="en-US" altLang="fr-FR" sz="1000" i="1">
                <a:solidFill>
                  <a:srgbClr val="FFFFFF"/>
                </a:solidFill>
              </a:endParaRPr>
            </a:p>
          </p:txBody>
        </p:sp>
      </p:grpSp>
      <p:sp>
        <p:nvSpPr>
          <p:cNvPr id="3" name="Bouton d’action : vide 2">
            <a:hlinkClick r:id="" action="ppaction://noaction" highlightClick="1"/>
            <a:extLst>
              <a:ext uri="{FF2B5EF4-FFF2-40B4-BE49-F238E27FC236}">
                <a16:creationId xmlns:a16="http://schemas.microsoft.com/office/drawing/2014/main" id="{D050BC17-42FC-40D2-AEFC-FBC859CE7123}"/>
              </a:ext>
            </a:extLst>
          </p:cNvPr>
          <p:cNvSpPr/>
          <p:nvPr/>
        </p:nvSpPr>
        <p:spPr>
          <a:xfrm>
            <a:off x="9167813" y="1679575"/>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pic>
        <p:nvPicPr>
          <p:cNvPr id="138246" name="Image 27" descr="Salmonella ao microscópio">
            <a:extLst>
              <a:ext uri="{FF2B5EF4-FFF2-40B4-BE49-F238E27FC236}">
                <a16:creationId xmlns:a16="http://schemas.microsoft.com/office/drawing/2014/main" id="{2115BD2C-2CFD-4500-ADDD-8B526ABCD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Rectangle 49">
            <a:extLst>
              <a:ext uri="{FF2B5EF4-FFF2-40B4-BE49-F238E27FC236}">
                <a16:creationId xmlns:a16="http://schemas.microsoft.com/office/drawing/2014/main" id="{5F83818A-9EA4-40F6-AC88-3FEE54F0A621}"/>
              </a:ext>
            </a:extLst>
          </p:cNvPr>
          <p:cNvSpPr>
            <a:spLocks noChangeArrowheads="1"/>
          </p:cNvSpPr>
          <p:nvPr/>
        </p:nvSpPr>
        <p:spPr bwMode="auto">
          <a:xfrm>
            <a:off x="9550400" y="191452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a:solidFill>
                  <a:srgbClr val="000000"/>
                </a:solidFill>
                <a:ea typeface="Calibri" panose="020F0502020204030204" pitchFamily="34" charset="0"/>
                <a:cs typeface="Times New Roman" panose="02020603050405020304" pitchFamily="18" charset="0"/>
              </a:rPr>
              <a:t>Copyright © 2015 Wiedemann, Virlogeux-Payant, </a:t>
            </a:r>
          </a:p>
          <a:p>
            <a:r>
              <a:rPr lang="en-GB" altLang="fr-FR">
                <a:solidFill>
                  <a:srgbClr val="000000"/>
                </a:solidFill>
                <a:ea typeface="Calibri" panose="020F0502020204030204" pitchFamily="34" charset="0"/>
                <a:cs typeface="Times New Roman" panose="02020603050405020304" pitchFamily="18" charset="0"/>
              </a:rPr>
              <a:t>Chaussé, Schikora and Velge.</a:t>
            </a:r>
            <a:endParaRPr lang="fr-FR" altLang="fr-FR">
              <a:solidFill>
                <a:srgbClr val="000000"/>
              </a:solidFill>
              <a:ea typeface="Calibri" panose="020F0502020204030204" pitchFamily="34" charset="0"/>
              <a:cs typeface="Times New Roman" panose="02020603050405020304" pitchFamily="18" charset="0"/>
            </a:endParaRPr>
          </a:p>
        </p:txBody>
      </p:sp>
      <p:grpSp>
        <p:nvGrpSpPr>
          <p:cNvPr id="13355" name="Groupe 3">
            <a:extLst>
              <a:ext uri="{FF2B5EF4-FFF2-40B4-BE49-F238E27FC236}">
                <a16:creationId xmlns:a16="http://schemas.microsoft.com/office/drawing/2014/main" id="{1D7F6488-74B9-4D3A-943A-5EA524F4EC92}"/>
              </a:ext>
            </a:extLst>
          </p:cNvPr>
          <p:cNvGrpSpPr>
            <a:grpSpLocks/>
          </p:cNvGrpSpPr>
          <p:nvPr/>
        </p:nvGrpSpPr>
        <p:grpSpPr bwMode="auto">
          <a:xfrm>
            <a:off x="8116888" y="3279780"/>
            <a:ext cx="3703637" cy="554037"/>
            <a:chOff x="6403868" y="1997075"/>
            <a:chExt cx="3830210" cy="802587"/>
          </a:xfrm>
        </p:grpSpPr>
        <p:sp>
          <p:nvSpPr>
            <p:cNvPr id="54" name="Organigramme : Alternative 53">
              <a:extLst>
                <a:ext uri="{FF2B5EF4-FFF2-40B4-BE49-F238E27FC236}">
                  <a16:creationId xmlns:a16="http://schemas.microsoft.com/office/drawing/2014/main" id="{98BA278C-406B-4B5C-9BF6-5D4AC5DE4F79}"/>
                </a:ext>
              </a:extLst>
            </p:cNvPr>
            <p:cNvSpPr/>
            <p:nvPr/>
          </p:nvSpPr>
          <p:spPr bwMode="auto">
            <a:xfrm>
              <a:off x="6426853" y="1997075"/>
              <a:ext cx="3807225" cy="8025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8278" name="ZoneTexte 2">
              <a:extLst>
                <a:ext uri="{FF2B5EF4-FFF2-40B4-BE49-F238E27FC236}">
                  <a16:creationId xmlns:a16="http://schemas.microsoft.com/office/drawing/2014/main" id="{5B960166-9AF5-4A53-AAFA-E50ECF119920}"/>
                </a:ext>
              </a:extLst>
            </p:cNvPr>
            <p:cNvSpPr txBox="1">
              <a:spLocks noChangeArrowheads="1"/>
            </p:cNvSpPr>
            <p:nvPr/>
          </p:nvSpPr>
          <p:spPr bwMode="auto">
            <a:xfrm>
              <a:off x="6403868" y="2167351"/>
              <a:ext cx="3830210" cy="57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dirty="0">
                  <a:solidFill>
                    <a:srgbClr val="FFFFFF"/>
                  </a:solidFill>
                </a:rPr>
                <a:t>Os micróbios podem sobreviver num hambúrguer que não liberta sucos.</a:t>
              </a:r>
              <a:endParaRPr lang="en-US" altLang="fr-FR" sz="1000" dirty="0">
                <a:solidFill>
                  <a:srgbClr val="FFFFFF"/>
                </a:solidFill>
              </a:endParaRPr>
            </a:p>
          </p:txBody>
        </p:sp>
      </p:grpSp>
      <p:sp>
        <p:nvSpPr>
          <p:cNvPr id="59" name="Bouton d’action : vide 58">
            <a:hlinkClick r:id="" action="ppaction://noaction" highlightClick="1"/>
            <a:extLst>
              <a:ext uri="{FF2B5EF4-FFF2-40B4-BE49-F238E27FC236}">
                <a16:creationId xmlns:a16="http://schemas.microsoft.com/office/drawing/2014/main" id="{31E9BB64-84DC-4839-A2F9-05A864E849F2}"/>
              </a:ext>
            </a:extLst>
          </p:cNvPr>
          <p:cNvSpPr/>
          <p:nvPr/>
        </p:nvSpPr>
        <p:spPr>
          <a:xfrm>
            <a:off x="11601449" y="3297241"/>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grpSp>
        <p:nvGrpSpPr>
          <p:cNvPr id="13351" name="Groupe 3">
            <a:extLst>
              <a:ext uri="{FF2B5EF4-FFF2-40B4-BE49-F238E27FC236}">
                <a16:creationId xmlns:a16="http://schemas.microsoft.com/office/drawing/2014/main" id="{C71CE98D-6C50-4986-BC18-D4672EF45F57}"/>
              </a:ext>
            </a:extLst>
          </p:cNvPr>
          <p:cNvGrpSpPr>
            <a:grpSpLocks/>
          </p:cNvGrpSpPr>
          <p:nvPr/>
        </p:nvGrpSpPr>
        <p:grpSpPr bwMode="auto">
          <a:xfrm>
            <a:off x="4918075" y="3311525"/>
            <a:ext cx="3248025" cy="495300"/>
            <a:chOff x="6427587" y="1997075"/>
            <a:chExt cx="3465864" cy="717537"/>
          </a:xfrm>
        </p:grpSpPr>
        <p:sp>
          <p:nvSpPr>
            <p:cNvPr id="64" name="Organigramme : Alternative 63">
              <a:extLst>
                <a:ext uri="{FF2B5EF4-FFF2-40B4-BE49-F238E27FC236}">
                  <a16:creationId xmlns:a16="http://schemas.microsoft.com/office/drawing/2014/main" id="{063C97E1-B1FF-4B57-BF00-A5E604D97079}"/>
                </a:ext>
              </a:extLst>
            </p:cNvPr>
            <p:cNvSpPr/>
            <p:nvPr/>
          </p:nvSpPr>
          <p:spPr bwMode="auto">
            <a:xfrm>
              <a:off x="6427587" y="1997075"/>
              <a:ext cx="3326958" cy="7175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8276" name="ZoneTexte 2">
              <a:extLst>
                <a:ext uri="{FF2B5EF4-FFF2-40B4-BE49-F238E27FC236}">
                  <a16:creationId xmlns:a16="http://schemas.microsoft.com/office/drawing/2014/main" id="{66135360-BA3F-4040-A3B9-E30AC82170F5}"/>
                </a:ext>
              </a:extLst>
            </p:cNvPr>
            <p:cNvSpPr txBox="1">
              <a:spLocks noChangeArrowheads="1"/>
            </p:cNvSpPr>
            <p:nvPr/>
          </p:nvSpPr>
          <p:spPr bwMode="auto">
            <a:xfrm>
              <a:off x="6479404" y="2197904"/>
              <a:ext cx="3414047" cy="3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000" dirty="0">
                  <a:solidFill>
                    <a:srgbClr val="FFFFFF"/>
                  </a:solidFill>
                </a:rPr>
                <a:t>As marinadas geralmente não destroem micróbios.</a:t>
              </a:r>
              <a:endParaRPr lang="fr-FR" altLang="fr-FR" sz="1000" dirty="0">
                <a:solidFill>
                  <a:srgbClr val="FFFFFF"/>
                </a:solidFill>
              </a:endParaRPr>
            </a:p>
          </p:txBody>
        </p:sp>
      </p:grpSp>
      <p:sp>
        <p:nvSpPr>
          <p:cNvPr id="66" name="Bouton d’action : vide 65">
            <a:hlinkClick r:id="" action="ppaction://noaction" highlightClick="1"/>
            <a:extLst>
              <a:ext uri="{FF2B5EF4-FFF2-40B4-BE49-F238E27FC236}">
                <a16:creationId xmlns:a16="http://schemas.microsoft.com/office/drawing/2014/main" id="{46945F61-A8CA-4330-933A-A45715B4DEA0}"/>
              </a:ext>
            </a:extLst>
          </p:cNvPr>
          <p:cNvSpPr/>
          <p:nvPr/>
        </p:nvSpPr>
        <p:spPr>
          <a:xfrm>
            <a:off x="7815263" y="3335338"/>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grpSp>
        <p:nvGrpSpPr>
          <p:cNvPr id="13347" name="Groupe 3">
            <a:extLst>
              <a:ext uri="{FF2B5EF4-FFF2-40B4-BE49-F238E27FC236}">
                <a16:creationId xmlns:a16="http://schemas.microsoft.com/office/drawing/2014/main" id="{B7784A0F-7A45-42CB-BD56-A6FA8DBFDECF}"/>
              </a:ext>
            </a:extLst>
          </p:cNvPr>
          <p:cNvGrpSpPr>
            <a:grpSpLocks/>
          </p:cNvGrpSpPr>
          <p:nvPr/>
        </p:nvGrpSpPr>
        <p:grpSpPr bwMode="auto">
          <a:xfrm>
            <a:off x="2279650" y="4262438"/>
            <a:ext cx="6080125" cy="487362"/>
            <a:chOff x="6427587" y="1997075"/>
            <a:chExt cx="3879581" cy="789230"/>
          </a:xfrm>
        </p:grpSpPr>
        <p:sp>
          <p:nvSpPr>
            <p:cNvPr id="70" name="Organigramme : Alternative 69">
              <a:extLst>
                <a:ext uri="{FF2B5EF4-FFF2-40B4-BE49-F238E27FC236}">
                  <a16:creationId xmlns:a16="http://schemas.microsoft.com/office/drawing/2014/main" id="{D5287132-E8C3-48D9-A72F-5C798ABD962E}"/>
                </a:ext>
              </a:extLst>
            </p:cNvPr>
            <p:cNvSpPr/>
            <p:nvPr/>
          </p:nvSpPr>
          <p:spPr bwMode="auto">
            <a:xfrm>
              <a:off x="6427587" y="1997075"/>
              <a:ext cx="3879581" cy="7172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8274" name="ZoneTexte 2">
              <a:extLst>
                <a:ext uri="{FF2B5EF4-FFF2-40B4-BE49-F238E27FC236}">
                  <a16:creationId xmlns:a16="http://schemas.microsoft.com/office/drawing/2014/main" id="{392634B1-74D3-412B-89BD-3D697DEC5B55}"/>
                </a:ext>
              </a:extLst>
            </p:cNvPr>
            <p:cNvSpPr txBox="1">
              <a:spLocks noChangeArrowheads="1"/>
            </p:cNvSpPr>
            <p:nvPr/>
          </p:nvSpPr>
          <p:spPr bwMode="auto">
            <a:xfrm>
              <a:off x="6562066" y="2125490"/>
              <a:ext cx="3608314" cy="66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a:t>
              </a:r>
              <a:r>
                <a:rPr lang="pt-BR" altLang="fr-FR" sz="1000" i="1">
                  <a:solidFill>
                    <a:srgbClr val="FFFFFF"/>
                  </a:solidFill>
                </a:rPr>
                <a:t>Salmonella enterica </a:t>
              </a:r>
              <a:r>
                <a:rPr lang="pt-BR" altLang="fr-FR" sz="1000">
                  <a:solidFill>
                    <a:srgbClr val="FFFFFF"/>
                  </a:solidFill>
                </a:rPr>
                <a:t>pode estar presente em outras carnes como as de aves ou a carne bovina.</a:t>
              </a:r>
              <a:endParaRPr lang="en-US" altLang="fr-FR" sz="1000">
                <a:solidFill>
                  <a:srgbClr val="FFFFFF"/>
                </a:solidFill>
              </a:endParaRPr>
            </a:p>
          </p:txBody>
        </p:sp>
      </p:grpSp>
      <p:sp>
        <p:nvSpPr>
          <p:cNvPr id="73" name="Bouton d’action : vide 72">
            <a:hlinkClick r:id="" action="ppaction://noaction" highlightClick="1"/>
            <a:extLst>
              <a:ext uri="{FF2B5EF4-FFF2-40B4-BE49-F238E27FC236}">
                <a16:creationId xmlns:a16="http://schemas.microsoft.com/office/drawing/2014/main" id="{CE879AC7-CCCC-465C-9A1F-0902095083A0}"/>
              </a:ext>
            </a:extLst>
          </p:cNvPr>
          <p:cNvSpPr/>
          <p:nvPr/>
        </p:nvSpPr>
        <p:spPr>
          <a:xfrm>
            <a:off x="8166100" y="4297363"/>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grpSp>
        <p:nvGrpSpPr>
          <p:cNvPr id="13343" name="Groupe 3">
            <a:extLst>
              <a:ext uri="{FF2B5EF4-FFF2-40B4-BE49-F238E27FC236}">
                <a16:creationId xmlns:a16="http://schemas.microsoft.com/office/drawing/2014/main" id="{670088F0-4490-4B61-A3E9-30C742E26717}"/>
              </a:ext>
            </a:extLst>
          </p:cNvPr>
          <p:cNvGrpSpPr>
            <a:grpSpLocks/>
          </p:cNvGrpSpPr>
          <p:nvPr/>
        </p:nvGrpSpPr>
        <p:grpSpPr bwMode="auto">
          <a:xfrm>
            <a:off x="1206500" y="5237163"/>
            <a:ext cx="9737725" cy="784225"/>
            <a:chOff x="4833673" y="1997077"/>
            <a:chExt cx="5834725" cy="763927"/>
          </a:xfrm>
        </p:grpSpPr>
        <p:sp>
          <p:nvSpPr>
            <p:cNvPr id="77" name="Organigramme : Alternative 76">
              <a:extLst>
                <a:ext uri="{FF2B5EF4-FFF2-40B4-BE49-F238E27FC236}">
                  <a16:creationId xmlns:a16="http://schemas.microsoft.com/office/drawing/2014/main" id="{95DC6CA5-8577-47CA-B004-284F6ACE1184}"/>
                </a:ext>
              </a:extLst>
            </p:cNvPr>
            <p:cNvSpPr/>
            <p:nvPr/>
          </p:nvSpPr>
          <p:spPr bwMode="auto">
            <a:xfrm>
              <a:off x="4833673" y="1997077"/>
              <a:ext cx="5834725" cy="76392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8272" name="ZoneTexte 2">
              <a:extLst>
                <a:ext uri="{FF2B5EF4-FFF2-40B4-BE49-F238E27FC236}">
                  <a16:creationId xmlns:a16="http://schemas.microsoft.com/office/drawing/2014/main" id="{1326BE07-5DB5-4C63-B52B-231BAF0A3330}"/>
                </a:ext>
              </a:extLst>
            </p:cNvPr>
            <p:cNvSpPr txBox="1">
              <a:spLocks noChangeArrowheads="1"/>
            </p:cNvSpPr>
            <p:nvPr/>
          </p:nvSpPr>
          <p:spPr bwMode="auto">
            <a:xfrm>
              <a:off x="4885340" y="2161689"/>
              <a:ext cx="5747864" cy="53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As autoridades sanitárias recomendam armazenar ovos nos frigoríficos. As baixas temperaturas preservam melhor a qualidade e evitam a multiplicação de </a:t>
              </a:r>
              <a:r>
                <a:rPr lang="pt-BR" altLang="fr-FR" sz="1000" i="1">
                  <a:solidFill>
                    <a:srgbClr val="FFFFFF"/>
                  </a:solidFill>
                </a:rPr>
                <a:t>Salmonella enterica </a:t>
              </a:r>
              <a:r>
                <a:rPr lang="pt-BR" altLang="fr-FR" sz="1000">
                  <a:solidFill>
                    <a:srgbClr val="FFFFFF"/>
                  </a:solidFill>
                </a:rPr>
                <a:t>sempre que o ovo estiver contaminado.</a:t>
              </a:r>
            </a:p>
            <a:p>
              <a:pPr eaLnBrk="1" hangingPunct="1"/>
              <a:endParaRPr lang="en-US" altLang="fr-FR" sz="1000">
                <a:solidFill>
                  <a:srgbClr val="FFFFFF"/>
                </a:solidFill>
              </a:endParaRPr>
            </a:p>
          </p:txBody>
        </p:sp>
      </p:grpSp>
      <p:sp>
        <p:nvSpPr>
          <p:cNvPr id="80" name="Bouton d’action : vide 79">
            <a:hlinkClick r:id="" action="ppaction://noaction" highlightClick="1"/>
            <a:extLst>
              <a:ext uri="{FF2B5EF4-FFF2-40B4-BE49-F238E27FC236}">
                <a16:creationId xmlns:a16="http://schemas.microsoft.com/office/drawing/2014/main" id="{27917CD6-A106-42C3-8B92-5CD05EF9B26C}"/>
              </a:ext>
            </a:extLst>
          </p:cNvPr>
          <p:cNvSpPr/>
          <p:nvPr/>
        </p:nvSpPr>
        <p:spPr>
          <a:xfrm>
            <a:off x="10731500" y="532447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solidFill>
                  <a:prstClr val="black"/>
                </a:solidFill>
              </a:rPr>
              <a:t>X</a:t>
            </a:r>
            <a:endParaRPr lang="fr-FR" b="1" dirty="0">
              <a:solidFill>
                <a:prstClr val="black"/>
              </a:solidFill>
            </a:endParaRPr>
          </a:p>
        </p:txBody>
      </p:sp>
      <p:grpSp>
        <p:nvGrpSpPr>
          <p:cNvPr id="138256" name="Groupe 12">
            <a:extLst>
              <a:ext uri="{FF2B5EF4-FFF2-40B4-BE49-F238E27FC236}">
                <a16:creationId xmlns:a16="http://schemas.microsoft.com/office/drawing/2014/main" id="{594E8995-10E7-4D98-86A4-2F9413844E71}"/>
              </a:ext>
            </a:extLst>
          </p:cNvPr>
          <p:cNvGrpSpPr>
            <a:grpSpLocks/>
          </p:cNvGrpSpPr>
          <p:nvPr/>
        </p:nvGrpSpPr>
        <p:grpSpPr bwMode="auto">
          <a:xfrm>
            <a:off x="-46038" y="6353175"/>
            <a:ext cx="12265026" cy="509588"/>
            <a:chOff x="-46038" y="6353175"/>
            <a:chExt cx="12265026" cy="509588"/>
          </a:xfrm>
        </p:grpSpPr>
        <p:grpSp>
          <p:nvGrpSpPr>
            <p:cNvPr id="138263" name="Groupe 6">
              <a:extLst>
                <a:ext uri="{FF2B5EF4-FFF2-40B4-BE49-F238E27FC236}">
                  <a16:creationId xmlns:a16="http://schemas.microsoft.com/office/drawing/2014/main" id="{ADCB599D-E87F-4696-A040-FFA4B562D435}"/>
                </a:ext>
              </a:extLst>
            </p:cNvPr>
            <p:cNvGrpSpPr>
              <a:grpSpLocks/>
            </p:cNvGrpSpPr>
            <p:nvPr/>
          </p:nvGrpSpPr>
          <p:grpSpPr bwMode="auto">
            <a:xfrm>
              <a:off x="-46038" y="6353175"/>
              <a:ext cx="12265026" cy="509588"/>
              <a:chOff x="5137" y="6349854"/>
              <a:chExt cx="12192000" cy="508973"/>
            </a:xfrm>
          </p:grpSpPr>
          <p:sp>
            <p:nvSpPr>
              <p:cNvPr id="138265" name="ZoneTexte 7">
                <a:extLst>
                  <a:ext uri="{FF2B5EF4-FFF2-40B4-BE49-F238E27FC236}">
                    <a16:creationId xmlns:a16="http://schemas.microsoft.com/office/drawing/2014/main" id="{5B258E49-3E6C-4696-BA0B-E51A36701A7D}"/>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8266" name="ZoneTexte 8">
                <a:extLst>
                  <a:ext uri="{FF2B5EF4-FFF2-40B4-BE49-F238E27FC236}">
                    <a16:creationId xmlns:a16="http://schemas.microsoft.com/office/drawing/2014/main" id="{9156746D-54A9-442C-B6BF-A295F5F7E3FC}"/>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07C22A0D-BE15-4174-8395-26ADA1EFB73D}"/>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3" action="ppaction://hlinksldjump" highlightClick="1"/>
                <a:extLst>
                  <a:ext uri="{FF2B5EF4-FFF2-40B4-BE49-F238E27FC236}">
                    <a16:creationId xmlns:a16="http://schemas.microsoft.com/office/drawing/2014/main" id="{A11ECD47-AC35-4F8A-BC40-8AE89F596BF3}"/>
                  </a:ext>
                </a:extLst>
              </p:cNvPr>
              <p:cNvSpPr/>
              <p:nvPr/>
            </p:nvSpPr>
            <p:spPr>
              <a:xfrm>
                <a:off x="6931190" y="6448160"/>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sp>
            <p:nvSpPr>
              <p:cNvPr id="138269" name="ZoneTexte 11">
                <a:extLst>
                  <a:ext uri="{FF2B5EF4-FFF2-40B4-BE49-F238E27FC236}">
                    <a16:creationId xmlns:a16="http://schemas.microsoft.com/office/drawing/2014/main" id="{0F9827D9-EA3A-4EA8-8E15-014B639AFD5D}"/>
                  </a:ext>
                </a:extLst>
              </p:cNvPr>
              <p:cNvSpPr txBox="1">
                <a:spLocks noChangeArrowheads="1"/>
              </p:cNvSpPr>
              <p:nvPr/>
            </p:nvSpPr>
            <p:spPr bwMode="auto">
              <a:xfrm>
                <a:off x="4659971" y="6440625"/>
                <a:ext cx="229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 and go back to session 2</a:t>
                </a:r>
              </a:p>
            </p:txBody>
          </p:sp>
          <p:pic>
            <p:nvPicPr>
              <p:cNvPr id="138270" name="Image 14">
                <a:extLst>
                  <a:ext uri="{FF2B5EF4-FFF2-40B4-BE49-F238E27FC236}">
                    <a16:creationId xmlns:a16="http://schemas.microsoft.com/office/drawing/2014/main" id="{CEAF8A1F-75E1-4179-8F45-00C962813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64" name="ZoneTexte 89">
              <a:extLst>
                <a:ext uri="{FF2B5EF4-FFF2-40B4-BE49-F238E27FC236}">
                  <a16:creationId xmlns:a16="http://schemas.microsoft.com/office/drawing/2014/main" id="{EE114DA8-01CB-4F75-A58A-0E49B04C1E4A}"/>
                </a:ext>
              </a:extLst>
            </p:cNvPr>
            <p:cNvSpPr txBox="1">
              <a:spLocks noChangeArrowheads="1"/>
            </p:cNvSpPr>
            <p:nvPr/>
          </p:nvSpPr>
          <p:spPr bwMode="auto">
            <a:xfrm>
              <a:off x="9938088" y="6479777"/>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rPr>
                <a:t>  Next          </a:t>
              </a:r>
            </a:p>
          </p:txBody>
        </p:sp>
      </p:grpSp>
      <p:sp>
        <p:nvSpPr>
          <p:cNvPr id="92" name="Bouton d’action : vide 91">
            <a:hlinkClick r:id="" action="ppaction://hlinkshowjump?jump=nextslide" highlightClick="1"/>
            <a:extLst>
              <a:ext uri="{FF2B5EF4-FFF2-40B4-BE49-F238E27FC236}">
                <a16:creationId xmlns:a16="http://schemas.microsoft.com/office/drawing/2014/main" id="{5489D92C-657A-429E-81B6-8101DFCE97F9}"/>
              </a:ext>
            </a:extLst>
          </p:cNvPr>
          <p:cNvSpPr/>
          <p:nvPr/>
        </p:nvSpPr>
        <p:spPr bwMode="auto">
          <a:xfrm>
            <a:off x="11777663" y="6473825"/>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&gt;</a:t>
            </a:r>
          </a:p>
        </p:txBody>
      </p:sp>
      <p:sp>
        <p:nvSpPr>
          <p:cNvPr id="52" name="Bouton d’action : obtenir des informations 51">
            <a:hlinkClick r:id="" action="ppaction://noaction" highlightClick="1"/>
            <a:extLst>
              <a:ext uri="{FF2B5EF4-FFF2-40B4-BE49-F238E27FC236}">
                <a16:creationId xmlns:a16="http://schemas.microsoft.com/office/drawing/2014/main" id="{ACF06BA9-8DC6-4936-ABDA-0CD11A26F399}"/>
              </a:ext>
            </a:extLst>
          </p:cNvPr>
          <p:cNvSpPr/>
          <p:nvPr/>
        </p:nvSpPr>
        <p:spPr>
          <a:xfrm>
            <a:off x="5959475" y="179387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3" name="Bouton d’action : obtenir des informations 52">
            <a:hlinkClick r:id="" action="ppaction://noaction" highlightClick="1"/>
            <a:extLst>
              <a:ext uri="{FF2B5EF4-FFF2-40B4-BE49-F238E27FC236}">
                <a16:creationId xmlns:a16="http://schemas.microsoft.com/office/drawing/2014/main" id="{545BBC16-A35C-4988-88A4-4E7589E0C613}"/>
              </a:ext>
            </a:extLst>
          </p:cNvPr>
          <p:cNvSpPr/>
          <p:nvPr/>
        </p:nvSpPr>
        <p:spPr>
          <a:xfrm>
            <a:off x="10342563" y="261461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5" name="Bouton d’action : obtenir des informations 54">
            <a:hlinkClick r:id="" action="ppaction://noaction" highlightClick="1"/>
            <a:extLst>
              <a:ext uri="{FF2B5EF4-FFF2-40B4-BE49-F238E27FC236}">
                <a16:creationId xmlns:a16="http://schemas.microsoft.com/office/drawing/2014/main" id="{E85363C0-0E28-4EB6-B5F0-344114416E77}"/>
              </a:ext>
            </a:extLst>
          </p:cNvPr>
          <p:cNvSpPr/>
          <p:nvPr/>
        </p:nvSpPr>
        <p:spPr>
          <a:xfrm>
            <a:off x="4195769" y="343376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7" name="Bouton d’action : obtenir des informations 56">
            <a:hlinkClick r:id="" action="ppaction://noaction" highlightClick="1"/>
            <a:extLst>
              <a:ext uri="{FF2B5EF4-FFF2-40B4-BE49-F238E27FC236}">
                <a16:creationId xmlns:a16="http://schemas.microsoft.com/office/drawing/2014/main" id="{2B50BB4F-294A-4588-895D-6D541A5EF2A4}"/>
              </a:ext>
            </a:extLst>
          </p:cNvPr>
          <p:cNvSpPr/>
          <p:nvPr/>
        </p:nvSpPr>
        <p:spPr>
          <a:xfrm>
            <a:off x="947738" y="4262438"/>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8" name="Bouton d’action : obtenir des informations 57">
            <a:hlinkClick r:id="" action="ppaction://noaction" highlightClick="1"/>
            <a:extLst>
              <a:ext uri="{FF2B5EF4-FFF2-40B4-BE49-F238E27FC236}">
                <a16:creationId xmlns:a16="http://schemas.microsoft.com/office/drawing/2014/main" id="{93551EB9-6A88-45F4-A99B-6FAA6C019FA0}"/>
              </a:ext>
            </a:extLst>
          </p:cNvPr>
          <p:cNvSpPr/>
          <p:nvPr/>
        </p:nvSpPr>
        <p:spPr>
          <a:xfrm>
            <a:off x="10287000" y="4802188"/>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5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5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7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4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8" restart="whenNotActive" fill="hold" evtFilter="cancelBubble" nodeType="interactiveSeq">
                <p:stCondLst>
                  <p:cond evt="onClick" delay="0">
                    <p:tgtEl>
                      <p:spTgt spid="58"/>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65" restart="whenNotActive" fill="hold" evtFilter="cancelBubble" nodeType="interactiveSeq">
                <p:stCondLst>
                  <p:cond evt="onClick" delay="0">
                    <p:tgtEl>
                      <p:spTgt spid="80"/>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4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3" grpId="0" animBg="1"/>
      <p:bldP spid="3" grpId="1" animBg="1"/>
      <p:bldP spid="59" grpId="0" animBg="1"/>
      <p:bldP spid="59" grpId="1" animBg="1"/>
      <p:bldP spid="66" grpId="0" animBg="1"/>
      <p:bldP spid="66" grpId="1" animBg="1"/>
      <p:bldP spid="73" grpId="0" animBg="1"/>
      <p:bldP spid="73" grpId="1" animBg="1"/>
      <p:bldP spid="80" grpId="0" animBg="1"/>
      <p:bldP spid="80"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oneTexte 4">
            <a:extLst>
              <a:ext uri="{FF2B5EF4-FFF2-40B4-BE49-F238E27FC236}">
                <a16:creationId xmlns:a16="http://schemas.microsoft.com/office/drawing/2014/main" id="{4003848C-4AD7-4F4C-98D0-C122A823BC97}"/>
              </a:ext>
            </a:extLst>
          </p:cNvPr>
          <p:cNvSpPr txBox="1">
            <a:spLocks noChangeArrowheads="1"/>
          </p:cNvSpPr>
          <p:nvPr/>
        </p:nvSpPr>
        <p:spPr bwMode="auto">
          <a:xfrm>
            <a:off x="192088" y="1933575"/>
            <a:ext cx="117379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p>
            <a:pPr eaLnBrk="1" hangingPunct="1"/>
            <a:endParaRPr lang="en-US" altLang="fr-FR" sz="1800" dirty="0">
              <a:solidFill>
                <a:srgbClr val="00707C"/>
              </a:solidFill>
            </a:endParaRPr>
          </a:p>
          <a:p>
            <a:pPr eaLnBrk="1" hangingPunct="1"/>
            <a:r>
              <a:rPr lang="pt-BR" altLang="fr-FR" sz="1800" dirty="0">
                <a:solidFill>
                  <a:srgbClr val="00707C"/>
                </a:solidFill>
              </a:rPr>
              <a:t>Para evitar a contaminação cruzada, use uma tábua diferente para carne (carne vermelha ou branca) e legumes / pão</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A cor da gema não indica se o ovo pode ou não ser comido</a:t>
            </a: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Os micróbios podem sobreviver ao aquecimento dos alimentos no micro-ondas</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fr-FR" altLang="fr-FR" sz="1800" dirty="0">
              <a:solidFill>
                <a:srgbClr val="00707C"/>
              </a:solidFill>
            </a:endParaRPr>
          </a:p>
          <a:p>
            <a:r>
              <a:rPr lang="fr-FR" altLang="fr-FR" sz="1800" dirty="0">
                <a:solidFill>
                  <a:srgbClr val="00707C"/>
                </a:solidFill>
                <a:latin typeface="Microsoft Sans Serif"/>
                <a:ea typeface="Microsoft Sans Serif"/>
                <a:cs typeface="Microsoft Sans Serif"/>
              </a:rPr>
              <a:t>Os </a:t>
            </a:r>
            <a:r>
              <a:rPr lang="fr-FR" altLang="fr-FR" sz="1800" dirty="0" err="1">
                <a:solidFill>
                  <a:srgbClr val="00707C"/>
                </a:solidFill>
                <a:latin typeface="Microsoft Sans Serif"/>
                <a:ea typeface="Microsoft Sans Serif"/>
                <a:cs typeface="Microsoft Sans Serif"/>
              </a:rPr>
              <a:t>micróbios</a:t>
            </a:r>
            <a:r>
              <a:rPr lang="fr-FR" altLang="fr-FR" sz="1800" dirty="0">
                <a:solidFill>
                  <a:srgbClr val="00707C"/>
                </a:solidFill>
                <a:latin typeface="Microsoft Sans Serif"/>
                <a:ea typeface="Microsoft Sans Serif"/>
                <a:cs typeface="Microsoft Sans Serif"/>
              </a:rPr>
              <a:t> </a:t>
            </a:r>
            <a:r>
              <a:rPr lang="fr-FR" altLang="fr-FR" sz="1800" dirty="0" err="1">
                <a:solidFill>
                  <a:srgbClr val="00707C"/>
                </a:solidFill>
                <a:latin typeface="Microsoft Sans Serif"/>
                <a:ea typeface="Microsoft Sans Serif"/>
                <a:cs typeface="Microsoft Sans Serif"/>
              </a:rPr>
              <a:t>podem</a:t>
            </a:r>
            <a:r>
              <a:rPr lang="fr-FR" altLang="fr-FR" sz="1800" dirty="0">
                <a:solidFill>
                  <a:srgbClr val="00707C"/>
                </a:solidFill>
                <a:latin typeface="Microsoft Sans Serif"/>
                <a:ea typeface="Microsoft Sans Serif"/>
                <a:cs typeface="Microsoft Sans Serif"/>
              </a:rPr>
              <a:t> </a:t>
            </a:r>
            <a:r>
              <a:rPr lang="fr-FR" altLang="fr-FR" sz="1800" dirty="0" err="1">
                <a:solidFill>
                  <a:srgbClr val="00707C"/>
                </a:solidFill>
                <a:latin typeface="Microsoft Sans Serif"/>
                <a:ea typeface="Microsoft Sans Serif"/>
                <a:cs typeface="Microsoft Sans Serif"/>
              </a:rPr>
              <a:t>sobreviver</a:t>
            </a:r>
            <a:r>
              <a:rPr lang="fr-FR" altLang="fr-FR" sz="1800" dirty="0">
                <a:solidFill>
                  <a:srgbClr val="00707C"/>
                </a:solidFill>
                <a:latin typeface="Microsoft Sans Serif"/>
                <a:ea typeface="Microsoft Sans Serif"/>
                <a:cs typeface="Microsoft Sans Serif"/>
              </a:rPr>
              <a:t> à </a:t>
            </a:r>
            <a:r>
              <a:rPr lang="fr-FR" altLang="fr-FR" sz="1800" dirty="0" err="1">
                <a:solidFill>
                  <a:srgbClr val="00707C"/>
                </a:solidFill>
                <a:latin typeface="Microsoft Sans Serif"/>
                <a:ea typeface="Microsoft Sans Serif"/>
                <a:cs typeface="Microsoft Sans Serif"/>
              </a:rPr>
              <a:t>congelação</a:t>
            </a:r>
            <a:r>
              <a:rPr lang="fr-FR" altLang="fr-FR" sz="1800" dirty="0">
                <a:solidFill>
                  <a:srgbClr val="00707C"/>
                </a:solidFill>
                <a:latin typeface="Microsoft Sans Serif"/>
                <a:ea typeface="Microsoft Sans Serif"/>
                <a:cs typeface="Microsoft Sans Serif"/>
              </a:rPr>
              <a:t> dos </a:t>
            </a:r>
            <a:r>
              <a:rPr lang="fr-FR" altLang="fr-FR" sz="1800" dirty="0" err="1">
                <a:solidFill>
                  <a:srgbClr val="00707C"/>
                </a:solidFill>
                <a:latin typeface="Microsoft Sans Serif"/>
                <a:ea typeface="Microsoft Sans Serif"/>
                <a:cs typeface="Microsoft Sans Serif"/>
              </a:rPr>
              <a:t>alimentos</a:t>
            </a:r>
            <a:endParaRPr lang="fr-FR" dirty="0"/>
          </a:p>
          <a:p>
            <a:pPr eaLnBrk="1" hangingPunct="1"/>
            <a:endParaRPr lang="fr-FR" altLang="fr-FR" dirty="0">
              <a:solidFill>
                <a:srgbClr val="000000"/>
              </a:solidFill>
            </a:endParaRPr>
          </a:p>
        </p:txBody>
      </p:sp>
      <p:sp>
        <p:nvSpPr>
          <p:cNvPr id="139267" name="Titre 1">
            <a:extLst>
              <a:ext uri="{FF2B5EF4-FFF2-40B4-BE49-F238E27FC236}">
                <a16:creationId xmlns:a16="http://schemas.microsoft.com/office/drawing/2014/main" id="{E7568D65-8EC0-4D32-BE86-17530E457A4C}"/>
              </a:ext>
            </a:extLst>
          </p:cNvPr>
          <p:cNvSpPr txBox="1">
            <a:spLocks noChangeArrowheads="1"/>
          </p:cNvSpPr>
          <p:nvPr/>
        </p:nvSpPr>
        <p:spPr bwMode="auto">
          <a:xfrm>
            <a:off x="39688" y="139700"/>
            <a:ext cx="97774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Salmonella enterica</a:t>
            </a:r>
          </a:p>
        </p:txBody>
      </p:sp>
      <p:grpSp>
        <p:nvGrpSpPr>
          <p:cNvPr id="14376" name="Groupe 3">
            <a:extLst>
              <a:ext uri="{FF2B5EF4-FFF2-40B4-BE49-F238E27FC236}">
                <a16:creationId xmlns:a16="http://schemas.microsoft.com/office/drawing/2014/main" id="{69CDBA60-9159-4222-8269-853E9D636E92}"/>
              </a:ext>
            </a:extLst>
          </p:cNvPr>
          <p:cNvGrpSpPr>
            <a:grpSpLocks/>
          </p:cNvGrpSpPr>
          <p:nvPr/>
        </p:nvGrpSpPr>
        <p:grpSpPr bwMode="auto">
          <a:xfrm>
            <a:off x="1503363" y="2576513"/>
            <a:ext cx="9345612" cy="366712"/>
            <a:chOff x="4093906" y="1997075"/>
            <a:chExt cx="6454808" cy="558570"/>
          </a:xfrm>
        </p:grpSpPr>
        <p:sp>
          <p:nvSpPr>
            <p:cNvPr id="2" name="Organigramme : Alternative 1">
              <a:extLst>
                <a:ext uri="{FF2B5EF4-FFF2-40B4-BE49-F238E27FC236}">
                  <a16:creationId xmlns:a16="http://schemas.microsoft.com/office/drawing/2014/main" id="{C12CE3D5-6E70-4C4F-AA37-67FDE31D21F8}"/>
                </a:ext>
              </a:extLst>
            </p:cNvPr>
            <p:cNvSpPr/>
            <p:nvPr/>
          </p:nvSpPr>
          <p:spPr bwMode="auto">
            <a:xfrm>
              <a:off x="4093906" y="1997075"/>
              <a:ext cx="6454808" cy="5585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9299" name="ZoneTexte 2">
              <a:extLst>
                <a:ext uri="{FF2B5EF4-FFF2-40B4-BE49-F238E27FC236}">
                  <a16:creationId xmlns:a16="http://schemas.microsoft.com/office/drawing/2014/main" id="{4A553C52-7858-4FFA-A057-4A0EDAC10A53}"/>
                </a:ext>
              </a:extLst>
            </p:cNvPr>
            <p:cNvSpPr txBox="1">
              <a:spLocks noChangeArrowheads="1"/>
            </p:cNvSpPr>
            <p:nvPr/>
          </p:nvSpPr>
          <p:spPr bwMode="auto">
            <a:xfrm>
              <a:off x="4162400" y="2112573"/>
              <a:ext cx="6222295" cy="37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As carnes brancas, mas também as vermelhas, podem transportar </a:t>
              </a:r>
              <a:r>
                <a:rPr lang="pt-BR" altLang="fr-FR" sz="1000" i="1">
                  <a:solidFill>
                    <a:srgbClr val="FFFFFF"/>
                  </a:solidFill>
                </a:rPr>
                <a:t>Salmonella enterica </a:t>
              </a:r>
              <a:r>
                <a:rPr lang="pt-BR" altLang="fr-FR" sz="1000">
                  <a:solidFill>
                    <a:srgbClr val="FFFFFF"/>
                  </a:solidFill>
                </a:rPr>
                <a:t>que pode contaminar a tábua e ser transferida para pão e legumes.</a:t>
              </a:r>
              <a:endParaRPr lang="en-US" altLang="fr-FR" sz="1000">
                <a:solidFill>
                  <a:srgbClr val="FFFFFF"/>
                </a:solidFill>
              </a:endParaRPr>
            </a:p>
          </p:txBody>
        </p:sp>
      </p:grpSp>
      <p:sp>
        <p:nvSpPr>
          <p:cNvPr id="3" name="Bouton d’action : vide 2">
            <a:hlinkClick r:id="" action="ppaction://noaction" highlightClick="1"/>
            <a:extLst>
              <a:ext uri="{FF2B5EF4-FFF2-40B4-BE49-F238E27FC236}">
                <a16:creationId xmlns:a16="http://schemas.microsoft.com/office/drawing/2014/main" id="{1C2C5FA9-7E98-4110-9EDF-D49084F63BA0}"/>
              </a:ext>
            </a:extLst>
          </p:cNvPr>
          <p:cNvSpPr/>
          <p:nvPr/>
        </p:nvSpPr>
        <p:spPr>
          <a:xfrm>
            <a:off x="10620375" y="260667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pic>
        <p:nvPicPr>
          <p:cNvPr id="139270" name="Image 27" descr="Salmonella ao microscópio">
            <a:extLst>
              <a:ext uri="{FF2B5EF4-FFF2-40B4-BE49-F238E27FC236}">
                <a16:creationId xmlns:a16="http://schemas.microsoft.com/office/drawing/2014/main" id="{BC2EC3A6-F3D8-4F88-B990-6224562EF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49">
            <a:extLst>
              <a:ext uri="{FF2B5EF4-FFF2-40B4-BE49-F238E27FC236}">
                <a16:creationId xmlns:a16="http://schemas.microsoft.com/office/drawing/2014/main" id="{D514DFE0-E2A6-4E7E-B82A-9C5B5125269C}"/>
              </a:ext>
            </a:extLst>
          </p:cNvPr>
          <p:cNvSpPr>
            <a:spLocks noChangeArrowheads="1"/>
          </p:cNvSpPr>
          <p:nvPr/>
        </p:nvSpPr>
        <p:spPr bwMode="auto">
          <a:xfrm>
            <a:off x="9550400" y="1914525"/>
            <a:ext cx="273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a:solidFill>
                  <a:srgbClr val="000000"/>
                </a:solidFill>
                <a:ea typeface="Calibri" panose="020F0502020204030204" pitchFamily="34" charset="0"/>
                <a:cs typeface="Times New Roman" panose="02020603050405020304" pitchFamily="18" charset="0"/>
              </a:rPr>
              <a:t>Copyright © 2015 Wiedemann, Virlogeux-Payant, </a:t>
            </a:r>
          </a:p>
          <a:p>
            <a:r>
              <a:rPr lang="en-GB" altLang="fr-FR">
                <a:solidFill>
                  <a:srgbClr val="000000"/>
                </a:solidFill>
                <a:ea typeface="Calibri" panose="020F0502020204030204" pitchFamily="34" charset="0"/>
                <a:cs typeface="Times New Roman" panose="02020603050405020304" pitchFamily="18" charset="0"/>
              </a:rPr>
              <a:t>Chaussé, Schikora and Velge.</a:t>
            </a:r>
            <a:endParaRPr lang="fr-FR" altLang="fr-FR">
              <a:solidFill>
                <a:srgbClr val="000000"/>
              </a:solidFill>
              <a:ea typeface="Calibri" panose="020F0502020204030204" pitchFamily="34" charset="0"/>
              <a:cs typeface="Times New Roman" panose="02020603050405020304" pitchFamily="18" charset="0"/>
            </a:endParaRPr>
          </a:p>
        </p:txBody>
      </p:sp>
      <p:grpSp>
        <p:nvGrpSpPr>
          <p:cNvPr id="14372" name="Groupe 3">
            <a:extLst>
              <a:ext uri="{FF2B5EF4-FFF2-40B4-BE49-F238E27FC236}">
                <a16:creationId xmlns:a16="http://schemas.microsoft.com/office/drawing/2014/main" id="{9243E796-8140-437B-B7AB-8FB999DD9266}"/>
              </a:ext>
            </a:extLst>
          </p:cNvPr>
          <p:cNvGrpSpPr>
            <a:grpSpLocks/>
          </p:cNvGrpSpPr>
          <p:nvPr/>
        </p:nvGrpSpPr>
        <p:grpSpPr bwMode="auto">
          <a:xfrm>
            <a:off x="8393113" y="3268663"/>
            <a:ext cx="3470275" cy="501650"/>
            <a:chOff x="5578220" y="1997075"/>
            <a:chExt cx="3273155" cy="589268"/>
          </a:xfrm>
        </p:grpSpPr>
        <p:sp>
          <p:nvSpPr>
            <p:cNvPr id="82" name="Organigramme : Alternative 81">
              <a:extLst>
                <a:ext uri="{FF2B5EF4-FFF2-40B4-BE49-F238E27FC236}">
                  <a16:creationId xmlns:a16="http://schemas.microsoft.com/office/drawing/2014/main" id="{7EC6320A-AFFB-42DE-81FE-C2F331DBCE9D}"/>
                </a:ext>
              </a:extLst>
            </p:cNvPr>
            <p:cNvSpPr/>
            <p:nvPr/>
          </p:nvSpPr>
          <p:spPr bwMode="auto">
            <a:xfrm>
              <a:off x="5578220" y="1997075"/>
              <a:ext cx="3273155" cy="58926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9297" name="ZoneTexte 2">
              <a:extLst>
                <a:ext uri="{FF2B5EF4-FFF2-40B4-BE49-F238E27FC236}">
                  <a16:creationId xmlns:a16="http://schemas.microsoft.com/office/drawing/2014/main" id="{B40F1A41-858B-4DE0-94BB-C9594B8342D6}"/>
                </a:ext>
              </a:extLst>
            </p:cNvPr>
            <p:cNvSpPr txBox="1">
              <a:spLocks noChangeArrowheads="1"/>
            </p:cNvSpPr>
            <p:nvPr/>
          </p:nvSpPr>
          <p:spPr bwMode="auto">
            <a:xfrm>
              <a:off x="5578220" y="2080926"/>
              <a:ext cx="3172799" cy="46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a:t>
              </a:r>
              <a:r>
                <a:rPr lang="pt-BR" altLang="fr-FR" sz="1000" i="1">
                  <a:solidFill>
                    <a:srgbClr val="FFFFFF"/>
                  </a:solidFill>
                </a:rPr>
                <a:t>Salmonella enterica </a:t>
              </a:r>
              <a:r>
                <a:rPr lang="pt-BR" altLang="fr-FR" sz="1000">
                  <a:solidFill>
                    <a:srgbClr val="FFFFFF"/>
                  </a:solidFill>
                </a:rPr>
                <a:t>não altera a cor da gema do ovo.</a:t>
              </a:r>
              <a:endParaRPr lang="en-US" altLang="fr-FR" sz="1000">
                <a:solidFill>
                  <a:srgbClr val="FFFFFF"/>
                </a:solidFill>
              </a:endParaRPr>
            </a:p>
          </p:txBody>
        </p:sp>
      </p:grpSp>
      <p:sp>
        <p:nvSpPr>
          <p:cNvPr id="84" name="Bouton d’action : vide 83">
            <a:hlinkClick r:id="" action="ppaction://noaction" highlightClick="1"/>
            <a:extLst>
              <a:ext uri="{FF2B5EF4-FFF2-40B4-BE49-F238E27FC236}">
                <a16:creationId xmlns:a16="http://schemas.microsoft.com/office/drawing/2014/main" id="{C103B02C-76BD-40D2-B010-FA73E9049130}"/>
              </a:ext>
            </a:extLst>
          </p:cNvPr>
          <p:cNvSpPr/>
          <p:nvPr/>
        </p:nvSpPr>
        <p:spPr>
          <a:xfrm>
            <a:off x="11685588" y="3300413"/>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14364" name="Groupe 3">
            <a:extLst>
              <a:ext uri="{FF2B5EF4-FFF2-40B4-BE49-F238E27FC236}">
                <a16:creationId xmlns:a16="http://schemas.microsoft.com/office/drawing/2014/main" id="{AF81E285-35EA-4BEB-A673-21D16AD72080}"/>
              </a:ext>
            </a:extLst>
          </p:cNvPr>
          <p:cNvGrpSpPr>
            <a:grpSpLocks/>
          </p:cNvGrpSpPr>
          <p:nvPr/>
        </p:nvGrpSpPr>
        <p:grpSpPr bwMode="auto">
          <a:xfrm>
            <a:off x="582613" y="5574289"/>
            <a:ext cx="3702915" cy="534182"/>
            <a:chOff x="5572862" y="1972027"/>
            <a:chExt cx="3860329" cy="772604"/>
          </a:xfrm>
        </p:grpSpPr>
        <p:sp>
          <p:nvSpPr>
            <p:cNvPr id="105" name="Organigramme : Alternative 104">
              <a:extLst>
                <a:ext uri="{FF2B5EF4-FFF2-40B4-BE49-F238E27FC236}">
                  <a16:creationId xmlns:a16="http://schemas.microsoft.com/office/drawing/2014/main" id="{35C5531D-6C3F-4573-93BC-78CD6C077260}"/>
                </a:ext>
              </a:extLst>
            </p:cNvPr>
            <p:cNvSpPr/>
            <p:nvPr/>
          </p:nvSpPr>
          <p:spPr bwMode="auto">
            <a:xfrm>
              <a:off x="5572862" y="1972027"/>
              <a:ext cx="3860329" cy="75519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9295" name="ZoneTexte 2">
              <a:extLst>
                <a:ext uri="{FF2B5EF4-FFF2-40B4-BE49-F238E27FC236}">
                  <a16:creationId xmlns:a16="http://schemas.microsoft.com/office/drawing/2014/main" id="{F10F9B43-160F-465E-BB88-84999962E736}"/>
                </a:ext>
              </a:extLst>
            </p:cNvPr>
            <p:cNvSpPr txBox="1">
              <a:spLocks noChangeArrowheads="1"/>
            </p:cNvSpPr>
            <p:nvPr/>
          </p:nvSpPr>
          <p:spPr bwMode="auto">
            <a:xfrm>
              <a:off x="5716654" y="2165939"/>
              <a:ext cx="3687349" cy="57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eaLnBrk="1" hangingPunct="1"/>
              <a:r>
                <a:rPr lang="en-US" altLang="fr-FR" sz="1000" dirty="0">
                  <a:solidFill>
                    <a:srgbClr val="FFFFFF"/>
                  </a:solidFill>
                  <a:latin typeface="Microsoft Sans Serif"/>
                  <a:ea typeface="Microsoft Sans Serif"/>
                  <a:cs typeface="Microsoft Sans Serif"/>
                </a:rPr>
                <a:t>A</a:t>
              </a:r>
              <a:r>
                <a:rPr lang="en-US" altLang="fr-FR" sz="1000" i="1" dirty="0">
                  <a:solidFill>
                    <a:srgbClr val="FFFFFF"/>
                  </a:solidFill>
                  <a:latin typeface="Microsoft Sans Serif"/>
                  <a:ea typeface="Microsoft Sans Serif"/>
                  <a:cs typeface="Microsoft Sans Serif"/>
                </a:rPr>
                <a:t> Salmonella</a:t>
              </a:r>
              <a:r>
                <a:rPr lang="en-US" altLang="fr-FR" sz="1000">
                  <a:solidFill>
                    <a:srgbClr val="FFFFFF"/>
                  </a:solidFill>
                  <a:latin typeface="Microsoft Sans Serif"/>
                  <a:ea typeface="Microsoft Sans Serif"/>
                  <a:cs typeface="Microsoft Sans Serif"/>
                </a:rPr>
                <a:t> sobrevive bem em alimentos congelados.</a:t>
              </a:r>
            </a:p>
            <a:p>
              <a:pPr eaLnBrk="1" hangingPunct="1"/>
              <a:endParaRPr lang="en-US" altLang="fr-FR" sz="1000">
                <a:solidFill>
                  <a:srgbClr val="FFFFFF"/>
                </a:solidFill>
              </a:endParaRPr>
            </a:p>
          </p:txBody>
        </p:sp>
      </p:grpSp>
      <p:sp>
        <p:nvSpPr>
          <p:cNvPr id="107" name="Bouton d’action : vide 106">
            <a:hlinkClick r:id="" action="ppaction://noaction" highlightClick="1"/>
            <a:extLst>
              <a:ext uri="{FF2B5EF4-FFF2-40B4-BE49-F238E27FC236}">
                <a16:creationId xmlns:a16="http://schemas.microsoft.com/office/drawing/2014/main" id="{AEE158A4-CBD8-4B9F-AE04-24F87E315E6B}"/>
              </a:ext>
            </a:extLst>
          </p:cNvPr>
          <p:cNvSpPr/>
          <p:nvPr/>
        </p:nvSpPr>
        <p:spPr>
          <a:xfrm>
            <a:off x="4094596" y="5602576"/>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139276" name="Groupe 108">
            <a:extLst>
              <a:ext uri="{FF2B5EF4-FFF2-40B4-BE49-F238E27FC236}">
                <a16:creationId xmlns:a16="http://schemas.microsoft.com/office/drawing/2014/main" id="{09085F36-27B3-405D-A557-0D49BA549F1E}"/>
              </a:ext>
            </a:extLst>
          </p:cNvPr>
          <p:cNvGrpSpPr>
            <a:grpSpLocks/>
          </p:cNvGrpSpPr>
          <p:nvPr/>
        </p:nvGrpSpPr>
        <p:grpSpPr bwMode="auto">
          <a:xfrm>
            <a:off x="-46038" y="6353175"/>
            <a:ext cx="12265026" cy="509588"/>
            <a:chOff x="-46038" y="6353175"/>
            <a:chExt cx="12265026" cy="509588"/>
          </a:xfrm>
        </p:grpSpPr>
        <p:grpSp>
          <p:nvGrpSpPr>
            <p:cNvPr id="139286" name="Groupe 6">
              <a:extLst>
                <a:ext uri="{FF2B5EF4-FFF2-40B4-BE49-F238E27FC236}">
                  <a16:creationId xmlns:a16="http://schemas.microsoft.com/office/drawing/2014/main" id="{A18040D8-5094-4260-BC0B-F0E739F8AC29}"/>
                </a:ext>
              </a:extLst>
            </p:cNvPr>
            <p:cNvGrpSpPr>
              <a:grpSpLocks/>
            </p:cNvGrpSpPr>
            <p:nvPr/>
          </p:nvGrpSpPr>
          <p:grpSpPr bwMode="auto">
            <a:xfrm>
              <a:off x="-46038" y="6353175"/>
              <a:ext cx="12265026" cy="509588"/>
              <a:chOff x="5137" y="6349854"/>
              <a:chExt cx="12192000" cy="508973"/>
            </a:xfrm>
          </p:grpSpPr>
          <p:sp>
            <p:nvSpPr>
              <p:cNvPr id="139288" name="ZoneTexte 7">
                <a:extLst>
                  <a:ext uri="{FF2B5EF4-FFF2-40B4-BE49-F238E27FC236}">
                    <a16:creationId xmlns:a16="http://schemas.microsoft.com/office/drawing/2014/main" id="{5ABCFBAC-2EB9-473E-B21A-E70FA7A67587}"/>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39289" name="ZoneTexte 8">
                <a:extLst>
                  <a:ext uri="{FF2B5EF4-FFF2-40B4-BE49-F238E27FC236}">
                    <a16:creationId xmlns:a16="http://schemas.microsoft.com/office/drawing/2014/main" id="{9B755EC7-C68B-4594-AB88-BA8276C99A75}"/>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15" name="Rectangle 114">
                <a:extLst>
                  <a:ext uri="{FF2B5EF4-FFF2-40B4-BE49-F238E27FC236}">
                    <a16:creationId xmlns:a16="http://schemas.microsoft.com/office/drawing/2014/main" id="{7C630BE9-1C9A-43A4-B460-D160A7611523}"/>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6" name="Bouton d’action : vide 115">
                <a:hlinkClick r:id="rId3" action="ppaction://hlinksldjump" highlightClick="1"/>
                <a:extLst>
                  <a:ext uri="{FF2B5EF4-FFF2-40B4-BE49-F238E27FC236}">
                    <a16:creationId xmlns:a16="http://schemas.microsoft.com/office/drawing/2014/main" id="{01D24DF2-CC7A-4681-BBAC-7138599EFC53}"/>
                  </a:ext>
                </a:extLst>
              </p:cNvPr>
              <p:cNvSpPr/>
              <p:nvPr/>
            </p:nvSpPr>
            <p:spPr>
              <a:xfrm>
                <a:off x="6931190" y="6448160"/>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sp>
            <p:nvSpPr>
              <p:cNvPr id="139292" name="ZoneTexte 11">
                <a:extLst>
                  <a:ext uri="{FF2B5EF4-FFF2-40B4-BE49-F238E27FC236}">
                    <a16:creationId xmlns:a16="http://schemas.microsoft.com/office/drawing/2014/main" id="{D5640D1E-2459-4BB5-821E-66C730BA5A79}"/>
                  </a:ext>
                </a:extLst>
              </p:cNvPr>
              <p:cNvSpPr txBox="1">
                <a:spLocks noChangeArrowheads="1"/>
              </p:cNvSpPr>
              <p:nvPr/>
            </p:nvSpPr>
            <p:spPr bwMode="auto">
              <a:xfrm>
                <a:off x="4659971" y="6440625"/>
                <a:ext cx="229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 and go back to session 2</a:t>
                </a:r>
              </a:p>
            </p:txBody>
          </p:sp>
          <p:pic>
            <p:nvPicPr>
              <p:cNvPr id="139293" name="Image 14">
                <a:extLst>
                  <a:ext uri="{FF2B5EF4-FFF2-40B4-BE49-F238E27FC236}">
                    <a16:creationId xmlns:a16="http://schemas.microsoft.com/office/drawing/2014/main" id="{E96D652D-A32F-49AB-86BF-0510F3C18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287" name="ZoneTexte 89">
              <a:extLst>
                <a:ext uri="{FF2B5EF4-FFF2-40B4-BE49-F238E27FC236}">
                  <a16:creationId xmlns:a16="http://schemas.microsoft.com/office/drawing/2014/main" id="{86E9D8E9-CCE9-444C-B2AF-B94912219FDD}"/>
                </a:ext>
              </a:extLst>
            </p:cNvPr>
            <p:cNvSpPr txBox="1">
              <a:spLocks noChangeArrowheads="1"/>
            </p:cNvSpPr>
            <p:nvPr/>
          </p:nvSpPr>
          <p:spPr bwMode="auto">
            <a:xfrm>
              <a:off x="9938088" y="6479777"/>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rPr>
                <a:t>  Previous         </a:t>
              </a:r>
            </a:p>
          </p:txBody>
        </p:sp>
      </p:grpSp>
      <p:sp>
        <p:nvSpPr>
          <p:cNvPr id="119" name="Bouton d’action : vide 118">
            <a:hlinkClick r:id="" action="ppaction://hlinkshowjump?jump=previousslide" highlightClick="1"/>
            <a:extLst>
              <a:ext uri="{FF2B5EF4-FFF2-40B4-BE49-F238E27FC236}">
                <a16:creationId xmlns:a16="http://schemas.microsoft.com/office/drawing/2014/main" id="{D2D1672C-3344-4178-8AC4-98AC435F0683}"/>
              </a:ext>
            </a:extLst>
          </p:cNvPr>
          <p:cNvSpPr/>
          <p:nvPr/>
        </p:nvSpPr>
        <p:spPr bwMode="auto">
          <a:xfrm>
            <a:off x="11777663" y="645477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rPr>
              <a:t>&lt;</a:t>
            </a:r>
          </a:p>
        </p:txBody>
      </p:sp>
      <p:grpSp>
        <p:nvGrpSpPr>
          <p:cNvPr id="44" name="Groupe 3">
            <a:extLst>
              <a:ext uri="{FF2B5EF4-FFF2-40B4-BE49-F238E27FC236}">
                <a16:creationId xmlns:a16="http://schemas.microsoft.com/office/drawing/2014/main" id="{0C424B31-89F5-49BC-940F-D8E0AD807957}"/>
              </a:ext>
            </a:extLst>
          </p:cNvPr>
          <p:cNvGrpSpPr>
            <a:grpSpLocks/>
          </p:cNvGrpSpPr>
          <p:nvPr/>
        </p:nvGrpSpPr>
        <p:grpSpPr bwMode="auto">
          <a:xfrm>
            <a:off x="336550" y="4549775"/>
            <a:ext cx="11118850" cy="568325"/>
            <a:chOff x="4700427" y="1223222"/>
            <a:chExt cx="5671335" cy="1397258"/>
          </a:xfrm>
        </p:grpSpPr>
        <p:sp>
          <p:nvSpPr>
            <p:cNvPr id="45" name="Organigramme : Alternative 44">
              <a:extLst>
                <a:ext uri="{FF2B5EF4-FFF2-40B4-BE49-F238E27FC236}">
                  <a16:creationId xmlns:a16="http://schemas.microsoft.com/office/drawing/2014/main" id="{895AC03C-FC93-45C1-87E5-53326EA3A6CE}"/>
                </a:ext>
              </a:extLst>
            </p:cNvPr>
            <p:cNvSpPr/>
            <p:nvPr/>
          </p:nvSpPr>
          <p:spPr>
            <a:xfrm>
              <a:off x="4700427" y="1223222"/>
              <a:ext cx="5671335" cy="124114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39285" name="ZoneTexte 2">
              <a:extLst>
                <a:ext uri="{FF2B5EF4-FFF2-40B4-BE49-F238E27FC236}">
                  <a16:creationId xmlns:a16="http://schemas.microsoft.com/office/drawing/2014/main" id="{08D6FB1E-8F4B-4EB3-84DE-C4033892FB6E}"/>
                </a:ext>
              </a:extLst>
            </p:cNvPr>
            <p:cNvSpPr txBox="1">
              <a:spLocks noChangeArrowheads="1"/>
            </p:cNvSpPr>
            <p:nvPr/>
          </p:nvSpPr>
          <p:spPr bwMode="auto">
            <a:xfrm>
              <a:off x="4757178" y="1258367"/>
              <a:ext cx="5537528" cy="13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ltLang="fr-FR" sz="1000">
                  <a:solidFill>
                    <a:srgbClr val="FFFFFF"/>
                  </a:solidFill>
                </a:rPr>
                <a:t>Para matar bactérias e </a:t>
              </a:r>
              <a:r>
                <a:rPr lang="pt-BR" altLang="fr-FR" sz="1000" i="1">
                  <a:solidFill>
                    <a:srgbClr val="FFFFFF"/>
                  </a:solidFill>
                </a:rPr>
                <a:t>Toxoplasma gondii, </a:t>
              </a:r>
              <a:r>
                <a:rPr lang="pt-BR" altLang="fr-FR" sz="1000">
                  <a:solidFill>
                    <a:srgbClr val="FFFFFF"/>
                  </a:solidFill>
                </a:rPr>
                <a:t>o importante é o tempo a uma temperatura suficiente. Os micro-ondas por si só não matam bactérias ou </a:t>
              </a:r>
              <a:r>
                <a:rPr lang="pt-BR" altLang="fr-FR" sz="1000" i="1">
                  <a:solidFill>
                    <a:srgbClr val="FFFFFF"/>
                  </a:solidFill>
                </a:rPr>
                <a:t>Toxoplasma</a:t>
              </a:r>
              <a:r>
                <a:rPr lang="pt-BR" altLang="fr-FR" sz="1000">
                  <a:solidFill>
                    <a:srgbClr val="FFFFFF"/>
                  </a:solidFill>
                </a:rPr>
                <a:t>. Os microrganismos são mortos pelo aumento da temperatura causado por micro-ondas. Mas os micro-ondas não aquecem os alimentos de forma homogénea, apresentando risco de sobrevivência de micróbios em zonas frias.</a:t>
              </a:r>
            </a:p>
          </p:txBody>
        </p:sp>
      </p:grpSp>
      <p:sp>
        <p:nvSpPr>
          <p:cNvPr id="100" name="Bouton d’action : vide 99">
            <a:hlinkClick r:id="" action="ppaction://noaction" highlightClick="1"/>
            <a:extLst>
              <a:ext uri="{FF2B5EF4-FFF2-40B4-BE49-F238E27FC236}">
                <a16:creationId xmlns:a16="http://schemas.microsoft.com/office/drawing/2014/main" id="{2B1B9968-1B9C-4B52-A5F3-29A4606CB4D2}"/>
              </a:ext>
            </a:extLst>
          </p:cNvPr>
          <p:cNvSpPr/>
          <p:nvPr/>
        </p:nvSpPr>
        <p:spPr>
          <a:xfrm>
            <a:off x="11236325" y="4586288"/>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sp>
        <p:nvSpPr>
          <p:cNvPr id="47" name="Bouton d’action : obtenir des informations 46">
            <a:hlinkClick r:id="" action="ppaction://noaction" highlightClick="1"/>
            <a:extLst>
              <a:ext uri="{FF2B5EF4-FFF2-40B4-BE49-F238E27FC236}">
                <a16:creationId xmlns:a16="http://schemas.microsoft.com/office/drawing/2014/main" id="{14C68E4A-787D-4660-8B39-064BC4B28FEF}"/>
              </a:ext>
            </a:extLst>
          </p:cNvPr>
          <p:cNvSpPr/>
          <p:nvPr/>
        </p:nvSpPr>
        <p:spPr>
          <a:xfrm>
            <a:off x="768353" y="255111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48" name="Bouton d’action : obtenir des informations 47">
            <a:hlinkClick r:id="" action="ppaction://noaction" highlightClick="1"/>
            <a:extLst>
              <a:ext uri="{FF2B5EF4-FFF2-40B4-BE49-F238E27FC236}">
                <a16:creationId xmlns:a16="http://schemas.microsoft.com/office/drawing/2014/main" id="{BCD15F2C-00B3-44AC-A8D7-B7E2E8D23737}"/>
              </a:ext>
            </a:extLst>
          </p:cNvPr>
          <p:cNvSpPr/>
          <p:nvPr/>
        </p:nvSpPr>
        <p:spPr>
          <a:xfrm>
            <a:off x="6399213" y="335280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1" name="Bouton d’action : obtenir des informations 50">
            <a:hlinkClick r:id="" action="ppaction://noaction" highlightClick="1"/>
            <a:extLst>
              <a:ext uri="{FF2B5EF4-FFF2-40B4-BE49-F238E27FC236}">
                <a16:creationId xmlns:a16="http://schemas.microsoft.com/office/drawing/2014/main" id="{20AF5B37-2A1D-43B7-BEE0-7A08E84C2B39}"/>
              </a:ext>
            </a:extLst>
          </p:cNvPr>
          <p:cNvSpPr/>
          <p:nvPr/>
        </p:nvSpPr>
        <p:spPr>
          <a:xfrm>
            <a:off x="8369300" y="417830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52" name="Bouton d’action : obtenir des informations 51">
            <a:hlinkClick r:id="" action="ppaction://noaction" highlightClick="1"/>
            <a:extLst>
              <a:ext uri="{FF2B5EF4-FFF2-40B4-BE49-F238E27FC236}">
                <a16:creationId xmlns:a16="http://schemas.microsoft.com/office/drawing/2014/main" id="{497052FA-87FA-4F13-A377-B6F58DC5A3D2}"/>
              </a:ext>
            </a:extLst>
          </p:cNvPr>
          <p:cNvSpPr/>
          <p:nvPr/>
        </p:nvSpPr>
        <p:spPr>
          <a:xfrm>
            <a:off x="6455208" y="529272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76"/>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72"/>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43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436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childTnLst>
        </p:cTn>
      </p:par>
    </p:tnLst>
    <p:bldLst>
      <p:bldP spid="3" grpId="0" animBg="1"/>
      <p:bldP spid="3" grpId="1" animBg="1"/>
      <p:bldP spid="84" grpId="0" animBg="1"/>
      <p:bldP spid="84" grpId="1" animBg="1"/>
      <p:bldP spid="107" grpId="0" animBg="1"/>
      <p:bldP spid="107" grpId="1" animBg="1"/>
      <p:bldP spid="100" grpId="0" animBg="1"/>
      <p:bldP spid="100"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oneTexte 4">
            <a:extLst>
              <a:ext uri="{FF2B5EF4-FFF2-40B4-BE49-F238E27FC236}">
                <a16:creationId xmlns:a16="http://schemas.microsoft.com/office/drawing/2014/main" id="{5CAA9937-0CBD-42A6-B555-48C4E132D060}"/>
              </a:ext>
            </a:extLst>
          </p:cNvPr>
          <p:cNvSpPr txBox="1">
            <a:spLocks noChangeArrowheads="1"/>
          </p:cNvSpPr>
          <p:nvPr/>
        </p:nvSpPr>
        <p:spPr bwMode="auto">
          <a:xfrm>
            <a:off x="263525" y="1935163"/>
            <a:ext cx="11736388" cy="5248275"/>
          </a:xfrm>
          <a:prstGeom prst="rect">
            <a:avLst/>
          </a:prstGeom>
          <a:noFill/>
          <a:ln>
            <a:noFill/>
          </a:ln>
        </p:spPr>
        <p:txBody>
          <a:bodyPr>
            <a:spAutoFit/>
          </a:bodyPr>
          <a:lstStyle/>
          <a:p>
            <a:pPr eaLnBrk="1" hangingPunct="1">
              <a:defRPr/>
            </a:pPr>
            <a:endParaRPr lang="fr-FR" altLang="fr-FR" sz="1400">
              <a:solidFill>
                <a:srgbClr val="00707C"/>
              </a:solidFill>
            </a:endParaRPr>
          </a:p>
          <a:p>
            <a:pPr>
              <a:defRPr/>
            </a:pPr>
            <a:r>
              <a:rPr lang="fr-FR" altLang="fr-FR" sz="1400">
                <a:solidFill>
                  <a:srgbClr val="00707C"/>
                </a:solidFill>
              </a:rPr>
              <a:t>										</a:t>
            </a:r>
            <a:r>
              <a:rPr lang="en-GB" sz="1400" u="sng">
                <a:solidFill>
                  <a:srgbClr val="0000FF"/>
                </a:solidFill>
                <a:latin typeface="+mn-lt"/>
                <a:ea typeface="Times New Roman" panose="02020603050405020304" pitchFamily="18" charset="0"/>
                <a:hlinkClick r:id="rId2"/>
              </a:rPr>
              <a:t>Listeriose - Direcção Geral de Saúde</a:t>
            </a:r>
            <a:endParaRPr lang="fr-FR" sz="1400">
              <a:latin typeface="+mn-lt"/>
              <a:ea typeface="Times New Roman" panose="02020603050405020304" pitchFamily="18" charset="0"/>
            </a:endParaRPr>
          </a:p>
          <a:p>
            <a:pPr>
              <a:defRPr/>
            </a:pPr>
            <a:endParaRPr lang="en-GB" sz="1600" u="sng">
              <a:solidFill>
                <a:srgbClr val="0000FF"/>
              </a:solidFill>
              <a:latin typeface="Times New Roman" panose="02020603050405020304" pitchFamily="18" charset="0"/>
            </a:endParaRPr>
          </a:p>
          <a:p>
            <a:pPr>
              <a:defRPr/>
            </a:pPr>
            <a:endParaRPr lang="en-GB" sz="1600" u="sng">
              <a:solidFill>
                <a:srgbClr val="0000FF"/>
              </a:solidFill>
              <a:latin typeface="Times New Roman" panose="02020603050405020304" pitchFamily="18" charset="0"/>
            </a:endParaRPr>
          </a:p>
          <a:p>
            <a:pPr>
              <a:defRPr/>
            </a:pPr>
            <a:r>
              <a:rPr lang="en-GB" sz="1400">
                <a:solidFill>
                  <a:srgbClr val="0000FF"/>
                </a:solidFill>
                <a:latin typeface="Times New Roman" panose="02020603050405020304" pitchFamily="18" charset="0"/>
              </a:rPr>
              <a:t>										</a:t>
            </a:r>
            <a:r>
              <a:rPr lang="en-GB" sz="1400" i="1">
                <a:solidFill>
                  <a:srgbClr val="00707C"/>
                </a:solidFill>
                <a:hlinkClick r:id="rId3"/>
              </a:rPr>
              <a:t>Listeria</a:t>
            </a:r>
            <a:r>
              <a:rPr lang="en-GB" sz="1400">
                <a:solidFill>
                  <a:srgbClr val="00707C"/>
                </a:solidFill>
                <a:hlinkClick r:id="rId3"/>
              </a:rPr>
              <a:t> - ASAE</a:t>
            </a:r>
            <a:endParaRPr 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200">
              <a:solidFill>
                <a:srgbClr val="00707C"/>
              </a:solidFill>
            </a:endParaRPr>
          </a:p>
          <a:p>
            <a:pPr eaLnBrk="1" hangingPunct="1">
              <a:defRPr/>
            </a:pPr>
            <a:r>
              <a:rPr lang="fr-FR" altLang="fr-FR" sz="1400">
                <a:solidFill>
                  <a:srgbClr val="00707C"/>
                </a:solidFill>
              </a:rPr>
              <a:t>										</a:t>
            </a:r>
            <a:r>
              <a:rPr lang="fr-FR" altLang="fr-FR" sz="1400">
                <a:solidFill>
                  <a:srgbClr val="00707C"/>
                </a:solidFill>
                <a:hlinkClick r:id="rId4" tooltip="click here to open the link"/>
              </a:rPr>
              <a:t>Fact sheet on listeriosis</a:t>
            </a:r>
            <a:r>
              <a:rPr lang="fr-FR" altLang="fr-FR" sz="1400">
                <a:solidFill>
                  <a:srgbClr val="00707C"/>
                </a:solidFill>
              </a:rPr>
              <a:t>  </a:t>
            </a: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r>
              <a:rPr lang="fr-FR" altLang="fr-FR" sz="1400">
                <a:solidFill>
                  <a:srgbClr val="00707C"/>
                </a:solidFill>
              </a:rPr>
              <a:t>										</a:t>
            </a:r>
            <a:r>
              <a:rPr lang="fr-FR" altLang="fr-FR" sz="1400" i="1">
                <a:solidFill>
                  <a:srgbClr val="00707C"/>
                </a:solidFill>
                <a:hlinkClick r:id="rId5" tooltip="click here to open the link"/>
              </a:rPr>
              <a:t>Listeria</a:t>
            </a:r>
            <a:r>
              <a:rPr lang="fr-FR" altLang="fr-FR" sz="1400">
                <a:solidFill>
                  <a:srgbClr val="00707C"/>
                </a:solidFill>
                <a:hlinkClick r:id="rId5" tooltip="click here to open the link"/>
              </a:rPr>
              <a:t> infections in humans</a:t>
            </a:r>
            <a:r>
              <a:rPr lang="fr-FR" altLang="fr-FR" sz="1400">
                <a:solidFill>
                  <a:srgbClr val="00707C"/>
                </a:solidFill>
              </a:rPr>
              <a:t>  </a:t>
            </a:r>
          </a:p>
          <a:p>
            <a:pPr eaLnBrk="1" hangingPunct="1">
              <a:defRPr/>
            </a:pPr>
            <a:r>
              <a:rPr lang="fr-FR" altLang="fr-FR" sz="1400">
                <a:solidFill>
                  <a:srgbClr val="00707C"/>
                </a:solidFill>
              </a:rPr>
              <a:t>										</a:t>
            </a:r>
            <a:r>
              <a:rPr lang="en-US" altLang="fr-FR" sz="1400" i="1">
                <a:solidFill>
                  <a:srgbClr val="000000"/>
                </a:solidFill>
                <a:hlinkClick r:id="rId6" tooltip="click here to open the link"/>
              </a:rPr>
              <a:t>Listeria </a:t>
            </a:r>
            <a:r>
              <a:rPr lang="en-US" altLang="fr-FR" sz="1400">
                <a:solidFill>
                  <a:srgbClr val="000000"/>
                </a:solidFill>
                <a:hlinkClick r:id="rId6" tooltip="click here to open the link"/>
              </a:rPr>
              <a:t>infections increase in vulnerable groups</a:t>
            </a:r>
            <a:r>
              <a:rPr lang="en-US" altLang="fr-FR" sz="1400">
                <a:solidFill>
                  <a:srgbClr val="000000"/>
                </a:solidFill>
              </a:rPr>
              <a:t>  </a:t>
            </a: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r>
              <a:rPr lang="fr-FR" altLang="fr-FR" sz="1400">
                <a:solidFill>
                  <a:srgbClr val="00707C"/>
                </a:solidFill>
              </a:rPr>
              <a:t>							</a:t>
            </a:r>
          </a:p>
          <a:p>
            <a:pPr eaLnBrk="1" hangingPunct="1">
              <a:defRPr/>
            </a:pPr>
            <a:endParaRPr lang="fr-FR" altLang="fr-FR" sz="1400">
              <a:solidFill>
                <a:srgbClr val="00707C"/>
              </a:solidFill>
            </a:endParaRPr>
          </a:p>
          <a:p>
            <a:pPr eaLnBrk="1" hangingPunct="1">
              <a:defRPr/>
            </a:pPr>
            <a:r>
              <a:rPr lang="fr-FR" altLang="fr-FR" sz="1400">
                <a:solidFill>
                  <a:srgbClr val="00707C"/>
                </a:solidFill>
              </a:rPr>
              <a:t>										</a:t>
            </a:r>
            <a:r>
              <a:rPr lang="fr-FR" altLang="fr-FR" sz="1400">
                <a:solidFill>
                  <a:srgbClr val="000000"/>
                </a:solidFill>
                <a:hlinkClick r:id="rId7" tooltip="click here to open the link"/>
              </a:rPr>
              <a:t>Facts about listeriosis</a:t>
            </a:r>
            <a:r>
              <a:rPr lang="fr-FR" altLang="fr-FR" sz="1400">
                <a:solidFill>
                  <a:srgbClr val="000000"/>
                </a:solidFill>
              </a:rPr>
              <a:t>  </a:t>
            </a: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fr-FR" altLang="fr-FR" sz="1400">
              <a:solidFill>
                <a:srgbClr val="00707C"/>
              </a:solidFill>
            </a:endParaRPr>
          </a:p>
          <a:p>
            <a:pPr eaLnBrk="1" hangingPunct="1">
              <a:defRPr/>
            </a:pPr>
            <a:endParaRPr lang="en-US" altLang="fr-FR" sz="1400">
              <a:solidFill>
                <a:srgbClr val="00707C"/>
              </a:solidFill>
            </a:endParaRPr>
          </a:p>
          <a:p>
            <a:pPr eaLnBrk="1" hangingPunct="1">
              <a:defRPr/>
            </a:pPr>
            <a:endParaRPr lang="fr-FR" altLang="fr-FR">
              <a:solidFill>
                <a:srgbClr val="000000"/>
              </a:solidFill>
            </a:endParaRPr>
          </a:p>
        </p:txBody>
      </p:sp>
      <p:sp>
        <p:nvSpPr>
          <p:cNvPr id="140291" name="Titre 1">
            <a:extLst>
              <a:ext uri="{FF2B5EF4-FFF2-40B4-BE49-F238E27FC236}">
                <a16:creationId xmlns:a16="http://schemas.microsoft.com/office/drawing/2014/main" id="{FCFFACF5-8AB6-45D3-9608-78167EB8A574}"/>
              </a:ext>
            </a:extLst>
          </p:cNvPr>
          <p:cNvSpPr txBox="1">
            <a:spLocks noChangeArrowheads="1"/>
          </p:cNvSpPr>
          <p:nvPr/>
        </p:nvSpPr>
        <p:spPr bwMode="auto">
          <a:xfrm>
            <a:off x="39688" y="139700"/>
            <a:ext cx="12001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Mais informação sobre</a:t>
            </a:r>
          </a:p>
          <a:p>
            <a:pPr algn="ctr" defTabSz="914400" eaLnBrk="1" hangingPunct="1">
              <a:lnSpc>
                <a:spcPts val="5250"/>
              </a:lnSpc>
            </a:pPr>
            <a:r>
              <a:rPr lang="fr-FR" altLang="fr-FR" sz="4500" b="1" i="1">
                <a:solidFill>
                  <a:srgbClr val="00707C"/>
                </a:solidFill>
                <a:latin typeface="Georgia" panose="02040502050405020303" pitchFamily="18" charset="0"/>
              </a:rPr>
              <a:t>Listeria monocytogenes </a:t>
            </a:r>
          </a:p>
          <a:p>
            <a:pPr algn="ctr" defTabSz="914400" eaLnBrk="1" hangingPunct="1">
              <a:lnSpc>
                <a:spcPts val="5250"/>
              </a:lnSpc>
            </a:pPr>
            <a:endParaRPr lang="fr-FR" altLang="fr-FR" sz="4500" b="1">
              <a:solidFill>
                <a:srgbClr val="00707C"/>
              </a:solidFill>
              <a:latin typeface="Georgia" panose="02040502050405020303" pitchFamily="18" charset="0"/>
            </a:endParaRPr>
          </a:p>
        </p:txBody>
      </p:sp>
      <p:grpSp>
        <p:nvGrpSpPr>
          <p:cNvPr id="140292" name="Groupe 6">
            <a:extLst>
              <a:ext uri="{FF2B5EF4-FFF2-40B4-BE49-F238E27FC236}">
                <a16:creationId xmlns:a16="http://schemas.microsoft.com/office/drawing/2014/main" id="{CF35D94A-5800-4AEC-BF34-4E6D7536D8B2}"/>
              </a:ext>
            </a:extLst>
          </p:cNvPr>
          <p:cNvGrpSpPr>
            <a:grpSpLocks/>
          </p:cNvGrpSpPr>
          <p:nvPr/>
        </p:nvGrpSpPr>
        <p:grpSpPr bwMode="auto">
          <a:xfrm>
            <a:off x="-46038" y="6353175"/>
            <a:ext cx="12265026" cy="509588"/>
            <a:chOff x="5137" y="6349854"/>
            <a:chExt cx="12192000" cy="508973"/>
          </a:xfrm>
        </p:grpSpPr>
        <p:sp>
          <p:nvSpPr>
            <p:cNvPr id="140302" name="ZoneTexte 7">
              <a:extLst>
                <a:ext uri="{FF2B5EF4-FFF2-40B4-BE49-F238E27FC236}">
                  <a16:creationId xmlns:a16="http://schemas.microsoft.com/office/drawing/2014/main" id="{F2678308-B253-43C1-8CB2-E2C090D7C383}"/>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40303" name="ZoneTexte 8">
              <a:extLst>
                <a:ext uri="{FF2B5EF4-FFF2-40B4-BE49-F238E27FC236}">
                  <a16:creationId xmlns:a16="http://schemas.microsoft.com/office/drawing/2014/main" id="{AAEAE640-6990-4126-BB40-097774CF0BA4}"/>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694A6A31-CDE5-4A5D-B3B5-ABA81B73D75A}"/>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8" action="ppaction://hlinksldjump" highlightClick="1"/>
              <a:extLst>
                <a:ext uri="{FF2B5EF4-FFF2-40B4-BE49-F238E27FC236}">
                  <a16:creationId xmlns:a16="http://schemas.microsoft.com/office/drawing/2014/main" id="{6CEDF303-8067-4714-9D59-933D7C9521F7}"/>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40306" name="Image 14">
              <a:extLst>
                <a:ext uri="{FF2B5EF4-FFF2-40B4-BE49-F238E27FC236}">
                  <a16:creationId xmlns:a16="http://schemas.microsoft.com/office/drawing/2014/main" id="{0D863A5F-A979-4AC6-91A5-653262B485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0293" name="Image 1" descr="Logo: European Centre for Disease Prevention and Control">
            <a:extLst>
              <a:ext uri="{FF2B5EF4-FFF2-40B4-BE49-F238E27FC236}">
                <a16:creationId xmlns:a16="http://schemas.microsoft.com/office/drawing/2014/main" id="{91CB0C24-7A08-4B49-8DAD-DCBEC2C9D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8413" y="5135563"/>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Image 1" descr="Logo: World Health Organization. Regiona">
            <a:extLst>
              <a:ext uri="{FF2B5EF4-FFF2-40B4-BE49-F238E27FC236}">
                <a16:creationId xmlns:a16="http://schemas.microsoft.com/office/drawing/2014/main" id="{19A80A47-A38F-4252-9394-3CF4AD8D27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0763" y="357663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Image 1" descr="Logo: European Food Safety Authority">
            <a:extLst>
              <a:ext uri="{FF2B5EF4-FFF2-40B4-BE49-F238E27FC236}">
                <a16:creationId xmlns:a16="http://schemas.microsoft.com/office/drawing/2014/main" id="{B3169EEC-D749-4003-9763-8971B89F60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0763" y="4335463"/>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Image 3" descr="Listeria ao microscópio">
            <a:extLst>
              <a:ext uri="{FF2B5EF4-FFF2-40B4-BE49-F238E27FC236}">
                <a16:creationId xmlns:a16="http://schemas.microsoft.com/office/drawing/2014/main" id="{6EC95AD8-AC32-41E8-99C3-EEC161FB2E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4812" y="271780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1" name="Rectangle 4">
            <a:extLst>
              <a:ext uri="{FF2B5EF4-FFF2-40B4-BE49-F238E27FC236}">
                <a16:creationId xmlns:a16="http://schemas.microsoft.com/office/drawing/2014/main" id="{56D08E8D-E2EC-494A-86F5-662D1B9C7EE4}"/>
              </a:ext>
            </a:extLst>
          </p:cNvPr>
          <p:cNvSpPr>
            <a:spLocks noChangeArrowheads="1"/>
          </p:cNvSpPr>
          <p:nvPr/>
        </p:nvSpPr>
        <p:spPr bwMode="auto">
          <a:xfrm>
            <a:off x="8007350" y="4524375"/>
            <a:ext cx="2182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a:solidFill>
                  <a:srgbClr val="000000"/>
                </a:solidFill>
                <a:ea typeface="Calibri" panose="020F0502020204030204" pitchFamily="34" charset="0"/>
                <a:cs typeface="Times New Roman" panose="02020603050405020304" pitchFamily="18" charset="0"/>
              </a:rPr>
              <a:t>Copyright © </a:t>
            </a:r>
            <a:r>
              <a:rPr lang="fr-FR" altLang="fr-FR">
                <a:solidFill>
                  <a:srgbClr val="000000"/>
                </a:solidFill>
                <a:ea typeface="Calibri" panose="020F0502020204030204" pitchFamily="34" charset="0"/>
                <a:cs typeface="Times New Roman" panose="02020603050405020304" pitchFamily="18" charset="0"/>
              </a:rPr>
              <a:t>INRA MIMA2  </a:t>
            </a:r>
          </a:p>
          <a:p>
            <a:pPr algn="ctr"/>
            <a:r>
              <a:rPr lang="fr-FR" altLang="fr-FR">
                <a:solidFill>
                  <a:srgbClr val="000000"/>
                </a:solidFill>
                <a:ea typeface="Calibri" panose="020F0502020204030204" pitchFamily="34" charset="0"/>
                <a:cs typeface="Times New Roman" panose="02020603050405020304" pitchFamily="18" charset="0"/>
              </a:rPr>
              <a:t>T. Meylheuc </a:t>
            </a:r>
          </a:p>
          <a:p>
            <a:pPr algn="ctr"/>
            <a:endParaRPr lang="fr-FR" altLang="fr-FR">
              <a:solidFill>
                <a:srgbClr val="000000"/>
              </a:solidFill>
              <a:ea typeface="Calibri" panose="020F0502020204030204" pitchFamily="34" charset="0"/>
              <a:cs typeface="Times New Roman" panose="02020603050405020304" pitchFamily="18" charset="0"/>
            </a:endParaRPr>
          </a:p>
        </p:txBody>
      </p:sp>
      <p:sp>
        <p:nvSpPr>
          <p:cNvPr id="140297" name="ZoneTexte 22">
            <a:extLst>
              <a:ext uri="{FF2B5EF4-FFF2-40B4-BE49-F238E27FC236}">
                <a16:creationId xmlns:a16="http://schemas.microsoft.com/office/drawing/2014/main" id="{D9144F15-C03A-4456-8C41-D0A9B04E268D}"/>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pic>
        <p:nvPicPr>
          <p:cNvPr id="140298" name="Image 2" descr="Logo: Serviço Nacional de Saúde">
            <a:extLst>
              <a:ext uri="{FF2B5EF4-FFF2-40B4-BE49-F238E27FC236}">
                <a16:creationId xmlns:a16="http://schemas.microsoft.com/office/drawing/2014/main" id="{FCB8EE95-6F3E-43E9-A1DF-05E2BB5BD2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988" y="2070100"/>
            <a:ext cx="2159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Logo: Autoridade de Segurança Alimentar e Económica">
            <a:extLst>
              <a:ext uri="{FF2B5EF4-FFF2-40B4-BE49-F238E27FC236}">
                <a16:creationId xmlns:a16="http://schemas.microsoft.com/office/drawing/2014/main" id="{A49054D5-7891-4EF7-B8CC-AB85A71C4F16}"/>
              </a:ext>
            </a:extLst>
          </p:cNvPr>
          <p:cNvPicPr>
            <a:picLocks noChangeAspect="1"/>
          </p:cNvPicPr>
          <p:nvPr/>
        </p:nvPicPr>
        <p:blipFill>
          <a:blip r:embed="rId15"/>
          <a:stretch>
            <a:fillRect/>
          </a:stretch>
        </p:blipFill>
        <p:spPr>
          <a:xfrm>
            <a:off x="1140178" y="2642070"/>
            <a:ext cx="936978" cy="764823"/>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oneTexte 4">
            <a:extLst>
              <a:ext uri="{FF2B5EF4-FFF2-40B4-BE49-F238E27FC236}">
                <a16:creationId xmlns:a16="http://schemas.microsoft.com/office/drawing/2014/main" id="{16175136-695F-40BF-9847-EFFF141997D6}"/>
              </a:ext>
            </a:extLst>
          </p:cNvPr>
          <p:cNvSpPr txBox="1">
            <a:spLocks noChangeArrowheads="1"/>
          </p:cNvSpPr>
          <p:nvPr/>
        </p:nvSpPr>
        <p:spPr bwMode="auto">
          <a:xfrm>
            <a:off x="39688" y="2454275"/>
            <a:ext cx="120586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a:defRPr sz="900">
                <a:solidFill>
                  <a:schemeClr val="tx1"/>
                </a:solidFill>
                <a:latin typeface="Microsoft Sans Serif" panose="020B0604020202020204" pitchFamily="34" charset="0"/>
              </a:defRPr>
            </a:lvl2pPr>
            <a:lvl3pPr>
              <a:defRPr sz="900">
                <a:solidFill>
                  <a:schemeClr val="tx1"/>
                </a:solidFill>
                <a:latin typeface="Microsoft Sans Serif" panose="020B0604020202020204" pitchFamily="34" charset="0"/>
              </a:defRPr>
            </a:lvl3pPr>
            <a:lvl4pPr>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Font typeface="Wingdings" panose="05000000000000000000" pitchFamily="2" charset="2"/>
              <a:buChar char="ü"/>
            </a:pPr>
            <a:r>
              <a:rPr lang="pt-BR" altLang="fr-FR" sz="1400" dirty="0">
                <a:solidFill>
                  <a:srgbClr val="00707C"/>
                </a:solidFill>
              </a:rPr>
              <a:t>Um surto contínuo de listeriose (junho de 2019) em Inglaterra (9 casos e 5 mortes até agora) está </a:t>
            </a:r>
            <a:r>
              <a:rPr lang="pt-BR" altLang="fr-FR" sz="1400" dirty="0">
                <a:solidFill>
                  <a:srgbClr val="B92233"/>
                </a:solidFill>
              </a:rPr>
              <a:t>relacionado com sanduíches e saladas distribuídas aos hospitais</a:t>
            </a:r>
            <a:r>
              <a:rPr lang="en-US" altLang="fr-FR" sz="1400" dirty="0">
                <a:solidFill>
                  <a:srgbClr val="B92233"/>
                </a:solidFill>
              </a:rPr>
              <a:t>.</a:t>
            </a:r>
            <a:r>
              <a:rPr lang="en-US" altLang="fr-FR" sz="1400" dirty="0">
                <a:solidFill>
                  <a:schemeClr val="bg1"/>
                </a:solidFill>
              </a:rPr>
              <a:t> </a:t>
            </a:r>
            <a:r>
              <a:rPr lang="pt-BR" altLang="fr-FR" sz="1400" dirty="0">
                <a:solidFill>
                  <a:srgbClr val="00707C"/>
                </a:solidFill>
              </a:rPr>
              <a:t>Foi encontrada a mesma </a:t>
            </a:r>
            <a:r>
              <a:rPr lang="pt-BR" altLang="fr-FR" sz="1400" i="1" dirty="0">
                <a:solidFill>
                  <a:srgbClr val="00707C"/>
                </a:solidFill>
              </a:rPr>
              <a:t>Listeria monocytogenes </a:t>
            </a:r>
            <a:r>
              <a:rPr lang="pt-BR" altLang="fr-FR" sz="1400" dirty="0">
                <a:solidFill>
                  <a:srgbClr val="00707C"/>
                </a:solidFill>
              </a:rPr>
              <a:t>nos pacientes e na carne fornecida à empresa que processou as sanduíches e saladas. Esse surto lembra-nos que as sanduíches podem transportar e suportar a multiplicação de microrganismos perigosos como a </a:t>
            </a:r>
            <a:r>
              <a:rPr lang="pt-BR" altLang="fr-FR" sz="1400" i="1" dirty="0">
                <a:solidFill>
                  <a:srgbClr val="00707C"/>
                </a:solidFill>
              </a:rPr>
              <a:t>Listeria monocytogenes</a:t>
            </a:r>
            <a:r>
              <a:rPr lang="pt-BR" altLang="fr-FR" sz="1400" dirty="0">
                <a:solidFill>
                  <a:srgbClr val="00707C"/>
                </a:solidFill>
              </a:rPr>
              <a:t>. É particularmente importante manter os alimentos refrigerados, respeitando o prazo de validade, e consumi-los rapidamente uma vez fora do frigorífico.</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lvl="3" indent="0" eaLnBrk="1" hangingPunct="1"/>
            <a:r>
              <a:rPr lang="en-US" altLang="fr-FR" sz="1400" dirty="0">
                <a:solidFill>
                  <a:srgbClr val="00707C"/>
                </a:solidFill>
              </a:rPr>
              <a:t>				</a:t>
            </a:r>
            <a:r>
              <a:rPr lang="en-US" altLang="fr-FR" sz="1400" dirty="0">
                <a:solidFill>
                  <a:srgbClr val="00707C"/>
                </a:solidFill>
                <a:hlinkClick r:id="rId2" tooltip="click here to open the link"/>
              </a:rPr>
              <a:t>An investigation is underway into cases of </a:t>
            </a:r>
            <a:r>
              <a:rPr lang="en-US" altLang="fr-FR" sz="1400" i="1" dirty="0">
                <a:solidFill>
                  <a:srgbClr val="00707C"/>
                </a:solidFill>
                <a:hlinkClick r:id="rId2" tooltip="click here to open the link"/>
              </a:rPr>
              <a:t>Listeria</a:t>
            </a:r>
            <a:r>
              <a:rPr lang="en-US" altLang="fr-FR" sz="1400" dirty="0">
                <a:solidFill>
                  <a:srgbClr val="00707C"/>
                </a:solidFill>
                <a:hlinkClick r:id="rId2" tooltip="click here to open the link"/>
              </a:rPr>
              <a:t> linked to sandwiches</a:t>
            </a:r>
            <a:r>
              <a:rPr lang="en-US" altLang="fr-FR" sz="1400" dirty="0">
                <a:solidFill>
                  <a:srgbClr val="00707C"/>
                </a:solidFill>
              </a:rPr>
              <a:t>  </a:t>
            </a:r>
          </a:p>
          <a:p>
            <a:pPr lvl="3" indent="0" eaLnBrk="1" hangingPunct="1"/>
            <a:endParaRPr lang="en-US" altLang="fr-FR" sz="1400" dirty="0">
              <a:solidFill>
                <a:srgbClr val="00707C"/>
              </a:solidFill>
            </a:endParaRPr>
          </a:p>
          <a:p>
            <a:pPr eaLnBrk="1" hangingPunct="1">
              <a:buFont typeface="Wingdings" panose="05000000000000000000" pitchFamily="2" charset="2"/>
              <a:buChar char="ü"/>
            </a:pPr>
            <a:endParaRPr lang="en-US" altLang="fr-FR" sz="1400" dirty="0">
              <a:solidFill>
                <a:srgbClr val="00707C"/>
              </a:solidFill>
            </a:endParaRPr>
          </a:p>
          <a:p>
            <a:pPr eaLnBrk="1" hangingPunct="1">
              <a:buFont typeface="Wingdings" panose="05000000000000000000" pitchFamily="2" charset="2"/>
              <a:buChar char="ü"/>
            </a:pPr>
            <a:r>
              <a:rPr lang="pt-BR" altLang="fr-FR" sz="1400" dirty="0">
                <a:solidFill>
                  <a:srgbClr val="00707C"/>
                </a:solidFill>
              </a:rPr>
              <a:t>Entre 2014 e 2019, </a:t>
            </a:r>
            <a:r>
              <a:rPr lang="pt-BR" altLang="fr-FR" sz="1400" dirty="0">
                <a:solidFill>
                  <a:srgbClr val="B92233"/>
                </a:solidFill>
              </a:rPr>
              <a:t>salmão e truta fumados</a:t>
            </a:r>
            <a:r>
              <a:rPr lang="pt-BR" altLang="fr-FR" sz="1400" dirty="0">
                <a:solidFill>
                  <a:srgbClr val="00707C"/>
                </a:solidFill>
              </a:rPr>
              <a:t> de uma mesma empresa de processamento causaram 22 casos de </a:t>
            </a:r>
            <a:r>
              <a:rPr lang="pt-BR" altLang="fr-FR" sz="1400" dirty="0" err="1">
                <a:solidFill>
                  <a:srgbClr val="00707C"/>
                </a:solidFill>
              </a:rPr>
              <a:t>listeriose</a:t>
            </a:r>
            <a:r>
              <a:rPr lang="pt-BR" altLang="fr-FR" sz="1400" dirty="0">
                <a:solidFill>
                  <a:srgbClr val="00707C"/>
                </a:solidFill>
              </a:rPr>
              <a:t> </a:t>
            </a:r>
            <a:r>
              <a:rPr lang="pt-BR" altLang="fr-FR" sz="1400" dirty="0">
                <a:solidFill>
                  <a:srgbClr val="B92233"/>
                </a:solidFill>
              </a:rPr>
              <a:t>em 5 países da EU, sendo que, dos 22 casos, decorreram 5 óbitos</a:t>
            </a:r>
            <a:r>
              <a:rPr lang="en-US" altLang="fr-FR" sz="1400" dirty="0">
                <a:solidFill>
                  <a:srgbClr val="00707C"/>
                </a:solidFill>
              </a:rPr>
              <a:t>. </a:t>
            </a:r>
            <a:r>
              <a:rPr lang="pt-BR" altLang="fr-FR" sz="1400" dirty="0">
                <a:solidFill>
                  <a:srgbClr val="00707C"/>
                </a:solidFill>
              </a:rPr>
              <a:t>A mesma </a:t>
            </a:r>
            <a:r>
              <a:rPr lang="pt-BR" altLang="fr-FR" sz="1400" i="1" dirty="0">
                <a:solidFill>
                  <a:srgbClr val="00707C"/>
                </a:solidFill>
              </a:rPr>
              <a:t>Listeria monocytogenes </a:t>
            </a:r>
            <a:r>
              <a:rPr lang="pt-BR" altLang="fr-FR" sz="1400" dirty="0">
                <a:solidFill>
                  <a:srgbClr val="00707C"/>
                </a:solidFill>
              </a:rPr>
              <a:t>que foi isolada nos pacientes foi encontrado em várias amostras do peixe fumado e na linha de processamento da empresa</a:t>
            </a:r>
            <a:r>
              <a:rPr lang="en-US" altLang="fr-FR" sz="1400" dirty="0">
                <a:solidFill>
                  <a:srgbClr val="00707C"/>
                </a:solidFill>
              </a:rPr>
              <a:t>. </a:t>
            </a:r>
            <a:r>
              <a:rPr lang="pt-BR" altLang="fr-FR" sz="1400" dirty="0">
                <a:solidFill>
                  <a:srgbClr val="00707C"/>
                </a:solidFill>
              </a:rPr>
              <a:t>Este surto ilustra que a </a:t>
            </a:r>
            <a:r>
              <a:rPr lang="pt-BR" altLang="fr-FR" sz="1400" i="1" dirty="0">
                <a:solidFill>
                  <a:srgbClr val="00707C"/>
                </a:solidFill>
              </a:rPr>
              <a:t>Listeria monocytogenes </a:t>
            </a:r>
            <a:r>
              <a:rPr lang="pt-BR" altLang="fr-FR" sz="1400" dirty="0">
                <a:solidFill>
                  <a:srgbClr val="00707C"/>
                </a:solidFill>
              </a:rPr>
              <a:t>pode persistir por vários anos em ambiente de processamento de alimentos, de onde pode contaminar alimentos.</a:t>
            </a:r>
            <a:r>
              <a:rPr lang="en-US" altLang="fr-FR" sz="1400" dirty="0">
                <a:solidFill>
                  <a:srgbClr val="00707C"/>
                </a:solidFill>
              </a:rPr>
              <a:t> </a:t>
            </a:r>
            <a:r>
              <a:rPr lang="pt-BR" altLang="fr-FR" sz="1400" dirty="0">
                <a:solidFill>
                  <a:srgbClr val="00707C"/>
                </a:solidFill>
              </a:rPr>
              <a:t>Uma higiene rigorosa na nossa cozinha pode impedir que a </a:t>
            </a:r>
            <a:r>
              <a:rPr lang="pt-BR" altLang="fr-FR" sz="1400" i="1" dirty="0">
                <a:solidFill>
                  <a:srgbClr val="00707C"/>
                </a:solidFill>
              </a:rPr>
              <a:t>Listeria monocytogenes </a:t>
            </a:r>
            <a:r>
              <a:rPr lang="pt-BR" altLang="fr-FR" sz="1400" dirty="0">
                <a:solidFill>
                  <a:srgbClr val="00707C"/>
                </a:solidFill>
              </a:rPr>
              <a:t>se acomode no nosso frigorífico, pia ou equipamentos de processamento de alimentos.</a:t>
            </a:r>
            <a:r>
              <a:rPr lang="en-US" altLang="fr-FR" sz="1400" dirty="0">
                <a:solidFill>
                  <a:srgbClr val="00707C"/>
                </a:solidFill>
              </a:rPr>
              <a:t> </a:t>
            </a:r>
          </a:p>
          <a:p>
            <a:pPr eaLnBrk="1" hangingPunct="1">
              <a:buFont typeface="Wingdings" panose="05000000000000000000" pitchFamily="2" charset="2"/>
              <a:buChar char="ü"/>
            </a:pPr>
            <a:endParaRPr lang="en-US" altLang="fr-FR" sz="1400" dirty="0">
              <a:solidFill>
                <a:srgbClr val="00707C"/>
              </a:solidFill>
            </a:endParaRPr>
          </a:p>
          <a:p>
            <a:pPr lvl="4" indent="0" eaLnBrk="1" hangingPunct="1"/>
            <a:r>
              <a:rPr lang="en-US" altLang="fr-FR" sz="1400" dirty="0">
                <a:solidFill>
                  <a:srgbClr val="00707C"/>
                </a:solidFill>
              </a:rPr>
              <a:t>			</a:t>
            </a:r>
            <a:r>
              <a:rPr lang="en-US" altLang="fr-FR" sz="1400" dirty="0">
                <a:solidFill>
                  <a:srgbClr val="00707C"/>
                </a:solidFill>
                <a:hlinkClick r:id="rId3" tooltip="click here to open the link"/>
              </a:rPr>
              <a:t>Multi‐country outbreak of </a:t>
            </a:r>
            <a:r>
              <a:rPr lang="en-US" altLang="fr-FR" sz="1400" i="1" dirty="0">
                <a:solidFill>
                  <a:srgbClr val="00707C"/>
                </a:solidFill>
                <a:hlinkClick r:id="rId3" tooltip="click here to open the link"/>
              </a:rPr>
              <a:t>Listeria monocytogenes</a:t>
            </a:r>
            <a:r>
              <a:rPr lang="en-US" altLang="fr-FR" sz="1400" dirty="0">
                <a:solidFill>
                  <a:srgbClr val="00707C"/>
                </a:solidFill>
                <a:hlinkClick r:id="rId3" tooltip="click here to open the link"/>
              </a:rPr>
              <a:t> clonal complex 8 infections linked to consumption of cold‐smoked fish products</a:t>
            </a:r>
            <a:r>
              <a:rPr lang="en-US" altLang="fr-FR" sz="1400" dirty="0">
                <a:solidFill>
                  <a:srgbClr val="00707C"/>
                </a:solidFill>
              </a:rPr>
              <a:t> </a:t>
            </a:r>
          </a:p>
        </p:txBody>
      </p:sp>
      <p:sp>
        <p:nvSpPr>
          <p:cNvPr id="141315" name="Titre 1">
            <a:extLst>
              <a:ext uri="{FF2B5EF4-FFF2-40B4-BE49-F238E27FC236}">
                <a16:creationId xmlns:a16="http://schemas.microsoft.com/office/drawing/2014/main" id="{72E8EF00-F55E-47A3-89C7-7FE5B3F9BE07}"/>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dirty="0" err="1">
                <a:solidFill>
                  <a:srgbClr val="00707C"/>
                </a:solidFill>
                <a:latin typeface="Georgia" panose="02040502050405020303" pitchFamily="18" charset="0"/>
              </a:rPr>
              <a:t>Surtos</a:t>
            </a:r>
            <a:r>
              <a:rPr lang="fr-FR" altLang="fr-FR" sz="4500" b="1" dirty="0">
                <a:solidFill>
                  <a:srgbClr val="00707C"/>
                </a:solidFill>
                <a:latin typeface="Georgia" panose="02040502050405020303" pitchFamily="18" charset="0"/>
              </a:rPr>
              <a:t> </a:t>
            </a:r>
            <a:r>
              <a:rPr lang="fr-FR" altLang="fr-FR" sz="4500" b="1" dirty="0" err="1">
                <a:solidFill>
                  <a:srgbClr val="00707C"/>
                </a:solidFill>
                <a:latin typeface="Georgia" panose="02040502050405020303" pitchFamily="18" charset="0"/>
              </a:rPr>
              <a:t>recentes</a:t>
            </a:r>
            <a:endParaRPr lang="fr-FR" altLang="fr-FR" sz="4500" b="1" dirty="0">
              <a:solidFill>
                <a:srgbClr val="00707C"/>
              </a:solidFill>
              <a:latin typeface="Georgia" panose="02040502050405020303" pitchFamily="18" charset="0"/>
            </a:endParaRPr>
          </a:p>
          <a:p>
            <a:pPr algn="ctr" defTabSz="914400" eaLnBrk="1" hangingPunct="1">
              <a:lnSpc>
                <a:spcPts val="5250"/>
              </a:lnSpc>
            </a:pPr>
            <a:r>
              <a:rPr lang="fr-FR" altLang="fr-FR" sz="4500" b="1" i="1" dirty="0">
                <a:solidFill>
                  <a:srgbClr val="00707C"/>
                </a:solidFill>
                <a:latin typeface="Georgia" panose="02040502050405020303" pitchFamily="18" charset="0"/>
              </a:rPr>
              <a:t>Listeria </a:t>
            </a:r>
            <a:r>
              <a:rPr lang="fr-FR" altLang="fr-FR" sz="4500" b="1" i="1" dirty="0" err="1">
                <a:solidFill>
                  <a:srgbClr val="00707C"/>
                </a:solidFill>
                <a:latin typeface="Georgia" panose="02040502050405020303" pitchFamily="18" charset="0"/>
              </a:rPr>
              <a:t>monocytogenes</a:t>
            </a:r>
            <a:r>
              <a:rPr lang="fr-FR" altLang="fr-FR" sz="4500" b="1" i="1" dirty="0">
                <a:solidFill>
                  <a:srgbClr val="00707C"/>
                </a:solidFill>
                <a:latin typeface="Georgia" panose="02040502050405020303" pitchFamily="18" charset="0"/>
              </a:rPr>
              <a:t> </a:t>
            </a:r>
          </a:p>
          <a:p>
            <a:pPr algn="ctr" defTabSz="914400" eaLnBrk="1" hangingPunct="1">
              <a:lnSpc>
                <a:spcPts val="5250"/>
              </a:lnSpc>
            </a:pPr>
            <a:endParaRPr lang="fr-FR" altLang="fr-FR" sz="4500" b="1" dirty="0">
              <a:solidFill>
                <a:srgbClr val="00707C"/>
              </a:solidFill>
              <a:latin typeface="Georgia" panose="02040502050405020303" pitchFamily="18" charset="0"/>
            </a:endParaRPr>
          </a:p>
        </p:txBody>
      </p:sp>
      <p:grpSp>
        <p:nvGrpSpPr>
          <p:cNvPr id="141316" name="Groupe 6">
            <a:extLst>
              <a:ext uri="{FF2B5EF4-FFF2-40B4-BE49-F238E27FC236}">
                <a16:creationId xmlns:a16="http://schemas.microsoft.com/office/drawing/2014/main" id="{D32B6C25-659E-4348-AA81-BBF3D106CC3F}"/>
              </a:ext>
            </a:extLst>
          </p:cNvPr>
          <p:cNvGrpSpPr>
            <a:grpSpLocks/>
          </p:cNvGrpSpPr>
          <p:nvPr/>
        </p:nvGrpSpPr>
        <p:grpSpPr bwMode="auto">
          <a:xfrm>
            <a:off x="-46038" y="6353175"/>
            <a:ext cx="12265026" cy="509588"/>
            <a:chOff x="5137" y="6349854"/>
            <a:chExt cx="12192000" cy="508973"/>
          </a:xfrm>
        </p:grpSpPr>
        <p:sp>
          <p:nvSpPr>
            <p:cNvPr id="141323" name="ZoneTexte 7">
              <a:extLst>
                <a:ext uri="{FF2B5EF4-FFF2-40B4-BE49-F238E27FC236}">
                  <a16:creationId xmlns:a16="http://schemas.microsoft.com/office/drawing/2014/main" id="{B29F91C9-8028-4117-B0E5-AFBDA2F25590}"/>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41324" name="ZoneTexte 8">
              <a:extLst>
                <a:ext uri="{FF2B5EF4-FFF2-40B4-BE49-F238E27FC236}">
                  <a16:creationId xmlns:a16="http://schemas.microsoft.com/office/drawing/2014/main" id="{B918631D-FF63-4204-A60D-0531B806C6C8}"/>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B2862221-2BBA-4341-85B3-2C933499F731}"/>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4" action="ppaction://hlinksldjump" highlightClick="1"/>
              <a:extLst>
                <a:ext uri="{FF2B5EF4-FFF2-40B4-BE49-F238E27FC236}">
                  <a16:creationId xmlns:a16="http://schemas.microsoft.com/office/drawing/2014/main" id="{610B9AEE-4130-4AA1-82D4-A04FFDE1BEA3}"/>
                </a:ext>
              </a:extLst>
            </p:cNvPr>
            <p:cNvSpPr/>
            <p:nvPr/>
          </p:nvSpPr>
          <p:spPr>
            <a:xfrm>
              <a:off x="11674803" y="6470358"/>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41327" name="Image 14">
              <a:extLst>
                <a:ext uri="{FF2B5EF4-FFF2-40B4-BE49-F238E27FC236}">
                  <a16:creationId xmlns:a16="http://schemas.microsoft.com/office/drawing/2014/main" id="{0C249FF0-B740-403C-9051-63FAC266C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1317" name="Image 1" descr="Logo: Gov.uk">
            <a:extLst>
              <a:ext uri="{FF2B5EF4-FFF2-40B4-BE49-F238E27FC236}">
                <a16:creationId xmlns:a16="http://schemas.microsoft.com/office/drawing/2014/main" id="{A5ABE413-914B-4891-9181-543A1DCAC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75" y="3759200"/>
            <a:ext cx="12779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Image 1" descr="Logo: European Food Safety Authority">
            <a:extLst>
              <a:ext uri="{FF2B5EF4-FFF2-40B4-BE49-F238E27FC236}">
                <a16:creationId xmlns:a16="http://schemas.microsoft.com/office/drawing/2014/main" id="{05F9294F-2EFB-453C-B15C-B79B89880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75" y="553243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Image 3" descr="Listeria ao microscópio">
            <a:extLst>
              <a:ext uri="{FF2B5EF4-FFF2-40B4-BE49-F238E27FC236}">
                <a16:creationId xmlns:a16="http://schemas.microsoft.com/office/drawing/2014/main" id="{CC69347F-2B52-4DB0-B325-91B4AD5D1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5525" y="65088"/>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2" name="Rectangle 4">
            <a:extLst>
              <a:ext uri="{FF2B5EF4-FFF2-40B4-BE49-F238E27FC236}">
                <a16:creationId xmlns:a16="http://schemas.microsoft.com/office/drawing/2014/main" id="{B51D27A8-5D0F-4054-B541-C07AB47EF051}"/>
              </a:ext>
            </a:extLst>
          </p:cNvPr>
          <p:cNvSpPr>
            <a:spLocks noChangeArrowheads="1"/>
          </p:cNvSpPr>
          <p:nvPr/>
        </p:nvSpPr>
        <p:spPr bwMode="auto">
          <a:xfrm>
            <a:off x="9898063" y="1871663"/>
            <a:ext cx="2182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a:solidFill>
                  <a:srgbClr val="000000"/>
                </a:solidFill>
                <a:ea typeface="Calibri" panose="020F0502020204030204" pitchFamily="34" charset="0"/>
                <a:cs typeface="Times New Roman" panose="02020603050405020304" pitchFamily="18" charset="0"/>
              </a:rPr>
              <a:t>Copyright © </a:t>
            </a:r>
            <a:r>
              <a:rPr lang="fr-FR" altLang="fr-FR">
                <a:solidFill>
                  <a:srgbClr val="000000"/>
                </a:solidFill>
                <a:ea typeface="Calibri" panose="020F0502020204030204" pitchFamily="34" charset="0"/>
                <a:cs typeface="Times New Roman" panose="02020603050405020304" pitchFamily="18" charset="0"/>
              </a:rPr>
              <a:t>INRA MIMA2  </a:t>
            </a:r>
          </a:p>
          <a:p>
            <a:pPr algn="ctr"/>
            <a:r>
              <a:rPr lang="fr-FR" altLang="fr-FR">
                <a:solidFill>
                  <a:srgbClr val="000000"/>
                </a:solidFill>
                <a:ea typeface="Calibri" panose="020F0502020204030204" pitchFamily="34" charset="0"/>
                <a:cs typeface="Times New Roman" panose="02020603050405020304" pitchFamily="18" charset="0"/>
              </a:rPr>
              <a:t>T. Meylheuc </a:t>
            </a:r>
          </a:p>
          <a:p>
            <a:pPr algn="ctr"/>
            <a:endParaRPr lang="fr-FR" altLang="fr-FR">
              <a:solidFill>
                <a:srgbClr val="000000"/>
              </a:solidFill>
              <a:ea typeface="Calibri" panose="020F0502020204030204" pitchFamily="34" charset="0"/>
              <a:cs typeface="Times New Roman" panose="02020603050405020304" pitchFamily="18" charset="0"/>
            </a:endParaRPr>
          </a:p>
        </p:txBody>
      </p:sp>
      <p:sp>
        <p:nvSpPr>
          <p:cNvPr id="141320" name="ZoneTexte 22">
            <a:extLst>
              <a:ext uri="{FF2B5EF4-FFF2-40B4-BE49-F238E27FC236}">
                <a16:creationId xmlns:a16="http://schemas.microsoft.com/office/drawing/2014/main" id="{A6C30106-3837-45C8-B9EA-41A275C2D9C1}"/>
              </a:ext>
            </a:extLst>
          </p:cNvPr>
          <p:cNvSpPr txBox="1">
            <a:spLocks noChangeArrowheads="1"/>
          </p:cNvSpPr>
          <p:nvPr/>
        </p:nvSpPr>
        <p:spPr bwMode="auto">
          <a:xfrm>
            <a:off x="9704388" y="6467475"/>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oneTexte 4">
            <a:extLst>
              <a:ext uri="{FF2B5EF4-FFF2-40B4-BE49-F238E27FC236}">
                <a16:creationId xmlns:a16="http://schemas.microsoft.com/office/drawing/2014/main" id="{E73F6EE0-D5BA-406F-A015-D1623788C39E}"/>
              </a:ext>
            </a:extLst>
          </p:cNvPr>
          <p:cNvSpPr txBox="1">
            <a:spLocks noChangeArrowheads="1"/>
          </p:cNvSpPr>
          <p:nvPr/>
        </p:nvSpPr>
        <p:spPr bwMode="auto">
          <a:xfrm>
            <a:off x="217488" y="1673225"/>
            <a:ext cx="117379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800" dirty="0">
                <a:solidFill>
                  <a:srgbClr val="00707C"/>
                </a:solidFill>
              </a:rPr>
              <a:t>“Consumir até” </a:t>
            </a:r>
            <a:r>
              <a:rPr lang="pt-BR" altLang="fr-FR" sz="1800" dirty="0" err="1">
                <a:solidFill>
                  <a:srgbClr val="00707C"/>
                </a:solidFill>
              </a:rPr>
              <a:t>esá</a:t>
            </a:r>
            <a:r>
              <a:rPr lang="pt-BR" altLang="fr-FR" sz="1800" dirty="0">
                <a:solidFill>
                  <a:srgbClr val="00707C"/>
                </a:solidFill>
              </a:rPr>
              <a:t> relacionado com a segurança alimentar e “consumir de preferência </a:t>
            </a:r>
          </a:p>
          <a:p>
            <a:pPr eaLnBrk="1" hangingPunct="1"/>
            <a:r>
              <a:rPr lang="pt-BR" altLang="fr-FR" sz="1800" dirty="0">
                <a:solidFill>
                  <a:srgbClr val="00707C"/>
                </a:solidFill>
              </a:rPr>
              <a:t>antes de” está relacionado com a qualidade do alimento</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O fiambre pode estar contaminado com </a:t>
            </a:r>
            <a:r>
              <a:rPr lang="pt-BR" altLang="fr-FR" sz="1800" i="1" dirty="0" err="1">
                <a:solidFill>
                  <a:srgbClr val="00707C"/>
                </a:solidFill>
              </a:rPr>
              <a:t>Listeria</a:t>
            </a:r>
            <a:r>
              <a:rPr lang="pt-BR" altLang="fr-FR" sz="1800" i="1" dirty="0">
                <a:solidFill>
                  <a:srgbClr val="00707C"/>
                </a:solidFill>
              </a:rPr>
              <a:t> </a:t>
            </a:r>
            <a:r>
              <a:rPr lang="pt-BR" altLang="fr-FR" sz="1800" i="1" dirty="0" err="1">
                <a:solidFill>
                  <a:srgbClr val="00707C"/>
                </a:solidFill>
              </a:rPr>
              <a:t>monocytogenes</a:t>
            </a:r>
            <a:endParaRPr lang="en-US" altLang="fr-FR" sz="1800" i="1"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Comer sushi, durante a gravidez, é arriscado</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err="1">
                <a:solidFill>
                  <a:srgbClr val="00707C"/>
                </a:solidFill>
              </a:rPr>
              <a:t>Toxinfeção</a:t>
            </a:r>
            <a:r>
              <a:rPr lang="pt-BR" altLang="fr-FR" sz="1800" dirty="0">
                <a:solidFill>
                  <a:srgbClr val="00707C"/>
                </a:solidFill>
              </a:rPr>
              <a:t> alimentar pode ser muito grave</a:t>
            </a:r>
            <a:endParaRPr lang="en-US" altLang="fr-FR" sz="1800" dirty="0">
              <a:solidFill>
                <a:srgbClr val="00707C"/>
              </a:solidFill>
            </a:endParaRPr>
          </a:p>
          <a:p>
            <a:pPr eaLnBrk="1" hangingPunct="1"/>
            <a:endParaRPr lang="en-US" altLang="fr-FR" sz="1800" dirty="0">
              <a:solidFill>
                <a:srgbClr val="00707C"/>
              </a:solidFill>
            </a:endParaRPr>
          </a:p>
          <a:p>
            <a:pPr eaLnBrk="1" hangingPunct="1"/>
            <a:endParaRPr lang="en-US" altLang="fr-FR" sz="1800" dirty="0">
              <a:solidFill>
                <a:srgbClr val="00707C"/>
              </a:solidFill>
            </a:endParaRPr>
          </a:p>
          <a:p>
            <a:pPr eaLnBrk="1" hangingPunct="1"/>
            <a:r>
              <a:rPr lang="pt-BR" altLang="fr-FR" sz="1800" dirty="0">
                <a:solidFill>
                  <a:srgbClr val="00707C"/>
                </a:solidFill>
              </a:rPr>
              <a:t>Para evitar a multiplicação de micróbios, é importante manter a </a:t>
            </a:r>
          </a:p>
          <a:p>
            <a:pPr eaLnBrk="1" hangingPunct="1"/>
            <a:r>
              <a:rPr lang="pt-BR" altLang="fr-FR" sz="1800" dirty="0">
                <a:solidFill>
                  <a:srgbClr val="00707C"/>
                </a:solidFill>
              </a:rPr>
              <a:t>temperatura do frigorífico menor ou igual a 4° C</a:t>
            </a:r>
            <a:endParaRPr lang="en-US" altLang="fr-FR" sz="1800" dirty="0">
              <a:solidFill>
                <a:srgbClr val="00707C"/>
              </a:solidFill>
            </a:endParaRPr>
          </a:p>
        </p:txBody>
      </p:sp>
      <p:sp>
        <p:nvSpPr>
          <p:cNvPr id="142339" name="Titre 1">
            <a:extLst>
              <a:ext uri="{FF2B5EF4-FFF2-40B4-BE49-F238E27FC236}">
                <a16:creationId xmlns:a16="http://schemas.microsoft.com/office/drawing/2014/main" id="{06D7CC23-D451-4508-BA84-16682809D915}"/>
              </a:ext>
            </a:extLst>
          </p:cNvPr>
          <p:cNvSpPr txBox="1">
            <a:spLocks noChangeArrowheads="1"/>
          </p:cNvSpPr>
          <p:nvPr/>
        </p:nvSpPr>
        <p:spPr bwMode="auto">
          <a:xfrm>
            <a:off x="39688" y="139700"/>
            <a:ext cx="121046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defTabSz="914400" eaLnBrk="1" hangingPunct="1">
              <a:lnSpc>
                <a:spcPts val="5250"/>
              </a:lnSpc>
            </a:pPr>
            <a:r>
              <a:rPr lang="fr-FR" altLang="fr-FR" sz="4500" b="1">
                <a:solidFill>
                  <a:srgbClr val="00707C"/>
                </a:solidFill>
                <a:latin typeface="Georgia" panose="02040502050405020303" pitchFamily="18" charset="0"/>
              </a:rPr>
              <a:t>Factos - </a:t>
            </a:r>
            <a:r>
              <a:rPr lang="fr-FR" altLang="fr-FR" sz="4500" b="1" i="1">
                <a:solidFill>
                  <a:srgbClr val="00707C"/>
                </a:solidFill>
                <a:latin typeface="Georgia" panose="02040502050405020303" pitchFamily="18" charset="0"/>
              </a:rPr>
              <a:t>Listeria monocytogenes</a:t>
            </a:r>
          </a:p>
        </p:txBody>
      </p:sp>
      <p:grpSp>
        <p:nvGrpSpPr>
          <p:cNvPr id="13316" name="Groupe 3">
            <a:extLst>
              <a:ext uri="{FF2B5EF4-FFF2-40B4-BE49-F238E27FC236}">
                <a16:creationId xmlns:a16="http://schemas.microsoft.com/office/drawing/2014/main" id="{3AD424A4-6EB4-4B21-8876-2F2A6253E43C}"/>
              </a:ext>
            </a:extLst>
          </p:cNvPr>
          <p:cNvGrpSpPr>
            <a:grpSpLocks/>
          </p:cNvGrpSpPr>
          <p:nvPr/>
        </p:nvGrpSpPr>
        <p:grpSpPr bwMode="auto">
          <a:xfrm>
            <a:off x="357188" y="2336800"/>
            <a:ext cx="6865937" cy="439738"/>
            <a:chOff x="4565433" y="1997076"/>
            <a:chExt cx="7198764" cy="638410"/>
          </a:xfrm>
        </p:grpSpPr>
        <p:sp>
          <p:nvSpPr>
            <p:cNvPr id="2" name="Organigramme : Alternative 1">
              <a:extLst>
                <a:ext uri="{FF2B5EF4-FFF2-40B4-BE49-F238E27FC236}">
                  <a16:creationId xmlns:a16="http://schemas.microsoft.com/office/drawing/2014/main" id="{FE6A2E15-EB16-4727-B333-7FDB0256A5BF}"/>
                </a:ext>
              </a:extLst>
            </p:cNvPr>
            <p:cNvSpPr/>
            <p:nvPr/>
          </p:nvSpPr>
          <p:spPr bwMode="auto">
            <a:xfrm>
              <a:off x="4565433" y="1997076"/>
              <a:ext cx="7198764" cy="63149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2376" name="ZoneTexte 2">
              <a:extLst>
                <a:ext uri="{FF2B5EF4-FFF2-40B4-BE49-F238E27FC236}">
                  <a16:creationId xmlns:a16="http://schemas.microsoft.com/office/drawing/2014/main" id="{2ECFE05D-FDE5-45FF-81B7-3320B3BD4182}"/>
                </a:ext>
              </a:extLst>
            </p:cNvPr>
            <p:cNvSpPr txBox="1">
              <a:spLocks noChangeArrowheads="1"/>
            </p:cNvSpPr>
            <p:nvPr/>
          </p:nvSpPr>
          <p:spPr bwMode="auto">
            <a:xfrm>
              <a:off x="4639984" y="2054733"/>
              <a:ext cx="6962403" cy="5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menção “consumir até” significa que existe um risco para a saúde quando consumido após a data indicada na embalagem. “Consumir preferencialmente até” relaciona-se com a qualidade do respetivo alimento.</a:t>
              </a:r>
              <a:endParaRPr lang="en-US" altLang="fr-FR" sz="1000">
                <a:solidFill>
                  <a:srgbClr val="FFFFFF"/>
                </a:solidFill>
              </a:endParaRPr>
            </a:p>
          </p:txBody>
        </p:sp>
      </p:grpSp>
      <p:sp>
        <p:nvSpPr>
          <p:cNvPr id="3" name="Bouton d’action : vide 2">
            <a:hlinkClick r:id="" action="ppaction://noaction" highlightClick="1"/>
            <a:extLst>
              <a:ext uri="{FF2B5EF4-FFF2-40B4-BE49-F238E27FC236}">
                <a16:creationId xmlns:a16="http://schemas.microsoft.com/office/drawing/2014/main" id="{E3AE61B6-B882-4A48-B09B-57426E684A94}"/>
              </a:ext>
            </a:extLst>
          </p:cNvPr>
          <p:cNvSpPr/>
          <p:nvPr/>
        </p:nvSpPr>
        <p:spPr>
          <a:xfrm>
            <a:off x="7040563" y="2365375"/>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142342" name="Groupe 6">
            <a:extLst>
              <a:ext uri="{FF2B5EF4-FFF2-40B4-BE49-F238E27FC236}">
                <a16:creationId xmlns:a16="http://schemas.microsoft.com/office/drawing/2014/main" id="{15CFE1FA-F8E8-4D15-9F72-6937F9ABCA4F}"/>
              </a:ext>
            </a:extLst>
          </p:cNvPr>
          <p:cNvGrpSpPr>
            <a:grpSpLocks/>
          </p:cNvGrpSpPr>
          <p:nvPr/>
        </p:nvGrpSpPr>
        <p:grpSpPr bwMode="auto">
          <a:xfrm>
            <a:off x="-46038" y="6353175"/>
            <a:ext cx="12265026" cy="509588"/>
            <a:chOff x="5137" y="6349854"/>
            <a:chExt cx="12192000" cy="508973"/>
          </a:xfrm>
        </p:grpSpPr>
        <p:sp>
          <p:nvSpPr>
            <p:cNvPr id="142370" name="ZoneTexte 7">
              <a:extLst>
                <a:ext uri="{FF2B5EF4-FFF2-40B4-BE49-F238E27FC236}">
                  <a16:creationId xmlns:a16="http://schemas.microsoft.com/office/drawing/2014/main" id="{F95967D8-159B-4D80-9E84-BA99B4381F54}"/>
                </a:ext>
              </a:extLst>
            </p:cNvPr>
            <p:cNvSpPr txBox="1">
              <a:spLocks noChangeArrowheads="1"/>
            </p:cNvSpPr>
            <p:nvPr/>
          </p:nvSpPr>
          <p:spPr bwMode="auto">
            <a:xfrm>
              <a:off x="6024761" y="6504397"/>
              <a:ext cx="975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Close</a:t>
              </a:r>
            </a:p>
          </p:txBody>
        </p:sp>
        <p:sp>
          <p:nvSpPr>
            <p:cNvPr id="142371" name="ZoneTexte 8">
              <a:extLst>
                <a:ext uri="{FF2B5EF4-FFF2-40B4-BE49-F238E27FC236}">
                  <a16:creationId xmlns:a16="http://schemas.microsoft.com/office/drawing/2014/main" id="{AB7ACDAB-A769-4E38-A8B9-EED270E32A4A}"/>
                </a:ext>
              </a:extLst>
            </p:cNvPr>
            <p:cNvSpPr txBox="1">
              <a:spLocks noChangeArrowheads="1"/>
            </p:cNvSpPr>
            <p:nvPr/>
          </p:nvSpPr>
          <p:spPr bwMode="auto">
            <a:xfrm>
              <a:off x="9854629" y="6494577"/>
              <a:ext cx="181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200">
                  <a:solidFill>
                    <a:srgbClr val="FFFFFF"/>
                  </a:solidFill>
                </a:rPr>
                <a:t>                             Next</a:t>
              </a:r>
            </a:p>
          </p:txBody>
        </p:sp>
        <p:sp>
          <p:nvSpPr>
            <p:cNvPr id="10" name="Rectangle 9">
              <a:extLst>
                <a:ext uri="{FF2B5EF4-FFF2-40B4-BE49-F238E27FC236}">
                  <a16:creationId xmlns:a16="http://schemas.microsoft.com/office/drawing/2014/main" id="{C9E50F83-C6B0-4E01-850C-4B20D2BF0076}"/>
                </a:ext>
              </a:extLst>
            </p:cNvPr>
            <p:cNvSpPr/>
            <p:nvPr/>
          </p:nvSpPr>
          <p:spPr>
            <a:xfrm>
              <a:off x="5137" y="6349854"/>
              <a:ext cx="12192000" cy="5089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endParaRPr>
            </a:p>
          </p:txBody>
        </p:sp>
        <p:sp>
          <p:nvSpPr>
            <p:cNvPr id="11" name="Bouton d’action : vide 10">
              <a:hlinkClick r:id="rId2" action="ppaction://hlinksldjump" highlightClick="1"/>
              <a:extLst>
                <a:ext uri="{FF2B5EF4-FFF2-40B4-BE49-F238E27FC236}">
                  <a16:creationId xmlns:a16="http://schemas.microsoft.com/office/drawing/2014/main" id="{B00AA767-97F1-4540-A86D-C08380B3C089}"/>
                </a:ext>
              </a:extLst>
            </p:cNvPr>
            <p:cNvSpPr/>
            <p:nvPr/>
          </p:nvSpPr>
          <p:spPr>
            <a:xfrm>
              <a:off x="7234175" y="6448160"/>
              <a:ext cx="304564" cy="267964"/>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sz="1400">
                  <a:solidFill>
                    <a:prstClr val="black"/>
                  </a:solidFill>
                </a:rPr>
                <a:t>X</a:t>
              </a:r>
            </a:p>
          </p:txBody>
        </p:sp>
        <p:pic>
          <p:nvPicPr>
            <p:cNvPr id="142374" name="Image 14">
              <a:extLst>
                <a:ext uri="{FF2B5EF4-FFF2-40B4-BE49-F238E27FC236}">
                  <a16:creationId xmlns:a16="http://schemas.microsoft.com/office/drawing/2014/main" id="{4CB36CD2-7725-4535-AEDE-B75DE1EF0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6" y="6397548"/>
              <a:ext cx="1877450"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43" name="Rectangle 4">
            <a:extLst>
              <a:ext uri="{FF2B5EF4-FFF2-40B4-BE49-F238E27FC236}">
                <a16:creationId xmlns:a16="http://schemas.microsoft.com/office/drawing/2014/main" id="{064A5FD5-9D90-4354-89F4-B3F769A5F347}"/>
              </a:ext>
            </a:extLst>
          </p:cNvPr>
          <p:cNvSpPr>
            <a:spLocks noChangeArrowheads="1"/>
          </p:cNvSpPr>
          <p:nvPr/>
        </p:nvSpPr>
        <p:spPr bwMode="auto">
          <a:xfrm>
            <a:off x="9937750" y="2644775"/>
            <a:ext cx="21828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a:solidFill>
                  <a:srgbClr val="000000"/>
                </a:solidFill>
                <a:ea typeface="Calibri" panose="020F0502020204030204" pitchFamily="34" charset="0"/>
                <a:cs typeface="Times New Roman" panose="02020603050405020304" pitchFamily="18" charset="0"/>
              </a:rPr>
              <a:t>Copyright © </a:t>
            </a:r>
            <a:r>
              <a:rPr lang="fr-FR" altLang="fr-FR">
                <a:solidFill>
                  <a:srgbClr val="000000"/>
                </a:solidFill>
                <a:ea typeface="Calibri" panose="020F0502020204030204" pitchFamily="34" charset="0"/>
                <a:cs typeface="Times New Roman" panose="02020603050405020304" pitchFamily="18" charset="0"/>
              </a:rPr>
              <a:t>INRA MIMA2  </a:t>
            </a:r>
          </a:p>
          <a:p>
            <a:pPr algn="ctr"/>
            <a:r>
              <a:rPr lang="fr-FR" altLang="fr-FR">
                <a:solidFill>
                  <a:srgbClr val="000000"/>
                </a:solidFill>
                <a:ea typeface="Calibri" panose="020F0502020204030204" pitchFamily="34" charset="0"/>
                <a:cs typeface="Times New Roman" panose="02020603050405020304" pitchFamily="18" charset="0"/>
              </a:rPr>
              <a:t>T. Meylheuc </a:t>
            </a:r>
          </a:p>
          <a:p>
            <a:pPr algn="ctr"/>
            <a:endParaRPr lang="fr-FR" altLang="fr-FR">
              <a:solidFill>
                <a:srgbClr val="000000"/>
              </a:solidFill>
              <a:ea typeface="Calibri" panose="020F0502020204030204" pitchFamily="34" charset="0"/>
              <a:cs typeface="Times New Roman" panose="02020603050405020304" pitchFamily="18" charset="0"/>
            </a:endParaRPr>
          </a:p>
        </p:txBody>
      </p:sp>
      <p:grpSp>
        <p:nvGrpSpPr>
          <p:cNvPr id="13321" name="Groupe 3">
            <a:extLst>
              <a:ext uri="{FF2B5EF4-FFF2-40B4-BE49-F238E27FC236}">
                <a16:creationId xmlns:a16="http://schemas.microsoft.com/office/drawing/2014/main" id="{0020B5A9-C96E-4604-8C57-421C77E9F581}"/>
              </a:ext>
            </a:extLst>
          </p:cNvPr>
          <p:cNvGrpSpPr>
            <a:grpSpLocks/>
          </p:cNvGrpSpPr>
          <p:nvPr/>
        </p:nvGrpSpPr>
        <p:grpSpPr bwMode="auto">
          <a:xfrm>
            <a:off x="7307263" y="2824163"/>
            <a:ext cx="2908300" cy="598487"/>
            <a:chOff x="6427587" y="1997075"/>
            <a:chExt cx="4210155" cy="868885"/>
          </a:xfrm>
        </p:grpSpPr>
        <p:sp>
          <p:nvSpPr>
            <p:cNvPr id="78" name="Organigramme : Alternative 77">
              <a:extLst>
                <a:ext uri="{FF2B5EF4-FFF2-40B4-BE49-F238E27FC236}">
                  <a16:creationId xmlns:a16="http://schemas.microsoft.com/office/drawing/2014/main" id="{B7315564-A3C2-4B6C-BECE-94575B42FC55}"/>
                </a:ext>
              </a:extLst>
            </p:cNvPr>
            <p:cNvSpPr/>
            <p:nvPr/>
          </p:nvSpPr>
          <p:spPr bwMode="auto">
            <a:xfrm>
              <a:off x="6427587" y="1997075"/>
              <a:ext cx="4210155" cy="8688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2369" name="ZoneTexte 2">
              <a:extLst>
                <a:ext uri="{FF2B5EF4-FFF2-40B4-BE49-F238E27FC236}">
                  <a16:creationId xmlns:a16="http://schemas.microsoft.com/office/drawing/2014/main" id="{A8F77438-4C70-41F1-8DE3-903B48F1C787}"/>
                </a:ext>
              </a:extLst>
            </p:cNvPr>
            <p:cNvSpPr txBox="1">
              <a:spLocks noChangeArrowheads="1"/>
            </p:cNvSpPr>
            <p:nvPr/>
          </p:nvSpPr>
          <p:spPr bwMode="auto">
            <a:xfrm>
              <a:off x="6457621" y="2013464"/>
              <a:ext cx="4018359" cy="80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dirty="0">
                  <a:solidFill>
                    <a:srgbClr val="FFFFFF"/>
                  </a:solidFill>
                </a:rPr>
                <a:t>A </a:t>
              </a:r>
              <a:r>
                <a:rPr lang="pt-BR" altLang="fr-FR" sz="1000" i="1" dirty="0" err="1">
                  <a:solidFill>
                    <a:srgbClr val="FFFFFF"/>
                  </a:solidFill>
                </a:rPr>
                <a:t>Listeria</a:t>
              </a:r>
              <a:r>
                <a:rPr lang="pt-BR" altLang="fr-FR" sz="1000" i="1" dirty="0">
                  <a:solidFill>
                    <a:srgbClr val="FFFFFF"/>
                  </a:solidFill>
                </a:rPr>
                <a:t> </a:t>
              </a:r>
              <a:r>
                <a:rPr lang="pt-BR" altLang="fr-FR" sz="1000" i="1" dirty="0" err="1">
                  <a:solidFill>
                    <a:srgbClr val="FFFFFF"/>
                  </a:solidFill>
                </a:rPr>
                <a:t>monocytogenes</a:t>
              </a:r>
              <a:r>
                <a:rPr lang="pt-BR" altLang="fr-FR" sz="1000" i="1" dirty="0">
                  <a:solidFill>
                    <a:srgbClr val="FFFFFF"/>
                  </a:solidFill>
                </a:rPr>
                <a:t> </a:t>
              </a:r>
              <a:r>
                <a:rPr lang="pt-BR" altLang="fr-FR" sz="1000" dirty="0">
                  <a:solidFill>
                    <a:srgbClr val="FFFFFF"/>
                  </a:solidFill>
                </a:rPr>
                <a:t>pode multiplicar-se no fiambre, caso este esteja contaminado (por exemplo nas fatias).</a:t>
              </a:r>
              <a:endParaRPr lang="en-US" altLang="fr-FR" sz="1000" dirty="0">
                <a:solidFill>
                  <a:srgbClr val="FFFFFF"/>
                </a:solidFill>
              </a:endParaRPr>
            </a:p>
          </p:txBody>
        </p:sp>
      </p:grpSp>
      <p:sp>
        <p:nvSpPr>
          <p:cNvPr id="91" name="Bouton d’action : vide 90">
            <a:hlinkClick r:id="" action="ppaction://noaction" highlightClick="1"/>
            <a:extLst>
              <a:ext uri="{FF2B5EF4-FFF2-40B4-BE49-F238E27FC236}">
                <a16:creationId xmlns:a16="http://schemas.microsoft.com/office/drawing/2014/main" id="{3F293675-41B2-470A-832B-A372FBD3EEB1}"/>
              </a:ext>
            </a:extLst>
          </p:cNvPr>
          <p:cNvSpPr/>
          <p:nvPr/>
        </p:nvSpPr>
        <p:spPr>
          <a:xfrm>
            <a:off x="10026650" y="287972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13323" name="Groupe 3">
            <a:extLst>
              <a:ext uri="{FF2B5EF4-FFF2-40B4-BE49-F238E27FC236}">
                <a16:creationId xmlns:a16="http://schemas.microsoft.com/office/drawing/2014/main" id="{834B8D70-FFCA-4998-A18F-F885A03B6689}"/>
              </a:ext>
            </a:extLst>
          </p:cNvPr>
          <p:cNvGrpSpPr>
            <a:grpSpLocks/>
          </p:cNvGrpSpPr>
          <p:nvPr/>
        </p:nvGrpSpPr>
        <p:grpSpPr bwMode="auto">
          <a:xfrm>
            <a:off x="358775" y="4021138"/>
            <a:ext cx="6143625" cy="452437"/>
            <a:chOff x="6427587" y="1997078"/>
            <a:chExt cx="2293385" cy="654094"/>
          </a:xfrm>
        </p:grpSpPr>
        <p:sp>
          <p:nvSpPr>
            <p:cNvPr id="43" name="Organigramme : Alternative 42">
              <a:extLst>
                <a:ext uri="{FF2B5EF4-FFF2-40B4-BE49-F238E27FC236}">
                  <a16:creationId xmlns:a16="http://schemas.microsoft.com/office/drawing/2014/main" id="{6BB66444-5A3A-4923-8508-F5129AC2A3CB}"/>
                </a:ext>
              </a:extLst>
            </p:cNvPr>
            <p:cNvSpPr/>
            <p:nvPr/>
          </p:nvSpPr>
          <p:spPr bwMode="auto">
            <a:xfrm>
              <a:off x="6427587" y="1997078"/>
              <a:ext cx="2293385" cy="6540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2367" name="ZoneTexte 2">
              <a:extLst>
                <a:ext uri="{FF2B5EF4-FFF2-40B4-BE49-F238E27FC236}">
                  <a16:creationId xmlns:a16="http://schemas.microsoft.com/office/drawing/2014/main" id="{DF8E4D1E-7DB1-44B2-B71B-34539E23B2CC}"/>
                </a:ext>
              </a:extLst>
            </p:cNvPr>
            <p:cNvSpPr txBox="1">
              <a:spLocks noChangeArrowheads="1"/>
            </p:cNvSpPr>
            <p:nvPr/>
          </p:nvSpPr>
          <p:spPr bwMode="auto">
            <a:xfrm>
              <a:off x="6477215" y="2168381"/>
              <a:ext cx="2241111" cy="3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O peixe cru pode conter </a:t>
              </a:r>
              <a:r>
                <a:rPr lang="pt-BR" altLang="fr-FR" sz="1000" i="1">
                  <a:solidFill>
                    <a:srgbClr val="FFFFFF"/>
                  </a:solidFill>
                </a:rPr>
                <a:t>Listeria monocytogenes</a:t>
              </a:r>
              <a:r>
                <a:rPr lang="pt-BR" altLang="fr-FR" sz="1000">
                  <a:solidFill>
                    <a:srgbClr val="FFFFFF"/>
                  </a:solidFill>
                </a:rPr>
                <a:t>, e ser particularmente perigoso para as grávidas.</a:t>
              </a:r>
              <a:endParaRPr lang="en-US" altLang="fr-FR" sz="1000">
                <a:solidFill>
                  <a:srgbClr val="FFFFFF"/>
                </a:solidFill>
              </a:endParaRPr>
            </a:p>
          </p:txBody>
        </p:sp>
      </p:grpSp>
      <p:sp>
        <p:nvSpPr>
          <p:cNvPr id="45" name="Bouton d’action : vide 44">
            <a:hlinkClick r:id="" action="ppaction://noaction" highlightClick="1"/>
            <a:extLst>
              <a:ext uri="{FF2B5EF4-FFF2-40B4-BE49-F238E27FC236}">
                <a16:creationId xmlns:a16="http://schemas.microsoft.com/office/drawing/2014/main" id="{6C02699D-D1BB-45DC-B5E3-798BA3296775}"/>
              </a:ext>
            </a:extLst>
          </p:cNvPr>
          <p:cNvSpPr/>
          <p:nvPr/>
        </p:nvSpPr>
        <p:spPr>
          <a:xfrm>
            <a:off x="6286500" y="406717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13325" name="Groupe 3">
            <a:extLst>
              <a:ext uri="{FF2B5EF4-FFF2-40B4-BE49-F238E27FC236}">
                <a16:creationId xmlns:a16="http://schemas.microsoft.com/office/drawing/2014/main" id="{4D586B0A-CF69-4F3A-9526-CF631611B79A}"/>
              </a:ext>
            </a:extLst>
          </p:cNvPr>
          <p:cNvGrpSpPr>
            <a:grpSpLocks/>
          </p:cNvGrpSpPr>
          <p:nvPr/>
        </p:nvGrpSpPr>
        <p:grpSpPr bwMode="auto">
          <a:xfrm>
            <a:off x="3883025" y="5083178"/>
            <a:ext cx="2608263" cy="409575"/>
            <a:chOff x="6427588" y="1997075"/>
            <a:chExt cx="1873830" cy="593385"/>
          </a:xfrm>
        </p:grpSpPr>
        <p:sp>
          <p:nvSpPr>
            <p:cNvPr id="49" name="Organigramme : Alternative 48">
              <a:extLst>
                <a:ext uri="{FF2B5EF4-FFF2-40B4-BE49-F238E27FC236}">
                  <a16:creationId xmlns:a16="http://schemas.microsoft.com/office/drawing/2014/main" id="{26B7E1D8-5269-4E67-8788-A1DC2E395470}"/>
                </a:ext>
              </a:extLst>
            </p:cNvPr>
            <p:cNvSpPr/>
            <p:nvPr/>
          </p:nvSpPr>
          <p:spPr bwMode="auto">
            <a:xfrm>
              <a:off x="6427588" y="1997075"/>
              <a:ext cx="1873830" cy="5933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2365" name="ZoneTexte 2">
              <a:extLst>
                <a:ext uri="{FF2B5EF4-FFF2-40B4-BE49-F238E27FC236}">
                  <a16:creationId xmlns:a16="http://schemas.microsoft.com/office/drawing/2014/main" id="{3B8BA9C4-0BBB-4F7A-AF62-BC186EFFC56E}"/>
                </a:ext>
              </a:extLst>
            </p:cNvPr>
            <p:cNvSpPr txBox="1">
              <a:spLocks noChangeArrowheads="1"/>
            </p:cNvSpPr>
            <p:nvPr/>
          </p:nvSpPr>
          <p:spPr bwMode="auto">
            <a:xfrm>
              <a:off x="6503822" y="2114310"/>
              <a:ext cx="1651034" cy="35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fr-FR" sz="1000">
                  <a:solidFill>
                    <a:srgbClr val="FFFFFF"/>
                  </a:solidFill>
                </a:rPr>
                <a:t>Listeriose é frequentemente mortal</a:t>
              </a:r>
            </a:p>
          </p:txBody>
        </p:sp>
      </p:grpSp>
      <p:sp>
        <p:nvSpPr>
          <p:cNvPr id="51" name="Bouton d’action : vide 50">
            <a:hlinkClick r:id="" action="ppaction://noaction" highlightClick="1"/>
            <a:extLst>
              <a:ext uri="{FF2B5EF4-FFF2-40B4-BE49-F238E27FC236}">
                <a16:creationId xmlns:a16="http://schemas.microsoft.com/office/drawing/2014/main" id="{D367F077-1C22-4B92-8BAC-8A8936FB84FB}"/>
              </a:ext>
            </a:extLst>
          </p:cNvPr>
          <p:cNvSpPr/>
          <p:nvPr/>
        </p:nvSpPr>
        <p:spPr>
          <a:xfrm>
            <a:off x="6276975" y="5135566"/>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grpSp>
        <p:nvGrpSpPr>
          <p:cNvPr id="4" name="Groupe 3">
            <a:extLst>
              <a:ext uri="{FF2B5EF4-FFF2-40B4-BE49-F238E27FC236}">
                <a16:creationId xmlns:a16="http://schemas.microsoft.com/office/drawing/2014/main" id="{BFCDCBE4-37A0-4921-B692-9E49B3FAECD6}"/>
              </a:ext>
            </a:extLst>
          </p:cNvPr>
          <p:cNvGrpSpPr/>
          <p:nvPr/>
        </p:nvGrpSpPr>
        <p:grpSpPr>
          <a:xfrm>
            <a:off x="6832600" y="3579813"/>
            <a:ext cx="5473700" cy="2733675"/>
            <a:chOff x="6832600" y="3579813"/>
            <a:chExt cx="5473700" cy="2733675"/>
          </a:xfrm>
        </p:grpSpPr>
        <p:sp>
          <p:nvSpPr>
            <p:cNvPr id="67" name="Organigramme : Alternative 66">
              <a:extLst>
                <a:ext uri="{FF2B5EF4-FFF2-40B4-BE49-F238E27FC236}">
                  <a16:creationId xmlns:a16="http://schemas.microsoft.com/office/drawing/2014/main" id="{27FBC912-D29D-4E5D-9157-F7A36C56A22E}"/>
                </a:ext>
              </a:extLst>
            </p:cNvPr>
            <p:cNvSpPr/>
            <p:nvPr/>
          </p:nvSpPr>
          <p:spPr bwMode="auto">
            <a:xfrm>
              <a:off x="6832600" y="3579813"/>
              <a:ext cx="5300663" cy="27336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142363" name="ZoneTexte 2">
              <a:extLst>
                <a:ext uri="{FF2B5EF4-FFF2-40B4-BE49-F238E27FC236}">
                  <a16:creationId xmlns:a16="http://schemas.microsoft.com/office/drawing/2014/main" id="{AFB931F5-DEBD-4358-B596-1A6961A0BF0A}"/>
                </a:ext>
              </a:extLst>
            </p:cNvPr>
            <p:cNvSpPr txBox="1">
              <a:spLocks noChangeArrowheads="1"/>
            </p:cNvSpPr>
            <p:nvPr/>
          </p:nvSpPr>
          <p:spPr bwMode="auto">
            <a:xfrm>
              <a:off x="6950119" y="5865808"/>
              <a:ext cx="4998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pt-BR" altLang="fr-FR" sz="1000">
                  <a:solidFill>
                    <a:srgbClr val="000000"/>
                  </a:solidFill>
                  <a:latin typeface="Calibri" panose="020F0502020204030204" pitchFamily="34" charset="0"/>
                </a:rPr>
                <a:t>Número de </a:t>
              </a:r>
              <a:r>
                <a:rPr lang="pt-BR" altLang="fr-FR" sz="1000" i="1">
                  <a:solidFill>
                    <a:srgbClr val="000000"/>
                  </a:solidFill>
                  <a:latin typeface="Calibri" panose="020F0502020204030204" pitchFamily="34" charset="0"/>
                </a:rPr>
                <a:t>Listeria monocytogenes</a:t>
              </a:r>
              <a:r>
                <a:rPr lang="pt-BR" altLang="fr-FR" sz="1000">
                  <a:solidFill>
                    <a:srgbClr val="000000"/>
                  </a:solidFill>
                  <a:latin typeface="Calibri" panose="020F0502020204030204" pitchFamily="34" charset="0"/>
                </a:rPr>
                <a:t>, em salada embalada armazenada a diferentes temperaturas, ao longo do tempo (dias) </a:t>
              </a:r>
              <a:endParaRPr lang="en-US" altLang="fr-FR" sz="1000">
                <a:solidFill>
                  <a:srgbClr val="FFFFFF"/>
                </a:solidFill>
              </a:endParaRPr>
            </a:p>
          </p:txBody>
        </p:sp>
        <p:graphicFrame>
          <p:nvGraphicFramePr>
            <p:cNvPr id="142360" name="Graphique 3">
              <a:extLst>
                <a:ext uri="{FF2B5EF4-FFF2-40B4-BE49-F238E27FC236}">
                  <a16:creationId xmlns:a16="http://schemas.microsoft.com/office/drawing/2014/main" id="{D77967C3-BA92-442B-AAF4-5EA67159A29E}"/>
                </a:ext>
              </a:extLst>
            </p:cNvPr>
            <p:cNvGraphicFramePr>
              <a:graphicFrameLocks/>
            </p:cNvGraphicFramePr>
            <p:nvPr>
              <p:extLst>
                <p:ext uri="{D42A27DB-BD31-4B8C-83A1-F6EECF244321}">
                  <p14:modId xmlns:p14="http://schemas.microsoft.com/office/powerpoint/2010/main" val="2451679991"/>
                </p:ext>
              </p:extLst>
            </p:nvPr>
          </p:nvGraphicFramePr>
          <p:xfrm>
            <a:off x="7354246" y="4197553"/>
            <a:ext cx="4263921" cy="1833711"/>
          </p:xfrm>
          <a:graphic>
            <a:graphicData uri="http://schemas.openxmlformats.org/presentationml/2006/ole">
              <mc:AlternateContent xmlns:mc="http://schemas.openxmlformats.org/markup-compatibility/2006">
                <mc:Choice xmlns:v="urn:schemas-microsoft-com:vml" Requires="v">
                  <p:oleObj r:id="rId4" imgW="3200677" imgH="1835055" progId="Excel.Chart.8">
                    <p:embed/>
                  </p:oleObj>
                </mc:Choice>
                <mc:Fallback>
                  <p:oleObj r:id="rId4" imgW="3200677" imgH="1835055" progId="Excel.Chart.8">
                    <p:embed/>
                    <p:pic>
                      <p:nvPicPr>
                        <p:cNvPr id="142360" name="Graphique 3">
                          <a:extLst>
                            <a:ext uri="{FF2B5EF4-FFF2-40B4-BE49-F238E27FC236}">
                              <a16:creationId xmlns:a16="http://schemas.microsoft.com/office/drawing/2014/main" id="{D77967C3-BA92-442B-AAF4-5EA67159A29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246" y="4197553"/>
                          <a:ext cx="4263921" cy="183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61" name="ZoneTexte 2">
              <a:extLst>
                <a:ext uri="{FF2B5EF4-FFF2-40B4-BE49-F238E27FC236}">
                  <a16:creationId xmlns:a16="http://schemas.microsoft.com/office/drawing/2014/main" id="{92C00D43-B153-47DA-BB69-AE85034A9681}"/>
                </a:ext>
              </a:extLst>
            </p:cNvPr>
            <p:cNvSpPr txBox="1">
              <a:spLocks noChangeArrowheads="1"/>
            </p:cNvSpPr>
            <p:nvPr/>
          </p:nvSpPr>
          <p:spPr bwMode="auto">
            <a:xfrm>
              <a:off x="7308044" y="3699060"/>
              <a:ext cx="49982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pt-BR" altLang="fr-FR" sz="1000">
                  <a:solidFill>
                    <a:srgbClr val="FFFFFF"/>
                  </a:solidFill>
                </a:rPr>
                <a:t>A </a:t>
              </a:r>
              <a:r>
                <a:rPr lang="pt-BR" altLang="fr-FR" sz="1000" i="1">
                  <a:solidFill>
                    <a:srgbClr val="FFFFFF"/>
                  </a:solidFill>
                </a:rPr>
                <a:t>Listeria monocytogenes </a:t>
              </a:r>
              <a:r>
                <a:rPr lang="pt-BR" altLang="fr-FR" sz="1000">
                  <a:solidFill>
                    <a:srgbClr val="FFFFFF"/>
                  </a:solidFill>
                </a:rPr>
                <a:t>não se pode multiplicar em alimentos congelados</a:t>
              </a:r>
              <a:endParaRPr lang="en-US" altLang="fr-FR" sz="1000">
                <a:solidFill>
                  <a:srgbClr val="FFFFFF"/>
                </a:solidFill>
              </a:endParaRPr>
            </a:p>
          </p:txBody>
        </p:sp>
      </p:grpSp>
      <p:sp>
        <p:nvSpPr>
          <p:cNvPr id="80" name="Bouton d’action : vide 79">
            <a:hlinkClick r:id="" action="ppaction://noaction" highlightClick="1"/>
            <a:extLst>
              <a:ext uri="{FF2B5EF4-FFF2-40B4-BE49-F238E27FC236}">
                <a16:creationId xmlns:a16="http://schemas.microsoft.com/office/drawing/2014/main" id="{2CA1C3EC-8DA1-4A32-8885-FB10556BFE27}"/>
              </a:ext>
            </a:extLst>
          </p:cNvPr>
          <p:cNvSpPr/>
          <p:nvPr/>
        </p:nvSpPr>
        <p:spPr>
          <a:xfrm>
            <a:off x="11794386" y="3719857"/>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solidFill>
                  <a:prstClr val="black"/>
                </a:solidFill>
              </a:rPr>
              <a:t>X</a:t>
            </a:r>
            <a:endParaRPr lang="fr-FR" b="1" dirty="0">
              <a:solidFill>
                <a:prstClr val="black"/>
              </a:solidFill>
            </a:endParaRPr>
          </a:p>
        </p:txBody>
      </p:sp>
      <p:sp>
        <p:nvSpPr>
          <p:cNvPr id="81" name="Bouton d’action : obtenir des informations 80">
            <a:hlinkClick r:id="" action="ppaction://noaction" highlightClick="1"/>
            <a:extLst>
              <a:ext uri="{FF2B5EF4-FFF2-40B4-BE49-F238E27FC236}">
                <a16:creationId xmlns:a16="http://schemas.microsoft.com/office/drawing/2014/main" id="{3376AE87-C482-4EDB-BE48-23540F4CE690}"/>
              </a:ext>
            </a:extLst>
          </p:cNvPr>
          <p:cNvSpPr/>
          <p:nvPr/>
        </p:nvSpPr>
        <p:spPr>
          <a:xfrm>
            <a:off x="6009642" y="2003428"/>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82" name="Bouton d’action : obtenir des informations 81">
            <a:hlinkClick r:id="" action="ppaction://noaction" highlightClick="1"/>
            <a:extLst>
              <a:ext uri="{FF2B5EF4-FFF2-40B4-BE49-F238E27FC236}">
                <a16:creationId xmlns:a16="http://schemas.microsoft.com/office/drawing/2014/main" id="{D6E0E0C9-8373-4C75-A4E9-2A6907653E41}"/>
              </a:ext>
            </a:extLst>
          </p:cNvPr>
          <p:cNvSpPr/>
          <p:nvPr/>
        </p:nvSpPr>
        <p:spPr>
          <a:xfrm>
            <a:off x="6835775" y="309086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83" name="Bouton d’action : obtenir des informations 82">
            <a:hlinkClick r:id="" action="ppaction://noaction" highlightClick="1"/>
            <a:extLst>
              <a:ext uri="{FF2B5EF4-FFF2-40B4-BE49-F238E27FC236}">
                <a16:creationId xmlns:a16="http://schemas.microsoft.com/office/drawing/2014/main" id="{4B77B653-99C9-4177-9A08-44290C791A37}"/>
              </a:ext>
            </a:extLst>
          </p:cNvPr>
          <p:cNvSpPr/>
          <p:nvPr/>
        </p:nvSpPr>
        <p:spPr>
          <a:xfrm>
            <a:off x="4911725" y="3651250"/>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84" name="Bouton d’action : obtenir des informations 83">
            <a:hlinkClick r:id="" action="ppaction://noaction" highlightClick="1"/>
            <a:extLst>
              <a:ext uri="{FF2B5EF4-FFF2-40B4-BE49-F238E27FC236}">
                <a16:creationId xmlns:a16="http://schemas.microsoft.com/office/drawing/2014/main" id="{5FEA53E5-024E-4478-854E-7854295276F8}"/>
              </a:ext>
            </a:extLst>
          </p:cNvPr>
          <p:cNvSpPr/>
          <p:nvPr/>
        </p:nvSpPr>
        <p:spPr>
          <a:xfrm>
            <a:off x="4643438" y="4748213"/>
            <a:ext cx="301625" cy="280987"/>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sp>
        <p:nvSpPr>
          <p:cNvPr id="85" name="Bouton d’action : obtenir des informations 84">
            <a:hlinkClick r:id="" action="ppaction://noaction" highlightClick="1"/>
            <a:extLst>
              <a:ext uri="{FF2B5EF4-FFF2-40B4-BE49-F238E27FC236}">
                <a16:creationId xmlns:a16="http://schemas.microsoft.com/office/drawing/2014/main" id="{535D8F1C-7E84-4A88-8C28-27DA4620582A}"/>
              </a:ext>
            </a:extLst>
          </p:cNvPr>
          <p:cNvSpPr/>
          <p:nvPr/>
        </p:nvSpPr>
        <p:spPr>
          <a:xfrm>
            <a:off x="5168900" y="5826125"/>
            <a:ext cx="301625" cy="280988"/>
          </a:xfrm>
          <a:prstGeom prst="actionButtonInformation">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solidFill>
                <a:prstClr val="black"/>
              </a:solidFill>
            </a:endParaRPr>
          </a:p>
        </p:txBody>
      </p:sp>
      <p:pic>
        <p:nvPicPr>
          <p:cNvPr id="142357" name="Image 3" descr="Listeria ao microscópio">
            <a:extLst>
              <a:ext uri="{FF2B5EF4-FFF2-40B4-BE49-F238E27FC236}">
                <a16:creationId xmlns:a16="http://schemas.microsoft.com/office/drawing/2014/main" id="{88651515-2FFE-4B08-85EF-736F31188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8" name="ZoneTexte 22">
            <a:extLst>
              <a:ext uri="{FF2B5EF4-FFF2-40B4-BE49-F238E27FC236}">
                <a16:creationId xmlns:a16="http://schemas.microsoft.com/office/drawing/2014/main" id="{5F6BAE80-A080-410F-AF0D-625F6F852579}"/>
              </a:ext>
            </a:extLst>
          </p:cNvPr>
          <p:cNvSpPr txBox="1">
            <a:spLocks noChangeArrowheads="1"/>
          </p:cNvSpPr>
          <p:nvPr/>
        </p:nvSpPr>
        <p:spPr bwMode="auto">
          <a:xfrm>
            <a:off x="5243513" y="6451600"/>
            <a:ext cx="1979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16"/>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8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21"/>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2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8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51" restart="whenNotActive" fill="hold" evtFilter="cancelBubble" nodeType="interactiveSeq">
                <p:stCondLst>
                  <p:cond evt="onClick" delay="0">
                    <p:tgtEl>
                      <p:spTgt spid="5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2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8" restart="whenNotActive" fill="hold" evtFilter="cancelBubble" nodeType="interactiveSeq">
                <p:stCondLst>
                  <p:cond evt="onClick" delay="0">
                    <p:tgtEl>
                      <p:spTgt spid="8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65" restart="whenNotActive" fill="hold" evtFilter="cancelBubble" nodeType="interactiveSeq">
                <p:stCondLst>
                  <p:cond evt="onClick" delay="0">
                    <p:tgtEl>
                      <p:spTgt spid="80"/>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grpId="1" nodeType="withEffect">
                                  <p:stCondLst>
                                    <p:cond delay="0"/>
                                  </p:stCondLst>
                                  <p:childTnLst>
                                    <p:set>
                                      <p:cBhvr>
                                        <p:cTn id="69" dur="1" fill="hold">
                                          <p:stCondLst>
                                            <p:cond delay="0"/>
                                          </p:stCondLst>
                                        </p:cTn>
                                        <p:tgtEl>
                                          <p:spTgt spid="8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3" grpId="0" animBg="1"/>
      <p:bldP spid="3" grpId="1" animBg="1"/>
      <p:bldP spid="91" grpId="0" animBg="1"/>
      <p:bldP spid="91" grpId="1" animBg="1"/>
      <p:bldP spid="45" grpId="0" animBg="1"/>
      <p:bldP spid="45" grpId="1" animBg="1"/>
      <p:bldP spid="51" grpId="0" animBg="1"/>
      <p:bldP spid="51" grpId="1" animBg="1"/>
      <p:bldP spid="80" grpId="0" animBg="1"/>
      <p:bldP spid="80"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oneTexte 3">
            <a:extLst>
              <a:ext uri="{FF2B5EF4-FFF2-40B4-BE49-F238E27FC236}">
                <a16:creationId xmlns:a16="http://schemas.microsoft.com/office/drawing/2014/main" id="{493D6878-F54C-4329-B9E9-E214C5EA9998}"/>
              </a:ext>
            </a:extLst>
          </p:cNvPr>
          <p:cNvSpPr txBox="1">
            <a:spLocks noChangeArrowheads="1"/>
          </p:cNvSpPr>
          <p:nvPr/>
        </p:nvSpPr>
        <p:spPr bwMode="auto">
          <a:xfrm>
            <a:off x="0" y="107950"/>
            <a:ext cx="121920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ctr" eaLnBrk="1" hangingPunct="1"/>
            <a:r>
              <a:rPr lang="fr-FR" altLang="fr-FR" sz="4500" b="1">
                <a:solidFill>
                  <a:srgbClr val="00707C"/>
                </a:solidFill>
                <a:latin typeface="Georgia" panose="02040502050405020303" pitchFamily="18" charset="0"/>
              </a:rPr>
              <a:t>Mais informações</a:t>
            </a:r>
          </a:p>
          <a:p>
            <a:pPr algn="ctr" eaLnBrk="1" hangingPunct="1"/>
            <a:r>
              <a:rPr lang="fr-FR" altLang="fr-FR" sz="4500" b="1">
                <a:solidFill>
                  <a:srgbClr val="00707C"/>
                </a:solidFill>
                <a:latin typeface="Georgia" panose="02040502050405020303" pitchFamily="18" charset="0"/>
              </a:rPr>
              <a:t>Micróbios úteis</a:t>
            </a:r>
          </a:p>
          <a:p>
            <a:pPr algn="ctr" eaLnBrk="1" hangingPunct="1"/>
            <a:endParaRPr lang="en-GB" altLang="fr-FR" sz="4500" b="1">
              <a:solidFill>
                <a:srgbClr val="00707C"/>
              </a:solidFill>
              <a:latin typeface="Georgia" panose="02040502050405020303" pitchFamily="18" charset="0"/>
            </a:endParaRPr>
          </a:p>
        </p:txBody>
      </p:sp>
      <p:sp>
        <p:nvSpPr>
          <p:cNvPr id="143363" name="ZoneTexte 1">
            <a:extLst>
              <a:ext uri="{FF2B5EF4-FFF2-40B4-BE49-F238E27FC236}">
                <a16:creationId xmlns:a16="http://schemas.microsoft.com/office/drawing/2014/main" id="{907E70AF-5D38-465A-A57C-6AAB2A922E5F}"/>
              </a:ext>
            </a:extLst>
          </p:cNvPr>
          <p:cNvSpPr txBox="1">
            <a:spLocks noChangeArrowheads="1"/>
          </p:cNvSpPr>
          <p:nvPr/>
        </p:nvSpPr>
        <p:spPr bwMode="auto">
          <a:xfrm>
            <a:off x="1433513" y="1376363"/>
            <a:ext cx="107315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endParaRPr lang="en-GB" altLang="fr-FR" sz="1200">
              <a:solidFill>
                <a:srgbClr val="00707C"/>
              </a:solidFill>
            </a:endParaRPr>
          </a:p>
          <a:p>
            <a:pPr defTabSz="914400" eaLnBrk="1" hangingPunct="1"/>
            <a:endParaRPr lang="en-GB" altLang="fr-FR" sz="1200">
              <a:solidFill>
                <a:srgbClr val="00707C"/>
              </a:solidFill>
            </a:endParaRPr>
          </a:p>
          <a:p>
            <a:pPr defTabSz="914400" eaLnBrk="1" hangingPunct="1"/>
            <a:r>
              <a:rPr lang="pt-BR" altLang="fr-FR" sz="1200">
                <a:solidFill>
                  <a:srgbClr val="00707C"/>
                </a:solidFill>
              </a:rPr>
              <a:t>Pão, cerveja, vinho e bebidas espirituosas são feitos com a ajuda de fermentos</a:t>
            </a:r>
            <a:r>
              <a:rPr lang="en-GB" altLang="fr-FR" sz="1200">
                <a:solidFill>
                  <a:srgbClr val="00707C"/>
                </a:solidFill>
              </a:rPr>
              <a:t>. </a:t>
            </a:r>
            <a:r>
              <a:rPr lang="pt-BR" altLang="fr-FR" sz="1200">
                <a:solidFill>
                  <a:srgbClr val="00707C"/>
                </a:solidFill>
              </a:rPr>
              <a:t>A levedura clássica usada é </a:t>
            </a:r>
            <a:r>
              <a:rPr lang="pt-BR" altLang="fr-FR" sz="1200" i="1">
                <a:solidFill>
                  <a:srgbClr val="00707C"/>
                </a:solidFill>
              </a:rPr>
              <a:t>Saccharomyces cerevisiae</a:t>
            </a:r>
            <a:r>
              <a:rPr lang="en-GB" altLang="fr-FR" sz="1200" i="1">
                <a:solidFill>
                  <a:srgbClr val="00707C"/>
                </a:solidFill>
              </a:rPr>
              <a:t>.</a:t>
            </a:r>
          </a:p>
          <a:p>
            <a:pPr defTabSz="914400" eaLnBrk="1" hangingPunct="1"/>
            <a:r>
              <a:rPr lang="fr-FR" altLang="fr-FR" sz="1200">
                <a:solidFill>
                  <a:srgbClr val="000000"/>
                </a:solidFill>
                <a:hlinkClick r:id="rId2" tooltip="Click here to open the link"/>
              </a:rPr>
              <a:t>Yeast in winemaking</a:t>
            </a:r>
            <a:endParaRPr lang="fr-FR" altLang="fr-FR" sz="1200">
              <a:solidFill>
                <a:srgbClr val="000000"/>
              </a:solidFill>
            </a:endParaRPr>
          </a:p>
          <a:p>
            <a:pPr defTabSz="914400" eaLnBrk="1" hangingPunct="1"/>
            <a:endParaRPr lang="fr-FR" altLang="fr-FR" sz="1200">
              <a:solidFill>
                <a:srgbClr val="000000"/>
              </a:solidFill>
            </a:endParaRPr>
          </a:p>
          <a:p>
            <a:pPr defTabSz="914400" eaLnBrk="1" hangingPunct="1"/>
            <a:endParaRPr lang="fr-FR" altLang="fr-FR" sz="1200">
              <a:solidFill>
                <a:srgbClr val="000000"/>
              </a:solidFill>
            </a:endParaRPr>
          </a:p>
          <a:p>
            <a:pPr defTabSz="914400" eaLnBrk="1" hangingPunct="1"/>
            <a:endParaRPr lang="en-GB" altLang="fr-FR" sz="1200">
              <a:solidFill>
                <a:srgbClr val="00707C"/>
              </a:solidFill>
            </a:endParaRPr>
          </a:p>
          <a:p>
            <a:pPr defTabSz="914400" eaLnBrk="1" hangingPunct="1"/>
            <a:r>
              <a:rPr lang="pt-BR" altLang="fr-FR" sz="1200">
                <a:solidFill>
                  <a:srgbClr val="00707C"/>
                </a:solidFill>
              </a:rPr>
              <a:t>O vinagre é uma fermentação adicional do vinho por </a:t>
            </a:r>
            <a:r>
              <a:rPr lang="pt-BR" altLang="fr-FR" sz="1200" i="1">
                <a:solidFill>
                  <a:srgbClr val="00707C"/>
                </a:solidFill>
              </a:rPr>
              <a:t>Acetobacter</a:t>
            </a:r>
            <a:r>
              <a:rPr lang="en-GB" altLang="fr-FR" sz="1200">
                <a:solidFill>
                  <a:srgbClr val="00707C"/>
                </a:solidFill>
              </a:rPr>
              <a:t>.</a:t>
            </a:r>
          </a:p>
          <a:p>
            <a:pPr defTabSz="914400" eaLnBrk="1" hangingPunct="1"/>
            <a:endParaRPr lang="en-GB" altLang="fr-FR" sz="1200">
              <a:solidFill>
                <a:srgbClr val="00707C"/>
              </a:solidFill>
            </a:endParaRPr>
          </a:p>
          <a:p>
            <a:pPr defTabSz="914400" eaLnBrk="1" hangingPunct="1"/>
            <a:endParaRPr lang="en-GB" altLang="fr-FR" sz="1200">
              <a:solidFill>
                <a:srgbClr val="00707C"/>
              </a:solidFill>
            </a:endParaRPr>
          </a:p>
          <a:p>
            <a:pPr defTabSz="914400" eaLnBrk="1" hangingPunct="1"/>
            <a:endParaRPr lang="en-GB" altLang="fr-FR" sz="1200">
              <a:solidFill>
                <a:srgbClr val="00707C"/>
              </a:solidFill>
            </a:endParaRPr>
          </a:p>
          <a:p>
            <a:pPr defTabSz="914400" eaLnBrk="1" hangingPunct="1"/>
            <a:endParaRPr lang="en-GB" altLang="fr-FR" sz="1200">
              <a:solidFill>
                <a:srgbClr val="00707C"/>
              </a:solidFill>
            </a:endParaRPr>
          </a:p>
          <a:p>
            <a:pPr defTabSz="914400" eaLnBrk="1" hangingPunct="1"/>
            <a:r>
              <a:rPr lang="pt-BR" altLang="fr-FR" sz="1200">
                <a:solidFill>
                  <a:srgbClr val="00707C"/>
                </a:solidFill>
              </a:rPr>
              <a:t>Os produtos frescos e fermentados, como o iogurte, são feitos com dois tipos de bactérias do ácido lático:  </a:t>
            </a:r>
            <a:r>
              <a:rPr lang="pt-BR" altLang="fr-FR" sz="1200" i="1">
                <a:solidFill>
                  <a:srgbClr val="00707C"/>
                </a:solidFill>
              </a:rPr>
              <a:t>Streptococcus thermophilus </a:t>
            </a:r>
            <a:r>
              <a:rPr lang="pt-BR" altLang="fr-FR" sz="1200">
                <a:solidFill>
                  <a:srgbClr val="00707C"/>
                </a:solidFill>
              </a:rPr>
              <a:t>e</a:t>
            </a:r>
            <a:r>
              <a:rPr lang="pt-BR" altLang="fr-FR" sz="1200" i="1">
                <a:solidFill>
                  <a:srgbClr val="00707C"/>
                </a:solidFill>
              </a:rPr>
              <a:t> Lactobacillus bulgaricus</a:t>
            </a:r>
            <a:r>
              <a:rPr lang="en-US" altLang="fr-FR" sz="1200">
                <a:solidFill>
                  <a:srgbClr val="00707C"/>
                </a:solidFill>
              </a:rPr>
              <a:t>. </a:t>
            </a:r>
            <a:r>
              <a:rPr lang="pt-BR" altLang="fr-FR" sz="1200">
                <a:solidFill>
                  <a:srgbClr val="00707C"/>
                </a:solidFill>
              </a:rPr>
              <a:t>Estas bactérias metabolizam o açúcar do leite e produzem ácido lático</a:t>
            </a:r>
            <a:r>
              <a:rPr lang="en-US" altLang="fr-FR" sz="1200">
                <a:solidFill>
                  <a:srgbClr val="00707C"/>
                </a:solidFill>
              </a:rPr>
              <a:t>. </a:t>
            </a:r>
            <a:r>
              <a:rPr lang="pt-BR" altLang="fr-FR" sz="1200">
                <a:solidFill>
                  <a:srgbClr val="00707C"/>
                </a:solidFill>
              </a:rPr>
              <a:t>O ácido fará as proteínas do leite coagularem, dando uma consistência espessa.</a:t>
            </a:r>
          </a:p>
          <a:p>
            <a:pPr defTabSz="914400" eaLnBrk="1" hangingPunct="1"/>
            <a:r>
              <a:rPr lang="pt-BR" altLang="fr-FR" sz="1200">
                <a:solidFill>
                  <a:srgbClr val="00707C"/>
                </a:solidFill>
                <a:hlinkClick r:id="rId3"/>
              </a:rPr>
              <a:t>Iogurte, um contributo bacteriano para a saúde</a:t>
            </a:r>
            <a:endParaRPr lang="pt-BR" altLang="fr-FR" sz="1200">
              <a:solidFill>
                <a:srgbClr val="00707C"/>
              </a:solidFill>
            </a:endParaRPr>
          </a:p>
          <a:p>
            <a:pPr defTabSz="914400" eaLnBrk="1" hangingPunct="1"/>
            <a:r>
              <a:rPr lang="en-US" altLang="fr-FR" sz="1200">
                <a:solidFill>
                  <a:srgbClr val="00707C"/>
                </a:solidFill>
                <a:hlinkClick r:id="rId4"/>
              </a:rPr>
              <a:t>Como Se Faz - Iogurte</a:t>
            </a:r>
            <a:endParaRPr lang="en-US" altLang="fr-FR" sz="1200">
              <a:solidFill>
                <a:srgbClr val="00707C"/>
              </a:solidFill>
            </a:endParaRPr>
          </a:p>
          <a:p>
            <a:pPr defTabSz="914400" eaLnBrk="1" hangingPunct="1"/>
            <a:endParaRPr lang="en-US" altLang="fr-FR" sz="1200">
              <a:solidFill>
                <a:srgbClr val="00707C"/>
              </a:solidFill>
            </a:endParaRPr>
          </a:p>
          <a:p>
            <a:pPr defTabSz="914400" eaLnBrk="1" hangingPunct="1"/>
            <a:endParaRPr lang="en-US" altLang="fr-FR" sz="1200">
              <a:solidFill>
                <a:srgbClr val="00707C"/>
              </a:solidFill>
            </a:endParaRPr>
          </a:p>
          <a:p>
            <a:pPr defTabSz="914400" eaLnBrk="1" hangingPunct="1"/>
            <a:r>
              <a:rPr lang="pt-BR" altLang="fr-FR" sz="1200">
                <a:solidFill>
                  <a:srgbClr val="00707C"/>
                </a:solidFill>
              </a:rPr>
              <a:t>O queijo é produzido com uma variedade de bactérias do ácido láctico (</a:t>
            </a:r>
            <a:r>
              <a:rPr lang="pt-BR" altLang="fr-FR" sz="1200" i="1">
                <a:solidFill>
                  <a:srgbClr val="00707C"/>
                </a:solidFill>
              </a:rPr>
              <a:t>Lactococcus, Lactobacillus </a:t>
            </a:r>
            <a:r>
              <a:rPr lang="pt-BR" altLang="fr-FR" sz="1200">
                <a:solidFill>
                  <a:srgbClr val="00707C"/>
                </a:solidFill>
              </a:rPr>
              <a:t>ou </a:t>
            </a:r>
            <a:r>
              <a:rPr lang="pt-BR" altLang="fr-FR" sz="1200" i="1">
                <a:solidFill>
                  <a:srgbClr val="00707C"/>
                </a:solidFill>
              </a:rPr>
              <a:t>Streptococcus spp</a:t>
            </a:r>
            <a:r>
              <a:rPr lang="pt-BR" altLang="fr-FR" sz="1200">
                <a:solidFill>
                  <a:srgbClr val="00707C"/>
                </a:solidFill>
              </a:rPr>
              <a:t>.), mas também pode conter </a:t>
            </a:r>
            <a:r>
              <a:rPr lang="pt-BR" altLang="fr-FR" sz="1200" i="1">
                <a:solidFill>
                  <a:srgbClr val="00707C"/>
                </a:solidFill>
              </a:rPr>
              <a:t>Propionibacterium spp</a:t>
            </a:r>
            <a:r>
              <a:rPr lang="pt-BR" altLang="fr-FR" sz="1200">
                <a:solidFill>
                  <a:srgbClr val="00707C"/>
                </a:solidFill>
              </a:rPr>
              <a:t>. usado, por exemplo, no Emmenthaler ou bolores específicos como </a:t>
            </a:r>
            <a:r>
              <a:rPr lang="pt-BR" altLang="fr-FR" sz="1200" i="1">
                <a:solidFill>
                  <a:srgbClr val="00707C"/>
                </a:solidFill>
              </a:rPr>
              <a:t>Penicillium</a:t>
            </a:r>
            <a:r>
              <a:rPr lang="pt-BR" altLang="fr-FR" sz="1200">
                <a:solidFill>
                  <a:srgbClr val="00707C"/>
                </a:solidFill>
              </a:rPr>
              <a:t>, usados no queijo Brie e nos queijos azuis onde se inclui o Roquefort</a:t>
            </a:r>
            <a:r>
              <a:rPr lang="da-DK" altLang="fr-FR" sz="1200">
                <a:solidFill>
                  <a:srgbClr val="00707C"/>
                </a:solidFill>
              </a:rPr>
              <a:t>.</a:t>
            </a:r>
          </a:p>
          <a:p>
            <a:pPr defTabSz="914400" eaLnBrk="1" hangingPunct="1"/>
            <a:r>
              <a:rPr lang="en-US" altLang="fr-FR" sz="1200">
                <a:solidFill>
                  <a:srgbClr val="00707C"/>
                </a:solidFill>
                <a:hlinkClick r:id="rId5"/>
              </a:rPr>
              <a:t>Queijo - Produção</a:t>
            </a:r>
            <a:endParaRPr lang="en-GB" altLang="fr-FR" sz="1200">
              <a:solidFill>
                <a:srgbClr val="00707C"/>
              </a:solidFill>
            </a:endParaRPr>
          </a:p>
          <a:p>
            <a:pPr defTabSz="914400" eaLnBrk="1" hangingPunct="1"/>
            <a:endParaRPr lang="fr-FR" altLang="fr-FR" sz="1200">
              <a:solidFill>
                <a:srgbClr val="000000"/>
              </a:solidFill>
            </a:endParaRPr>
          </a:p>
          <a:p>
            <a:pPr defTabSz="914400" eaLnBrk="1" hangingPunct="1"/>
            <a:endParaRPr lang="fr-FR" altLang="fr-FR" sz="1200">
              <a:solidFill>
                <a:srgbClr val="000000"/>
              </a:solidFill>
            </a:endParaRPr>
          </a:p>
        </p:txBody>
      </p:sp>
      <p:pic>
        <p:nvPicPr>
          <p:cNvPr id="143364" name="Picture 4" descr="Fotografia: Iogurte natural">
            <a:extLst>
              <a:ext uri="{FF2B5EF4-FFF2-40B4-BE49-F238E27FC236}">
                <a16:creationId xmlns:a16="http://schemas.microsoft.com/office/drawing/2014/main" id="{69552F89-E179-4AC7-A9A1-7A6D2699A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 y="3797300"/>
            <a:ext cx="8445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2">
            <a:extLst>
              <a:ext uri="{FF2B5EF4-FFF2-40B4-BE49-F238E27FC236}">
                <a16:creationId xmlns:a16="http://schemas.microsoft.com/office/drawing/2014/main" id="{05734C2C-DC5B-46E2-A2F6-D9EE691E4E57}"/>
              </a:ext>
            </a:extLst>
          </p:cNvPr>
          <p:cNvSpPr>
            <a:spLocks noChangeArrowheads="1"/>
          </p:cNvSpPr>
          <p:nvPr/>
        </p:nvSpPr>
        <p:spPr bwMode="auto">
          <a:xfrm>
            <a:off x="4113213" y="3138488"/>
            <a:ext cx="6875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endParaRPr lang="en-US" altLang="fr-FR" sz="1200">
              <a:solidFill>
                <a:srgbClr val="00707C"/>
              </a:solidFill>
            </a:endParaRPr>
          </a:p>
          <a:p>
            <a:pPr defTabSz="914400" eaLnBrk="1" hangingPunct="1"/>
            <a:endParaRPr lang="en-US" altLang="fr-FR" sz="1200">
              <a:solidFill>
                <a:srgbClr val="00707C"/>
              </a:solidFill>
            </a:endParaRPr>
          </a:p>
          <a:p>
            <a:pPr defTabSz="914400" eaLnBrk="1" hangingPunct="1"/>
            <a:endParaRPr lang="en-US" altLang="fr-FR" sz="1200">
              <a:solidFill>
                <a:srgbClr val="00707C"/>
              </a:solidFill>
            </a:endParaRPr>
          </a:p>
        </p:txBody>
      </p:sp>
      <p:pic>
        <p:nvPicPr>
          <p:cNvPr id="143366" name="Picture 2" descr="Fotografia: Tábua de queijos diversos">
            <a:extLst>
              <a:ext uri="{FF2B5EF4-FFF2-40B4-BE49-F238E27FC236}">
                <a16:creationId xmlns:a16="http://schemas.microsoft.com/office/drawing/2014/main" id="{C82AEBA2-E135-4A56-9D62-39E6ABDE8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75" y="4889500"/>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Image 5" descr="Fotografia: Copos de vinho tinto e branco. Prato de uvas e pipa em 2º plano.">
            <a:extLst>
              <a:ext uri="{FF2B5EF4-FFF2-40B4-BE49-F238E27FC236}">
                <a16:creationId xmlns:a16="http://schemas.microsoft.com/office/drawing/2014/main" id="{30B6DB36-D15E-4CE6-A7E6-D476E79889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75" y="1706563"/>
            <a:ext cx="844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Image 27" descr="Fotografia: Garrafa de vinagre">
            <a:extLst>
              <a:ext uri="{FF2B5EF4-FFF2-40B4-BE49-F238E27FC236}">
                <a16:creationId xmlns:a16="http://schemas.microsoft.com/office/drawing/2014/main" id="{32FF3A87-0983-4649-86C6-EA6F8949C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675" y="2424113"/>
            <a:ext cx="2889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69" name="Groupe 83">
            <a:extLst>
              <a:ext uri="{FF2B5EF4-FFF2-40B4-BE49-F238E27FC236}">
                <a16:creationId xmlns:a16="http://schemas.microsoft.com/office/drawing/2014/main" id="{996ACB95-AED1-461C-88A0-FC87EEE5A9A1}"/>
              </a:ext>
            </a:extLst>
          </p:cNvPr>
          <p:cNvGrpSpPr>
            <a:grpSpLocks/>
          </p:cNvGrpSpPr>
          <p:nvPr/>
        </p:nvGrpSpPr>
        <p:grpSpPr bwMode="auto">
          <a:xfrm>
            <a:off x="-46038" y="6016625"/>
            <a:ext cx="12276138" cy="887413"/>
            <a:chOff x="-46702" y="6016088"/>
            <a:chExt cx="12276859" cy="888671"/>
          </a:xfrm>
        </p:grpSpPr>
        <p:sp>
          <p:nvSpPr>
            <p:cNvPr id="143371" name="ZoneTexte 84">
              <a:extLst>
                <a:ext uri="{FF2B5EF4-FFF2-40B4-BE49-F238E27FC236}">
                  <a16:creationId xmlns:a16="http://schemas.microsoft.com/office/drawing/2014/main" id="{D406823D-5A12-4A9D-A45F-39387F038B86}"/>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Close</a:t>
              </a:r>
            </a:p>
          </p:txBody>
        </p:sp>
        <p:sp>
          <p:nvSpPr>
            <p:cNvPr id="143372" name="ZoneTexte 85">
              <a:extLst>
                <a:ext uri="{FF2B5EF4-FFF2-40B4-BE49-F238E27FC236}">
                  <a16:creationId xmlns:a16="http://schemas.microsoft.com/office/drawing/2014/main" id="{F915536F-BBDF-40B5-B89F-A54C8B4D5C85}"/>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                             Next</a:t>
              </a:r>
            </a:p>
          </p:txBody>
        </p:sp>
        <p:sp>
          <p:nvSpPr>
            <p:cNvPr id="33" name="Rectangle 32">
              <a:extLst>
                <a:ext uri="{FF2B5EF4-FFF2-40B4-BE49-F238E27FC236}">
                  <a16:creationId xmlns:a16="http://schemas.microsoft.com/office/drawing/2014/main" id="{44353718-68DE-4CD5-91AF-0208ADAF1D24}"/>
                </a:ext>
              </a:extLst>
            </p:cNvPr>
            <p:cNvSpPr/>
            <p:nvPr/>
          </p:nvSpPr>
          <p:spPr>
            <a:xfrm>
              <a:off x="-46702"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800">
                <a:solidFill>
                  <a:srgbClr val="FFFFFF"/>
                </a:solidFill>
              </a:endParaRPr>
            </a:p>
          </p:txBody>
        </p:sp>
        <p:sp>
          <p:nvSpPr>
            <p:cNvPr id="34" name="Bouton d’action : vide 33">
              <a:hlinkClick r:id="rId10" action="ppaction://hlinksldjump" highlightClick="1"/>
              <a:extLst>
                <a:ext uri="{FF2B5EF4-FFF2-40B4-BE49-F238E27FC236}">
                  <a16:creationId xmlns:a16="http://schemas.microsoft.com/office/drawing/2014/main" id="{0F2907FC-D5C0-4A37-B8D8-6C3D79E07B3A}"/>
                </a:ext>
              </a:extLst>
            </p:cNvPr>
            <p:cNvSpPr/>
            <p:nvPr/>
          </p:nvSpPr>
          <p:spPr>
            <a:xfrm>
              <a:off x="5276499"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X</a:t>
              </a:r>
            </a:p>
          </p:txBody>
        </p:sp>
        <p:sp>
          <p:nvSpPr>
            <p:cNvPr id="143375" name="ZoneTexte 89">
              <a:extLst>
                <a:ext uri="{FF2B5EF4-FFF2-40B4-BE49-F238E27FC236}">
                  <a16:creationId xmlns:a16="http://schemas.microsoft.com/office/drawing/2014/main" id="{CAA1773E-3163-4A8F-97A5-778233D9DAFC}"/>
                </a:ext>
              </a:extLst>
            </p:cNvPr>
            <p:cNvSpPr txBox="1">
              <a:spLocks noChangeArrowheads="1"/>
            </p:cNvSpPr>
            <p:nvPr/>
          </p:nvSpPr>
          <p:spPr bwMode="auto">
            <a:xfrm>
              <a:off x="9572528" y="6135725"/>
              <a:ext cx="2136367"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                              Próximo</a:t>
              </a:r>
            </a:p>
          </p:txBody>
        </p:sp>
        <p:sp>
          <p:nvSpPr>
            <p:cNvPr id="37" name="Bouton d’action : vide 36">
              <a:hlinkClick r:id="" action="ppaction://hlinkshowjump?jump=nextslide" highlightClick="1"/>
              <a:extLst>
                <a:ext uri="{FF2B5EF4-FFF2-40B4-BE49-F238E27FC236}">
                  <a16:creationId xmlns:a16="http://schemas.microsoft.com/office/drawing/2014/main" id="{4D17D171-6266-4EFB-9D36-5EB52384623F}"/>
                </a:ext>
              </a:extLst>
            </p:cNvPr>
            <p:cNvSpPr/>
            <p:nvPr/>
          </p:nvSpPr>
          <p:spPr>
            <a:xfrm>
              <a:off x="11555430"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&gt;</a:t>
              </a:r>
            </a:p>
          </p:txBody>
        </p:sp>
        <p:pic>
          <p:nvPicPr>
            <p:cNvPr id="143377" name="Image 91">
              <a:extLst>
                <a:ext uri="{FF2B5EF4-FFF2-40B4-BE49-F238E27FC236}">
                  <a16:creationId xmlns:a16="http://schemas.microsoft.com/office/drawing/2014/main" id="{ABD8A9F6-B30B-4C65-8AC5-392F32DEC3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70" name="ZoneTexte 22">
            <a:extLst>
              <a:ext uri="{FF2B5EF4-FFF2-40B4-BE49-F238E27FC236}">
                <a16:creationId xmlns:a16="http://schemas.microsoft.com/office/drawing/2014/main" id="{D9953828-1F88-4AB1-AB4B-01186635C816}"/>
              </a:ext>
            </a:extLst>
          </p:cNvPr>
          <p:cNvSpPr txBox="1">
            <a:spLocks noChangeArrowheads="1"/>
          </p:cNvSpPr>
          <p:nvPr/>
        </p:nvSpPr>
        <p:spPr bwMode="auto">
          <a:xfrm>
            <a:off x="5584825" y="6159500"/>
            <a:ext cx="1981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oneTexte 1">
            <a:extLst>
              <a:ext uri="{FF2B5EF4-FFF2-40B4-BE49-F238E27FC236}">
                <a16:creationId xmlns:a16="http://schemas.microsoft.com/office/drawing/2014/main" id="{BF8AFCB7-33A8-48F1-A9E6-4D8D9F215C7E}"/>
              </a:ext>
            </a:extLst>
          </p:cNvPr>
          <p:cNvSpPr txBox="1">
            <a:spLocks noChangeArrowheads="1"/>
          </p:cNvSpPr>
          <p:nvPr/>
        </p:nvSpPr>
        <p:spPr bwMode="auto">
          <a:xfrm>
            <a:off x="1304925" y="1309688"/>
            <a:ext cx="1086008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endParaRPr lang="en-GB" altLang="fr-FR" sz="1200">
              <a:solidFill>
                <a:srgbClr val="00707C"/>
              </a:solidFill>
            </a:endParaRPr>
          </a:p>
          <a:p>
            <a:pPr defTabSz="914400" eaLnBrk="1" hangingPunct="1"/>
            <a:r>
              <a:rPr lang="pt-BR" altLang="fr-FR" sz="1200">
                <a:solidFill>
                  <a:srgbClr val="00707C"/>
                </a:solidFill>
              </a:rPr>
              <a:t>Muitos pratos populares de vegetais são fermentados com bactérias do ácido lático do género </a:t>
            </a:r>
            <a:r>
              <a:rPr lang="pt-BR" altLang="fr-FR" sz="1200" i="1">
                <a:solidFill>
                  <a:srgbClr val="00707C"/>
                </a:solidFill>
              </a:rPr>
              <a:t>Lactobacillus</a:t>
            </a:r>
            <a:r>
              <a:rPr lang="en-GB" altLang="fr-FR" sz="1200">
                <a:solidFill>
                  <a:srgbClr val="00707C"/>
                </a:solidFill>
              </a:rPr>
              <a:t>.</a:t>
            </a:r>
          </a:p>
          <a:p>
            <a:pPr defTabSz="914400" eaLnBrk="1" hangingPunct="1"/>
            <a:r>
              <a:rPr lang="en-US" altLang="fr-FR" sz="1200">
                <a:solidFill>
                  <a:srgbClr val="00707C"/>
                </a:solidFill>
                <a:hlinkClick r:id="rId3" tooltip="Click here to open the link"/>
              </a:rPr>
              <a:t>Sauerkraut</a:t>
            </a:r>
            <a:endParaRPr lang="en-US" altLang="fr-FR" sz="1200">
              <a:solidFill>
                <a:srgbClr val="00707C"/>
              </a:solidFill>
            </a:endParaRPr>
          </a:p>
          <a:p>
            <a:pPr defTabSz="914400" eaLnBrk="1" hangingPunct="1"/>
            <a:r>
              <a:rPr lang="fr-FR" altLang="fr-FR" sz="1200">
                <a:solidFill>
                  <a:srgbClr val="00707C"/>
                </a:solidFill>
                <a:hlinkClick r:id="rId4" tooltip="Click here to open the link"/>
              </a:rPr>
              <a:t>Microorganisms present in kimchi</a:t>
            </a:r>
            <a:endParaRPr lang="en-US" altLang="fr-FR" sz="1200">
              <a:solidFill>
                <a:srgbClr val="00707C"/>
              </a:solidFill>
            </a:endParaRPr>
          </a:p>
          <a:p>
            <a:pPr defTabSz="914400" eaLnBrk="1" hangingPunct="1"/>
            <a:endParaRPr lang="da-DK" altLang="fr-FR" sz="1200">
              <a:solidFill>
                <a:srgbClr val="00707C"/>
              </a:solidFill>
            </a:endParaRPr>
          </a:p>
          <a:p>
            <a:pPr defTabSz="914400" eaLnBrk="1" hangingPunct="1"/>
            <a:endParaRPr lang="da-DK" altLang="fr-FR" sz="1200">
              <a:solidFill>
                <a:srgbClr val="00707C"/>
              </a:solidFill>
            </a:endParaRPr>
          </a:p>
          <a:p>
            <a:pPr defTabSz="914400" eaLnBrk="1" hangingPunct="1"/>
            <a:r>
              <a:rPr lang="pt-BR" altLang="fr-FR" sz="1200">
                <a:solidFill>
                  <a:srgbClr val="00707C"/>
                </a:solidFill>
              </a:rPr>
              <a:t>Os enchidos tradicionais fermentados também são produzidos com bactérias do ácido láctico como acidificantes, mas também por, entre outros microrganismos, estafilococos coagulase-negativos e micrococos</a:t>
            </a:r>
            <a:r>
              <a:rPr lang="da-DK" altLang="fr-FR" sz="1200">
                <a:solidFill>
                  <a:srgbClr val="00707C"/>
                </a:solidFill>
              </a:rPr>
              <a:t>.</a:t>
            </a:r>
          </a:p>
          <a:p>
            <a:pPr defTabSz="914400" eaLnBrk="1" hangingPunct="1"/>
            <a:r>
              <a:rPr lang="da-DK" altLang="fr-FR" sz="1200">
                <a:solidFill>
                  <a:srgbClr val="00707C"/>
                </a:solidFill>
                <a:hlinkClick r:id="rId5" tooltip="Click here to open the link"/>
              </a:rPr>
              <a:t>Salami fermentation</a:t>
            </a:r>
            <a:endParaRPr lang="da-DK" altLang="fr-FR" sz="1200">
              <a:solidFill>
                <a:srgbClr val="00707C"/>
              </a:solidFill>
            </a:endParaRPr>
          </a:p>
          <a:p>
            <a:pPr defTabSz="914400"/>
            <a:endParaRPr lang="en-GB" altLang="fr-FR" sz="1200">
              <a:solidFill>
                <a:srgbClr val="00707C"/>
              </a:solidFill>
            </a:endParaRPr>
          </a:p>
          <a:p>
            <a:pPr defTabSz="914400"/>
            <a:endParaRPr lang="en-GB" altLang="fr-FR" sz="1200">
              <a:solidFill>
                <a:srgbClr val="000000"/>
              </a:solidFill>
            </a:endParaRPr>
          </a:p>
          <a:p>
            <a:pPr defTabSz="914400"/>
            <a:endParaRPr lang="en-GB" altLang="fr-FR" sz="1200">
              <a:solidFill>
                <a:srgbClr val="000000"/>
              </a:solidFill>
            </a:endParaRPr>
          </a:p>
          <a:p>
            <a:pPr defTabSz="914400"/>
            <a:r>
              <a:rPr lang="pt-BR" altLang="fr-FR" sz="1200">
                <a:solidFill>
                  <a:srgbClr val="00707C"/>
                </a:solidFill>
              </a:rPr>
              <a:t>O molho de soja é o resultado de uma primeira fermentação da soja por um bolor (</a:t>
            </a:r>
            <a:r>
              <a:rPr lang="pt-BR" altLang="fr-FR" sz="1200" i="1">
                <a:solidFill>
                  <a:srgbClr val="00707C"/>
                </a:solidFill>
              </a:rPr>
              <a:t>Aspergillus oryzae</a:t>
            </a:r>
            <a:r>
              <a:rPr lang="pt-BR" altLang="fr-FR" sz="1200">
                <a:solidFill>
                  <a:srgbClr val="00707C"/>
                </a:solidFill>
              </a:rPr>
              <a:t>) seguida de uma fermentação com leveduras</a:t>
            </a:r>
            <a:r>
              <a:rPr lang="en-GB" altLang="fr-FR" sz="1200">
                <a:solidFill>
                  <a:srgbClr val="00707C"/>
                </a:solidFill>
              </a:rPr>
              <a:t>.</a:t>
            </a:r>
          </a:p>
          <a:p>
            <a:pPr defTabSz="914400"/>
            <a:r>
              <a:rPr lang="en-GB" altLang="fr-FR" sz="1200">
                <a:solidFill>
                  <a:srgbClr val="00707C"/>
                </a:solidFill>
                <a:hlinkClick r:id="rId6"/>
              </a:rPr>
              <a:t>How soy sauce is made</a:t>
            </a:r>
            <a:endParaRPr lang="en-GB" altLang="fr-FR" sz="1200">
              <a:solidFill>
                <a:srgbClr val="00707C"/>
              </a:solidFill>
            </a:endParaRPr>
          </a:p>
          <a:p>
            <a:pPr defTabSz="914400"/>
            <a:endParaRPr lang="en-GB" altLang="fr-FR" sz="1200">
              <a:solidFill>
                <a:srgbClr val="00707C"/>
              </a:solidFill>
            </a:endParaRPr>
          </a:p>
          <a:p>
            <a:pPr defTabSz="914400"/>
            <a:endParaRPr lang="en-GB" altLang="fr-FR" sz="1200">
              <a:solidFill>
                <a:srgbClr val="00707C"/>
              </a:solidFill>
            </a:endParaRPr>
          </a:p>
          <a:p>
            <a:pPr defTabSz="914400"/>
            <a:endParaRPr lang="en-GB" altLang="fr-FR" sz="1200">
              <a:solidFill>
                <a:srgbClr val="00707C"/>
              </a:solidFill>
            </a:endParaRPr>
          </a:p>
          <a:p>
            <a:pPr defTabSz="914400"/>
            <a:r>
              <a:rPr lang="pt-BR" altLang="fr-FR" sz="1200">
                <a:solidFill>
                  <a:srgbClr val="00707C"/>
                </a:solidFill>
              </a:rPr>
              <a:t>O “Natto” (prato japonês de soja) e muitos outros produtos à base de leguminosas / sementes na Ásia, Índia e África são produzidos com </a:t>
            </a:r>
            <a:r>
              <a:rPr lang="pt-BR" altLang="fr-FR" sz="1200" i="1">
                <a:solidFill>
                  <a:srgbClr val="00707C"/>
                </a:solidFill>
              </a:rPr>
              <a:t>Bacillus</a:t>
            </a:r>
            <a:r>
              <a:rPr lang="pt-BR" altLang="fr-FR" sz="1200">
                <a:solidFill>
                  <a:srgbClr val="00707C"/>
                </a:solidFill>
              </a:rPr>
              <a:t> sp.</a:t>
            </a:r>
          </a:p>
          <a:p>
            <a:pPr defTabSz="914400"/>
            <a:r>
              <a:rPr lang="pt-BR" altLang="fr-FR" sz="1200">
                <a:solidFill>
                  <a:srgbClr val="00707C"/>
                </a:solidFill>
              </a:rPr>
              <a:t>Essas bactérias têm uma forte atividade proteolítica (e olfativa) e os produtos normalmente são alcalinos (pH acima do neutro</a:t>
            </a:r>
            <a:r>
              <a:rPr lang="en-GB" altLang="fr-FR" sz="1200">
                <a:solidFill>
                  <a:srgbClr val="00707C"/>
                </a:solidFill>
              </a:rPr>
              <a:t>).</a:t>
            </a:r>
          </a:p>
          <a:p>
            <a:pPr defTabSz="914400"/>
            <a:endParaRPr lang="en-GB" altLang="fr-FR" sz="1200">
              <a:solidFill>
                <a:srgbClr val="00707C"/>
              </a:solidFill>
            </a:endParaRPr>
          </a:p>
          <a:p>
            <a:pPr defTabSz="914400"/>
            <a:endParaRPr lang="en-GB" altLang="fr-FR" sz="1600">
              <a:solidFill>
                <a:srgbClr val="00707C"/>
              </a:solidFill>
            </a:endParaRPr>
          </a:p>
          <a:p>
            <a:pPr defTabSz="914400"/>
            <a:endParaRPr lang="en-GB" altLang="fr-FR" sz="1200">
              <a:solidFill>
                <a:srgbClr val="00707C"/>
              </a:solidFill>
            </a:endParaRPr>
          </a:p>
          <a:p>
            <a:pPr defTabSz="914400"/>
            <a:r>
              <a:rPr lang="pt-BR" altLang="fr-FR" sz="1200">
                <a:solidFill>
                  <a:srgbClr val="00707C"/>
                </a:solidFill>
              </a:rPr>
              <a:t>Os “Ugba” nigerianos são feitos a partir de sementes de uma leguminosa local (semelhante à sucupira Sul-Americana).</a:t>
            </a:r>
            <a:endParaRPr lang="en-GB" altLang="fr-FR" sz="1200">
              <a:solidFill>
                <a:srgbClr val="00707C"/>
              </a:solidFill>
            </a:endParaRPr>
          </a:p>
        </p:txBody>
      </p:sp>
      <p:pic>
        <p:nvPicPr>
          <p:cNvPr id="144387" name="Picture 4" descr="Fotografia: Metade de salami e salami fatiado">
            <a:extLst>
              <a:ext uri="{FF2B5EF4-FFF2-40B4-BE49-F238E27FC236}">
                <a16:creationId xmlns:a16="http://schemas.microsoft.com/office/drawing/2014/main" id="{A0187E32-A58C-42A1-BEEB-E748B0105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438" y="2449513"/>
            <a:ext cx="8445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8" descr="Fotografia: Peça de sushi a ser mergulhada em taça de molho de soja">
            <a:extLst>
              <a:ext uri="{FF2B5EF4-FFF2-40B4-BE49-F238E27FC236}">
                <a16:creationId xmlns:a16="http://schemas.microsoft.com/office/drawing/2014/main" id="{802468A8-3531-4F43-BB52-D0D9F49801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8" y="3405188"/>
            <a:ext cx="8445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2" descr="Fotografia: Prato de Ugba (tiras de vegetal acastanhadas)">
            <a:extLst>
              <a:ext uri="{FF2B5EF4-FFF2-40B4-BE49-F238E27FC236}">
                <a16:creationId xmlns:a16="http://schemas.microsoft.com/office/drawing/2014/main" id="{27160D2B-12D7-4C5F-ACB0-97BA679FF9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438" y="5295900"/>
            <a:ext cx="8445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Image 2" descr="Fotografia: Taça de Natto (feijão branco e pegajoso)">
            <a:extLst>
              <a:ext uri="{FF2B5EF4-FFF2-40B4-BE49-F238E27FC236}">
                <a16:creationId xmlns:a16="http://schemas.microsoft.com/office/drawing/2014/main" id="{0B33D1D6-D695-4F11-833F-240867BF9E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438" y="4289425"/>
            <a:ext cx="8445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Image 1" descr="Fotografia: Prato de sauerkraut com carnes.">
            <a:extLst>
              <a:ext uri="{FF2B5EF4-FFF2-40B4-BE49-F238E27FC236}">
                <a16:creationId xmlns:a16="http://schemas.microsoft.com/office/drawing/2014/main" id="{CE2431F4-0385-4A9C-9643-9FFEE85CA1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438" y="1462088"/>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2" name="Groupe 83">
            <a:extLst>
              <a:ext uri="{FF2B5EF4-FFF2-40B4-BE49-F238E27FC236}">
                <a16:creationId xmlns:a16="http://schemas.microsoft.com/office/drawing/2014/main" id="{1E602188-0E9D-44DE-9BB6-855EF7961F9C}"/>
              </a:ext>
            </a:extLst>
          </p:cNvPr>
          <p:cNvGrpSpPr>
            <a:grpSpLocks/>
          </p:cNvGrpSpPr>
          <p:nvPr/>
        </p:nvGrpSpPr>
        <p:grpSpPr bwMode="auto">
          <a:xfrm>
            <a:off x="-46038" y="6016625"/>
            <a:ext cx="12276138" cy="887413"/>
            <a:chOff x="-46702" y="6016088"/>
            <a:chExt cx="12276859" cy="888671"/>
          </a:xfrm>
        </p:grpSpPr>
        <p:sp>
          <p:nvSpPr>
            <p:cNvPr id="144396" name="ZoneTexte 84">
              <a:extLst>
                <a:ext uri="{FF2B5EF4-FFF2-40B4-BE49-F238E27FC236}">
                  <a16:creationId xmlns:a16="http://schemas.microsoft.com/office/drawing/2014/main" id="{BBA8D8D4-D23C-4279-9A0D-F52E64E0C97F}"/>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Close</a:t>
              </a:r>
            </a:p>
          </p:txBody>
        </p:sp>
        <p:sp>
          <p:nvSpPr>
            <p:cNvPr id="144397" name="ZoneTexte 85">
              <a:extLst>
                <a:ext uri="{FF2B5EF4-FFF2-40B4-BE49-F238E27FC236}">
                  <a16:creationId xmlns:a16="http://schemas.microsoft.com/office/drawing/2014/main" id="{14449BF9-FEBC-40D9-9300-06981747D1C3}"/>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FontTx/>
                <a:buNone/>
              </a:pPr>
              <a:r>
                <a:rPr lang="fr-FR" altLang="fr-FR">
                  <a:solidFill>
                    <a:srgbClr val="FFFFFF"/>
                  </a:solidFill>
                </a:rPr>
                <a:t>                             Next</a:t>
              </a:r>
            </a:p>
          </p:txBody>
        </p:sp>
        <p:sp>
          <p:nvSpPr>
            <p:cNvPr id="43" name="Rectangle 42">
              <a:extLst>
                <a:ext uri="{FF2B5EF4-FFF2-40B4-BE49-F238E27FC236}">
                  <a16:creationId xmlns:a16="http://schemas.microsoft.com/office/drawing/2014/main" id="{0EF09910-C0F0-4423-80CC-A64E63BDD89A}"/>
                </a:ext>
              </a:extLst>
            </p:cNvPr>
            <p:cNvSpPr/>
            <p:nvPr/>
          </p:nvSpPr>
          <p:spPr>
            <a:xfrm>
              <a:off x="-46702"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fr-FR" sz="1800">
                <a:solidFill>
                  <a:srgbClr val="FFFFFF"/>
                </a:solidFill>
              </a:endParaRPr>
            </a:p>
          </p:txBody>
        </p:sp>
        <p:sp>
          <p:nvSpPr>
            <p:cNvPr id="44" name="Bouton d’action : vide 43">
              <a:hlinkClick r:id="rId12" action="ppaction://hlinksldjump" highlightClick="1"/>
              <a:extLst>
                <a:ext uri="{FF2B5EF4-FFF2-40B4-BE49-F238E27FC236}">
                  <a16:creationId xmlns:a16="http://schemas.microsoft.com/office/drawing/2014/main" id="{9FD3C124-1E3D-4584-82FB-AF35C22B54A4}"/>
                </a:ext>
              </a:extLst>
            </p:cNvPr>
            <p:cNvSpPr/>
            <p:nvPr/>
          </p:nvSpPr>
          <p:spPr>
            <a:xfrm>
              <a:off x="5276499"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X</a:t>
              </a:r>
            </a:p>
          </p:txBody>
        </p:sp>
        <p:sp>
          <p:nvSpPr>
            <p:cNvPr id="47" name="Bouton d’action : vide 46">
              <a:hlinkClick r:id="" action="ppaction://hlinkshowjump?jump=nextslide" highlightClick="1"/>
              <a:extLst>
                <a:ext uri="{FF2B5EF4-FFF2-40B4-BE49-F238E27FC236}">
                  <a16:creationId xmlns:a16="http://schemas.microsoft.com/office/drawing/2014/main" id="{33012153-524C-4F36-9367-B2A98EBE6FB2}"/>
                </a:ext>
              </a:extLst>
            </p:cNvPr>
            <p:cNvSpPr/>
            <p:nvPr/>
          </p:nvSpPr>
          <p:spPr>
            <a:xfrm>
              <a:off x="11555430"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&gt;</a:t>
              </a:r>
            </a:p>
          </p:txBody>
        </p:sp>
        <p:pic>
          <p:nvPicPr>
            <p:cNvPr id="144401" name="Image 91">
              <a:extLst>
                <a:ext uri="{FF2B5EF4-FFF2-40B4-BE49-F238E27FC236}">
                  <a16:creationId xmlns:a16="http://schemas.microsoft.com/office/drawing/2014/main" id="{102C6B39-429A-40E0-901E-907E313ADB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Bouton d’action : vide 48">
              <a:hlinkClick r:id="" action="ppaction://hlinkshowjump?jump=previousslide" highlightClick="1"/>
              <a:extLst>
                <a:ext uri="{FF2B5EF4-FFF2-40B4-BE49-F238E27FC236}">
                  <a16:creationId xmlns:a16="http://schemas.microsoft.com/office/drawing/2014/main" id="{B016096C-8900-4738-881F-1C94035FC31E}"/>
                </a:ext>
              </a:extLst>
            </p:cNvPr>
            <p:cNvSpPr/>
            <p:nvPr/>
          </p:nvSpPr>
          <p:spPr>
            <a:xfrm>
              <a:off x="9439168"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800">
                  <a:solidFill>
                    <a:prstClr val="black"/>
                  </a:solidFill>
                </a:rPr>
                <a:t>&lt;</a:t>
              </a:r>
            </a:p>
          </p:txBody>
        </p:sp>
      </p:grpSp>
      <p:sp>
        <p:nvSpPr>
          <p:cNvPr id="144393" name="ZoneTexte 22">
            <a:extLst>
              <a:ext uri="{FF2B5EF4-FFF2-40B4-BE49-F238E27FC236}">
                <a16:creationId xmlns:a16="http://schemas.microsoft.com/office/drawing/2014/main" id="{9606DEF4-BB78-4338-9B70-35FE4651D868}"/>
              </a:ext>
            </a:extLst>
          </p:cNvPr>
          <p:cNvSpPr txBox="1">
            <a:spLocks noChangeArrowheads="1"/>
          </p:cNvSpPr>
          <p:nvPr/>
        </p:nvSpPr>
        <p:spPr bwMode="auto">
          <a:xfrm>
            <a:off x="5584825" y="6159500"/>
            <a:ext cx="1981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pt-BR" altLang="fr-FR">
                <a:solidFill>
                  <a:schemeClr val="bg1"/>
                </a:solidFill>
              </a:rPr>
              <a:t>Fechar e voltar à sessão 2</a:t>
            </a:r>
            <a:endParaRPr lang="fr-FR" altLang="fr-FR">
              <a:solidFill>
                <a:schemeClr val="bg1"/>
              </a:solidFill>
            </a:endParaRPr>
          </a:p>
        </p:txBody>
      </p:sp>
      <p:sp>
        <p:nvSpPr>
          <p:cNvPr id="144394" name="ZoneTexte 89">
            <a:extLst>
              <a:ext uri="{FF2B5EF4-FFF2-40B4-BE49-F238E27FC236}">
                <a16:creationId xmlns:a16="http://schemas.microsoft.com/office/drawing/2014/main" id="{F091F58C-768D-4624-A4AA-5A7A7CD9EC92}"/>
              </a:ext>
            </a:extLst>
          </p:cNvPr>
          <p:cNvSpPr txBox="1">
            <a:spLocks noChangeArrowheads="1"/>
          </p:cNvSpPr>
          <p:nvPr/>
        </p:nvSpPr>
        <p:spPr bwMode="auto">
          <a:xfrm>
            <a:off x="9637713" y="6135688"/>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rPr>
              <a:t>  Anterior             Próximo</a:t>
            </a:r>
          </a:p>
        </p:txBody>
      </p:sp>
      <p:sp>
        <p:nvSpPr>
          <p:cNvPr id="144395" name="ZoneTexte 3">
            <a:extLst>
              <a:ext uri="{FF2B5EF4-FFF2-40B4-BE49-F238E27FC236}">
                <a16:creationId xmlns:a16="http://schemas.microsoft.com/office/drawing/2014/main" id="{3624F267-E5BF-4120-B94E-8D125226EF57}"/>
              </a:ext>
            </a:extLst>
          </p:cNvPr>
          <p:cNvSpPr txBox="1">
            <a:spLocks noChangeArrowheads="1"/>
          </p:cNvSpPr>
          <p:nvPr/>
        </p:nvSpPr>
        <p:spPr bwMode="auto">
          <a:xfrm>
            <a:off x="0" y="107950"/>
            <a:ext cx="1219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fr-FR" altLang="fr-FR" sz="4500" b="1">
                <a:solidFill>
                  <a:srgbClr val="00707C"/>
                </a:solidFill>
                <a:latin typeface="Georgia" panose="02040502050405020303" pitchFamily="18" charset="0"/>
              </a:rPr>
              <a:t>Mais informações</a:t>
            </a:r>
          </a:p>
          <a:p>
            <a:pPr algn="ctr" eaLnBrk="1" hangingPunct="1">
              <a:lnSpc>
                <a:spcPct val="100000"/>
              </a:lnSpc>
              <a:spcBef>
                <a:spcPct val="0"/>
              </a:spcBef>
              <a:buFontTx/>
              <a:buNone/>
            </a:pPr>
            <a:r>
              <a:rPr lang="fr-FR" altLang="fr-FR" sz="4500" b="1">
                <a:solidFill>
                  <a:srgbClr val="00707C"/>
                </a:solidFill>
                <a:latin typeface="Georgia" panose="02040502050405020303" pitchFamily="18" charset="0"/>
              </a:rPr>
              <a:t>Micróbios úteis</a:t>
            </a:r>
          </a:p>
        </p:txBody>
      </p:sp>
    </p:spTree>
  </p:cSld>
  <p:clrMapOvr>
    <a:masterClrMapping/>
  </p:clrMapOvr>
  <p:transition spd="med">
    <p:fade/>
  </p:transition>
</p:sld>
</file>

<file path=ppt/theme/theme1.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2.xml><?xml version="1.0" encoding="utf-8"?>
<a:theme xmlns:a="http://schemas.openxmlformats.org/drawingml/2006/main" name="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ENG_small.potx" id="{7372F832-0FEC-4AE6-91CC-93C5EF5800A9}" vid="{D093ABB3-BDDF-4E0E-96BC-BAAD417507A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CF5F04-4A37-4D6C-AAE4-40B738D3F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416364-3C21-4DE6-B7DF-FF6A034C811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091414E-41FA-4E42-97A5-C19D1C6D39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Safeconsume Theme</Template>
  <TotalTime>0</TotalTime>
  <Words>13387</Words>
  <Application>Microsoft Office PowerPoint</Application>
  <PresentationFormat>Grand écran</PresentationFormat>
  <Paragraphs>3025</Paragraphs>
  <Slides>100</Slides>
  <Notes>9</Notes>
  <HiddenSlides>0</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100</vt:i4>
      </vt:variant>
    </vt:vector>
  </HeadingPairs>
  <TitlesOfParts>
    <vt:vector size="110" baseType="lpstr">
      <vt:lpstr>Arial</vt:lpstr>
      <vt:lpstr>Calibri</vt:lpstr>
      <vt:lpstr>Georgia</vt:lpstr>
      <vt:lpstr>Microsoft New Tai Lue</vt:lpstr>
      <vt:lpstr>Microsoft Sans Serif</vt:lpstr>
      <vt:lpstr>Times New Roman</vt:lpstr>
      <vt:lpstr>Wingdings</vt:lpstr>
      <vt:lpstr>Tema1</vt:lpstr>
      <vt:lpstr>blank</vt:lpstr>
      <vt:lpstr>Microsoft Excel Chart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Hugues</dc:creator>
  <cp:lastModifiedBy>virginie Hugues</cp:lastModifiedBy>
  <cp:revision>849</cp:revision>
  <dcterms:created xsi:type="dcterms:W3CDTF">2019-07-29T06:59:31Z</dcterms:created>
  <dcterms:modified xsi:type="dcterms:W3CDTF">2021-06-17T13:03:17Z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