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064" r:id="rId5"/>
  </p:sldMasterIdLst>
  <p:notesMasterIdLst>
    <p:notesMasterId r:id="rId18"/>
  </p:notesMasterIdLst>
  <p:sldIdLst>
    <p:sldId id="262" r:id="rId6"/>
    <p:sldId id="271" r:id="rId7"/>
    <p:sldId id="272" r:id="rId8"/>
    <p:sldId id="390" r:id="rId9"/>
    <p:sldId id="391" r:id="rId10"/>
    <p:sldId id="393" r:id="rId11"/>
    <p:sldId id="394" r:id="rId12"/>
    <p:sldId id="395" r:id="rId13"/>
    <p:sldId id="402" r:id="rId14"/>
    <p:sldId id="400" r:id="rId15"/>
    <p:sldId id="392" r:id="rId16"/>
    <p:sldId id="398" r:id="rId17"/>
  </p:sldIdLst>
  <p:sldSz cx="12192000" cy="6858000"/>
  <p:notesSz cx="6858000" cy="9144000"/>
  <p:defaultTextStyle>
    <a:defPPr>
      <a:defRPr lang="en-US"/>
    </a:defPPr>
    <a:lvl1pPr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228600" indent="2286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457200" indent="4572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685800" indent="6858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914400" indent="9144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800F2-B709-47C8-8728-608B68647D3C}" v="24" dt="2020-12-05T14:11:11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/>
    <p:restoredTop sz="94637"/>
  </p:normalViewPr>
  <p:slideViewPr>
    <p:cSldViewPr snapToGrid="0">
      <p:cViewPr varScale="1">
        <p:scale>
          <a:sx n="95" d="100"/>
          <a:sy n="95" d="100"/>
        </p:scale>
        <p:origin x="1452" y="84"/>
      </p:cViewPr>
      <p:guideLst>
        <p:guide orient="horz" pos="2160"/>
        <p:guide pos="3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FBA6307-20DF-4713-9734-C70D41BDE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2EC419-B435-4CF5-8A80-7792288558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005B80-F0B0-4009-9764-1D0B49F84E72}" type="datetimeFigureOut">
              <a:rPr lang="fr-FR"/>
              <a:pPr>
                <a:defRPr/>
              </a:pPr>
              <a:t>17/06/2021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0CBEB9E-EEEE-492C-BCE0-4C2BE0558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FF2E306E-05DD-4743-A202-7B890A6D1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F3E51F-3243-4DDA-9CE3-410F3F52E2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194500-3D66-4012-B97C-53F5ADCFF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E04EF4-AF34-49E4-A5EF-64714079CE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>
            <a:extLst>
              <a:ext uri="{FF2B5EF4-FFF2-40B4-BE49-F238E27FC236}">
                <a16:creationId xmlns:a16="http://schemas.microsoft.com/office/drawing/2014/main" id="{C2660A2F-FE49-40D4-89A0-DCCE2B7DCF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notes 2">
            <a:extLst>
              <a:ext uri="{FF2B5EF4-FFF2-40B4-BE49-F238E27FC236}">
                <a16:creationId xmlns:a16="http://schemas.microsoft.com/office/drawing/2014/main" id="{F987A1D4-2FAC-4F6C-8697-E58D8E866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9940" name="Espace réservé du numéro de diapositive 3">
            <a:extLst>
              <a:ext uri="{FF2B5EF4-FFF2-40B4-BE49-F238E27FC236}">
                <a16:creationId xmlns:a16="http://schemas.microsoft.com/office/drawing/2014/main" id="{0E10C2DD-132A-4A32-A0FC-CE33A4634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fld id="{C05A4AEC-6977-470A-A28C-437D5F001651}" type="slidenum">
              <a:rPr lang="fr-FR" altLang="fr-FR" sz="1200" smtClean="0">
                <a:latin typeface="Calibri" panose="020F0502020204030204" pitchFamily="34" charset="0"/>
              </a:rPr>
              <a:pPr/>
              <a:t>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image.ku.dk/lightbox/211/13407586855728741badb20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6DA31638-20D7-45CA-A1F6-FA958012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79663"/>
            <a:ext cx="7937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513274D6-2425-4C40-9E84-02CF1073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5913438"/>
            <a:ext cx="817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032F83F-1F25-465F-A3F6-57A8F559C40A}"/>
              </a:ext>
            </a:extLst>
          </p:cNvPr>
          <p:cNvSpPr txBox="1"/>
          <p:nvPr/>
        </p:nvSpPr>
        <p:spPr>
          <a:xfrm>
            <a:off x="8758238" y="5870575"/>
            <a:ext cx="21717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32052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F7B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0500E94A-10CF-4B9A-BB23-2EB17B1E7D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78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C5C8F586-BBAC-466A-9091-6385342BECC1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688795" y="3244058"/>
            <a:ext cx="2980058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069460" y="979313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92806" y="3773237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DD87B12B-E2FA-433B-8D5F-7A145520F6C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9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81A33903-ACB2-4E32-9557-316B167BC6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AF478-D002-4E7F-BC0E-73FBD0CDCD28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CD3E5D4D-754F-4CFD-A90C-2E07C81D81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25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82B2AF-3258-4046-BD5D-D3CABBA03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06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5F1727C-D2B1-413F-9DA3-19DE88E38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24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058ACEC-528E-4A8E-89F0-92446F1E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584C-C5BF-4ACD-B997-4633DAADE64C}" type="datetimeFigureOut">
              <a:rPr lang="fr-FR"/>
              <a:pPr>
                <a:defRPr/>
              </a:pPr>
              <a:t>17/06/2021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38CFCA1-56FB-41EE-89FA-262D6E0D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296B517-0125-40A7-8005-EBC12B82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C34B935-3093-49B8-B9D3-4CE3EB8F40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027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email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1" y="691817"/>
            <a:ext cx="5959476" cy="5474035"/>
          </a:xfrm>
          <a:blipFill>
            <a:blip r:embed="rId3" cstate="email"/>
            <a:stretch>
              <a:fillRect/>
            </a:stretch>
          </a:blipFill>
        </p:spPr>
        <p:txBody>
          <a:bodyPr lIns="540000" tIns="468000" rIns="360000" bIns="338400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783167" y="4053600"/>
            <a:ext cx="4752445" cy="899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783167" y="3007287"/>
            <a:ext cx="4752445" cy="7264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/>
          </p:nvPr>
        </p:nvSpPr>
        <p:spPr>
          <a:xfrm>
            <a:off x="783167" y="1020201"/>
            <a:ext cx="4752445" cy="17638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B748E1EA-C5AB-43A8-BD1F-9210B55C9ED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29863" y="-385763"/>
            <a:ext cx="81438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3DB19B-6E22-4ECF-8B31-4BBD03B92995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F892073D-88F2-46E4-B1D2-7A641B6B48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36913" y="-385763"/>
            <a:ext cx="698023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AEB7FC08-A931-4438-BFC6-0AEE742936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55375" y="-385763"/>
            <a:ext cx="382588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A746FC-C5DA-49C8-A57B-DA88D3E2A2A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0080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email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1" y="2271092"/>
            <a:ext cx="5959476" cy="3895200"/>
          </a:xfrm>
          <a:blipFill>
            <a:blip r:embed="rId3" cstate="email"/>
            <a:stretch>
              <a:fillRect/>
            </a:stretch>
          </a:blipFill>
        </p:spPr>
        <p:txBody>
          <a:bodyPr lIns="540000" tIns="468000" rIns="360000" bIns="234000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783166" y="4042705"/>
            <a:ext cx="4751233" cy="8997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/>
          </p:nvPr>
        </p:nvSpPr>
        <p:spPr>
          <a:xfrm>
            <a:off x="783164" y="2610941"/>
            <a:ext cx="4751235" cy="121292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0575B201-4580-4570-9EB2-6B8540EB63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29863" y="-385763"/>
            <a:ext cx="81438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4538A9-60B9-4C97-9788-E3FFBB185AD4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5AF3CC99-0B54-46B7-BC2D-0A4CC409BF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36913" y="-385763"/>
            <a:ext cx="698023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949DFDD3-20BA-4654-A764-90680E4B19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55375" y="-385763"/>
            <a:ext cx="382588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767848-B991-4C6D-A930-C736962D263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4230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8804" y="0"/>
            <a:ext cx="12192000" cy="6858000"/>
          </a:xfrm>
          <a:blipFill>
            <a:blip r:embed="rId2" cstate="email"/>
            <a:stretch>
              <a:fillRect/>
            </a:stretch>
          </a:blipFill>
        </p:spPr>
        <p:txBody>
          <a:bodyPr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7" y="691817"/>
            <a:ext cx="5948363" cy="5474035"/>
          </a:xfrm>
          <a:blipFill>
            <a:blip r:embed="rId3" cstate="email"/>
            <a:stretch>
              <a:fillRect/>
            </a:stretch>
          </a:blipFill>
        </p:spPr>
        <p:txBody>
          <a:bodyPr lIns="360000" tIns="468000" rIns="540000" bIns="338400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6740997" y="4053600"/>
            <a:ext cx="4665723" cy="8997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6740997" y="3007287"/>
            <a:ext cx="4665721" cy="7264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/>
          </p:nvPr>
        </p:nvSpPr>
        <p:spPr>
          <a:xfrm>
            <a:off x="6740997" y="1020201"/>
            <a:ext cx="4682655" cy="17638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3A73920B-6B71-421B-8CD3-E4BEE88609D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29863" y="-385763"/>
            <a:ext cx="81438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A6B7D7-E2DB-4A2A-846B-57E35A36DD16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7437F3F0-8819-4BDE-ABBD-20A5BE3E3A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36913" y="-385763"/>
            <a:ext cx="698023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B4D53024-2B0E-41B5-9912-23F5CE2892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55375" y="-385763"/>
            <a:ext cx="382588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A2C863-5107-4986-AC2F-079881F2314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5500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email"/>
            <a:stretch>
              <a:fillRect/>
            </a:stretch>
          </a:blipFill>
        </p:spPr>
        <p:txBody>
          <a:bodyPr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7" y="2271092"/>
            <a:ext cx="5948363" cy="3895200"/>
          </a:xfrm>
          <a:blipFill>
            <a:blip r:embed="rId3" cstate="email"/>
            <a:stretch>
              <a:fillRect/>
            </a:stretch>
          </a:blipFill>
        </p:spPr>
        <p:txBody>
          <a:bodyPr lIns="360000" tIns="468000" rIns="540000" bIns="244800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6739202" y="4053600"/>
            <a:ext cx="4667517" cy="8997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/>
          </p:nvPr>
        </p:nvSpPr>
        <p:spPr>
          <a:xfrm>
            <a:off x="6739202" y="2610941"/>
            <a:ext cx="4684449" cy="121292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5C85E1FF-2E56-41E1-A8EB-D0F83D4E2FE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29863" y="-385763"/>
            <a:ext cx="81438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644278-906A-4B5D-BF73-D78972424862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D66D192C-9BFF-4F53-A774-D723D4A59F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36913" y="-385763"/>
            <a:ext cx="698023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F7A2741-5A23-4045-91B2-2BBFA58761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55375" y="-385763"/>
            <a:ext cx="382588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55CDCC-8FD6-47A8-9FDE-FCF61084DD2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7559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6598" y="2380173"/>
            <a:ext cx="7938804" cy="10181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48C20E0D-DE8B-438F-BAB9-6FF27C33F7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80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03F45B-3F1C-432C-9C07-D130FDA4F2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D910C53-5030-4CFD-8C42-3F4221D597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2"/>
          <a:stretch>
            <a:fillRect/>
          </a:stretch>
        </p:blipFill>
        <p:spPr bwMode="auto">
          <a:xfrm>
            <a:off x="-1017588" y="0"/>
            <a:ext cx="13209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1" y="691817"/>
            <a:ext cx="5959476" cy="5474035"/>
          </a:xfrm>
          <a:blipFill>
            <a:blip r:embed="rId3" cstate="email"/>
            <a:stretch>
              <a:fillRect/>
            </a:stretch>
          </a:blipFill>
        </p:spPr>
        <p:txBody>
          <a:bodyPr lIns="540000" tIns="468000" rIns="360000" bIns="338400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7" name="Undertitel 2"/>
          <p:cNvSpPr>
            <a:spLocks noGrp="1"/>
          </p:cNvSpPr>
          <p:nvPr>
            <p:ph type="subTitle" idx="1"/>
          </p:nvPr>
        </p:nvSpPr>
        <p:spPr>
          <a:xfrm>
            <a:off x="783167" y="3007287"/>
            <a:ext cx="4752445" cy="72643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783167" y="4053600"/>
            <a:ext cx="4752445" cy="899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/>
          </p:nvPr>
        </p:nvSpPr>
        <p:spPr>
          <a:xfrm>
            <a:off x="783167" y="1020201"/>
            <a:ext cx="4752445" cy="17638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DC2970D4-A84E-4D27-B9ED-6CE00737F37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329863" y="-385763"/>
            <a:ext cx="81438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86CF9C-9A28-48F9-AC74-327AF5D8C7C0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F3022055-F65D-4DB8-8263-045D5DC9A0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36913" y="-385763"/>
            <a:ext cx="698023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5C51EEC9-BA7A-436F-99D8-1F92B2D666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55375" y="-385763"/>
            <a:ext cx="382588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99E218-06F1-457A-8F8A-BEBB72CB9B9D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915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D8AF1C4-C3F1-49E7-ACAC-273039A767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3BEB78B-4B7D-4CCB-9AE2-2B54C7C46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2"/>
          <a:stretch>
            <a:fillRect/>
          </a:stretch>
        </p:blipFill>
        <p:spPr bwMode="auto">
          <a:xfrm>
            <a:off x="-1017588" y="0"/>
            <a:ext cx="13209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1" y="2271092"/>
            <a:ext cx="5959476" cy="3895200"/>
          </a:xfrm>
          <a:blipFill>
            <a:blip r:embed="rId3" cstate="email"/>
            <a:stretch>
              <a:fillRect/>
            </a:stretch>
          </a:blipFill>
        </p:spPr>
        <p:txBody>
          <a:bodyPr lIns="540000" tIns="468000" rIns="360000" bIns="2340000" anchor="b"/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783166" y="4053600"/>
            <a:ext cx="4751233" cy="899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/>
          </p:nvPr>
        </p:nvSpPr>
        <p:spPr>
          <a:xfrm>
            <a:off x="783164" y="2610941"/>
            <a:ext cx="4751235" cy="121292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E9223E4F-E819-4E58-9BB7-43970029140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29863" y="-385763"/>
            <a:ext cx="81438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5A3DCA-CEC4-4748-9B74-5A90FA6A0264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45B9A244-9488-4819-9ADB-0810A6BB8CB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36913" y="-385763"/>
            <a:ext cx="6980237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2462A378-7BA4-410F-B57B-0A51B81D91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55375" y="-385763"/>
            <a:ext cx="382588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8C7A7-0E10-4E2E-9D05-A4BF79CD4EB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5872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167" y="619125"/>
            <a:ext cx="10623552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3167" y="1635125"/>
            <a:ext cx="10623551" cy="4668178"/>
          </a:xfrm>
        </p:spPr>
        <p:txBody>
          <a:bodyPr/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AC2144-44F7-4567-9AC7-62FDF03F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1068-567E-4F11-B407-9B352B6D0D47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39646C-F9A3-45AD-90EE-936412D9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08A745-0EBF-4747-BE77-8D9A8B0D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E3EE-CE56-43CE-BC3E-6CCC6B65380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46156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168" y="619125"/>
            <a:ext cx="10623549" cy="865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83169" y="1633539"/>
            <a:ext cx="5164329" cy="4668836"/>
          </a:xfrm>
        </p:spPr>
        <p:txBody>
          <a:bodyPr/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38346" y="1635125"/>
            <a:ext cx="5168373" cy="4667250"/>
          </a:xfrm>
        </p:spPr>
        <p:txBody>
          <a:bodyPr/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D56C19F-015D-44D3-9737-11AF2BA9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B2F6-100F-4BD2-AB23-425353705818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632582-8602-4912-B395-99320A2A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961AAA8-7EDC-4F53-85D5-464F54A5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609B-477A-47C4-B6C3-816116AB47F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20721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/>
          </p:nvPr>
        </p:nvSpPr>
        <p:spPr>
          <a:xfrm>
            <a:off x="6243639" y="1635126"/>
            <a:ext cx="5163079" cy="4667251"/>
          </a:xfrm>
          <a:blipFill>
            <a:blip r:embed="rId2" cstate="email"/>
            <a:srcRect/>
            <a:stretch>
              <a:fillRect/>
            </a:stretch>
          </a:blipFill>
        </p:spPr>
        <p:txBody>
          <a:bodyPr tIns="230400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170" y="619125"/>
            <a:ext cx="10623549" cy="8651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83168" y="1635126"/>
            <a:ext cx="5176648" cy="4667251"/>
          </a:xfrm>
        </p:spPr>
        <p:txBody>
          <a:bodyPr/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23AF2DB-AAB5-47A6-8D19-37575AA047B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A21D-3F6A-44E3-8989-0CF91101CA12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F6C39D-D538-4949-A0E0-018B8E4C5F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8A1727-90B8-4679-B6C2-0C735DAE5B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6988-BC1B-49DE-8AAA-BD6BFC9410E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45079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783168" y="1635125"/>
            <a:ext cx="10623549" cy="4667250"/>
          </a:xfrm>
          <a:blipFill>
            <a:blip r:embed="rId2"/>
            <a:stretch>
              <a:fillRect/>
            </a:stretch>
          </a:blipFill>
        </p:spPr>
        <p:txBody>
          <a:bodyPr tIns="230400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169" y="619125"/>
            <a:ext cx="10623551" cy="865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Pladsholder til dato 4">
            <a:extLst>
              <a:ext uri="{FF2B5EF4-FFF2-40B4-BE49-F238E27FC236}">
                <a16:creationId xmlns:a16="http://schemas.microsoft.com/office/drawing/2014/main" id="{79840784-ACEB-4C5E-B0BA-0207BB313B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78C3-4656-4B58-8FE7-8C81ACB06F7F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5" name="Pladsholder til sidefod 5">
            <a:extLst>
              <a:ext uri="{FF2B5EF4-FFF2-40B4-BE49-F238E27FC236}">
                <a16:creationId xmlns:a16="http://schemas.microsoft.com/office/drawing/2014/main" id="{26C39DB7-7BC9-4728-BDF7-4661839FB2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lidenummer 6">
            <a:extLst>
              <a:ext uri="{FF2B5EF4-FFF2-40B4-BE49-F238E27FC236}">
                <a16:creationId xmlns:a16="http://schemas.microsoft.com/office/drawing/2014/main" id="{E2A9A7C7-DF76-4CD0-B5B1-1C1D72745A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C2D4-1EBB-4FB9-975F-E5CC43CE5BE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1909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334853"/>
            <a:ext cx="12192000" cy="6523149"/>
          </a:xfrm>
          <a:blipFill>
            <a:blip r:embed="rId2" cstate="email"/>
            <a:stretch>
              <a:fillRect/>
            </a:stretch>
          </a:blipFill>
        </p:spPr>
        <p:txBody>
          <a:bodyPr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3637" y="4903567"/>
            <a:ext cx="5948363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8D2026-9DFA-4248-98BD-62D8A3C5938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5275-58FC-45B3-8CAE-BE3F6C872F18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1E0F6C-EA4C-40F2-92E0-42BAD95ED0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947D17-A127-4953-BF2A-E5ABD86722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A2EC-45C5-429A-B6B7-0F954A350E1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27141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334853"/>
            <a:ext cx="12192000" cy="6523149"/>
          </a:xfrm>
          <a:blipFill>
            <a:blip r:embed="rId2" cstate="email"/>
            <a:stretch>
              <a:fillRect/>
            </a:stretch>
          </a:blipFill>
        </p:spPr>
        <p:txBody>
          <a:bodyPr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903567"/>
            <a:ext cx="5948363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8FF723-9BD4-48E8-B518-5F396B19F4D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3A76-60DD-4823-AAA4-48D397E40102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8A4E13-1E65-4DFA-A091-D7E711F717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5749AB-8EEA-4D2D-B22B-B2B69D0EFB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4E20-472F-4F30-BFBD-D56EC61064A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20224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334853"/>
            <a:ext cx="12192000" cy="6523149"/>
          </a:xfrm>
          <a:blipFill>
            <a:blip r:embed="rId2" cstate="email"/>
            <a:stretch>
              <a:fillRect/>
            </a:stretch>
          </a:blipFill>
        </p:spPr>
        <p:txBody>
          <a:bodyPr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6243637" y="2036763"/>
            <a:ext cx="5948363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2670A0-EAA9-48AE-AB0B-AFD40682A10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92EA-AC8A-4C13-B325-DE10E53DFC62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091ABF-A4DC-4B85-BCDF-FA58300892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B66292-2E74-46B8-8A9D-701EA657C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C896-4A51-4475-B025-263AB23F5AD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41651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/>
          </p:nvPr>
        </p:nvSpPr>
        <p:spPr>
          <a:xfrm>
            <a:off x="0" y="334853"/>
            <a:ext cx="12192000" cy="6523149"/>
          </a:xfrm>
          <a:blipFill>
            <a:blip r:embed="rId2" cstate="email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fr-FR" noProof="0">
                <a:sym typeface="Wingdings" panose="05000000000000000000" pitchFamily="2" charset="2"/>
              </a:rPr>
              <a:t>Cliquez sur l'icône pour ajouter une image</a:t>
            </a:r>
            <a:endParaRPr lang="en-GB" noProof="0">
              <a:sym typeface="Wingdings" panose="05000000000000000000" pitchFamily="2" charset="2"/>
            </a:endParaRPr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0" y="2036763"/>
            <a:ext cx="5948363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2DB1FA-8421-43BB-BC79-AF97C3FCD9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D906-346F-4B7C-AA7F-80AD07845724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A656DC-3ACC-456B-8F98-B8223019890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684EDF-6EE3-40E5-8C71-E363968A44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42BE-42FB-451E-ADA6-8F49A000C24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4216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BBE0527E-9720-461B-999C-1582DF6806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347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783166" y="622301"/>
            <a:ext cx="10623551" cy="5681002"/>
          </a:xfrm>
          <a:noFill/>
        </p:spPr>
        <p:txBody>
          <a:bodyPr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18C602F5-C60B-460B-A183-ED6CFCA8A8E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75A5-9F01-4ADB-A3D4-E7A2F82B85FC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54C2E7FC-6C53-4E69-81A7-4756D5068A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08FC5BFC-638E-430B-8B55-0234AA7A06F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D66F-8D98-4F81-A54E-2351A258C5F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68041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8">
            <a:extLst>
              <a:ext uri="{FF2B5EF4-FFF2-40B4-BE49-F238E27FC236}">
                <a16:creationId xmlns:a16="http://schemas.microsoft.com/office/drawing/2014/main" id="{2B3E22A2-8AAD-4499-A9E7-418FBB766138}"/>
              </a:ext>
            </a:extLst>
          </p:cNvPr>
          <p:cNvSpPr txBox="1"/>
          <p:nvPr userDrawn="1"/>
        </p:nvSpPr>
        <p:spPr>
          <a:xfrm>
            <a:off x="608013" y="612775"/>
            <a:ext cx="1168400" cy="182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1250" b="1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783167" y="1633539"/>
            <a:ext cx="10623551" cy="4110037"/>
          </a:xfrm>
          <a:noFill/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783167" y="5934971"/>
            <a:ext cx="10623551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FD4CCF55-C3C4-44B7-99FD-0437758869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4C3F-C780-4AFF-A972-4DC33E80E878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0E25F78F-344B-4F7A-BD3B-83BAB53957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A10716B6-E340-4245-9F2F-2E0CE96775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5DE9-C332-47A2-9A4C-C3D19D53A0A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51707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783167" y="1633538"/>
            <a:ext cx="5158111" cy="4669764"/>
          </a:xfrm>
          <a:noFill/>
        </p:spPr>
        <p:txBody>
          <a:bodyPr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>
          <a:xfrm>
            <a:off x="6238347" y="1633538"/>
            <a:ext cx="5168371" cy="4669764"/>
          </a:xfrm>
          <a:noFill/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83170" y="622301"/>
            <a:ext cx="10623549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7BFFFF0F-32DC-44B2-8601-CF8489E606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6894-F33B-4296-BB5C-0C026EB5A9D4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94863FFE-A1A7-4352-BE75-6C6B61D7AB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FD1A3F9A-55B8-4F29-BCE8-D4C5E709BF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B944-3BFF-4D28-B352-13064D1097C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27530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83167" y="1633538"/>
            <a:ext cx="10623551" cy="4668837"/>
          </a:xfrm>
        </p:spPr>
        <p:txBody>
          <a:bodyPr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07DCE259-B17F-43D6-AD6D-741F4E3A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9223-9102-4A91-A1A6-58596E469876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486463B0-F185-401F-A09E-F4E496C0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647C19AC-1A52-4609-9325-7F9308F4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8AA5-BC4D-4E88-B756-A299155D1B5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4301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167" y="619125"/>
            <a:ext cx="10623551" cy="865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1E6388A-10FA-4645-81E0-2B808180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FF51-C941-4736-A83A-D76477D5B19E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95C7D98-588F-42B0-A6E8-F605E91C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84776E-0EFA-437F-8545-4A740FCE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C68A-8BED-4ACF-948B-50BEC539C22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54744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98BF796-8C1A-4800-BF80-0B13F4D7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1CA7-9543-46D7-BBBE-42EFB105A40B}" type="datetime1">
              <a:rPr lang="en-GB"/>
              <a:pPr>
                <a:defRPr/>
              </a:pPr>
              <a:t>17/06/2021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C50B01F-EB2D-4BD6-9C9E-E063DB36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50A835-B737-4EC1-9AA8-F7623E81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5B2F-E69F-48EA-B35C-647051931C9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92693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74270E-A328-4B7A-87BA-A619D389C6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85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E159-F562-4308-905D-F1611A84194D}"/>
              </a:ext>
            </a:extLst>
          </p:cNvPr>
          <p:cNvSpPr txBox="1">
            <a:spLocks/>
          </p:cNvSpPr>
          <p:nvPr userDrawn="1"/>
        </p:nvSpPr>
        <p:spPr>
          <a:xfrm>
            <a:off x="782638" y="619125"/>
            <a:ext cx="10623550" cy="865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000">
                <a:solidFill>
                  <a:schemeClr val="tx1"/>
                </a:solidFill>
              </a:rPr>
              <a:t>User guide </a:t>
            </a:r>
            <a:r>
              <a:rPr lang="en-GB" sz="180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3" name="Text Box 48">
            <a:extLst>
              <a:ext uri="{FF2B5EF4-FFF2-40B4-BE49-F238E27FC236}">
                <a16:creationId xmlns:a16="http://schemas.microsoft.com/office/drawing/2014/main" id="{9284E850-E976-499E-A3FF-FDEAB777FF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2638" y="1639888"/>
            <a:ext cx="2333625" cy="3213100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latin typeface="+mn-lt"/>
                <a:cs typeface="Arial" panose="020B0604020202020204" pitchFamily="34" charset="0"/>
              </a:rPr>
            </a:b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>
                <a:ea typeface="Calibri" panose="020F0502020204030204" pitchFamily="34" charset="0"/>
                <a:cs typeface="Times New Roman" panose="02020603050405020304" pitchFamily="18" charset="0"/>
              </a:rPr>
              <a:t>PowerPoint opens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80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E8A93039-7465-4233-9F85-D49E48F231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7413" y="3965575"/>
            <a:ext cx="2339975" cy="1784350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en-GB" sz="8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  <a:defRPr/>
            </a:pPr>
            <a:r>
              <a:rPr lang="en-GB" sz="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5" name="Text Box 48">
            <a:extLst>
              <a:ext uri="{FF2B5EF4-FFF2-40B4-BE49-F238E27FC236}">
                <a16:creationId xmlns:a16="http://schemas.microsoft.com/office/drawing/2014/main" id="{AC5C6A27-85D1-4383-8326-8C3531AB8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2638" y="5689600"/>
            <a:ext cx="2533650" cy="430213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6" name="Billede 40">
            <a:extLst>
              <a:ext uri="{FF2B5EF4-FFF2-40B4-BE49-F238E27FC236}">
                <a16:creationId xmlns:a16="http://schemas.microsoft.com/office/drawing/2014/main" id="{A6F24371-35AB-44E0-9DC9-D9618AED9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897188"/>
            <a:ext cx="52705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8">
            <a:extLst>
              <a:ext uri="{FF2B5EF4-FFF2-40B4-BE49-F238E27FC236}">
                <a16:creationId xmlns:a16="http://schemas.microsoft.com/office/drawing/2014/main" id="{04BFB230-2EA7-44FF-B42E-238269ECF1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7413" y="2582863"/>
            <a:ext cx="2165350" cy="60007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800" noProof="1"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noProof="1"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F5B91BCF-AC58-40D1-B51A-5274CF6C3C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7413" y="3314700"/>
            <a:ext cx="2179637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latin typeface="+mn-lt"/>
                <a:cs typeface="Arial" panose="020B0604020202020204" pitchFamily="34" charset="0"/>
              </a:rPr>
            </a:br>
            <a:r>
              <a:rPr lang="en-GB" altLang="da-DK" sz="800" noProof="1"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</a:p>
        </p:txBody>
      </p:sp>
      <p:sp>
        <p:nvSpPr>
          <p:cNvPr id="9" name="Text Box 48">
            <a:extLst>
              <a:ext uri="{FF2B5EF4-FFF2-40B4-BE49-F238E27FC236}">
                <a16:creationId xmlns:a16="http://schemas.microsoft.com/office/drawing/2014/main" id="{153251A2-41D3-4171-B64C-DAD1E77179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18250" y="1627188"/>
            <a:ext cx="2179638" cy="1822450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latin typeface="+mj-lt"/>
                <a:cs typeface="Arial" panose="020B0604020202020204" pitchFamily="34" charset="0"/>
              </a:rPr>
            </a:br>
            <a:r>
              <a:rPr lang="en-GB" sz="800" noProof="1"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1.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View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2.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1.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2.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C1B21994-94AA-4C43-B75A-909D2C10F3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05550" y="4141788"/>
            <a:ext cx="2179638" cy="159067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latin typeface="+mj-lt"/>
                <a:cs typeface="Arial" panose="020B0604020202020204" pitchFamily="34" charset="0"/>
              </a:rPr>
            </a:br>
            <a:r>
              <a:rPr lang="en-GB" sz="800" noProof="1"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noProof="1">
                <a:latin typeface="+mj-lt"/>
                <a:cs typeface="Arial" panose="020B0604020202020204" pitchFamily="34" charset="0"/>
              </a:rPr>
            </a:br>
            <a:r>
              <a:rPr lang="en-GB" sz="800" noProof="1">
                <a:latin typeface="+mj-lt"/>
                <a:cs typeface="Arial" panose="020B0604020202020204" pitchFamily="34" charset="0"/>
              </a:rPr>
              <a:t> </a:t>
            </a:r>
            <a:r>
              <a:rPr lang="en-GB" sz="80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 </a:t>
            </a:r>
            <a:endParaRPr lang="en-GB" sz="80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11" name="Text Box 48">
            <a:extLst>
              <a:ext uri="{FF2B5EF4-FFF2-40B4-BE49-F238E27FC236}">
                <a16:creationId xmlns:a16="http://schemas.microsoft.com/office/drawing/2014/main" id="{1F3DC55F-CD46-43CB-BDF5-81FB5B227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1750" y="1639888"/>
            <a:ext cx="2179638" cy="92392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latin typeface="+mj-lt"/>
                <a:cs typeface="Arial" panose="020B0604020202020204" pitchFamily="34" charset="0"/>
              </a:rPr>
            </a:br>
            <a:r>
              <a:rPr lang="en-GB" sz="800" noProof="1"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12" name="Text Box 48">
            <a:extLst>
              <a:ext uri="{FF2B5EF4-FFF2-40B4-BE49-F238E27FC236}">
                <a16:creationId xmlns:a16="http://schemas.microsoft.com/office/drawing/2014/main" id="{3E0B125F-65B1-4B89-9BF0-A2C050354D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1750" y="2719388"/>
            <a:ext cx="2179638" cy="1481137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latin typeface="+mj-lt"/>
                <a:cs typeface="Arial" panose="020B0604020202020204" pitchFamily="34" charset="0"/>
              </a:rPr>
              <a:t>1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2.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3.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noProof="1"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A3F4F468-EF32-42CD-BE23-C1E5A8DFDA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1750" y="4765675"/>
            <a:ext cx="2179638" cy="77152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latin typeface="+mj-lt"/>
                <a:cs typeface="Arial" panose="020B0604020202020204" pitchFamily="34" charset="0"/>
              </a:rPr>
            </a:br>
            <a:r>
              <a:rPr lang="en-GB" sz="800" noProof="1"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noProof="1"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14" name="Text Box 48">
            <a:extLst>
              <a:ext uri="{FF2B5EF4-FFF2-40B4-BE49-F238E27FC236}">
                <a16:creationId xmlns:a16="http://schemas.microsoft.com/office/drawing/2014/main" id="{288E044C-232E-43F9-A6F5-B6B50545D0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1750" y="5815013"/>
            <a:ext cx="2179638" cy="584200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latin typeface="+mj-lt"/>
                <a:cs typeface="Arial" panose="020B0604020202020204" pitchFamily="34" charset="0"/>
              </a:rPr>
            </a:br>
            <a:r>
              <a:rPr lang="en-GB" sz="800" noProof="1">
                <a:latin typeface="+mj-lt"/>
                <a:cs typeface="Arial" panose="020B0604020202020204" pitchFamily="34" charset="0"/>
              </a:rPr>
              <a:t>See </a:t>
            </a:r>
            <a:br>
              <a:rPr lang="en-GB" sz="800" noProof="1">
                <a:latin typeface="+mj-lt"/>
                <a:cs typeface="Arial" panose="020B0604020202020204" pitchFamily="34" charset="0"/>
              </a:rPr>
            </a:br>
            <a:r>
              <a:rPr lang="en-GB" sz="80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Billede 25">
            <a:extLst>
              <a:ext uri="{FF2B5EF4-FFF2-40B4-BE49-F238E27FC236}">
                <a16:creationId xmlns:a16="http://schemas.microsoft.com/office/drawing/2014/main" id="{10CA1597-5EC4-4521-B5A0-D50378799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202113"/>
            <a:ext cx="344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36">
            <a:extLst>
              <a:ext uri="{FF2B5EF4-FFF2-40B4-BE49-F238E27FC236}">
                <a16:creationId xmlns:a16="http://schemas.microsoft.com/office/drawing/2014/main" id="{3194416E-616C-4FAA-984D-4E3C0B996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863" y="2795588"/>
            <a:ext cx="384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37">
            <a:extLst>
              <a:ext uri="{FF2B5EF4-FFF2-40B4-BE49-F238E27FC236}">
                <a16:creationId xmlns:a16="http://schemas.microsoft.com/office/drawing/2014/main" id="{A109AA7B-6B75-454A-82D0-3849780FD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75" y="3187700"/>
            <a:ext cx="29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8">
            <a:extLst>
              <a:ext uri="{FF2B5EF4-FFF2-40B4-BE49-F238E27FC236}">
                <a16:creationId xmlns:a16="http://schemas.microsoft.com/office/drawing/2014/main" id="{D0494A68-0A0C-4C16-ABA7-9D98E005D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7413" y="1666875"/>
            <a:ext cx="2357437" cy="614363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800" noProof="1"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noProof="1"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noProof="1"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32083C13-A267-450A-AF2C-F28577D62B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743075"/>
            <a:ext cx="3238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2E46716E-D08D-44F3-BD9B-1F09DBA118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42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B82C4FF-7851-4A77-8094-D895AA60F1F3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F2EA86A-9991-4A20-BAB6-A396672286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23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952880" y="0"/>
            <a:ext cx="423912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EA7DF2-0781-4811-BC65-247A341964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3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E6D3217-D5DA-409D-98EE-BAA4B34190A1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8158060" y="2469154"/>
            <a:ext cx="3171437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58"/>
              </a:spcBef>
              <a:buNone/>
              <a:defRPr sz="2551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D19B881C-56BE-40B0-A888-A9B535D3F9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57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3905133D-DD6E-435D-8262-742C5671B2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90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CEB2135-3C9B-4B1B-B782-8D72D3921E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0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14134D7-0A11-4A64-B314-4356DF4C2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8953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35E519-D25A-490C-9A2F-4A5022505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3243263"/>
            <a:ext cx="10515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02AB6-44C6-430D-B016-C2746C416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163" y="285750"/>
            <a:ext cx="5781675" cy="149225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spc="5" baseline="0">
                <a:solidFill>
                  <a:srgbClr val="9B9B9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13" r:id="rId1"/>
    <p:sldLayoutId id="2147486614" r:id="rId2"/>
    <p:sldLayoutId id="2147486615" r:id="rId3"/>
    <p:sldLayoutId id="2147486616" r:id="rId4"/>
    <p:sldLayoutId id="2147486617" r:id="rId5"/>
    <p:sldLayoutId id="2147486610" r:id="rId6"/>
    <p:sldLayoutId id="2147486618" r:id="rId7"/>
    <p:sldLayoutId id="2147486619" r:id="rId8"/>
    <p:sldLayoutId id="2147486620" r:id="rId9"/>
    <p:sldLayoutId id="2147486621" r:id="rId10"/>
    <p:sldLayoutId id="2147486622" r:id="rId11"/>
    <p:sldLayoutId id="2147486623" r:id="rId12"/>
    <p:sldLayoutId id="2147486611" r:id="rId13"/>
    <p:sldLayoutId id="2147486612" r:id="rId14"/>
    <p:sldLayoutId id="2147486624" r:id="rId15"/>
  </p:sldLayoutIdLst>
  <p:txStyles>
    <p:titleStyle>
      <a:lvl1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5pPr>
      <a:lvl6pPr marL="4572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6pPr>
      <a:lvl7pPr marL="9144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7pPr>
      <a:lvl8pPr marL="13716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8pPr>
      <a:lvl9pPr marL="18288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107950" indent="-107950" algn="l" rtl="0" eaLnBrk="0" fontAlgn="base" hangingPunct="0">
        <a:lnSpc>
          <a:spcPct val="118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7B8E88-C6EE-4DA8-9FDB-71647045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619125"/>
            <a:ext cx="10623550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C0F1DF4-A1F2-4E69-A297-0D627D1E1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1635125"/>
            <a:ext cx="10623550" cy="466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text</a:t>
            </a:r>
            <a:endParaRPr lang="da-DK"/>
          </a:p>
          <a:p>
            <a:pPr lvl="1"/>
            <a:r>
              <a:rPr lang="da-DK"/>
              <a:t>2</a:t>
            </a:r>
          </a:p>
          <a:p>
            <a:pPr lvl="2"/>
            <a:r>
              <a:rPr lang="da-DK"/>
              <a:t>3</a:t>
            </a:r>
          </a:p>
          <a:p>
            <a:pPr lvl="3"/>
            <a:r>
              <a:rPr lang="da-DK"/>
              <a:t>4</a:t>
            </a:r>
          </a:p>
          <a:p>
            <a:pPr lvl="4"/>
            <a:r>
              <a:rPr lang="da-DK"/>
              <a:t>5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  <a:p>
            <a:pPr lvl="4"/>
            <a:endParaRPr lang="da-DK"/>
          </a:p>
          <a:p>
            <a:pPr lvl="1"/>
            <a:endParaRPr lang="da-DK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9CC52BD-CDF9-49A6-BBB9-B1B6EAE07E65}"/>
              </a:ext>
            </a:extLst>
          </p:cNvPr>
          <p:cNvSpPr/>
          <p:nvPr/>
        </p:nvSpPr>
        <p:spPr>
          <a:xfrm>
            <a:off x="0" y="0"/>
            <a:ext cx="12192000" cy="3333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ECAEF9-C481-43CC-8891-876AA2D9D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79863" y="85725"/>
            <a:ext cx="555783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E1ED33-7B76-47AA-A70F-82CEF8620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4538" y="85725"/>
            <a:ext cx="501650" cy="1762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43F3B9A7-D007-409F-A9E8-EA42479053F0}" type="slidenum">
              <a:rPr lang="da-DK" altLang="fr-FR"/>
              <a:pPr>
                <a:defRPr/>
              </a:pPr>
              <a:t>‹N°›</a:t>
            </a:fld>
            <a:endParaRPr lang="da-DK" altLang="fr-FR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D3842E-9B42-4D51-97A2-12B8B4F65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85725"/>
            <a:ext cx="1087438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250CAABF-6255-493F-990B-CB3B02DE1821}" type="datetime1">
              <a:rPr lang="da-DK"/>
              <a:pPr>
                <a:defRPr/>
              </a:pPr>
              <a:t>17-06-2021</a:t>
            </a:fld>
            <a:endParaRPr lang="da-DK"/>
          </a:p>
        </p:txBody>
      </p:sp>
      <p:pic>
        <p:nvPicPr>
          <p:cNvPr id="2056" name="Picture 13">
            <a:extLst>
              <a:ext uri="{FF2B5EF4-FFF2-40B4-BE49-F238E27FC236}">
                <a16:creationId xmlns:a16="http://schemas.microsoft.com/office/drawing/2014/main" id="{B4E6C7A2-7BD8-408F-A1D1-4D870A78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11449" r="17200" b="13844"/>
          <a:stretch>
            <a:fillRect/>
          </a:stretch>
        </p:blipFill>
        <p:spPr bwMode="auto">
          <a:xfrm>
            <a:off x="447675" y="63500"/>
            <a:ext cx="2222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7">
            <a:extLst>
              <a:ext uri="{FF2B5EF4-FFF2-40B4-BE49-F238E27FC236}">
                <a16:creationId xmlns:a16="http://schemas.microsoft.com/office/drawing/2014/main" id="{7339B1CC-C515-48B2-87C9-C172A2AD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96838"/>
            <a:ext cx="31099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25" r:id="rId1"/>
    <p:sldLayoutId id="2147486626" r:id="rId2"/>
    <p:sldLayoutId id="2147486627" r:id="rId3"/>
    <p:sldLayoutId id="2147486628" r:id="rId4"/>
    <p:sldLayoutId id="2147486629" r:id="rId5"/>
    <p:sldLayoutId id="2147486630" r:id="rId6"/>
    <p:sldLayoutId id="2147486631" r:id="rId7"/>
    <p:sldLayoutId id="2147486632" r:id="rId8"/>
    <p:sldLayoutId id="2147486633" r:id="rId9"/>
    <p:sldLayoutId id="2147486634" r:id="rId10"/>
    <p:sldLayoutId id="2147486635" r:id="rId11"/>
    <p:sldLayoutId id="2147486636" r:id="rId12"/>
    <p:sldLayoutId id="2147486637" r:id="rId13"/>
    <p:sldLayoutId id="2147486638" r:id="rId14"/>
    <p:sldLayoutId id="2147486639" r:id="rId15"/>
    <p:sldLayoutId id="2147486640" r:id="rId16"/>
    <p:sldLayoutId id="2147486641" r:id="rId17"/>
    <p:sldLayoutId id="2147486642" r:id="rId18"/>
    <p:sldLayoutId id="2147486643" r:id="rId19"/>
    <p:sldLayoutId id="2147486644" r:id="rId20"/>
    <p:sldLayoutId id="2147486645" r:id="rId21"/>
    <p:sldLayoutId id="2147486646" r:id="rId22"/>
  </p:sldLayoutIdLst>
  <p:hf hdr="0" ftr="0"/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3000" kern="1200" spc="45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Microsoft New Tai Lue" pitchFamily="34" charset="0"/>
        </a:defRPr>
      </a:lvl9pPr>
    </p:titleStyle>
    <p:bodyStyle>
      <a:lvl1pPr marL="271463" indent="-271463" algn="l" defTabSz="685800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 spc="45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3525" algn="l" defTabSz="685800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lang="da-DK" sz="2000" kern="1200" spc="45" dirty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 spc="45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hyperlink" Target="https://forms.gle/PWNKufWntF55DBy58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48.png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direct.com/science/article/pii/S0924224417303709?casa_token=o-J9AgLR_mgAAAAA:wUUEMTWHci68PqtYLRKIeP_H4QbEPZTs3ly-6pyYoRpgt7NrLOcuCB6Bl3iPRWDQA_kkYxemaqUN" TargetMode="External"/><Relationship Id="rId11" Type="http://schemas.openxmlformats.org/officeDocument/2006/relationships/hyperlink" Target="https://forms.gle/ethGYemRk6cJ4PJg9" TargetMode="External"/><Relationship Id="rId5" Type="http://schemas.openxmlformats.org/officeDocument/2006/relationships/hyperlink" Target="https://www.cncda.gov.pt/images/DocumentosLegislacao/Campanhas/DesperAlimentDGConsumidor.pdf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s://ec.europa.eu/food/sites/food/files/safety/docs/fw_lib_tips_stop_food_waste_pt.pdf" TargetMode="External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hyperlink" Target="https://forms.gle/ethGYemRk6cJ4PJg9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12" Type="http://schemas.openxmlformats.org/officeDocument/2006/relationships/hyperlink" Target="https://ec.europa.eu/food/safety/labelling_nutrition/labelling_legislation_en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KSluc9igxkA" TargetMode="External"/><Relationship Id="rId11" Type="http://schemas.openxmlformats.org/officeDocument/2006/relationships/hyperlink" Target="https://eur-lex.europa.eu/legal-content/en/ALL/?uri=CELEX:32011R1169" TargetMode="External"/><Relationship Id="rId5" Type="http://schemas.openxmlformats.org/officeDocument/2006/relationships/image" Target="../media/image52.png"/><Relationship Id="rId15" Type="http://schemas.openxmlformats.org/officeDocument/2006/relationships/hyperlink" Target="https://forms.gle/PWNKufWntF55DBy58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audiovisual.ec.europa.eu/embed/index.html?ref=I-086109&amp;lg=undefined" TargetMode="External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3.png"/><Relationship Id="rId7" Type="http://schemas.openxmlformats.org/officeDocument/2006/relationships/hyperlink" Target="https://forms.gle/ethGYemRk6cJ4PJg9" TargetMode="External"/><Relationship Id="rId2" Type="http://schemas.openxmlformats.org/officeDocument/2006/relationships/hyperlink" Target="https://www.asae.gov.pt/?cn=739975547563AAAAAAAAAAAA&amp;ur=1&amp;newsletter=513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image" Target="../media/image54.png"/><Relationship Id="rId9" Type="http://schemas.openxmlformats.org/officeDocument/2006/relationships/hyperlink" Target="https://forms.gle/PWNKufWntF55DBy5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forms.gle/ethGYemRk6cJ4PJg9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hyperlink" Target="https://forms.gle/PWNKufWntF55DBy58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slide" Target="slide12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11" Type="http://schemas.openxmlformats.org/officeDocument/2006/relationships/hyperlink" Target="https://forms.gle/PWNKufWntF55DBy58" TargetMode="Externa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hyperlink" Target="https://forms.gle/ethGYemRk6cJ4PJg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gs.pt/documentos-e-publicacoes/alergias-alimentares-jpg.aspx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forms.gle/PWNKufWntF55DBy58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srvbamid.dgv.min-agricultura.pt/xeov21/attachfileu.jsp?look_parentBoui=11680039&amp;att_display=n&amp;att_download=y" TargetMode="External"/><Relationship Id="rId12" Type="http://schemas.openxmlformats.org/officeDocument/2006/relationships/image" Target="../media/image34.png"/><Relationship Id="rId17" Type="http://schemas.openxmlformats.org/officeDocument/2006/relationships/slide" Target="slide12.xml"/><Relationship Id="rId2" Type="http://schemas.openxmlformats.org/officeDocument/2006/relationships/slide" Target="slide3.xml"/><Relationship Id="rId16" Type="http://schemas.openxmlformats.org/officeDocument/2006/relationships/hyperlink" Target="https://forms.gle/ethGYemRk6cJ4PJg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eco.proteste.pt/alimentacao/produtos-alimentares/noticias/rotulo-dos-alimentos-guia-para-escolher-bem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www.asae.gov.pt/?cn=739975547563AAAAAAAAAAAA&amp;ur=1&amp;newsletter=5132" TargetMode="External"/><Relationship Id="rId15" Type="http://schemas.openxmlformats.org/officeDocument/2006/relationships/image" Target="../media/image37.png"/><Relationship Id="rId10" Type="http://schemas.openxmlformats.org/officeDocument/2006/relationships/hyperlink" Target="https://www.apn.org.pt/documentos/guias/Guiadebolso.pdf" TargetMode="External"/><Relationship Id="rId4" Type="http://schemas.openxmlformats.org/officeDocument/2006/relationships/hyperlink" Target="https://www.asae.gov.pt/pagina.aspx?f=1&amp;lws=1&amp;mcna=0&amp;lnc=122284687469AAAAAAAAAAAA&amp;mid=5118&amp;codigoms=0&amp;codigono=57997549AAAAAAAAAAAAAAAA" TargetMode="External"/><Relationship Id="rId9" Type="http://schemas.openxmlformats.org/officeDocument/2006/relationships/hyperlink" Target="http://www.cienciaviva.pt/projectos/pollen/rotulosimpressao.pdf" TargetMode="External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ethGYemRk6cJ4PJg9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www.deco.proteste.pt/alimentacao/produtos-alimentares/dicas/as-diferencas-no-prazo-de-validade-dos-alimentos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sae.gov.pt/?cn=739974087409AAAAAAAAAAAA&amp;ur=1&amp;newsletter=5126" TargetMode="External"/><Relationship Id="rId5" Type="http://schemas.openxmlformats.org/officeDocument/2006/relationships/image" Target="../media/image38.png"/><Relationship Id="rId10" Type="http://schemas.openxmlformats.org/officeDocument/2006/relationships/hyperlink" Target="https://forms.gle/PWNKufWntF55DBy58" TargetMode="External"/><Relationship Id="rId4" Type="http://schemas.openxmlformats.org/officeDocument/2006/relationships/image" Target="../media/image33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hyperlink" Target="https://www.asae.gov.pt/pagina.aspx?f=1&amp;lws=1&amp;mcna=0&amp;lnc=122284687469AAAAAAAAAAAA&amp;mid=5118&amp;codigoms=0&amp;codigono=57997765AAAAAAAAAAAAAAAA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ec.europa.eu/food/sites/food/files/safety/docs/fw_lib_best_before_pt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3.xml"/><Relationship Id="rId7" Type="http://schemas.openxmlformats.org/officeDocument/2006/relationships/image" Target="../media/image43.png"/><Relationship Id="rId12" Type="http://schemas.openxmlformats.org/officeDocument/2006/relationships/hyperlink" Target="https://forms.gle/PWNKufWntF55DBy58" TargetMode="External"/><Relationship Id="rId2" Type="http://schemas.openxmlformats.org/officeDocument/2006/relationships/hyperlink" Target="http://www.fao.org/3/a-i2697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udiovisual.ec.europa.eu/en/video/I-111438" TargetMode="External"/><Relationship Id="rId11" Type="http://schemas.openxmlformats.org/officeDocument/2006/relationships/slide" Target="slide12.xml"/><Relationship Id="rId5" Type="http://schemas.openxmlformats.org/officeDocument/2006/relationships/image" Target="../media/image42.png"/><Relationship Id="rId10" Type="http://schemas.openxmlformats.org/officeDocument/2006/relationships/hyperlink" Target="https://forms.gle/ethGYemRk6cJ4PJg9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s://forms.gle/PWNKufWntF55DBy58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www.fao.org/food-loss-and-food-waste/en/?utm_content=buffere914b" TargetMode="Externa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sae.gov.pt/pagina.aspx?f=1&amp;lws=1&amp;mcna=0&amp;lnc=122284687469AAAAAAAAAAAA&amp;mid=5118&amp;codigoms=0&amp;codigono=57997765AAAAAAAAAAAAAAAA" TargetMode="External"/><Relationship Id="rId11" Type="http://schemas.openxmlformats.org/officeDocument/2006/relationships/hyperlink" Target="https://forms.gle/ethGYemRk6cJ4PJg9" TargetMode="External"/><Relationship Id="rId5" Type="http://schemas.openxmlformats.org/officeDocument/2006/relationships/hyperlink" Target="https://ec.europa.eu/food/safety/food_waste/stop_en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forms.gle/PWNKufWntF55DBy58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hyperlink" Target="https://forms.gle/ethGYemRk6cJ4PJg9" TargetMode="Externa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1D31AB2D-69C5-46FD-939B-F9747C7CC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200"/>
            <a:ext cx="9144000" cy="1320800"/>
          </a:xfrm>
        </p:spPr>
        <p:txBody>
          <a:bodyPr rtlCol="0">
            <a:noAutofit/>
          </a:bodyPr>
          <a:lstStyle/>
          <a:p>
            <a:pPr defTabSz="914446" eaLnBrk="1" fontAlgn="auto" hangingPunct="1">
              <a:spcAft>
                <a:spcPts val="0"/>
              </a:spcAft>
              <a:defRPr/>
            </a:pPr>
            <a:r>
              <a:rPr lang="fr-FR" altLang="fr-FR" sz="3200"/>
              <a:t>Rótulos alimentares</a:t>
            </a:r>
            <a:endParaRPr lang="fr-FR" sz="3200"/>
          </a:p>
        </p:txBody>
      </p:sp>
      <p:pic>
        <p:nvPicPr>
          <p:cNvPr id="38915" name="Image 12">
            <a:extLst>
              <a:ext uri="{FF2B5EF4-FFF2-40B4-BE49-F238E27FC236}">
                <a16:creationId xmlns:a16="http://schemas.microsoft.com/office/drawing/2014/main" id="{BD8973B9-B804-4BA1-830E-5AAE53C7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39688"/>
            <a:ext cx="32591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 13">
            <a:extLst>
              <a:ext uri="{FF2B5EF4-FFF2-40B4-BE49-F238E27FC236}">
                <a16:creationId xmlns:a16="http://schemas.microsoft.com/office/drawing/2014/main" id="{334DCBA1-E0F5-4CCE-8D79-DA84B829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338763"/>
            <a:ext cx="3622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e 4">
            <a:extLst>
              <a:ext uri="{FF2B5EF4-FFF2-40B4-BE49-F238E27FC236}">
                <a16:creationId xmlns:a16="http://schemas.microsoft.com/office/drawing/2014/main" id="{9F8DD643-F966-4816-8D64-E12F105C3C4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8919" name="ZoneTexte 5">
              <a:extLst>
                <a:ext uri="{FF2B5EF4-FFF2-40B4-BE49-F238E27FC236}">
                  <a16:creationId xmlns:a16="http://schemas.microsoft.com/office/drawing/2014/main" id="{381D783F-F2E0-4542-B406-925DC74B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38920" name="ZoneTexte 8">
              <a:extLst>
                <a:ext uri="{FF2B5EF4-FFF2-40B4-BE49-F238E27FC236}">
                  <a16:creationId xmlns:a16="http://schemas.microsoft.com/office/drawing/2014/main" id="{6DC15E06-2711-456A-901F-3BC42A8D7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E0F03E-F0E9-4FE9-ADE4-6287820634F0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Bouton d’action : vide 23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6988EAFC-B091-4106-B70E-DC87F400DE1B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38923" name="ZoneTexte 24">
              <a:extLst>
                <a:ext uri="{FF2B5EF4-FFF2-40B4-BE49-F238E27FC236}">
                  <a16:creationId xmlns:a16="http://schemas.microsoft.com/office/drawing/2014/main" id="{55D1970E-C646-47C9-8B63-B79838DC3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Fechar</a:t>
              </a:r>
            </a:p>
          </p:txBody>
        </p:sp>
        <p:sp>
          <p:nvSpPr>
            <p:cNvPr id="38924" name="ZoneTexte 25">
              <a:extLst>
                <a:ext uri="{FF2B5EF4-FFF2-40B4-BE49-F238E27FC236}">
                  <a16:creationId xmlns:a16="http://schemas.microsoft.com/office/drawing/2014/main" id="{223697D7-F847-498D-BFDB-0F235DD9D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7248" y="6135725"/>
              <a:ext cx="2071327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Próximo</a:t>
              </a:r>
            </a:p>
          </p:txBody>
        </p:sp>
        <p:sp>
          <p:nvSpPr>
            <p:cNvPr id="27" name="Bouton d’action : vide 2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F55C2FB4-E49F-4F87-8E90-BF800DFD118A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  <p:pic>
          <p:nvPicPr>
            <p:cNvPr id="38926" name="Image 28">
              <a:extLst>
                <a:ext uri="{FF2B5EF4-FFF2-40B4-BE49-F238E27FC236}">
                  <a16:creationId xmlns:a16="http://schemas.microsoft.com/office/drawing/2014/main" id="{2313D8B1-5157-42E9-8F6E-D93CE1089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D5BC87F-7A5D-4EDF-9B79-3700144EBE42}"/>
              </a:ext>
            </a:extLst>
          </p:cNvPr>
          <p:cNvSpPr txBox="1"/>
          <p:nvPr/>
        </p:nvSpPr>
        <p:spPr>
          <a:xfrm>
            <a:off x="7627938" y="239713"/>
            <a:ext cx="3406775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projeto é financiado pelo Programa Horizonte 2020 para investigação e inovação da União Europeia, sob o acordo de financiamento Nº 727580</a:t>
            </a:r>
            <a:endParaRPr lang="fr-FR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20CCB7-CA8B-4A75-BFCA-4101547CE989}"/>
              </a:ext>
            </a:extLst>
          </p:cNvPr>
          <p:cNvSpPr txBox="1"/>
          <p:nvPr/>
        </p:nvSpPr>
        <p:spPr>
          <a:xfrm>
            <a:off x="1214284" y="4846940"/>
            <a:ext cx="9763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sessão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para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fonte de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aceder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 de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percorrer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sessão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pré-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estabelecida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active o 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de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fr-FR" sz="1400" dirty="0" err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fr-FR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.​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e 19">
            <a:extLst>
              <a:ext uri="{FF2B5EF4-FFF2-40B4-BE49-F238E27FC236}">
                <a16:creationId xmlns:a16="http://schemas.microsoft.com/office/drawing/2014/main" id="{F360CAA6-E7D3-4D61-B375-C2D0BB084617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767DD1-96E2-450B-B757-92154345BFD2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17F71388-93B9-43C0-91D4-BC5638D804F4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55" name="Groupe 5">
            <a:extLst>
              <a:ext uri="{FF2B5EF4-FFF2-40B4-BE49-F238E27FC236}">
                <a16:creationId xmlns:a16="http://schemas.microsoft.com/office/drawing/2014/main" id="{494DBA01-C406-42D9-8CA3-00D8FFB3F5F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49165" name="Groupe 17">
              <a:extLst>
                <a:ext uri="{FF2B5EF4-FFF2-40B4-BE49-F238E27FC236}">
                  <a16:creationId xmlns:a16="http://schemas.microsoft.com/office/drawing/2014/main" id="{A765619B-D154-47C1-B516-172716958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49167" name="ZoneTexte 18">
                <a:extLst>
                  <a:ext uri="{FF2B5EF4-FFF2-40B4-BE49-F238E27FC236}">
                    <a16:creationId xmlns:a16="http://schemas.microsoft.com/office/drawing/2014/main" id="{E8205859-D923-49D2-917E-A416AE27D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Close</a:t>
                </a:r>
              </a:p>
            </p:txBody>
          </p:sp>
          <p:sp>
            <p:nvSpPr>
              <p:cNvPr id="49168" name="ZoneTexte 19">
                <a:extLst>
                  <a:ext uri="{FF2B5EF4-FFF2-40B4-BE49-F238E27FC236}">
                    <a16:creationId xmlns:a16="http://schemas.microsoft.com/office/drawing/2014/main" id="{1B6D6321-B9DF-40A7-A56A-BF532D712F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A8C832-1812-439F-BDD5-2A0EF3E53DCA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" name="Bouton d’action : vide 21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E0DD9AF7-719C-44D1-A3CF-B39AF265F8C9}"/>
                  </a:ext>
                </a:extLst>
              </p:cNvPr>
              <p:cNvSpPr/>
              <p:nvPr/>
            </p:nvSpPr>
            <p:spPr>
              <a:xfrm>
                <a:off x="5867457" y="6173474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/>
                  <a:t>X</a:t>
                </a:r>
              </a:p>
            </p:txBody>
          </p:sp>
          <p:pic>
            <p:nvPicPr>
              <p:cNvPr id="49171" name="Image 25">
                <a:extLst>
                  <a:ext uri="{FF2B5EF4-FFF2-40B4-BE49-F238E27FC236}">
                    <a16:creationId xmlns:a16="http://schemas.microsoft.com/office/drawing/2014/main" id="{902F52CC-CD42-4900-A47C-59E339F17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B89EF956-9EAA-4CCB-8224-61E38429CB15}"/>
                </a:ext>
              </a:extLst>
            </p:cNvPr>
            <p:cNvSpPr/>
            <p:nvPr/>
          </p:nvSpPr>
          <p:spPr bwMode="auto">
            <a:xfrm>
              <a:off x="11576050" y="6175375"/>
              <a:ext cx="306388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&lt;</a:t>
              </a:r>
            </a:p>
          </p:txBody>
        </p:sp>
      </p:grpSp>
      <p:sp>
        <p:nvSpPr>
          <p:cNvPr id="49158" name="ZoneTexte 1">
            <a:extLst>
              <a:ext uri="{FF2B5EF4-FFF2-40B4-BE49-F238E27FC236}">
                <a16:creationId xmlns:a16="http://schemas.microsoft.com/office/drawing/2014/main" id="{2D3989EC-E51D-4715-9AB7-A42B7F38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351" y="2644096"/>
            <a:ext cx="6613525" cy="33239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pt-PT" sz="14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4"/>
              </a:rPr>
              <a:t>O que fazer no dia-a-dia para não desperdiçar alimentos?</a:t>
            </a:r>
            <a:endParaRPr lang="pt-PT" sz="14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pt-PT" sz="14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fr-FR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fr-FR" sz="1400">
              <a:latin typeface="Microsoft Sans Serif"/>
              <a:ea typeface="Microsoft Sans Serif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>
                <a:latin typeface="Microsoft Sans Serif"/>
                <a:ea typeface="Microsoft Sans Serif"/>
                <a:cs typeface="Microsoft Sans Serif"/>
                <a:hlinkClick r:id="rId5"/>
              </a:rPr>
              <a:t>Poupe! Diga NÃO ao desperdício alimentar</a:t>
            </a:r>
            <a:endParaRPr lang="en-US" sz="1400">
              <a:ea typeface="Microsoft Sans Serif"/>
              <a:cs typeface="Microsoft Sans Serif"/>
            </a:endParaRPr>
          </a:p>
          <a:p>
            <a:pPr>
              <a:lnSpc>
                <a:spcPct val="150000"/>
              </a:lnSpc>
              <a:defRPr/>
            </a:pPr>
            <a:endParaRPr lang="en-US" sz="1400">
              <a:latin typeface="Microsoft Sans Serif"/>
              <a:ea typeface="Microsoft Sans Serif"/>
              <a:cs typeface="Microsoft Sans Serif"/>
            </a:endParaRPr>
          </a:p>
          <a:p>
            <a:pPr>
              <a:lnSpc>
                <a:spcPct val="150000"/>
              </a:lnSpc>
              <a:defRPr/>
            </a:pPr>
            <a:endParaRPr lang="en-US" altLang="fr-FR" sz="1400">
              <a:latin typeface="Microsoft Sans Serif"/>
              <a:ea typeface="Microsoft Sans Serif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US" altLang="fr-FR" sz="1400">
              <a:latin typeface="Microsoft Sans Serif"/>
              <a:ea typeface="Microsoft Sans Serif"/>
              <a:cs typeface="Arial"/>
            </a:endParaRPr>
          </a:p>
          <a:p>
            <a:pPr>
              <a:defRPr/>
            </a:pPr>
            <a:r>
              <a:rPr lang="en-US" sz="1400">
                <a:latin typeface="Microsoft Sans Serif"/>
                <a:ea typeface="Microsoft Sans Serif"/>
                <a:cs typeface="Microsoft Sans Serif"/>
                <a:hlinkClick r:id="rId6"/>
              </a:rPr>
              <a:t>Kasza et al. (2019) Balancing the desire to decrease food waste with requirements of food safety</a:t>
            </a:r>
            <a:endParaRPr lang="en-US" sz="140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1400">
              <a:solidFill>
                <a:srgbClr val="00000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fr-FR" altLang="fr-FR" sz="1400">
              <a:solidFill>
                <a:srgbClr val="00707C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9157" name="Image 31">
            <a:extLst>
              <a:ext uri="{FF2B5EF4-FFF2-40B4-BE49-F238E27FC236}">
                <a16:creationId xmlns:a16="http://schemas.microsoft.com/office/drawing/2014/main" id="{ED48B7BE-810B-4F99-BAC3-2C88F5754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690341"/>
            <a:ext cx="9191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89">
            <a:extLst>
              <a:ext uri="{FF2B5EF4-FFF2-40B4-BE49-F238E27FC236}">
                <a16:creationId xmlns:a16="http://schemas.microsoft.com/office/drawing/2014/main" id="{EABBC62B-8EB0-446B-B861-2BBAFF9ED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963" y="6159500"/>
            <a:ext cx="900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   Anterior</a:t>
            </a:r>
          </a:p>
        </p:txBody>
      </p:sp>
      <p:pic>
        <p:nvPicPr>
          <p:cNvPr id="49159" name="Image 2">
            <a:extLst>
              <a:ext uri="{FF2B5EF4-FFF2-40B4-BE49-F238E27FC236}">
                <a16:creationId xmlns:a16="http://schemas.microsoft.com/office/drawing/2014/main" id="{19A10F3A-21C7-45EA-89FA-91815CD9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ZoneTexte 22">
            <a:extLst>
              <a:ext uri="{FF2B5EF4-FFF2-40B4-BE49-F238E27FC236}">
                <a16:creationId xmlns:a16="http://schemas.microsoft.com/office/drawing/2014/main" id="{903B6548-D014-473A-9168-8EA56B9A2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70613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D480E1-DDA3-4052-9B34-B445CF1538C6}"/>
              </a:ext>
            </a:extLst>
          </p:cNvPr>
          <p:cNvSpPr txBox="1"/>
          <p:nvPr/>
        </p:nvSpPr>
        <p:spPr>
          <a:xfrm>
            <a:off x="3071813" y="-63500"/>
            <a:ext cx="91201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Como podemos reduzir o desperdício alimentar?</a:t>
            </a:r>
            <a:endParaRPr lang="fr-FR" sz="4501" b="1">
              <a:solidFill>
                <a:srgbClr val="00707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163" name="ZoneTexte 10">
            <a:extLst>
              <a:ext uri="{FF2B5EF4-FFF2-40B4-BE49-F238E27FC236}">
                <a16:creationId xmlns:a16="http://schemas.microsoft.com/office/drawing/2014/main" id="{2DD98E67-FB42-42DF-952A-E838F604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1903413"/>
            <a:ext cx="2511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b="1" u="sng">
                <a:solidFill>
                  <a:srgbClr val="00707C"/>
                </a:solidFill>
              </a:rPr>
              <a:t>Mais informação:</a:t>
            </a:r>
          </a:p>
        </p:txBody>
      </p:sp>
      <p:pic>
        <p:nvPicPr>
          <p:cNvPr id="49164" name="Image 8">
            <a:extLst>
              <a:ext uri="{FF2B5EF4-FFF2-40B4-BE49-F238E27FC236}">
                <a16:creationId xmlns:a16="http://schemas.microsoft.com/office/drawing/2014/main" id="{3508850D-7F1B-4240-B80A-2B1D5A7CC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45" y="2426277"/>
            <a:ext cx="1131744" cy="88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C4A2C59-AEE8-44CB-A36F-EE686654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49" r="485" b="-1281"/>
          <a:stretch/>
        </p:blipFill>
        <p:spPr>
          <a:xfrm>
            <a:off x="3480954" y="3724935"/>
            <a:ext cx="1683425" cy="47048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CCC843A-368B-40AD-85AC-87086EFDC19E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1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12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7" name="Bouton d’action : vide 26">
            <a:hlinkClick r:id="rId13" highlightClick="1"/>
            <a:extLst>
              <a:ext uri="{FF2B5EF4-FFF2-40B4-BE49-F238E27FC236}">
                <a16:creationId xmlns:a16="http://schemas.microsoft.com/office/drawing/2014/main" id="{3C2A0BD5-1C0A-4ECE-B3EB-AC7B63CD3517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D3E8A21-C4FB-4979-96FB-DD132F9E4B0E}"/>
              </a:ext>
            </a:extLst>
          </p:cNvPr>
          <p:cNvSpPr txBox="1"/>
          <p:nvPr/>
        </p:nvSpPr>
        <p:spPr>
          <a:xfrm>
            <a:off x="3071813" y="-25400"/>
            <a:ext cx="9120187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 Ligações relevantes</a:t>
            </a:r>
          </a:p>
        </p:txBody>
      </p:sp>
      <p:grpSp>
        <p:nvGrpSpPr>
          <p:cNvPr id="50179" name="Groupe 19">
            <a:extLst>
              <a:ext uri="{FF2B5EF4-FFF2-40B4-BE49-F238E27FC236}">
                <a16:creationId xmlns:a16="http://schemas.microsoft.com/office/drawing/2014/main" id="{B922751B-5691-4A92-BBE7-0A6272E27919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B76445-3EE7-4390-B484-5EC41CBF4EFD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8967D3B-C9ED-40F9-83B7-288D87D460AE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180" name="Image 2">
            <a:extLst>
              <a:ext uri="{FF2B5EF4-FFF2-40B4-BE49-F238E27FC236}">
                <a16:creationId xmlns:a16="http://schemas.microsoft.com/office/drawing/2014/main" id="{864E67E5-4CD6-4C51-8656-DB1CB2C4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581150"/>
            <a:ext cx="1516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age 25">
            <a:extLst>
              <a:ext uri="{FF2B5EF4-FFF2-40B4-BE49-F238E27FC236}">
                <a16:creationId xmlns:a16="http://schemas.microsoft.com/office/drawing/2014/main" id="{67E72049-E3EF-4EEB-A293-4DA51C159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389188"/>
            <a:ext cx="14446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Image 6">
            <a:hlinkClick r:id="rId4" tooltip="click here to open the link"/>
            <a:extLst>
              <a:ext uri="{FF2B5EF4-FFF2-40B4-BE49-F238E27FC236}">
                <a16:creationId xmlns:a16="http://schemas.microsoft.com/office/drawing/2014/main" id="{49BF9247-221E-44B6-B772-315F2E90B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254500"/>
            <a:ext cx="14446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Image 7">
            <a:hlinkClick r:id="rId6" tooltip="click here to open the link"/>
            <a:extLst>
              <a:ext uri="{FF2B5EF4-FFF2-40B4-BE49-F238E27FC236}">
                <a16:creationId xmlns:a16="http://schemas.microsoft.com/office/drawing/2014/main" id="{9D79BC74-93D3-4DCB-9397-5FD1DF753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246438"/>
            <a:ext cx="1095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4" name="Groupe 17">
            <a:extLst>
              <a:ext uri="{FF2B5EF4-FFF2-40B4-BE49-F238E27FC236}">
                <a16:creationId xmlns:a16="http://schemas.microsoft.com/office/drawing/2014/main" id="{5418DAC2-FCDF-4115-8217-130AA8D0549D}"/>
              </a:ext>
            </a:extLst>
          </p:cNvPr>
          <p:cNvGrpSpPr>
            <a:grpSpLocks/>
          </p:cNvGrpSpPr>
          <p:nvPr/>
        </p:nvGrpSpPr>
        <p:grpSpPr bwMode="auto">
          <a:xfrm>
            <a:off x="-49213" y="6016625"/>
            <a:ext cx="12276138" cy="887413"/>
            <a:chOff x="-36249" y="6016088"/>
            <a:chExt cx="12276859" cy="888671"/>
          </a:xfrm>
        </p:grpSpPr>
        <p:sp>
          <p:nvSpPr>
            <p:cNvPr id="50189" name="ZoneTexte 18">
              <a:extLst>
                <a:ext uri="{FF2B5EF4-FFF2-40B4-BE49-F238E27FC236}">
                  <a16:creationId xmlns:a16="http://schemas.microsoft.com/office/drawing/2014/main" id="{A81ADD9E-1E84-4D21-8CD7-4F7168720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50190" name="ZoneTexte 19">
              <a:extLst>
                <a:ext uri="{FF2B5EF4-FFF2-40B4-BE49-F238E27FC236}">
                  <a16:creationId xmlns:a16="http://schemas.microsoft.com/office/drawing/2014/main" id="{89A250B2-1CB7-42F0-A934-D541D9116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EEE9064-977B-4160-ACBE-A81B4B7C8638}"/>
                </a:ext>
              </a:extLst>
            </p:cNvPr>
            <p:cNvSpPr/>
            <p:nvPr/>
          </p:nvSpPr>
          <p:spPr>
            <a:xfrm>
              <a:off x="-36249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3" name="Bouton d’action : vide 32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51BA8C16-5AAD-474E-BBFC-7FA9D48FB6AB}"/>
                </a:ext>
              </a:extLst>
            </p:cNvPr>
            <p:cNvSpPr/>
            <p:nvPr/>
          </p:nvSpPr>
          <p:spPr>
            <a:xfrm>
              <a:off x="10078308" y="6173474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50193" name="Image 25">
              <a:extLst>
                <a:ext uri="{FF2B5EF4-FFF2-40B4-BE49-F238E27FC236}">
                  <a16:creationId xmlns:a16="http://schemas.microsoft.com/office/drawing/2014/main" id="{18FDB760-A7B2-43B1-B2DA-ACB4BF520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5" name="Image 1">
            <a:extLst>
              <a:ext uri="{FF2B5EF4-FFF2-40B4-BE49-F238E27FC236}">
                <a16:creationId xmlns:a16="http://schemas.microsoft.com/office/drawing/2014/main" id="{0D2E71C6-EE1E-44D6-9CC1-ABBE2FBA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ZoneTexte 22">
            <a:extLst>
              <a:ext uri="{FF2B5EF4-FFF2-40B4-BE49-F238E27FC236}">
                <a16:creationId xmlns:a16="http://schemas.microsoft.com/office/drawing/2014/main" id="{0C05A3EB-6D23-43DC-B08B-62A2A8038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788" y="6170613"/>
            <a:ext cx="1931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6C315DC-7BC3-4DAC-9C72-FB01CA2BC3A8}"/>
              </a:ext>
            </a:extLst>
          </p:cNvPr>
          <p:cNvSpPr txBox="1"/>
          <p:nvPr/>
        </p:nvSpPr>
        <p:spPr>
          <a:xfrm>
            <a:off x="4754563" y="1546225"/>
            <a:ext cx="71945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2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11"/>
              </a:rPr>
              <a:t>Regulamento (UE) N.o 1169/2011 do Parlamento Europeu e do Concelho relativo à prestação de informação aos consumidores sobre os géneros alimentícios</a:t>
            </a:r>
            <a:r>
              <a:rPr lang="pt-PT" sz="1200">
                <a:latin typeface="+mn-lt"/>
                <a:ea typeface="Times New Roman" panose="02020603050405020304" pitchFamily="18" charset="0"/>
              </a:rPr>
              <a:t>  </a:t>
            </a:r>
          </a:p>
          <a:p>
            <a:pPr>
              <a:defRPr/>
            </a:pPr>
            <a:endParaRPr lang="pt-PT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pt-PT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pt-PT" sz="12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12"/>
              </a:rPr>
              <a:t>Informação aos consumidores - legislação</a:t>
            </a:r>
            <a:r>
              <a:rPr lang="pt-PT" sz="1200">
                <a:latin typeface="+mn-lt"/>
                <a:ea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pt-PT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pt-PT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pt-PT" sz="12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6"/>
              </a:rPr>
              <a:t>O papel da EFSA na garantia da segurança alimentar (legendado em português)</a:t>
            </a:r>
            <a:endParaRPr lang="pt-PT" sz="12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pt-PT" sz="12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pt-PT" sz="12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pt-PT" sz="12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pt-PT" sz="12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2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pt-PT" sz="12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4"/>
              </a:rPr>
              <a:t>A Comissão Europeia trabalha para garantir que os alimentos que chegam ao prato de 500 milhões de europeus são seguros (em inglês)</a:t>
            </a:r>
            <a:endParaRPr lang="fr-FR" sz="120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63E8308-88D1-412E-AA25-519E4767C4DB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3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14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1" name="Bouton d’action : vide 20">
            <a:hlinkClick r:id="rId15" highlightClick="1"/>
            <a:extLst>
              <a:ext uri="{FF2B5EF4-FFF2-40B4-BE49-F238E27FC236}">
                <a16:creationId xmlns:a16="http://schemas.microsoft.com/office/drawing/2014/main" id="{5206C979-A85F-4F00-B97C-D0E6B6B38185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288CFF-4B6F-4D76-834D-4DD4B42A39D9}"/>
              </a:ext>
            </a:extLst>
          </p:cNvPr>
          <p:cNvSpPr txBox="1"/>
          <p:nvPr/>
        </p:nvSpPr>
        <p:spPr>
          <a:xfrm>
            <a:off x="3071813" y="25400"/>
            <a:ext cx="91201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Rótulos alimentares no contexto europeu</a:t>
            </a:r>
            <a:endParaRPr lang="fr-FR" sz="4501" b="1">
              <a:solidFill>
                <a:srgbClr val="00707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7" name="ZoneTexte 13">
            <a:extLst>
              <a:ext uri="{FF2B5EF4-FFF2-40B4-BE49-F238E27FC236}">
                <a16:creationId xmlns:a16="http://schemas.microsoft.com/office/drawing/2014/main" id="{B2E1E989-76DB-4E2A-906C-7243B644E7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58925"/>
            <a:ext cx="9021763" cy="3546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588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C00000"/>
                </a:solidFill>
              </a:rPr>
              <a:t>Os rótulos </a:t>
            </a:r>
            <a:r>
              <a:rPr lang="pt-BR" sz="1400" dirty="0">
                <a:solidFill>
                  <a:srgbClr val="00707C"/>
                </a:solidFill>
              </a:rPr>
              <a:t>são regulados para </a:t>
            </a:r>
            <a:r>
              <a:rPr lang="pt-BR" sz="1400" dirty="0">
                <a:solidFill>
                  <a:srgbClr val="C00000"/>
                </a:solidFill>
              </a:rPr>
              <a:t>proteção dos consumidores</a:t>
            </a:r>
            <a:r>
              <a:rPr lang="pt-BR" sz="1400" dirty="0">
                <a:solidFill>
                  <a:srgbClr val="00707C"/>
                </a:solidFill>
              </a:rPr>
              <a:t>, que devem estar corretamente informados para fazer escolhas de forma confiante e informada baseadas na dieta, alergias, gosto pessoal e custo</a:t>
            </a:r>
            <a:r>
              <a:rPr lang="en-US" sz="1400" dirty="0">
                <a:solidFill>
                  <a:srgbClr val="00707C"/>
                </a:solidFill>
              </a:rPr>
              <a:t>.</a:t>
            </a: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00707C"/>
                </a:solidFill>
              </a:rPr>
              <a:t>O regulamento (EU) Nº 1169/2011 relativo à prestação de informação aos consumidores sobre os géneros alimentícios substitui e combina numa única legislação as regras anteriores presentes na Diretiva 2000/13/EC sobre a rotulagem, apresentação e publicidade de alimentos e na Diretiva 90/496/EEC sobre rótulos nutricionais em alimentos e outros atos legislativos para categorias específicas de alimentos</a:t>
            </a:r>
            <a:r>
              <a:rPr lang="en-US" sz="1400" dirty="0">
                <a:solidFill>
                  <a:srgbClr val="00707C"/>
                </a:solidFill>
              </a:rPr>
              <a:t>.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00707C"/>
                </a:solidFill>
              </a:rPr>
              <a:t>Algumas das </a:t>
            </a:r>
            <a:r>
              <a:rPr lang="pt-BR" sz="1400" dirty="0">
                <a:solidFill>
                  <a:srgbClr val="C00000"/>
                </a:solidFill>
              </a:rPr>
              <a:t>alterações importantes nas regras da rotulagem </a:t>
            </a:r>
            <a:r>
              <a:rPr lang="pt-BR" sz="1400" dirty="0">
                <a:solidFill>
                  <a:srgbClr val="00707C"/>
                </a:solidFill>
              </a:rPr>
              <a:t>alimentar estão resumidas em baixo</a:t>
            </a:r>
            <a:r>
              <a:rPr lang="en-US" sz="1400" dirty="0">
                <a:solidFill>
                  <a:srgbClr val="00707C"/>
                </a:solidFill>
              </a:rPr>
              <a:t>:</a:t>
            </a:r>
          </a:p>
          <a:p>
            <a:pPr marL="844550" lvl="1" indent="-285750" eaLnBrk="1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Melhor legibilidade da informação </a:t>
            </a:r>
            <a:r>
              <a:rPr lang="pt-BR" sz="1200" dirty="0">
                <a:solidFill>
                  <a:srgbClr val="00707C"/>
                </a:solidFill>
              </a:rPr>
              <a:t>(tamanho de letra mínimo para informação obrigatória)</a:t>
            </a:r>
            <a:r>
              <a:rPr lang="en-US" sz="1200" dirty="0">
                <a:solidFill>
                  <a:srgbClr val="00707C"/>
                </a:solidFill>
              </a:rPr>
              <a:t>;</a:t>
            </a:r>
          </a:p>
          <a:p>
            <a:pPr marL="844550" lvl="1" indent="-285750" eaLnBrk="1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Apresentação mais clara e harmoniosa dos </a:t>
            </a:r>
            <a:r>
              <a:rPr lang="pt-BR" sz="1200" dirty="0" err="1">
                <a:solidFill>
                  <a:srgbClr val="C00000"/>
                </a:solidFill>
              </a:rPr>
              <a:t>alérgenos</a:t>
            </a:r>
            <a:r>
              <a:rPr lang="pt-BR" sz="1200" dirty="0">
                <a:solidFill>
                  <a:srgbClr val="C00000"/>
                </a:solidFill>
              </a:rPr>
              <a:t> </a:t>
            </a:r>
            <a:r>
              <a:rPr lang="pt-BR" sz="1200" dirty="0">
                <a:solidFill>
                  <a:srgbClr val="00707C"/>
                </a:solidFill>
              </a:rPr>
              <a:t>(ex. soja, glúten, lactose) nas listas de ingredientes dos alimentos </a:t>
            </a:r>
            <a:r>
              <a:rPr lang="pt-BR" sz="1200" dirty="0" err="1">
                <a:solidFill>
                  <a:srgbClr val="00707C"/>
                </a:solidFill>
              </a:rPr>
              <a:t>pré</a:t>
            </a:r>
            <a:r>
              <a:rPr lang="pt-BR" sz="1200" dirty="0">
                <a:solidFill>
                  <a:srgbClr val="00707C"/>
                </a:solidFill>
              </a:rPr>
              <a:t>-embalados (enfatizados através do tipo de letra, estilo ou cor de fundo)</a:t>
            </a:r>
            <a:r>
              <a:rPr lang="en-US" sz="1200" dirty="0">
                <a:solidFill>
                  <a:srgbClr val="00707C"/>
                </a:solidFill>
              </a:rPr>
              <a:t>;</a:t>
            </a:r>
          </a:p>
          <a:p>
            <a:pPr marL="844550" lvl="1" indent="-285750" eaLnBrk="1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Informação obrigatória sobre glúten </a:t>
            </a:r>
            <a:r>
              <a:rPr lang="pt-BR" sz="1200" dirty="0">
                <a:solidFill>
                  <a:srgbClr val="00707C"/>
                </a:solidFill>
              </a:rPr>
              <a:t>para alimentos </a:t>
            </a:r>
            <a:r>
              <a:rPr lang="pt-BR" sz="1200" dirty="0" err="1">
                <a:solidFill>
                  <a:srgbClr val="00707C"/>
                </a:solidFill>
              </a:rPr>
              <a:t>pré</a:t>
            </a:r>
            <a:r>
              <a:rPr lang="pt-BR" sz="1200" dirty="0">
                <a:solidFill>
                  <a:srgbClr val="00707C"/>
                </a:solidFill>
              </a:rPr>
              <a:t>-embalados, incluindo em restaurantes e cafés</a:t>
            </a:r>
            <a:r>
              <a:rPr lang="en-US" sz="1200" dirty="0">
                <a:solidFill>
                  <a:srgbClr val="00707C"/>
                </a:solidFill>
              </a:rPr>
              <a:t>;</a:t>
            </a:r>
          </a:p>
          <a:p>
            <a:pPr marL="844550" lvl="1" indent="-285750" eaLnBrk="1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Requisitos de informação nutricional </a:t>
            </a:r>
            <a:r>
              <a:rPr lang="pt-BR" sz="1200" dirty="0">
                <a:solidFill>
                  <a:srgbClr val="00707C"/>
                </a:solidFill>
              </a:rPr>
              <a:t>para a maioria dos alimentos processados </a:t>
            </a:r>
            <a:r>
              <a:rPr lang="pt-BR" sz="1200" dirty="0" err="1">
                <a:solidFill>
                  <a:srgbClr val="00707C"/>
                </a:solidFill>
              </a:rPr>
              <a:t>pré</a:t>
            </a:r>
            <a:r>
              <a:rPr lang="pt-BR" sz="1200" dirty="0">
                <a:solidFill>
                  <a:srgbClr val="00707C"/>
                </a:solidFill>
              </a:rPr>
              <a:t>-embalados</a:t>
            </a:r>
            <a:r>
              <a:rPr lang="en-US" sz="1200" dirty="0">
                <a:solidFill>
                  <a:srgbClr val="00707C"/>
                </a:solidFill>
              </a:rPr>
              <a:t>;</a:t>
            </a:r>
          </a:p>
          <a:p>
            <a:pPr marL="844550" lvl="1" indent="-285750" eaLnBrk="1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Informação de origem obrigatória para carne fresca </a:t>
            </a:r>
            <a:r>
              <a:rPr lang="pt-BR" sz="1200" dirty="0">
                <a:solidFill>
                  <a:srgbClr val="00707C"/>
                </a:solidFill>
              </a:rPr>
              <a:t>de porco, ovelha, cabra e aves etc.</a:t>
            </a:r>
            <a:endParaRPr lang="en-GB" altLang="fr-FR" sz="1200" dirty="0">
              <a:solidFill>
                <a:srgbClr val="00707C"/>
              </a:solidFill>
            </a:endParaRPr>
          </a:p>
        </p:txBody>
      </p:sp>
      <p:grpSp>
        <p:nvGrpSpPr>
          <p:cNvPr id="51204" name="Groupe 19">
            <a:extLst>
              <a:ext uri="{FF2B5EF4-FFF2-40B4-BE49-F238E27FC236}">
                <a16:creationId xmlns:a16="http://schemas.microsoft.com/office/drawing/2014/main" id="{CB52ED03-0ABB-4867-8F68-4642BD897393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A9C7D8-12B8-47C0-B545-E511492628FC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095FD0A-FCFA-41B5-A6F7-14335B138002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05" name="ZoneTexte 2">
            <a:extLst>
              <a:ext uri="{FF2B5EF4-FFF2-40B4-BE49-F238E27FC236}">
                <a16:creationId xmlns:a16="http://schemas.microsoft.com/office/drawing/2014/main" id="{CEA77799-DD52-4898-BC4D-85741F0F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5241925"/>
            <a:ext cx="685958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14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2"/>
              </a:rPr>
              <a:t>Como apresentar as substâncias/produtos que provocam alergias ou intolerâncias num rótulo?</a:t>
            </a:r>
            <a:endParaRPr lang="fr-FR" sz="140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51206" name="Image 2">
            <a:extLst>
              <a:ext uri="{FF2B5EF4-FFF2-40B4-BE49-F238E27FC236}">
                <a16:creationId xmlns:a16="http://schemas.microsoft.com/office/drawing/2014/main" id="{84194750-6253-4ABE-8CDE-96C30CFB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 7">
            <a:extLst>
              <a:ext uri="{FF2B5EF4-FFF2-40B4-BE49-F238E27FC236}">
                <a16:creationId xmlns:a16="http://schemas.microsoft.com/office/drawing/2014/main" id="{9EA83D08-A73B-4FA5-9E54-D4E06AF18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5160963"/>
            <a:ext cx="14398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2" name="Groupe 17">
            <a:extLst>
              <a:ext uri="{FF2B5EF4-FFF2-40B4-BE49-F238E27FC236}">
                <a16:creationId xmlns:a16="http://schemas.microsoft.com/office/drawing/2014/main" id="{52F93A89-3738-415A-82D8-7334CD43218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51214" name="ZoneTexte 18">
              <a:extLst>
                <a:ext uri="{FF2B5EF4-FFF2-40B4-BE49-F238E27FC236}">
                  <a16:creationId xmlns:a16="http://schemas.microsoft.com/office/drawing/2014/main" id="{E7D31FAE-F86E-4E7B-88D2-F5FE45FC7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51215" name="ZoneTexte 19">
              <a:extLst>
                <a:ext uri="{FF2B5EF4-FFF2-40B4-BE49-F238E27FC236}">
                  <a16:creationId xmlns:a16="http://schemas.microsoft.com/office/drawing/2014/main" id="{30103ECB-EA2F-4A86-8ADC-A40FAC501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E90F1B-2AC4-47B1-9FD5-B3B6C3CFFE0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" name="Bouton d’action : vide 3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6ADAD420-6B3A-45E0-959B-44FF3CE5846A}"/>
                </a:ext>
              </a:extLst>
            </p:cNvPr>
            <p:cNvSpPr/>
            <p:nvPr/>
          </p:nvSpPr>
          <p:spPr>
            <a:xfrm>
              <a:off x="5867457" y="6173474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pic>
          <p:nvPicPr>
            <p:cNvPr id="51218" name="Image 25">
              <a:extLst>
                <a:ext uri="{FF2B5EF4-FFF2-40B4-BE49-F238E27FC236}">
                  <a16:creationId xmlns:a16="http://schemas.microsoft.com/office/drawing/2014/main" id="{D5587F1E-E791-44AA-B766-911F463A8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11" name="ZoneTexte 22">
            <a:extLst>
              <a:ext uri="{FF2B5EF4-FFF2-40B4-BE49-F238E27FC236}">
                <a16:creationId xmlns:a16="http://schemas.microsoft.com/office/drawing/2014/main" id="{C524143F-66BD-4D16-A4A6-1343F6D53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70613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4775DB8-E65F-438F-94B7-BC98EC0895AC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7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8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2" name="Bouton d’action : vide 21">
            <a:hlinkClick r:id="rId9" highlightClick="1"/>
            <a:extLst>
              <a:ext uri="{FF2B5EF4-FFF2-40B4-BE49-F238E27FC236}">
                <a16:creationId xmlns:a16="http://schemas.microsoft.com/office/drawing/2014/main" id="{FAD451F6-E1B0-483A-9D90-AE750B9A15B2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35C836F-EAAA-478B-9582-9BC73BC78BCA}"/>
              </a:ext>
            </a:extLst>
          </p:cNvPr>
          <p:cNvSpPr txBox="1"/>
          <p:nvPr/>
        </p:nvSpPr>
        <p:spPr>
          <a:xfrm>
            <a:off x="3471863" y="109538"/>
            <a:ext cx="8235950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Objetivos de aprendizagem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225F61-8881-4999-83DB-F613A8E4C539}"/>
              </a:ext>
            </a:extLst>
          </p:cNvPr>
          <p:cNvSpPr txBox="1"/>
          <p:nvPr/>
        </p:nvSpPr>
        <p:spPr>
          <a:xfrm>
            <a:off x="3203575" y="1376363"/>
            <a:ext cx="8828088" cy="337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>
                <a:solidFill>
                  <a:schemeClr val="accent1"/>
                </a:solidFill>
                <a:latin typeface="+mn-lt"/>
              </a:rPr>
              <a:t>Para compreender os rótulos alimentares</a:t>
            </a: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285750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>
                <a:solidFill>
                  <a:schemeClr val="accent1"/>
                </a:solidFill>
                <a:latin typeface="+mn-lt"/>
              </a:rPr>
              <a:t>Para compreender a relação com o desperdício alimentar e como reduzi-lo</a:t>
            </a:r>
            <a:endParaRPr lang="en-GB" sz="1600">
              <a:solidFill>
                <a:schemeClr val="accent1"/>
              </a:solidFill>
              <a:latin typeface="+mn-lt"/>
            </a:endParaRPr>
          </a:p>
          <a:p>
            <a:pPr marL="559809" lvl="1" indent="0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latin typeface="+mn-lt"/>
            </a:endParaRPr>
          </a:p>
          <a:p>
            <a:pPr marL="742950" lvl="3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40964" name="Groupe 17">
            <a:extLst>
              <a:ext uri="{FF2B5EF4-FFF2-40B4-BE49-F238E27FC236}">
                <a16:creationId xmlns:a16="http://schemas.microsoft.com/office/drawing/2014/main" id="{40FD9D9A-EE17-4507-AF37-F729E7CE2DD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40977" name="ZoneTexte 18">
              <a:extLst>
                <a:ext uri="{FF2B5EF4-FFF2-40B4-BE49-F238E27FC236}">
                  <a16:creationId xmlns:a16="http://schemas.microsoft.com/office/drawing/2014/main" id="{7D2F4398-D579-4703-ACD1-36F61EF16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40978" name="ZoneTexte 19">
              <a:extLst>
                <a:ext uri="{FF2B5EF4-FFF2-40B4-BE49-F238E27FC236}">
                  <a16:creationId xmlns:a16="http://schemas.microsoft.com/office/drawing/2014/main" id="{C3FAA719-4BD7-410B-971A-4313A1D01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B3FCB2-2ECB-48C5-8E2D-9BCCCB03DA63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DBCBAA15-391B-4194-9458-60FC7EE35223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40981" name="ZoneTexte 23">
              <a:extLst>
                <a:ext uri="{FF2B5EF4-FFF2-40B4-BE49-F238E27FC236}">
                  <a16:creationId xmlns:a16="http://schemas.microsoft.com/office/drawing/2014/main" id="{FDA3CC62-1E9E-4A7C-88B7-650BE8B4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5948" y="6135725"/>
              <a:ext cx="1809856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Anterior            Próximo</a:t>
              </a:r>
            </a:p>
          </p:txBody>
        </p:sp>
        <p:sp>
          <p:nvSpPr>
            <p:cNvPr id="25" name="Bouton d’action : vide 24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CF311D36-9ECB-41FD-B777-E7EE0664AF75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  <p:pic>
          <p:nvPicPr>
            <p:cNvPr id="40983" name="Image 25">
              <a:extLst>
                <a:ext uri="{FF2B5EF4-FFF2-40B4-BE49-F238E27FC236}">
                  <a16:creationId xmlns:a16="http://schemas.microsoft.com/office/drawing/2014/main" id="{B9887985-B294-4453-9E00-20735BB79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Bouton d’action : vide 26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BC79189F-7D5E-425E-A3EC-160E039E6FB0}"/>
                </a:ext>
              </a:extLst>
            </p:cNvPr>
            <p:cNvSpPr/>
            <p:nvPr/>
          </p:nvSpPr>
          <p:spPr>
            <a:xfrm>
              <a:off x="9439542" y="6154397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&lt;</a:t>
              </a:r>
            </a:p>
          </p:txBody>
        </p:sp>
      </p:grpSp>
      <p:grpSp>
        <p:nvGrpSpPr>
          <p:cNvPr id="40965" name="Groupe 2">
            <a:extLst>
              <a:ext uri="{FF2B5EF4-FFF2-40B4-BE49-F238E27FC236}">
                <a16:creationId xmlns:a16="http://schemas.microsoft.com/office/drawing/2014/main" id="{FF1753C0-2F2D-4917-9DB8-D6617EBA4288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grpSp>
          <p:nvGrpSpPr>
            <p:cNvPr id="40973" name="Groupe 7">
              <a:extLst>
                <a:ext uri="{FF2B5EF4-FFF2-40B4-BE49-F238E27FC236}">
                  <a16:creationId xmlns:a16="http://schemas.microsoft.com/office/drawing/2014/main" id="{9F73CD18-B25B-48B4-8EE3-6DD91C077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3" y="25400"/>
              <a:ext cx="3071812" cy="5959475"/>
              <a:chOff x="5194" y="13958"/>
              <a:chExt cx="3071973" cy="600212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C8D0C57-3F41-4C29-B301-D99BC524C971}"/>
                  </a:ext>
                </a:extLst>
              </p:cNvPr>
              <p:cNvSpPr/>
              <p:nvPr/>
            </p:nvSpPr>
            <p:spPr>
              <a:xfrm>
                <a:off x="5194" y="13958"/>
                <a:ext cx="3071973" cy="600212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BB9DBD0-5D67-4F29-A5F5-35D84B8E2AC3}"/>
                  </a:ext>
                </a:extLst>
              </p:cNvPr>
              <p:cNvSpPr txBox="1"/>
              <p:nvPr/>
            </p:nvSpPr>
            <p:spPr>
              <a:xfrm>
                <a:off x="84573" y="1580843"/>
                <a:ext cx="2922740" cy="24023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>
                  <a:solidFill>
                    <a:schemeClr val="bg1"/>
                  </a:solidFill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>
                  <a:solidFill>
                    <a:schemeClr val="accent1"/>
                  </a:solidFill>
                  <a:latin typeface="+mn-lt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fr-FR" sz="1400">
                  <a:solidFill>
                    <a:schemeClr val="accent1"/>
                  </a:solidFill>
                  <a:latin typeface="+mn-lt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fr-FR" sz="1400">
                    <a:solidFill>
                      <a:schemeClr val="accent1"/>
                    </a:solidFill>
                    <a:latin typeface="+mn-lt"/>
                    <a:hlinkClick r:id="rId3"/>
                  </a:rPr>
                  <a:t>Teste o seu conhecimento</a:t>
                </a:r>
                <a:endParaRPr lang="fr-FR" sz="1400">
                  <a:solidFill>
                    <a:schemeClr val="accent1"/>
                  </a:solidFill>
                  <a:latin typeface="+mn-lt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fr-FR" sz="1400">
                  <a:solidFill>
                    <a:schemeClr val="accent1"/>
                  </a:solidFill>
                  <a:latin typeface="+mn-lt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endParaRPr lang="fr-FR" sz="1400">
                  <a:solidFill>
                    <a:schemeClr val="accent1"/>
                  </a:solidFill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400">
                  <a:latin typeface="+mn-lt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pt-BR" sz="1400">
                    <a:solidFill>
                      <a:schemeClr val="accent1"/>
                    </a:solidFill>
                    <a:latin typeface="+mn-lt"/>
                    <a:hlinkClick r:id="rId4" action="ppaction://hlinksldjump"/>
                  </a:rPr>
                  <a:t>Rótulos alimentares no contexto europeu</a:t>
                </a:r>
                <a:endParaRPr lang="fr-FR" sz="1400">
                  <a:solidFill>
                    <a:schemeClr val="accent1"/>
                  </a:solidFill>
                  <a:latin typeface="+mn-lt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latin typeface="+mn-lt"/>
                </a:endParaRPr>
              </a:p>
            </p:txBody>
          </p:sp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CC5A50E1-7D6C-46C5-9A15-F03046B3441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66" name="Image 22" descr="Exemplo de rótulo alimentar com data de consumo preferencial">
            <a:extLst>
              <a:ext uri="{FF2B5EF4-FFF2-40B4-BE49-F238E27FC236}">
                <a16:creationId xmlns:a16="http://schemas.microsoft.com/office/drawing/2014/main" id="{2603279F-9644-4AB6-A6E8-1366C167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5" y="1449388"/>
            <a:ext cx="1422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 23" descr="Exemplo de rótulo alimentar com data de validade">
            <a:extLst>
              <a:ext uri="{FF2B5EF4-FFF2-40B4-BE49-F238E27FC236}">
                <a16:creationId xmlns:a16="http://schemas.microsoft.com/office/drawing/2014/main" id="{945D80BC-0DD7-4729-9DD4-E56FB7927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1449388"/>
            <a:ext cx="1450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Image 25" descr="Exemplo de rótulo alimentar com data de validade, indicação de refrigeração e informação nutricional">
            <a:extLst>
              <a:ext uri="{FF2B5EF4-FFF2-40B4-BE49-F238E27FC236}">
                <a16:creationId xmlns:a16="http://schemas.microsoft.com/office/drawing/2014/main" id="{A33242E8-A57D-4D28-8606-69469D89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2709863"/>
            <a:ext cx="22288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Image 1" descr="Exemplo de rótulo alimentar com valores nutricionais">
            <a:extLst>
              <a:ext uri="{FF2B5EF4-FFF2-40B4-BE49-F238E27FC236}">
                <a16:creationId xmlns:a16="http://schemas.microsoft.com/office/drawing/2014/main" id="{8C31EA6D-48B2-473F-AB1C-C90E7D7CF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254250"/>
            <a:ext cx="18446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4" descr="Stop Food Waste / Pare o desperdício alimentar">
            <a:extLst>
              <a:ext uri="{FF2B5EF4-FFF2-40B4-BE49-F238E27FC236}">
                <a16:creationId xmlns:a16="http://schemas.microsoft.com/office/drawing/2014/main" id="{D6EA44B9-29A0-49E5-8272-AD686896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614863"/>
            <a:ext cx="161766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ZoneTexte 24">
            <a:extLst>
              <a:ext uri="{FF2B5EF4-FFF2-40B4-BE49-F238E27FC236}">
                <a16:creationId xmlns:a16="http://schemas.microsoft.com/office/drawing/2014/main" id="{E2B309B7-1A69-44C6-AA47-1684E8318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54738"/>
            <a:ext cx="981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Fechar</a:t>
            </a:r>
          </a:p>
        </p:txBody>
      </p:sp>
      <p:pic>
        <p:nvPicPr>
          <p:cNvPr id="40972" name="Image 5">
            <a:extLst>
              <a:ext uri="{FF2B5EF4-FFF2-40B4-BE49-F238E27FC236}">
                <a16:creationId xmlns:a16="http://schemas.microsoft.com/office/drawing/2014/main" id="{7D61B494-B103-4643-855A-977E6DFE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outon d’action : vide 25">
            <a:hlinkClick r:id="rId11" highlightClick="1"/>
            <a:extLst>
              <a:ext uri="{FF2B5EF4-FFF2-40B4-BE49-F238E27FC236}">
                <a16:creationId xmlns:a16="http://schemas.microsoft.com/office/drawing/2014/main" id="{C5ED35FF-F548-48D5-BE5C-37CBF8BB066F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A1DA4062-7408-451B-85E7-AF05E201DCD5}"/>
              </a:ext>
            </a:extLst>
          </p:cNvPr>
          <p:cNvSpPr txBox="1"/>
          <p:nvPr/>
        </p:nvSpPr>
        <p:spPr>
          <a:xfrm>
            <a:off x="3117850" y="247650"/>
            <a:ext cx="907415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Rótulos alimentares</a:t>
            </a:r>
          </a:p>
        </p:txBody>
      </p:sp>
      <p:sp>
        <p:nvSpPr>
          <p:cNvPr id="17412" name="ZoneTexte 19">
            <a:extLst>
              <a:ext uri="{FF2B5EF4-FFF2-40B4-BE49-F238E27FC236}">
                <a16:creationId xmlns:a16="http://schemas.microsoft.com/office/drawing/2014/main" id="{E250EF70-BEFF-4CDE-AB67-8183DB81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436688"/>
            <a:ext cx="8281987" cy="386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fr-FR" sz="1600">
                <a:solidFill>
                  <a:srgbClr val="00707C"/>
                </a:solidFill>
              </a:rPr>
              <a:t> </a:t>
            </a:r>
          </a:p>
          <a:p>
            <a:pPr eaLnBrk="1" hangingPunct="1">
              <a:buFont typeface="+mj-lt"/>
              <a:buAutoNum type="arabicPeriod" startAt="2"/>
              <a:defRPr/>
            </a:pPr>
            <a:endParaRPr lang="fr-FR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>
                <a:solidFill>
                  <a:srgbClr val="00707C"/>
                </a:solidFill>
              </a:rPr>
              <a:t>Quais são os principais componentes de um rótulo e o que significam</a:t>
            </a:r>
            <a:endParaRPr lang="fr-FR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fr-FR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>
                <a:solidFill>
                  <a:srgbClr val="00707C"/>
                </a:solidFill>
              </a:rPr>
              <a:t>O que significam as diferenças existentes nos rótulos alimentares</a:t>
            </a:r>
            <a:endParaRPr lang="en-US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fr-FR" sz="1600"/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>
                <a:solidFill>
                  <a:srgbClr val="00707C"/>
                </a:solidFill>
              </a:rPr>
              <a:t>Qual a relação com o desperdício alimentar</a:t>
            </a:r>
            <a:endParaRPr lang="en-GB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GB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1600">
                <a:solidFill>
                  <a:srgbClr val="00707C"/>
                </a:solidFill>
              </a:rPr>
              <a:t>Como reduzir o desperdício alimentar</a:t>
            </a:r>
            <a:endParaRPr lang="fr-FR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fr-FR" sz="1600">
              <a:solidFill>
                <a:srgbClr val="00707C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1600">
                <a:solidFill>
                  <a:srgbClr val="00707C"/>
                </a:solidFill>
              </a:rPr>
              <a:t>Ligações úteis</a:t>
            </a:r>
            <a:endParaRPr lang="en-GB" sz="1600">
              <a:solidFill>
                <a:srgbClr val="00707C"/>
              </a:solidFill>
            </a:endParaRPr>
          </a:p>
        </p:txBody>
      </p:sp>
      <p:grpSp>
        <p:nvGrpSpPr>
          <p:cNvPr id="41988" name="Groupe 83">
            <a:extLst>
              <a:ext uri="{FF2B5EF4-FFF2-40B4-BE49-F238E27FC236}">
                <a16:creationId xmlns:a16="http://schemas.microsoft.com/office/drawing/2014/main" id="{42E2F28B-C605-4392-B839-5D13911596F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42000" name="ZoneTexte 84">
              <a:extLst>
                <a:ext uri="{FF2B5EF4-FFF2-40B4-BE49-F238E27FC236}">
                  <a16:creationId xmlns:a16="http://schemas.microsoft.com/office/drawing/2014/main" id="{2F9B2FC5-A98D-4F19-A26B-A7DEF7423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42001" name="ZoneTexte 85">
              <a:extLst>
                <a:ext uri="{FF2B5EF4-FFF2-40B4-BE49-F238E27FC236}">
                  <a16:creationId xmlns:a16="http://schemas.microsoft.com/office/drawing/2014/main" id="{79B64264-8775-45C6-8DC3-62F0411E1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6F72358-2B35-461B-886B-B18BEEA8AC8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8" name="Bouton d’action : vide 87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04B51EA7-F7F3-4556-9A44-7404215237F9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42004" name="ZoneTexte 89">
              <a:extLst>
                <a:ext uri="{FF2B5EF4-FFF2-40B4-BE49-F238E27FC236}">
                  <a16:creationId xmlns:a16="http://schemas.microsoft.com/office/drawing/2014/main" id="{14289E62-2520-4B49-B374-E0EA752A7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3019" y="6133730"/>
              <a:ext cx="8993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Anterior</a:t>
              </a:r>
            </a:p>
          </p:txBody>
        </p:sp>
        <p:sp>
          <p:nvSpPr>
            <p:cNvPr id="91" name="Bouton d’action : vide 90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5F38D69A-1F4C-4AC8-B6B6-52B22B579525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&lt;</a:t>
              </a:r>
            </a:p>
          </p:txBody>
        </p:sp>
        <p:pic>
          <p:nvPicPr>
            <p:cNvPr id="42006" name="Image 91">
              <a:extLst>
                <a:ext uri="{FF2B5EF4-FFF2-40B4-BE49-F238E27FC236}">
                  <a16:creationId xmlns:a16="http://schemas.microsoft.com/office/drawing/2014/main" id="{2525A5BC-0213-4C48-84E6-E5626C4E6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e 3">
            <a:extLst>
              <a:ext uri="{FF2B5EF4-FFF2-40B4-BE49-F238E27FC236}">
                <a16:creationId xmlns:a16="http://schemas.microsoft.com/office/drawing/2014/main" id="{BFFD6549-296F-47ED-9EEC-F84BA7989EC4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96BD0C-F163-498D-A508-EA5120D0EA5D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7165ADD1-A985-475B-9922-C267D4498455}"/>
                </a:ext>
              </a:extLst>
            </p:cNvPr>
            <p:cNvCxnSpPr/>
            <p:nvPr/>
          </p:nvCxnSpPr>
          <p:spPr bwMode="auto"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Bouton d'action : Aide 3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64DCA16-DF5A-4457-A052-87D363C07797}"/>
              </a:ext>
            </a:extLst>
          </p:cNvPr>
          <p:cNvSpPr/>
          <p:nvPr/>
        </p:nvSpPr>
        <p:spPr>
          <a:xfrm>
            <a:off x="10239375" y="2060575"/>
            <a:ext cx="277813" cy="230188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Bouton d'action : Aide 3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A394F2B-A1CE-4D2C-AF50-0B3B932D7A20}"/>
              </a:ext>
            </a:extLst>
          </p:cNvPr>
          <p:cNvSpPr/>
          <p:nvPr/>
        </p:nvSpPr>
        <p:spPr>
          <a:xfrm>
            <a:off x="9923463" y="2779713"/>
            <a:ext cx="277812" cy="230187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Bouton d'action : Aide 3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E044227-FDE0-4FE2-B826-169EA13E3890}"/>
              </a:ext>
            </a:extLst>
          </p:cNvPr>
          <p:cNvSpPr/>
          <p:nvPr/>
        </p:nvSpPr>
        <p:spPr>
          <a:xfrm>
            <a:off x="7947025" y="3516313"/>
            <a:ext cx="277813" cy="230187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Bouton d'action : Aide 2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F157C20-8B27-4772-B10B-B6DE07C33D13}"/>
              </a:ext>
            </a:extLst>
          </p:cNvPr>
          <p:cNvSpPr/>
          <p:nvPr/>
        </p:nvSpPr>
        <p:spPr>
          <a:xfrm>
            <a:off x="7399338" y="4248150"/>
            <a:ext cx="277812" cy="230188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Bouton d'action : Aide 2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591FFC4-49C6-4642-A6CA-64FC4803D244}"/>
              </a:ext>
            </a:extLst>
          </p:cNvPr>
          <p:cNvSpPr/>
          <p:nvPr/>
        </p:nvSpPr>
        <p:spPr>
          <a:xfrm>
            <a:off x="5321300" y="4973638"/>
            <a:ext cx="277813" cy="230187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995" name="ZoneTexte 24">
            <a:extLst>
              <a:ext uri="{FF2B5EF4-FFF2-40B4-BE49-F238E27FC236}">
                <a16:creationId xmlns:a16="http://schemas.microsoft.com/office/drawing/2014/main" id="{BF3F9088-EDE9-4640-A351-C3886133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54738"/>
            <a:ext cx="981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Fechar</a:t>
            </a:r>
          </a:p>
        </p:txBody>
      </p:sp>
      <p:pic>
        <p:nvPicPr>
          <p:cNvPr id="41996" name="Image 2">
            <a:extLst>
              <a:ext uri="{FF2B5EF4-FFF2-40B4-BE49-F238E27FC236}">
                <a16:creationId xmlns:a16="http://schemas.microsoft.com/office/drawing/2014/main" id="{C6D28EFB-8144-454E-9A28-ED144E33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15A04F0-B8F0-4AE9-87F5-6359E3EDC6EA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9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10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6" name="Bouton d’action : vide 25">
            <a:hlinkClick r:id="rId11" highlightClick="1"/>
            <a:extLst>
              <a:ext uri="{FF2B5EF4-FFF2-40B4-BE49-F238E27FC236}">
                <a16:creationId xmlns:a16="http://schemas.microsoft.com/office/drawing/2014/main" id="{6A84A949-4430-4E2F-AB2E-5C8CF94CD403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B53D4C7-33E4-4FA8-A944-E5CBF2C5ADE8}"/>
              </a:ext>
            </a:extLst>
          </p:cNvPr>
          <p:cNvSpPr txBox="1"/>
          <p:nvPr/>
        </p:nvSpPr>
        <p:spPr>
          <a:xfrm>
            <a:off x="3071813" y="76200"/>
            <a:ext cx="9120187" cy="15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Os principais componentes de um rótulo</a:t>
            </a:r>
            <a:endParaRPr lang="en-GB" altLang="fr-FR" sz="4800">
              <a:solidFill>
                <a:srgbClr val="00707C"/>
              </a:solidFill>
            </a:endParaRPr>
          </a:p>
        </p:txBody>
      </p:sp>
      <p:sp>
        <p:nvSpPr>
          <p:cNvPr id="43011" name="ZoneTexte 13">
            <a:extLst>
              <a:ext uri="{FF2B5EF4-FFF2-40B4-BE49-F238E27FC236}">
                <a16:creationId xmlns:a16="http://schemas.microsoft.com/office/drawing/2014/main" id="{5B2C8208-0B43-42F9-B3FA-46633C7E0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97025"/>
            <a:ext cx="9021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30250" indent="-1714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fr-FR" sz="1400" dirty="0">
                <a:solidFill>
                  <a:srgbClr val="00707C"/>
                </a:solidFill>
              </a:rPr>
              <a:t>Os rótulos podem ser divididos em 3 categorias principais</a:t>
            </a:r>
            <a:r>
              <a:rPr lang="fr-FR" altLang="fr-FR" sz="1400" dirty="0">
                <a:solidFill>
                  <a:srgbClr val="00707C"/>
                </a:solidFill>
              </a:rPr>
              <a:t>: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fr-FR" sz="1200" dirty="0">
                <a:solidFill>
                  <a:srgbClr val="00707C"/>
                </a:solidFill>
              </a:rPr>
              <a:t>Identificação dos alimentos (nome, descrição, etc.)</a:t>
            </a:r>
            <a:endParaRPr lang="fr-FR" altLang="fr-FR" sz="12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altLang="fr-FR" sz="1200" dirty="0">
                <a:solidFill>
                  <a:srgbClr val="00707C"/>
                </a:solidFill>
              </a:rPr>
              <a:t>Aspetos nutricionais (lista de ingredientes, declaração nutricional, </a:t>
            </a:r>
            <a:r>
              <a:rPr lang="pt-BR" altLang="fr-FR" sz="1200" dirty="0" err="1">
                <a:solidFill>
                  <a:srgbClr val="00707C"/>
                </a:solidFill>
              </a:rPr>
              <a:t>etc</a:t>
            </a:r>
            <a:r>
              <a:rPr lang="pt-BR" altLang="fr-FR" sz="1200" dirty="0">
                <a:solidFill>
                  <a:srgbClr val="00707C"/>
                </a:solidFill>
              </a:rPr>
              <a:t>)</a:t>
            </a:r>
            <a:endParaRPr lang="fr-FR" altLang="fr-FR" sz="12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altLang="fr-FR" sz="1200" dirty="0">
                <a:solidFill>
                  <a:srgbClr val="00707C"/>
                </a:solidFill>
              </a:rPr>
              <a:t>Higiene e segurança alimentar (data de validade, condições especiais de conservação, </a:t>
            </a:r>
            <a:r>
              <a:rPr lang="pt-BR" altLang="fr-FR" sz="1200" dirty="0" err="1">
                <a:solidFill>
                  <a:srgbClr val="00707C"/>
                </a:solidFill>
              </a:rPr>
              <a:t>alérgenos</a:t>
            </a:r>
            <a:r>
              <a:rPr lang="pt-BR" altLang="fr-FR" sz="1200" dirty="0">
                <a:solidFill>
                  <a:srgbClr val="00707C"/>
                </a:solidFill>
              </a:rPr>
              <a:t>, etc.)</a:t>
            </a:r>
            <a:endParaRPr lang="fr-FR" altLang="fr-FR" sz="1200" dirty="0">
              <a:solidFill>
                <a:srgbClr val="00707C"/>
              </a:solidFill>
            </a:endParaRPr>
          </a:p>
        </p:txBody>
      </p:sp>
      <p:grpSp>
        <p:nvGrpSpPr>
          <p:cNvPr id="43012" name="Groupe 19">
            <a:extLst>
              <a:ext uri="{FF2B5EF4-FFF2-40B4-BE49-F238E27FC236}">
                <a16:creationId xmlns:a16="http://schemas.microsoft.com/office/drawing/2014/main" id="{B76334DB-550B-47FB-B897-6A9AE2CA2A48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75F2D25-68B2-4407-8A5F-20C7B0A92114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5715EBC-962A-4C4B-9CCF-C83270D94737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3" name="Groupe 17">
            <a:extLst>
              <a:ext uri="{FF2B5EF4-FFF2-40B4-BE49-F238E27FC236}">
                <a16:creationId xmlns:a16="http://schemas.microsoft.com/office/drawing/2014/main" id="{F85AC77E-C498-4621-AF10-F767B87E4D24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6016625"/>
            <a:ext cx="12382501" cy="887413"/>
            <a:chOff x="-36249" y="6016088"/>
            <a:chExt cx="12383678" cy="888671"/>
          </a:xfrm>
        </p:grpSpPr>
        <p:sp>
          <p:nvSpPr>
            <p:cNvPr id="43022" name="ZoneTexte 18">
              <a:extLst>
                <a:ext uri="{FF2B5EF4-FFF2-40B4-BE49-F238E27FC236}">
                  <a16:creationId xmlns:a16="http://schemas.microsoft.com/office/drawing/2014/main" id="{313CFDBD-C79C-45D7-BB79-83DA44A31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43023" name="ZoneTexte 19">
              <a:extLst>
                <a:ext uri="{FF2B5EF4-FFF2-40B4-BE49-F238E27FC236}">
                  <a16:creationId xmlns:a16="http://schemas.microsoft.com/office/drawing/2014/main" id="{25EFE3D1-C005-4F33-9F61-1BF378988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13B1FE-33EE-4895-B061-8BEBF1B998E8}"/>
                </a:ext>
              </a:extLst>
            </p:cNvPr>
            <p:cNvSpPr/>
            <p:nvPr/>
          </p:nvSpPr>
          <p:spPr>
            <a:xfrm>
              <a:off x="-36249" y="6016088"/>
              <a:ext cx="12277305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D453AF92-2042-4016-90F7-9CCAD0E57541}"/>
                </a:ext>
              </a:extLst>
            </p:cNvPr>
            <p:cNvSpPr/>
            <p:nvPr/>
          </p:nvSpPr>
          <p:spPr>
            <a:xfrm>
              <a:off x="10116779" y="6173474"/>
              <a:ext cx="306417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43026" name="ZoneTexte 22">
              <a:extLst>
                <a:ext uri="{FF2B5EF4-FFF2-40B4-BE49-F238E27FC236}">
                  <a16:creationId xmlns:a16="http://schemas.microsoft.com/office/drawing/2014/main" id="{C92733B2-DD09-4253-BDF2-BD77337F2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4283" y="6185421"/>
              <a:ext cx="1933146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Voltar à página principal</a:t>
              </a:r>
            </a:p>
          </p:txBody>
        </p:sp>
        <p:pic>
          <p:nvPicPr>
            <p:cNvPr id="43027" name="Image 25">
              <a:extLst>
                <a:ext uri="{FF2B5EF4-FFF2-40B4-BE49-F238E27FC236}">
                  <a16:creationId xmlns:a16="http://schemas.microsoft.com/office/drawing/2014/main" id="{EC1BEC8D-7339-4FAF-8D26-7F3E52BA8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4" name="ZoneTexte 6">
            <a:extLst>
              <a:ext uri="{FF2B5EF4-FFF2-40B4-BE49-F238E27FC236}">
                <a16:creationId xmlns:a16="http://schemas.microsoft.com/office/drawing/2014/main" id="{28E7AFAF-B169-4F8F-BFE3-C2B06934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3375025"/>
            <a:ext cx="65976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alt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4"/>
              </a:rPr>
              <a:t>Rotulagem – Ingredientes</a:t>
            </a:r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r>
              <a:rPr lang="pt-PT" alt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5"/>
              </a:rPr>
              <a:t>Como apresentar as substâncias/produtos que provocam alergias ou intolerâncias num rótulo?</a:t>
            </a:r>
            <a:endParaRPr lang="pt-PT" alt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r>
              <a:rPr lang="pt-PT" alt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6"/>
              </a:rPr>
              <a:t>Rótulo dos alimentos: guia para escolher bem</a:t>
            </a:r>
            <a:endParaRPr lang="pt-PT" alt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r>
              <a:rPr lang="pt-PT" alt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7"/>
              </a:rPr>
              <a:t>Informação sobre Géneros Alimentícios a prestar aos Consumidores – Alérgenos</a:t>
            </a:r>
            <a:endParaRPr lang="pt-PT" alt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r>
              <a:rPr lang="pt-PT" alt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8"/>
              </a:rPr>
              <a:t>Alergia alimentar</a:t>
            </a:r>
            <a:endParaRPr lang="pt-PT" alt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r>
              <a:rPr lang="pt-PT" altLang="en-US" sz="1200" u="sng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hlinkClick r:id="rId9"/>
              </a:rPr>
              <a:t>Uma ida às compras - O que diz um rótulo de uma embalagem</a:t>
            </a:r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  <a:p>
            <a:r>
              <a:rPr lang="pt-PT" alt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0"/>
              </a:rPr>
              <a:t>GUIA DE BOLSO - Vá às compras e traga consigo mais saúde!</a:t>
            </a:r>
            <a:endParaRPr lang="pt-PT" alt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endParaRPr lang="fr-F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43015" name="ZoneTexte 10">
            <a:extLst>
              <a:ext uri="{FF2B5EF4-FFF2-40B4-BE49-F238E27FC236}">
                <a16:creationId xmlns:a16="http://schemas.microsoft.com/office/drawing/2014/main" id="{48C3FA8C-9A8C-465C-B8B2-7E3AE346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3011488"/>
            <a:ext cx="2511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b="1" u="sng">
                <a:solidFill>
                  <a:srgbClr val="00707C"/>
                </a:solidFill>
              </a:rPr>
              <a:t>Mais informação:</a:t>
            </a:r>
          </a:p>
        </p:txBody>
      </p:sp>
      <p:pic>
        <p:nvPicPr>
          <p:cNvPr id="43016" name="Image 1">
            <a:extLst>
              <a:ext uri="{FF2B5EF4-FFF2-40B4-BE49-F238E27FC236}">
                <a16:creationId xmlns:a16="http://schemas.microsoft.com/office/drawing/2014/main" id="{EBD5ABAD-F844-4BFF-8264-747D1C59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Image 4">
            <a:extLst>
              <a:ext uri="{FF2B5EF4-FFF2-40B4-BE49-F238E27FC236}">
                <a16:creationId xmlns:a16="http://schemas.microsoft.com/office/drawing/2014/main" id="{171DBEA4-E180-4BA2-A392-F4B13010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67088"/>
            <a:ext cx="104933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Image 6">
            <a:extLst>
              <a:ext uri="{FF2B5EF4-FFF2-40B4-BE49-F238E27FC236}">
                <a16:creationId xmlns:a16="http://schemas.microsoft.com/office/drawing/2014/main" id="{072005D4-BE55-4BD2-B7D8-F3D90DF4C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4206875"/>
            <a:ext cx="7096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Image 10">
            <a:extLst>
              <a:ext uri="{FF2B5EF4-FFF2-40B4-BE49-F238E27FC236}">
                <a16:creationId xmlns:a16="http://schemas.microsoft.com/office/drawing/2014/main" id="{2C57D878-ADCC-4393-B240-649CCCEFA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473700"/>
            <a:ext cx="5461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Image 12">
            <a:extLst>
              <a:ext uri="{FF2B5EF4-FFF2-40B4-BE49-F238E27FC236}">
                <a16:creationId xmlns:a16="http://schemas.microsoft.com/office/drawing/2014/main" id="{B99E46C9-59C6-4B7E-8F45-9747AC320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021263"/>
            <a:ext cx="14351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ABAAE35-1D33-4A26-8448-E3840A090713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6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17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6" name="Bouton d’action : vide 25">
            <a:hlinkClick r:id="rId18" highlightClick="1"/>
            <a:extLst>
              <a:ext uri="{FF2B5EF4-FFF2-40B4-BE49-F238E27FC236}">
                <a16:creationId xmlns:a16="http://schemas.microsoft.com/office/drawing/2014/main" id="{29ED0D33-65EC-4B1B-839A-0C8CCFCBF861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AD3E591-1394-470F-B141-8CEE9D775580}"/>
              </a:ext>
            </a:extLst>
          </p:cNvPr>
          <p:cNvSpPr txBox="1"/>
          <p:nvPr/>
        </p:nvSpPr>
        <p:spPr>
          <a:xfrm>
            <a:off x="3006725" y="-44450"/>
            <a:ext cx="91884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Rótulos de segurança alimentar</a:t>
            </a:r>
          </a:p>
        </p:txBody>
      </p:sp>
      <p:grpSp>
        <p:nvGrpSpPr>
          <p:cNvPr id="44035" name="Groupe 19">
            <a:extLst>
              <a:ext uri="{FF2B5EF4-FFF2-40B4-BE49-F238E27FC236}">
                <a16:creationId xmlns:a16="http://schemas.microsoft.com/office/drawing/2014/main" id="{4F5E61CD-EC6E-4A0E-A0FB-C43E4EEF0644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8CFE2D-E9CF-41C6-951B-BFAE8DE7DB58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4A4E7E84-C59C-4166-BA07-8C5FAE66DF0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6" name="Groupe 5">
            <a:extLst>
              <a:ext uri="{FF2B5EF4-FFF2-40B4-BE49-F238E27FC236}">
                <a16:creationId xmlns:a16="http://schemas.microsoft.com/office/drawing/2014/main" id="{64306AD3-97D8-4046-A8A5-5DFB23CF6017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44066" name="Groupe 17">
              <a:extLst>
                <a:ext uri="{FF2B5EF4-FFF2-40B4-BE49-F238E27FC236}">
                  <a16:creationId xmlns:a16="http://schemas.microsoft.com/office/drawing/2014/main" id="{78DD22AB-ABA4-4D8B-84CA-AC2C2DC18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44068" name="ZoneTexte 18">
                <a:extLst>
                  <a:ext uri="{FF2B5EF4-FFF2-40B4-BE49-F238E27FC236}">
                    <a16:creationId xmlns:a16="http://schemas.microsoft.com/office/drawing/2014/main" id="{19EDAEEE-296F-4FDF-9F6D-ED05A69A2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Close</a:t>
                </a:r>
              </a:p>
            </p:txBody>
          </p:sp>
          <p:sp>
            <p:nvSpPr>
              <p:cNvPr id="44069" name="ZoneTexte 19">
                <a:extLst>
                  <a:ext uri="{FF2B5EF4-FFF2-40B4-BE49-F238E27FC236}">
                    <a16:creationId xmlns:a16="http://schemas.microsoft.com/office/drawing/2014/main" id="{0EF2C7DE-E778-4CCA-9AF0-355B229C6A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C416A7-8DB3-4677-A53C-C60E50DCA20D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" name="Bouton d’action : vide 21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C6F9F3F6-2E42-49FC-A44F-32CE2E3A277F}"/>
                  </a:ext>
                </a:extLst>
              </p:cNvPr>
              <p:cNvSpPr/>
              <p:nvPr/>
            </p:nvSpPr>
            <p:spPr>
              <a:xfrm>
                <a:off x="5867457" y="6173474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/>
                  <a:t>X</a:t>
                </a:r>
              </a:p>
            </p:txBody>
          </p:sp>
          <p:pic>
            <p:nvPicPr>
              <p:cNvPr id="44072" name="Image 25">
                <a:extLst>
                  <a:ext uri="{FF2B5EF4-FFF2-40B4-BE49-F238E27FC236}">
                    <a16:creationId xmlns:a16="http://schemas.microsoft.com/office/drawing/2014/main" id="{8F09FB1E-338B-485E-BE77-07C1AA31B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3690F27-A842-41C4-B173-6E920F82E392}"/>
                </a:ext>
              </a:extLst>
            </p:cNvPr>
            <p:cNvSpPr/>
            <p:nvPr/>
          </p:nvSpPr>
          <p:spPr bwMode="auto">
            <a:xfrm>
              <a:off x="11576050" y="6175375"/>
              <a:ext cx="306388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</p:grpSp>
      <p:sp>
        <p:nvSpPr>
          <p:cNvPr id="44037" name="ZoneTexte 25">
            <a:extLst>
              <a:ext uri="{FF2B5EF4-FFF2-40B4-BE49-F238E27FC236}">
                <a16:creationId xmlns:a16="http://schemas.microsoft.com/office/drawing/2014/main" id="{0DAC7BD8-F69C-41A5-A013-9349EA15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6161088"/>
            <a:ext cx="2071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pic>
        <p:nvPicPr>
          <p:cNvPr id="44038" name="Image 2">
            <a:extLst>
              <a:ext uri="{FF2B5EF4-FFF2-40B4-BE49-F238E27FC236}">
                <a16:creationId xmlns:a16="http://schemas.microsoft.com/office/drawing/2014/main" id="{BBDD322A-B458-4601-98AE-B4E62EA0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48BA76B-67D7-483D-A3A4-73272B9DB1FC}"/>
              </a:ext>
            </a:extLst>
          </p:cNvPr>
          <p:cNvGraphicFramePr>
            <a:graphicFrameLocks noGrp="1"/>
          </p:cNvGraphicFramePr>
          <p:nvPr/>
        </p:nvGraphicFramePr>
        <p:xfrm>
          <a:off x="3262313" y="1519238"/>
          <a:ext cx="8732837" cy="325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25">
                <a:tc>
                  <a:txBody>
                    <a:bodyPr/>
                    <a:lstStyle/>
                    <a:p>
                      <a:r>
                        <a:rPr lang="fr-FR" sz="1800"/>
                        <a:t>Rótulo</a:t>
                      </a: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r>
                        <a:rPr lang="fr-FR" sz="1800"/>
                        <a:t>Definição</a:t>
                      </a: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223">
                <a:tc>
                  <a:txBody>
                    <a:bodyPr/>
                    <a:lstStyle/>
                    <a:p>
                      <a:r>
                        <a:rPr lang="pt-PT" sz="1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Consumir até</a:t>
                      </a:r>
                      <a:endParaRPr lang="fr-FR" sz="1000" b="1">
                        <a:solidFill>
                          <a:schemeClr val="accent1"/>
                        </a:solidFill>
                      </a:endParaRP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r>
                        <a:rPr lang="pt-PT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Estas datas aparecem em alimentos que se deterioram rapidamente, como carnes e saladas pré-preparadas.</a:t>
                      </a:r>
                      <a:endParaRPr lang="fr-FR" sz="10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utilize nenhum alimento ou bebida depois da data indicada no rótulo, mesmo que pelo aspeto ou cheiro pareçam em condições.</a:t>
                      </a:r>
                      <a:endParaRPr lang="fr-FR" sz="10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Usar estes alimentos depois da data assinalada pode pôr a sua saúde em risco.</a:t>
                      </a:r>
                      <a:endParaRPr lang="fr-FR" sz="1000">
                        <a:solidFill>
                          <a:schemeClr val="accent1"/>
                        </a:solidFill>
                      </a:endParaRP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639">
                <a:tc>
                  <a:txBody>
                    <a:bodyPr/>
                    <a:lstStyle/>
                    <a:p>
                      <a:r>
                        <a:rPr lang="pt-PT" sz="1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Consumir de preferência antes de</a:t>
                      </a:r>
                      <a:endParaRPr lang="fr-FR" sz="1000" b="1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r>
                        <a:rPr lang="pt-PT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Estas datas referem-se à qualidade, não à segurança. Estes alimentos terão melhor sabor se consumidos antes da data no rótulo.</a:t>
                      </a:r>
                      <a:endParaRPr lang="fr-FR" sz="10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 comer estes alimentos depois da data não arrisca ficar doente, mas o seu sabor não será tão bom. Estas datas aparecem numa vasta gama de alimentos congelados, secos ou enlatados, entre outros.</a:t>
                      </a:r>
                      <a:endParaRPr lang="fr-FR" sz="10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89">
                <a:tc>
                  <a:txBody>
                    <a:bodyPr/>
                    <a:lstStyle/>
                    <a:p>
                      <a:r>
                        <a:rPr lang="pt-PT" sz="1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 até</a:t>
                      </a:r>
                      <a:endParaRPr lang="fr-FR" sz="1000" b="1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r>
                        <a:rPr lang="pt-PT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retalhistas usam frequentemente estas datas nas suas prateleiras, sobretudo para gestão dos stocks.</a:t>
                      </a:r>
                      <a:endParaRPr lang="fr-FR" sz="10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PT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Estas datas não são requeridas por lei e são instruções para os trabalhadores das lojas, NÃO para os clientes.</a:t>
                      </a:r>
                      <a:endParaRPr lang="fr-FR" sz="10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018">
                <a:tc>
                  <a:txBody>
                    <a:bodyPr/>
                    <a:lstStyle/>
                    <a:p>
                      <a:r>
                        <a:rPr lang="pt-BR" sz="1000" b="1">
                          <a:solidFill>
                            <a:schemeClr val="accent1"/>
                          </a:solidFill>
                        </a:rPr>
                        <a:t>Depois de aberto, consuma no prazo de 3 dias</a:t>
                      </a:r>
                      <a:endParaRPr lang="fr-FR" sz="1000" b="1">
                        <a:solidFill>
                          <a:schemeClr val="accent1"/>
                        </a:solidFill>
                      </a:endParaRP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accent1"/>
                          </a:solidFill>
                        </a:rPr>
                        <a:t>Este rótulo significa que os alimentos devem ser consumidos num período de dias indicado na embalagem.</a:t>
                      </a:r>
                    </a:p>
                    <a:p>
                      <a:r>
                        <a:rPr lang="pt-BR" sz="1000">
                          <a:solidFill>
                            <a:schemeClr val="accent1"/>
                          </a:solidFill>
                        </a:rPr>
                        <a:t>Depois desta data, os alimentos podem não ser seguros para consumo.</a:t>
                      </a: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356">
                <a:tc>
                  <a:txBody>
                    <a:bodyPr/>
                    <a:lstStyle/>
                    <a:p>
                      <a:r>
                        <a:rPr lang="pt-BR" sz="1000" b="1">
                          <a:solidFill>
                            <a:schemeClr val="accent1"/>
                          </a:solidFill>
                        </a:rPr>
                        <a:t>Depois de aberto, mantenha no frigorífico</a:t>
                      </a:r>
                      <a:endParaRPr lang="fr-FR" sz="1000" b="1">
                        <a:solidFill>
                          <a:schemeClr val="accent1"/>
                        </a:solidFill>
                      </a:endParaRPr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solidFill>
                            <a:schemeClr val="accent1"/>
                          </a:solidFill>
                        </a:rPr>
                        <a:t>Este rótulo significa que uma vez aberta a embalagem, o alimento deve ser refrigerado para reduzir a multiplicação de micróbios.</a:t>
                      </a:r>
                      <a:endParaRPr lang="fr-FR" sz="1000">
                        <a:solidFill>
                          <a:schemeClr val="accent1"/>
                        </a:solidFill>
                      </a:endParaRPr>
                    </a:p>
                  </a:txBody>
                  <a:tcPr marL="91432" marR="91432"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4063" name="Image 8">
            <a:extLst>
              <a:ext uri="{FF2B5EF4-FFF2-40B4-BE49-F238E27FC236}">
                <a16:creationId xmlns:a16="http://schemas.microsoft.com/office/drawing/2014/main" id="{C95606B3-6112-4FA6-AEFD-0739BBD4B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4911725"/>
            <a:ext cx="96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4" name="ZoneTexte 31">
            <a:extLst>
              <a:ext uri="{FF2B5EF4-FFF2-40B4-BE49-F238E27FC236}">
                <a16:creationId xmlns:a16="http://schemas.microsoft.com/office/drawing/2014/main" id="{815AE393-B939-450E-A285-B23134231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5054600"/>
            <a:ext cx="674211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PT" altLang="en-US" sz="14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6"/>
              </a:rPr>
              <a:t>Rotulagem Alimentar - A Importância da Informação na Defesa do Consumidor</a:t>
            </a:r>
            <a:endParaRPr lang="pt-PT" altLang="en-US" sz="14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endParaRPr lang="pt-PT" altLang="en-US" sz="14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pt-PT" altLang="en-US" sz="14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7"/>
              </a:rPr>
              <a:t>As diferenças no prazo de validade dos alimentos</a:t>
            </a:r>
            <a:endParaRPr lang="fr-FR" altLang="en-US" sz="1400" dirty="0">
              <a:latin typeface="+mn-lt"/>
              <a:cs typeface="Times New Roman" panose="02020603050405020304" pitchFamily="18" charset="0"/>
            </a:endParaRPr>
          </a:p>
          <a:p>
            <a:endParaRPr lang="fr-FR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065" name="ZoneTexte 22">
            <a:extLst>
              <a:ext uri="{FF2B5EF4-FFF2-40B4-BE49-F238E27FC236}">
                <a16:creationId xmlns:a16="http://schemas.microsoft.com/office/drawing/2014/main" id="{640BA828-ABC3-4CD5-8299-C156F435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70613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A865927-1CDE-46BA-AFE9-59953C732D0D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8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9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7" name="Bouton d’action : vide 26">
            <a:hlinkClick r:id="rId10" highlightClick="1"/>
            <a:extLst>
              <a:ext uri="{FF2B5EF4-FFF2-40B4-BE49-F238E27FC236}">
                <a16:creationId xmlns:a16="http://schemas.microsoft.com/office/drawing/2014/main" id="{24B3F94E-DFD7-4978-94AA-86AB87F6703A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e 5">
            <a:extLst>
              <a:ext uri="{FF2B5EF4-FFF2-40B4-BE49-F238E27FC236}">
                <a16:creationId xmlns:a16="http://schemas.microsoft.com/office/drawing/2014/main" id="{812A6D6F-0E78-4172-9CBA-BF7120225E98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45067" name="Groupe 17">
              <a:extLst>
                <a:ext uri="{FF2B5EF4-FFF2-40B4-BE49-F238E27FC236}">
                  <a16:creationId xmlns:a16="http://schemas.microsoft.com/office/drawing/2014/main" id="{E537D606-B572-4D12-8497-ABAF701BC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45069" name="ZoneTexte 18">
                <a:extLst>
                  <a:ext uri="{FF2B5EF4-FFF2-40B4-BE49-F238E27FC236}">
                    <a16:creationId xmlns:a16="http://schemas.microsoft.com/office/drawing/2014/main" id="{22536D1C-52CB-4780-8EC4-C48B34EF2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Close</a:t>
                </a:r>
              </a:p>
            </p:txBody>
          </p:sp>
          <p:sp>
            <p:nvSpPr>
              <p:cNvPr id="45070" name="ZoneTexte 19">
                <a:extLst>
                  <a:ext uri="{FF2B5EF4-FFF2-40B4-BE49-F238E27FC236}">
                    <a16:creationId xmlns:a16="http://schemas.microsoft.com/office/drawing/2014/main" id="{A5828EE3-A5C3-4C90-9C07-CCFA86A59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74520C-7C21-4722-97BE-1D13B46D6137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" name="Bouton d’action : vide 21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A7A46818-B6AC-4610-A620-FF11EB34257B}"/>
                  </a:ext>
                </a:extLst>
              </p:cNvPr>
              <p:cNvSpPr/>
              <p:nvPr/>
            </p:nvSpPr>
            <p:spPr>
              <a:xfrm>
                <a:off x="5867457" y="6173474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/>
                  <a:t>X</a:t>
                </a:r>
              </a:p>
            </p:txBody>
          </p:sp>
          <p:pic>
            <p:nvPicPr>
              <p:cNvPr id="45073" name="Image 25">
                <a:extLst>
                  <a:ext uri="{FF2B5EF4-FFF2-40B4-BE49-F238E27FC236}">
                    <a16:creationId xmlns:a16="http://schemas.microsoft.com/office/drawing/2014/main" id="{1825CF33-C5D0-4785-8EAC-548A51BEC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23B7509E-0BFE-4B78-91E6-B59FB057F47E}"/>
                </a:ext>
              </a:extLst>
            </p:cNvPr>
            <p:cNvSpPr/>
            <p:nvPr/>
          </p:nvSpPr>
          <p:spPr bwMode="auto">
            <a:xfrm>
              <a:off x="11576050" y="6175375"/>
              <a:ext cx="306388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&lt;</a:t>
              </a:r>
            </a:p>
          </p:txBody>
        </p:sp>
      </p:grpSp>
      <p:sp>
        <p:nvSpPr>
          <p:cNvPr id="45059" name="ZoneTexte 89">
            <a:extLst>
              <a:ext uri="{FF2B5EF4-FFF2-40B4-BE49-F238E27FC236}">
                <a16:creationId xmlns:a16="http://schemas.microsoft.com/office/drawing/2014/main" id="{8358D6EC-B5C6-47B7-8B0E-296400D0C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963" y="6159500"/>
            <a:ext cx="900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   Anterior</a:t>
            </a:r>
          </a:p>
        </p:txBody>
      </p:sp>
      <p:sp>
        <p:nvSpPr>
          <p:cNvPr id="45060" name="ZoneTexte 22">
            <a:extLst>
              <a:ext uri="{FF2B5EF4-FFF2-40B4-BE49-F238E27FC236}">
                <a16:creationId xmlns:a16="http://schemas.microsoft.com/office/drawing/2014/main" id="{986EF41D-B399-49BC-9E21-2498A8D0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70613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pic>
        <p:nvPicPr>
          <p:cNvPr id="45061" name="Image 5" descr="Datas para &quot;Consumir de preferênica antes de&quot; e &quot;Consumir até&quot; na rotulagem dos produtos alimentares&#10;&#10;&quot;Consumir de preferência antes de&quot; indica a data máxima de garantia de qualidade dos produtos&quot;&#10;&#10;&gt;Os produtos alimentares continuam a ser seguros para serem consumidos mesmo após a data indicada na menção &quot;Consumir de preferência antes de&quot;, na condição de serem respeitadas as instruções de armazenamento e de o acondicionamento não se encontrar danificado, mas podem começar a perder sabor e textura">
            <a:hlinkClick r:id="rId4"/>
            <a:extLst>
              <a:ext uri="{FF2B5EF4-FFF2-40B4-BE49-F238E27FC236}">
                <a16:creationId xmlns:a16="http://schemas.microsoft.com/office/drawing/2014/main" id="{4F8D0546-407E-40E7-8A5E-2A5F4AFF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739775"/>
            <a:ext cx="54562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 7" descr="Datas para &quot;Consumir de preferênica antes de&quot; e &quot;Consumir até&quot; na rotulagem dos produtos alimentares&#10;&#10;&quot;Consumir até&quot; indica a data-limite até à qual o produto alimentar pode ser consumido com segurança&#10;&#10;&gt;Não utilize nenhum produto alimentar após o termo da respectiva data-limite de consumo">
            <a:hlinkClick r:id="rId4"/>
            <a:extLst>
              <a:ext uri="{FF2B5EF4-FFF2-40B4-BE49-F238E27FC236}">
                <a16:creationId xmlns:a16="http://schemas.microsoft.com/office/drawing/2014/main" id="{E6A71C1E-5F85-4D58-9D89-EB510918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739775"/>
            <a:ext cx="547846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798D0E-274D-49F1-8410-2D98DDD7E9A8}"/>
              </a:ext>
            </a:extLst>
          </p:cNvPr>
          <p:cNvSpPr txBox="1"/>
          <p:nvPr/>
        </p:nvSpPr>
        <p:spPr>
          <a:xfrm>
            <a:off x="0" y="-44450"/>
            <a:ext cx="121951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Rótulos de segurança alimentar</a:t>
            </a:r>
          </a:p>
        </p:txBody>
      </p:sp>
      <p:sp>
        <p:nvSpPr>
          <p:cNvPr id="45064" name="ZoneTexte 10">
            <a:extLst>
              <a:ext uri="{FF2B5EF4-FFF2-40B4-BE49-F238E27FC236}">
                <a16:creationId xmlns:a16="http://schemas.microsoft.com/office/drawing/2014/main" id="{A59FF3DB-67A6-4079-ABB3-AFA27926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806950"/>
            <a:ext cx="2511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b="1" u="sng">
                <a:solidFill>
                  <a:srgbClr val="00707C"/>
                </a:solidFill>
              </a:rPr>
              <a:t>Mais informação:</a:t>
            </a:r>
          </a:p>
        </p:txBody>
      </p:sp>
      <p:sp>
        <p:nvSpPr>
          <p:cNvPr id="45065" name="ZoneTexte 30">
            <a:extLst>
              <a:ext uri="{FF2B5EF4-FFF2-40B4-BE49-F238E27FC236}">
                <a16:creationId xmlns:a16="http://schemas.microsoft.com/office/drawing/2014/main" id="{0827655D-60E9-4C4E-896D-E8535CCF2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343525"/>
            <a:ext cx="61388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PT" alt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7"/>
              </a:rPr>
              <a:t>Rotulagem Alimentar - Data de durabilidade mínima e data limite de consumo</a:t>
            </a:r>
            <a:endParaRPr lang="fr-FR" altLang="en-US" sz="1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5066" name="Image 12">
            <a:extLst>
              <a:ext uri="{FF2B5EF4-FFF2-40B4-BE49-F238E27FC236}">
                <a16:creationId xmlns:a16="http://schemas.microsoft.com/office/drawing/2014/main" id="{6E4C491E-A487-4E25-948E-6C0408B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162550"/>
            <a:ext cx="1311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7B8D35B-9C75-441A-A7DF-9087E86AD9DC}"/>
              </a:ext>
            </a:extLst>
          </p:cNvPr>
          <p:cNvSpPr txBox="1"/>
          <p:nvPr/>
        </p:nvSpPr>
        <p:spPr>
          <a:xfrm>
            <a:off x="2949575" y="-11113"/>
            <a:ext cx="94075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Qual é a relação com o desperdício alimentar?</a:t>
            </a:r>
            <a:endParaRPr lang="fr-FR" sz="4501" b="1">
              <a:solidFill>
                <a:srgbClr val="00707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7" name="ZoneTexte 13">
            <a:extLst>
              <a:ext uri="{FF2B5EF4-FFF2-40B4-BE49-F238E27FC236}">
                <a16:creationId xmlns:a16="http://schemas.microsoft.com/office/drawing/2014/main" id="{E36E68DC-5362-49BA-AE1D-DB890564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1631950"/>
            <a:ext cx="9021763" cy="2892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588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eaLnBrk="1" hangingPunct="1">
              <a:defRPr/>
            </a:pPr>
            <a:r>
              <a:rPr lang="en-GB" altLang="fr-FR" sz="1400" dirty="0">
                <a:solidFill>
                  <a:schemeClr val="accent1"/>
                </a:solidFill>
              </a:rPr>
              <a:t>Fonte</a:t>
            </a:r>
            <a:r>
              <a:rPr lang="en-GB" altLang="fr-FR" sz="1400" dirty="0"/>
              <a:t> : </a:t>
            </a:r>
            <a:r>
              <a:rPr lang="pt-PT" sz="1400" u="sng" dirty="0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2"/>
              </a:rPr>
              <a:t>Perda e desperdício alimentar a nível global</a:t>
            </a:r>
            <a:endParaRPr lang="en-GB" altLang="fr-FR" sz="14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defRPr/>
            </a:pPr>
            <a:endParaRPr lang="en-US" altLang="fr-FR" sz="1400" dirty="0"/>
          </a:p>
          <a:p>
            <a:pPr eaLnBrk="1" hangingPunct="1">
              <a:defRPr/>
            </a:pPr>
            <a:endParaRPr lang="fr-FR" sz="1400" dirty="0">
              <a:cs typeface="Arial" charset="0"/>
            </a:endParaRPr>
          </a:p>
          <a:p>
            <a:pPr eaLnBrk="1" hangingPunct="1">
              <a:defRPr/>
            </a:pPr>
            <a:endParaRPr lang="fr-FR" sz="1400" dirty="0">
              <a:cs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00707C"/>
                </a:solidFill>
              </a:rPr>
              <a:t>Cerca de </a:t>
            </a:r>
            <a:r>
              <a:rPr lang="pt-BR" sz="1400" dirty="0">
                <a:solidFill>
                  <a:srgbClr val="C00000"/>
                </a:solidFill>
              </a:rPr>
              <a:t>1/3 dos alimentos no mundo são, anualmente, perdidos ou desperdiçados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>
                <a:solidFill>
                  <a:srgbClr val="00707C"/>
                </a:solidFill>
              </a:rPr>
              <a:t>-&gt; 1300 milhões de toneladas por ano</a:t>
            </a:r>
            <a:endParaRPr lang="en-US" sz="1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1400" dirty="0">
              <a:solidFill>
                <a:srgbClr val="00707C"/>
              </a:solidFill>
            </a:endParaRP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C00000"/>
                </a:solidFill>
              </a:rPr>
              <a:t>A perda de alimentos na Europa </a:t>
            </a:r>
            <a:r>
              <a:rPr lang="pt-BR" sz="1400" dirty="0">
                <a:solidFill>
                  <a:srgbClr val="00707C"/>
                </a:solidFill>
              </a:rPr>
              <a:t>está estimada em </a:t>
            </a:r>
            <a:r>
              <a:rPr lang="pt-BR" sz="1400" dirty="0">
                <a:solidFill>
                  <a:srgbClr val="C00000"/>
                </a:solidFill>
              </a:rPr>
              <a:t>280 kg/ano per capita</a:t>
            </a:r>
            <a:endParaRPr lang="en-US" sz="1400" dirty="0">
              <a:solidFill>
                <a:srgbClr val="C0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</a:endParaRP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C00000"/>
                </a:solidFill>
              </a:rPr>
              <a:t>O desperdício alimentar pelos consumidores </a:t>
            </a:r>
            <a:r>
              <a:rPr lang="pt-BR" sz="1400" dirty="0">
                <a:solidFill>
                  <a:srgbClr val="00707C"/>
                </a:solidFill>
              </a:rPr>
              <a:t>representa mais de um terço desta perda (</a:t>
            </a:r>
            <a:r>
              <a:rPr lang="pt-BR" sz="1400" dirty="0">
                <a:solidFill>
                  <a:srgbClr val="C00000"/>
                </a:solidFill>
              </a:rPr>
              <a:t>95 kg/na per capita</a:t>
            </a:r>
            <a:r>
              <a:rPr lang="en-US" sz="1400" dirty="0">
                <a:solidFill>
                  <a:srgbClr val="00707C"/>
                </a:solidFill>
              </a:rPr>
              <a:t>)</a:t>
            </a:r>
            <a:endParaRPr lang="en-US" altLang="fr-FR" sz="1400" dirty="0"/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US" altLang="fr-FR" sz="1400" dirty="0"/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US" altLang="fr-FR" sz="1400" dirty="0"/>
          </a:p>
        </p:txBody>
      </p:sp>
      <p:grpSp>
        <p:nvGrpSpPr>
          <p:cNvPr id="46084" name="Groupe 19">
            <a:extLst>
              <a:ext uri="{FF2B5EF4-FFF2-40B4-BE49-F238E27FC236}">
                <a16:creationId xmlns:a16="http://schemas.microsoft.com/office/drawing/2014/main" id="{556A5608-CFA9-4EEE-B425-C353CC35DC92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EA02E5-C3C7-441A-8B34-D99AF6EBD9DE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3E16EE80-1720-4821-B79A-37B4619BC56A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5" name="Groupe 5">
            <a:extLst>
              <a:ext uri="{FF2B5EF4-FFF2-40B4-BE49-F238E27FC236}">
                <a16:creationId xmlns:a16="http://schemas.microsoft.com/office/drawing/2014/main" id="{4FCE5D18-F5EA-4BAB-8E25-1C8D590CF29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46094" name="Groupe 17">
              <a:extLst>
                <a:ext uri="{FF2B5EF4-FFF2-40B4-BE49-F238E27FC236}">
                  <a16:creationId xmlns:a16="http://schemas.microsoft.com/office/drawing/2014/main" id="{590EBCD1-36A6-4C9B-98A1-FC9FEDC86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46096" name="ZoneTexte 18">
                <a:extLst>
                  <a:ext uri="{FF2B5EF4-FFF2-40B4-BE49-F238E27FC236}">
                    <a16:creationId xmlns:a16="http://schemas.microsoft.com/office/drawing/2014/main" id="{16DCAF64-CB08-4508-B714-2904B1C9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Close</a:t>
                </a:r>
              </a:p>
            </p:txBody>
          </p:sp>
          <p:sp>
            <p:nvSpPr>
              <p:cNvPr id="46097" name="ZoneTexte 19">
                <a:extLst>
                  <a:ext uri="{FF2B5EF4-FFF2-40B4-BE49-F238E27FC236}">
                    <a16:creationId xmlns:a16="http://schemas.microsoft.com/office/drawing/2014/main" id="{F01B5FD9-E36F-4576-94F5-B75562F3D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0B0EADF-FDEC-437E-AF25-2DAF8937C34F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" name="Bouton d’action : vide 21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F0CB0E35-860B-4873-9550-1D3DBA9B1188}"/>
                  </a:ext>
                </a:extLst>
              </p:cNvPr>
              <p:cNvSpPr/>
              <p:nvPr/>
            </p:nvSpPr>
            <p:spPr>
              <a:xfrm>
                <a:off x="5867457" y="6173474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/>
                  <a:t>X</a:t>
                </a:r>
              </a:p>
            </p:txBody>
          </p:sp>
          <p:pic>
            <p:nvPicPr>
              <p:cNvPr id="46100" name="Image 25">
                <a:extLst>
                  <a:ext uri="{FF2B5EF4-FFF2-40B4-BE49-F238E27FC236}">
                    <a16:creationId xmlns:a16="http://schemas.microsoft.com/office/drawing/2014/main" id="{A212EF20-626D-465F-85D8-98037F047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944A8508-B037-421E-9102-C5A7C6AD2CF6}"/>
                </a:ext>
              </a:extLst>
            </p:cNvPr>
            <p:cNvSpPr/>
            <p:nvPr/>
          </p:nvSpPr>
          <p:spPr bwMode="auto">
            <a:xfrm>
              <a:off x="11576050" y="6175375"/>
              <a:ext cx="306388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</p:grpSp>
      <p:pic>
        <p:nvPicPr>
          <p:cNvPr id="46086" name="Image 1">
            <a:extLst>
              <a:ext uri="{FF2B5EF4-FFF2-40B4-BE49-F238E27FC236}">
                <a16:creationId xmlns:a16="http://schemas.microsoft.com/office/drawing/2014/main" id="{46BF9547-A132-4DE4-9158-2495B4F64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4524375"/>
            <a:ext cx="18700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age 2">
            <a:hlinkClick r:id="rId6" tooltip="Click here to open the link"/>
            <a:extLst>
              <a:ext uri="{FF2B5EF4-FFF2-40B4-BE49-F238E27FC236}">
                <a16:creationId xmlns:a16="http://schemas.microsoft.com/office/drawing/2014/main" id="{3BE4CAFC-3A84-4F82-A6A6-678544420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4265613"/>
            <a:ext cx="22129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ZoneTexte 4">
            <a:extLst>
              <a:ext uri="{FF2B5EF4-FFF2-40B4-BE49-F238E27FC236}">
                <a16:creationId xmlns:a16="http://schemas.microsoft.com/office/drawing/2014/main" id="{243361B2-CC5D-400B-A725-0DFC2FF1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4745038"/>
            <a:ext cx="29527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fr-FR" sz="1400" dirty="0" err="1">
                <a:solidFill>
                  <a:srgbClr val="00707C"/>
                </a:solidFill>
              </a:rPr>
              <a:t>Vídeo</a:t>
            </a:r>
            <a:r>
              <a:rPr lang="en-US" altLang="fr-FR" sz="1400" dirty="0">
                <a:solidFill>
                  <a:srgbClr val="00707C"/>
                </a:solidFill>
              </a:rPr>
              <a:t> : </a:t>
            </a:r>
            <a:r>
              <a:rPr lang="pt-PT" sz="1400" u="sng" dirty="0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6"/>
              </a:rPr>
              <a:t>Stop desperdício alimentar</a:t>
            </a:r>
            <a:endParaRPr lang="en-GB" altLang="fr-FR" sz="1400" dirty="0">
              <a:latin typeface="+mn-lt"/>
            </a:endParaRPr>
          </a:p>
        </p:txBody>
      </p:sp>
      <p:pic>
        <p:nvPicPr>
          <p:cNvPr id="46089" name="Picture 22">
            <a:extLst>
              <a:ext uri="{FF2B5EF4-FFF2-40B4-BE49-F238E27FC236}">
                <a16:creationId xmlns:a16="http://schemas.microsoft.com/office/drawing/2014/main" id="{298F111E-A21B-494F-9E57-5AB8BC5F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624013"/>
            <a:ext cx="23431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ZoneTexte 25">
            <a:extLst>
              <a:ext uri="{FF2B5EF4-FFF2-40B4-BE49-F238E27FC236}">
                <a16:creationId xmlns:a16="http://schemas.microsoft.com/office/drawing/2014/main" id="{949F7285-03C9-4EC8-840D-13C3AF782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6161088"/>
            <a:ext cx="2071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pic>
        <p:nvPicPr>
          <p:cNvPr id="46091" name="Image 2">
            <a:extLst>
              <a:ext uri="{FF2B5EF4-FFF2-40B4-BE49-F238E27FC236}">
                <a16:creationId xmlns:a16="http://schemas.microsoft.com/office/drawing/2014/main" id="{4CC34744-2ADC-4132-9F34-37729250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ZoneTexte 22">
            <a:extLst>
              <a:ext uri="{FF2B5EF4-FFF2-40B4-BE49-F238E27FC236}">
                <a16:creationId xmlns:a16="http://schemas.microsoft.com/office/drawing/2014/main" id="{101BF6BF-B025-442B-928F-20AD6A1A2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70613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2CEAC25-0E15-43C4-B5AB-4BFAC219D19E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0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11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7" name="Bouton d’action : vide 26">
            <a:hlinkClick r:id="rId12" highlightClick="1"/>
            <a:extLst>
              <a:ext uri="{FF2B5EF4-FFF2-40B4-BE49-F238E27FC236}">
                <a16:creationId xmlns:a16="http://schemas.microsoft.com/office/drawing/2014/main" id="{94CC93A1-F516-4DF3-9791-29E8E2B76CB5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13">
            <a:extLst>
              <a:ext uri="{FF2B5EF4-FFF2-40B4-BE49-F238E27FC236}">
                <a16:creationId xmlns:a16="http://schemas.microsoft.com/office/drawing/2014/main" id="{8DC8A115-372C-4392-AD25-9E17739C9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922338"/>
            <a:ext cx="9021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588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endParaRPr lang="en-GB" altLang="fr-FR" sz="1400">
              <a:solidFill>
                <a:srgbClr val="00707C"/>
              </a:solidFill>
            </a:endParaRPr>
          </a:p>
          <a:p>
            <a:pPr eaLnBrk="1" hangingPunct="1"/>
            <a:endParaRPr lang="fr-FR" altLang="fr-FR" sz="1400">
              <a:cs typeface="Arial" panose="020B0604020202020204" pitchFamily="34" charset="0"/>
            </a:endParaRPr>
          </a:p>
          <a:p>
            <a:pPr eaLnBrk="1" hangingPunct="1"/>
            <a:endParaRPr lang="fr-FR" altLang="fr-FR" sz="1400">
              <a:cs typeface="Arial" panose="020B0604020202020204" pitchFamily="34" charset="0"/>
            </a:endParaRPr>
          </a:p>
          <a:p>
            <a:pPr eaLnBrk="1" hangingPunct="1"/>
            <a:endParaRPr lang="fr-FR" altLang="fr-FR" sz="1400">
              <a:cs typeface="Arial" panose="020B0604020202020204" pitchFamily="34" charset="0"/>
            </a:endParaRPr>
          </a:p>
        </p:txBody>
      </p:sp>
      <p:grpSp>
        <p:nvGrpSpPr>
          <p:cNvPr id="47107" name="Groupe 19">
            <a:extLst>
              <a:ext uri="{FF2B5EF4-FFF2-40B4-BE49-F238E27FC236}">
                <a16:creationId xmlns:a16="http://schemas.microsoft.com/office/drawing/2014/main" id="{8B382BE1-C12D-4570-98B9-B0A60A868ED7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77AE7B-7B37-4F01-B36F-97A69A7C4B4F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F1A5F176-AA17-452C-9216-D51411B5DA98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08" name="Groupe 5">
            <a:extLst>
              <a:ext uri="{FF2B5EF4-FFF2-40B4-BE49-F238E27FC236}">
                <a16:creationId xmlns:a16="http://schemas.microsoft.com/office/drawing/2014/main" id="{B06CB09F-CBCC-42D1-A127-C873A570C3A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47120" name="Groupe 17">
              <a:extLst>
                <a:ext uri="{FF2B5EF4-FFF2-40B4-BE49-F238E27FC236}">
                  <a16:creationId xmlns:a16="http://schemas.microsoft.com/office/drawing/2014/main" id="{7E291F3A-1428-456A-9D1E-95002526B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47122" name="ZoneTexte 18">
                <a:extLst>
                  <a:ext uri="{FF2B5EF4-FFF2-40B4-BE49-F238E27FC236}">
                    <a16:creationId xmlns:a16="http://schemas.microsoft.com/office/drawing/2014/main" id="{01243909-4979-47BF-8A11-F515C4CE1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Close</a:t>
                </a:r>
              </a:p>
            </p:txBody>
          </p:sp>
          <p:sp>
            <p:nvSpPr>
              <p:cNvPr id="47123" name="ZoneTexte 19">
                <a:extLst>
                  <a:ext uri="{FF2B5EF4-FFF2-40B4-BE49-F238E27FC236}">
                    <a16:creationId xmlns:a16="http://schemas.microsoft.com/office/drawing/2014/main" id="{CE9DBD7B-C99A-4EE3-9EA1-06639DB3A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820A12-D212-4093-B26F-94B4D5D68092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" name="Bouton d’action : vide 21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0CB82886-D3CB-4EAB-B49C-8E1F71A13ADB}"/>
                  </a:ext>
                </a:extLst>
              </p:cNvPr>
              <p:cNvSpPr/>
              <p:nvPr/>
            </p:nvSpPr>
            <p:spPr>
              <a:xfrm>
                <a:off x="5867457" y="6173474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/>
                  <a:t>X</a:t>
                </a:r>
              </a:p>
            </p:txBody>
          </p:sp>
          <p:pic>
            <p:nvPicPr>
              <p:cNvPr id="47126" name="Image 25">
                <a:extLst>
                  <a:ext uri="{FF2B5EF4-FFF2-40B4-BE49-F238E27FC236}">
                    <a16:creationId xmlns:a16="http://schemas.microsoft.com/office/drawing/2014/main" id="{26FC9091-FE64-4AAA-8CDD-A207584020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B367154-076E-4E49-BF8F-FF85EA2F88DC}"/>
                </a:ext>
              </a:extLst>
            </p:cNvPr>
            <p:cNvSpPr/>
            <p:nvPr/>
          </p:nvSpPr>
          <p:spPr bwMode="auto">
            <a:xfrm>
              <a:off x="11576050" y="6175375"/>
              <a:ext cx="306388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&lt;</a:t>
              </a:r>
            </a:p>
          </p:txBody>
        </p:sp>
      </p:grpSp>
      <p:sp>
        <p:nvSpPr>
          <p:cNvPr id="47109" name="ZoneTexte 89">
            <a:extLst>
              <a:ext uri="{FF2B5EF4-FFF2-40B4-BE49-F238E27FC236}">
                <a16:creationId xmlns:a16="http://schemas.microsoft.com/office/drawing/2014/main" id="{65F4B961-4056-44FB-B377-F6E2D006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963" y="6159500"/>
            <a:ext cx="900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   Anterior</a:t>
            </a:r>
          </a:p>
        </p:txBody>
      </p:sp>
      <p:pic>
        <p:nvPicPr>
          <p:cNvPr id="47110" name="Image 2">
            <a:extLst>
              <a:ext uri="{FF2B5EF4-FFF2-40B4-BE49-F238E27FC236}">
                <a16:creationId xmlns:a16="http://schemas.microsoft.com/office/drawing/2014/main" id="{BA4EBDAB-E8CC-4284-A0D3-ABA2358D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ZoneTexte 22">
            <a:extLst>
              <a:ext uri="{FF2B5EF4-FFF2-40B4-BE49-F238E27FC236}">
                <a16:creationId xmlns:a16="http://schemas.microsoft.com/office/drawing/2014/main" id="{942DCAA2-84D7-45CF-8A4D-77647F95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70613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6FB5A0-2E09-41AB-8EAC-65EC0A489DA8}"/>
              </a:ext>
            </a:extLst>
          </p:cNvPr>
          <p:cNvSpPr txBox="1"/>
          <p:nvPr/>
        </p:nvSpPr>
        <p:spPr>
          <a:xfrm>
            <a:off x="2949575" y="-11113"/>
            <a:ext cx="94075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Qual é a relação com o desperdício alimentar?</a:t>
            </a:r>
            <a:endParaRPr lang="fr-FR" sz="4501" b="1">
              <a:solidFill>
                <a:srgbClr val="00707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A38273-A524-4625-9369-D9FF3CBD5D9C}"/>
              </a:ext>
            </a:extLst>
          </p:cNvPr>
          <p:cNvSpPr txBox="1"/>
          <p:nvPr/>
        </p:nvSpPr>
        <p:spPr>
          <a:xfrm>
            <a:off x="3332163" y="2062163"/>
            <a:ext cx="855027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t-PT" sz="140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É estimado que até 10% do desperdício alimentar está ligado aos prazos de validade nos produtos alimentares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pt-PT" sz="1400">
              <a:solidFill>
                <a:schemeClr val="accent1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</a:rPr>
              <a:t>49% dos europeus pensam que melhor informação e mais clara sobre os diferentes prazos de validade ajudaria a reduzir o desperdício alimentar em casa </a:t>
            </a: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7115" name="ZoneTexte 10">
            <a:extLst>
              <a:ext uri="{FF2B5EF4-FFF2-40B4-BE49-F238E27FC236}">
                <a16:creationId xmlns:a16="http://schemas.microsoft.com/office/drawing/2014/main" id="{5C31E82F-A81B-44A6-81DE-F02920C52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3506788"/>
            <a:ext cx="2511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400" b="1" u="sng">
                <a:solidFill>
                  <a:srgbClr val="00707C"/>
                </a:solidFill>
              </a:rPr>
              <a:t>Mais informação: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2CF4580-F2AF-4FA6-B886-3044EAD6706B}"/>
              </a:ext>
            </a:extLst>
          </p:cNvPr>
          <p:cNvSpPr txBox="1"/>
          <p:nvPr/>
        </p:nvSpPr>
        <p:spPr>
          <a:xfrm>
            <a:off x="5156200" y="3987800"/>
            <a:ext cx="6740525" cy="166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4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5"/>
              </a:rPr>
              <a:t>Stop desperdício alimentar</a:t>
            </a:r>
            <a:endParaRPr lang="pt-PT" sz="14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4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1400"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047750" algn="l"/>
              </a:tabLst>
              <a:defRPr/>
            </a:pPr>
            <a:r>
              <a:rPr lang="pt-PT" sz="14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6"/>
              </a:rPr>
              <a:t>Rotulagem Alimentar - Data de durabilidade mínima e data limite de consumo</a:t>
            </a:r>
            <a:endParaRPr lang="pt-PT" sz="1400" u="sng">
              <a:solidFill>
                <a:srgbClr val="0563C1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047750" algn="l"/>
              </a:tabLst>
              <a:defRPr/>
            </a:pPr>
            <a:endParaRPr lang="fr-FR" sz="1400"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047750" algn="l"/>
              </a:tabLst>
              <a:defRPr/>
            </a:pPr>
            <a:endParaRPr lang="fr-FR" sz="1800">
              <a:latin typeface="+mn-lt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pt-PT" sz="1400" u="sng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hlinkClick r:id="rId7"/>
              </a:rPr>
              <a:t>Food Loss and Food Waste</a:t>
            </a:r>
            <a:endParaRPr lang="fr-FR" sz="140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47117" name="Image 10">
            <a:extLst>
              <a:ext uri="{FF2B5EF4-FFF2-40B4-BE49-F238E27FC236}">
                <a16:creationId xmlns:a16="http://schemas.microsoft.com/office/drawing/2014/main" id="{8B5A9F77-C85F-4829-A7A9-0F218553E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3025"/>
            <a:ext cx="1422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Image 12">
            <a:extLst>
              <a:ext uri="{FF2B5EF4-FFF2-40B4-BE49-F238E27FC236}">
                <a16:creationId xmlns:a16="http://schemas.microsoft.com/office/drawing/2014/main" id="{72F0763E-40DC-423D-9DFF-AA8ABA818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559300"/>
            <a:ext cx="125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Image 14">
            <a:extLst>
              <a:ext uri="{FF2B5EF4-FFF2-40B4-BE49-F238E27FC236}">
                <a16:creationId xmlns:a16="http://schemas.microsoft.com/office/drawing/2014/main" id="{31F8A570-AF8D-49E0-8F45-574607E0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5329238"/>
            <a:ext cx="1943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295736B-69BC-46E0-AECC-20DE015EDB47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11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12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7" name="Bouton d’action : vide 26">
            <a:hlinkClick r:id="rId13" highlightClick="1"/>
            <a:extLst>
              <a:ext uri="{FF2B5EF4-FFF2-40B4-BE49-F238E27FC236}">
                <a16:creationId xmlns:a16="http://schemas.microsoft.com/office/drawing/2014/main" id="{7AAE550C-FB4D-4427-8F66-67F9538D2064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3058BA-C683-402E-8A3C-8D2387615160}"/>
              </a:ext>
            </a:extLst>
          </p:cNvPr>
          <p:cNvSpPr txBox="1"/>
          <p:nvPr/>
        </p:nvSpPr>
        <p:spPr>
          <a:xfrm>
            <a:off x="3071813" y="-63500"/>
            <a:ext cx="91201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1" b="1">
                <a:solidFill>
                  <a:srgbClr val="00707C"/>
                </a:solidFill>
                <a:latin typeface="+mj-lt"/>
                <a:ea typeface="+mj-ea"/>
                <a:cs typeface="+mj-cs"/>
              </a:rPr>
              <a:t>Como podemos reduzir o desperdício alimentar?</a:t>
            </a:r>
            <a:endParaRPr lang="fr-FR" sz="4501" b="1">
              <a:solidFill>
                <a:srgbClr val="00707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7" name="ZoneTexte 13">
            <a:extLst>
              <a:ext uri="{FF2B5EF4-FFF2-40B4-BE49-F238E27FC236}">
                <a16:creationId xmlns:a16="http://schemas.microsoft.com/office/drawing/2014/main" id="{D7D79DDE-7A86-4473-B8EB-97CB3ABE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1525588"/>
            <a:ext cx="9021762" cy="4540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588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rgbClr val="C00000"/>
                </a:solidFill>
              </a:rPr>
              <a:t>Dicas para reduzir o desperdício alimentar </a:t>
            </a:r>
            <a:r>
              <a:rPr lang="fr-FR" sz="1400" dirty="0">
                <a:solidFill>
                  <a:srgbClr val="C00000"/>
                </a:solidFill>
              </a:rPr>
              <a:t>:</a:t>
            </a: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solidFill>
                  <a:srgbClr val="C00000"/>
                </a:solidFill>
              </a:rPr>
              <a:t>Planeie</a:t>
            </a:r>
            <a:r>
              <a:rPr lang="fr-FR" sz="1200" dirty="0">
                <a:solidFill>
                  <a:srgbClr val="C00000"/>
                </a:solidFill>
              </a:rPr>
              <a:t> as suas </a:t>
            </a:r>
            <a:r>
              <a:rPr lang="fr-FR" sz="1200" dirty="0" err="1">
                <a:solidFill>
                  <a:srgbClr val="C00000"/>
                </a:solidFill>
              </a:rPr>
              <a:t>compras</a:t>
            </a:r>
            <a:endParaRPr lang="fr-FR" sz="1200" dirty="0">
              <a:solidFill>
                <a:srgbClr val="C00000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solidFill>
                  <a:srgbClr val="00707C"/>
                </a:solidFill>
              </a:rPr>
              <a:t>Verifique</a:t>
            </a:r>
            <a:r>
              <a:rPr lang="fr-FR" sz="1200" dirty="0">
                <a:solidFill>
                  <a:srgbClr val="00707C"/>
                </a:solidFill>
              </a:rPr>
              <a:t> as </a:t>
            </a:r>
            <a:r>
              <a:rPr lang="fr-FR" sz="1200" dirty="0">
                <a:solidFill>
                  <a:srgbClr val="C00000"/>
                </a:solidFill>
              </a:rPr>
              <a:t>datas</a:t>
            </a:r>
          </a:p>
          <a:p>
            <a:pPr marL="844550" lvl="1" indent="-285750" defTabSz="9144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00707C"/>
                </a:solidFill>
              </a:rPr>
              <a:t>Mantenha o </a:t>
            </a:r>
            <a:r>
              <a:rPr lang="pt-BR" sz="1200" dirty="0">
                <a:solidFill>
                  <a:srgbClr val="C00000"/>
                </a:solidFill>
              </a:rPr>
              <a:t>frigorifico seguro </a:t>
            </a:r>
            <a:r>
              <a:rPr lang="pt-BR" sz="1200" dirty="0">
                <a:solidFill>
                  <a:srgbClr val="00707C"/>
                </a:solidFill>
              </a:rPr>
              <a:t>(&lt;4ºC)</a:t>
            </a:r>
            <a:endParaRPr lang="en-US" sz="1200" dirty="0">
              <a:solidFill>
                <a:srgbClr val="00707C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Armazene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>
                <a:solidFill>
                  <a:srgbClr val="00707C"/>
                </a:solidFill>
              </a:rPr>
              <a:t>os alimentos de acordo com as instruções na embalagem</a:t>
            </a:r>
            <a:endParaRPr lang="fr-FR" sz="1200" dirty="0">
              <a:solidFill>
                <a:srgbClr val="00707C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Garanta a correta gestão de stocks:  </a:t>
            </a:r>
            <a:r>
              <a:rPr lang="pt-BR" sz="1200" dirty="0">
                <a:solidFill>
                  <a:srgbClr val="00707C"/>
                </a:solidFill>
              </a:rPr>
              <a:t>coloque as compras mais recentes atrás das mais antigas </a:t>
            </a:r>
            <a:r>
              <a:rPr lang="pt-BR" sz="1200" dirty="0">
                <a:solidFill>
                  <a:srgbClr val="C00000"/>
                </a:solidFill>
              </a:rPr>
              <a:t>(o primeiro alimento a entrar deve ser o primeiro a sair) </a:t>
            </a:r>
            <a:endParaRPr lang="en-US" sz="1200" dirty="0">
              <a:solidFill>
                <a:srgbClr val="C00000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C00000"/>
                </a:solidFill>
              </a:rPr>
              <a:t>Sirva quantidades pequenas </a:t>
            </a:r>
            <a:r>
              <a:rPr lang="pt-BR" sz="1200" dirty="0">
                <a:solidFill>
                  <a:srgbClr val="00707C"/>
                </a:solidFill>
              </a:rPr>
              <a:t>de comida</a:t>
            </a:r>
            <a:endParaRPr lang="en-US" sz="1200" dirty="0">
              <a:solidFill>
                <a:srgbClr val="00707C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C00000"/>
                </a:solidFill>
              </a:rPr>
              <a:t>Use as suas </a:t>
            </a:r>
            <a:r>
              <a:rPr lang="fr-FR" sz="1200" dirty="0" err="1">
                <a:solidFill>
                  <a:srgbClr val="C00000"/>
                </a:solidFill>
              </a:rPr>
              <a:t>sobras</a:t>
            </a:r>
            <a:endParaRPr lang="fr-FR" sz="1200" dirty="0">
              <a:solidFill>
                <a:srgbClr val="C00000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solidFill>
                  <a:srgbClr val="C00000"/>
                </a:solidFill>
              </a:rPr>
              <a:t>Congele</a:t>
            </a:r>
            <a:endParaRPr lang="fr-FR" sz="1200" dirty="0">
              <a:solidFill>
                <a:srgbClr val="C00000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srgbClr val="00707C"/>
                </a:solidFill>
              </a:rPr>
              <a:t>Use os restos para </a:t>
            </a:r>
            <a:r>
              <a:rPr lang="pt-BR" sz="1200" dirty="0">
                <a:solidFill>
                  <a:srgbClr val="C00000"/>
                </a:solidFill>
              </a:rPr>
              <a:t>alimentar o seu jardim </a:t>
            </a:r>
            <a:r>
              <a:rPr lang="pt-BR" sz="1200" dirty="0">
                <a:solidFill>
                  <a:srgbClr val="00707C"/>
                </a:solidFill>
              </a:rPr>
              <a:t>(composto)</a:t>
            </a:r>
            <a:endParaRPr lang="en-US" sz="1200" dirty="0">
              <a:solidFill>
                <a:srgbClr val="00707C"/>
              </a:solidFill>
            </a:endParaRPr>
          </a:p>
          <a:p>
            <a:pPr marL="844550" lvl="1" indent="-285750" defTabSz="914400" eaLnBrk="1" hangingPunct="1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t-BR" altLang="fr-FR" sz="1400" dirty="0">
                <a:solidFill>
                  <a:srgbClr val="C00000"/>
                </a:solidFill>
              </a:rPr>
              <a:t>Faça a sua comida durar mais</a:t>
            </a:r>
            <a:r>
              <a:rPr lang="pt-BR" altLang="fr-FR" sz="1400" dirty="0">
                <a:solidFill>
                  <a:schemeClr val="accent1"/>
                </a:solidFill>
              </a:rPr>
              <a:t>: Muitos alimentos podem ser congelados, exceto se mencionarem “não apropriado para congelar em casa”. A </a:t>
            </a:r>
            <a:r>
              <a:rPr lang="pt-BR" altLang="fr-FR" sz="1400" dirty="0">
                <a:solidFill>
                  <a:srgbClr val="C00000"/>
                </a:solidFill>
              </a:rPr>
              <a:t>congelação</a:t>
            </a:r>
            <a:r>
              <a:rPr lang="pt-BR" altLang="fr-FR" sz="1400" dirty="0">
                <a:solidFill>
                  <a:schemeClr val="accent1"/>
                </a:solidFill>
              </a:rPr>
              <a:t> é um “botão de pausa” na data de validade</a:t>
            </a:r>
            <a:r>
              <a:rPr lang="pt-BR" altLang="fr-FR" sz="1400" dirty="0">
                <a:solidFill>
                  <a:srgbClr val="C00000"/>
                </a:solidFill>
              </a:rPr>
              <a:t>. Para a multiplicação de bactérias, mas estas não são eliminadas. </a:t>
            </a:r>
            <a:r>
              <a:rPr lang="pt-BR" altLang="fr-FR" sz="1400" dirty="0">
                <a:solidFill>
                  <a:schemeClr val="accent1"/>
                </a:solidFill>
              </a:rPr>
              <a:t>Em média, </a:t>
            </a:r>
            <a:r>
              <a:rPr lang="pt-BR" altLang="fr-FR" sz="1400" dirty="0">
                <a:solidFill>
                  <a:srgbClr val="C00000"/>
                </a:solidFill>
              </a:rPr>
              <a:t>deve comer os alimentos congelados no prazo de 6 meses</a:t>
            </a:r>
            <a:r>
              <a:rPr lang="pt-BR" altLang="fr-FR" sz="1400" dirty="0">
                <a:solidFill>
                  <a:schemeClr val="accent1"/>
                </a:solidFill>
              </a:rPr>
              <a:t> (depende do tipo de prato).</a:t>
            </a:r>
          </a:p>
          <a:p>
            <a:pPr eaLnBrk="1" hangingPunct="1">
              <a:defRPr/>
            </a:pPr>
            <a:endParaRPr lang="en-GB" altLang="fr-FR" sz="1400" dirty="0"/>
          </a:p>
        </p:txBody>
      </p:sp>
      <p:grpSp>
        <p:nvGrpSpPr>
          <p:cNvPr id="48132" name="Groupe 19">
            <a:extLst>
              <a:ext uri="{FF2B5EF4-FFF2-40B4-BE49-F238E27FC236}">
                <a16:creationId xmlns:a16="http://schemas.microsoft.com/office/drawing/2014/main" id="{0C333671-7BE7-46A1-B4B0-49347F466D53}"/>
              </a:ext>
            </a:extLst>
          </p:cNvPr>
          <p:cNvGrpSpPr>
            <a:grpSpLocks/>
          </p:cNvGrpSpPr>
          <p:nvPr/>
        </p:nvGrpSpPr>
        <p:grpSpPr bwMode="auto">
          <a:xfrm>
            <a:off x="0" y="14288"/>
            <a:ext cx="3076575" cy="6002337"/>
            <a:chOff x="0" y="14288"/>
            <a:chExt cx="3076575" cy="600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49E946-8882-4071-993D-849991F987E0}"/>
                </a:ext>
              </a:extLst>
            </p:cNvPr>
            <p:cNvSpPr/>
            <p:nvPr/>
          </p:nvSpPr>
          <p:spPr bwMode="auto">
            <a:xfrm>
              <a:off x="0" y="14288"/>
              <a:ext cx="3071813" cy="60023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B8834EF-6BD0-4CE4-8581-2933C6977BC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3" name="Groupe 5">
            <a:extLst>
              <a:ext uri="{FF2B5EF4-FFF2-40B4-BE49-F238E27FC236}">
                <a16:creationId xmlns:a16="http://schemas.microsoft.com/office/drawing/2014/main" id="{514980AE-FD8A-4188-87F4-052F5C477C39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48139" name="Groupe 17">
              <a:extLst>
                <a:ext uri="{FF2B5EF4-FFF2-40B4-BE49-F238E27FC236}">
                  <a16:creationId xmlns:a16="http://schemas.microsoft.com/office/drawing/2014/main" id="{2A6CEF9A-32AD-4B96-A35F-950B869EB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48141" name="ZoneTexte 18">
                <a:extLst>
                  <a:ext uri="{FF2B5EF4-FFF2-40B4-BE49-F238E27FC236}">
                    <a16:creationId xmlns:a16="http://schemas.microsoft.com/office/drawing/2014/main" id="{BC924230-81C6-41E6-8723-70EFFD368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Close</a:t>
                </a:r>
              </a:p>
            </p:txBody>
          </p:sp>
          <p:sp>
            <p:nvSpPr>
              <p:cNvPr id="48142" name="ZoneTexte 19">
                <a:extLst>
                  <a:ext uri="{FF2B5EF4-FFF2-40B4-BE49-F238E27FC236}">
                    <a16:creationId xmlns:a16="http://schemas.microsoft.com/office/drawing/2014/main" id="{D009EEDE-EF2E-4500-8B71-D3EEA1192F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chemeClr val="bg1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893903-408D-4AD0-ADDB-2DC16F3AC50A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2" name="Bouton d’action : vide 21">
                <a:hlinkClick r:id="rId2" action="ppaction://hlinksldjump" highlightClick="1"/>
                <a:extLst>
                  <a:ext uri="{FF2B5EF4-FFF2-40B4-BE49-F238E27FC236}">
                    <a16:creationId xmlns:a16="http://schemas.microsoft.com/office/drawing/2014/main" id="{FC710C3B-D4AB-4091-8D9C-58FC672EA3E7}"/>
                  </a:ext>
                </a:extLst>
              </p:cNvPr>
              <p:cNvSpPr/>
              <p:nvPr/>
            </p:nvSpPr>
            <p:spPr>
              <a:xfrm>
                <a:off x="5867457" y="6173474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/>
                  <a:t>X</a:t>
                </a:r>
              </a:p>
            </p:txBody>
          </p:sp>
          <p:pic>
            <p:nvPicPr>
              <p:cNvPr id="48145" name="Image 25">
                <a:extLst>
                  <a:ext uri="{FF2B5EF4-FFF2-40B4-BE49-F238E27FC236}">
                    <a16:creationId xmlns:a16="http://schemas.microsoft.com/office/drawing/2014/main" id="{C6D0FDBB-874B-46E6-8B3F-65A9E31B8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8DC1FD1-9027-40D0-A987-5B533F9EEC39}"/>
                </a:ext>
              </a:extLst>
            </p:cNvPr>
            <p:cNvSpPr/>
            <p:nvPr/>
          </p:nvSpPr>
          <p:spPr bwMode="auto">
            <a:xfrm>
              <a:off x="11576050" y="6175375"/>
              <a:ext cx="306388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&gt;</a:t>
              </a:r>
            </a:p>
          </p:txBody>
        </p:sp>
      </p:grpSp>
      <p:sp>
        <p:nvSpPr>
          <p:cNvPr id="48134" name="ZoneTexte 5">
            <a:extLst>
              <a:ext uri="{FF2B5EF4-FFF2-40B4-BE49-F238E27FC236}">
                <a16:creationId xmlns:a16="http://schemas.microsoft.com/office/drawing/2014/main" id="{94BA2281-E216-43D9-91BE-A59F74AB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975" y="3805238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altLang="fr-FR" sz="1400"/>
          </a:p>
          <a:p>
            <a:endParaRPr lang="fr-FR" altLang="fr-FR" sz="1400"/>
          </a:p>
        </p:txBody>
      </p:sp>
      <p:sp>
        <p:nvSpPr>
          <p:cNvPr id="48135" name="ZoneTexte 25">
            <a:extLst>
              <a:ext uri="{FF2B5EF4-FFF2-40B4-BE49-F238E27FC236}">
                <a16:creationId xmlns:a16="http://schemas.microsoft.com/office/drawing/2014/main" id="{1D16D12A-446B-4010-B149-623CB6C9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6161088"/>
            <a:ext cx="2071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Próximo</a:t>
            </a:r>
          </a:p>
        </p:txBody>
      </p:sp>
      <p:pic>
        <p:nvPicPr>
          <p:cNvPr id="48136" name="Image 2">
            <a:extLst>
              <a:ext uri="{FF2B5EF4-FFF2-40B4-BE49-F238E27FC236}">
                <a16:creationId xmlns:a16="http://schemas.microsoft.com/office/drawing/2014/main" id="{839F6B0D-4D78-4607-B3FC-629992D4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7800"/>
            <a:ext cx="292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ZoneTexte 22">
            <a:extLst>
              <a:ext uri="{FF2B5EF4-FFF2-40B4-BE49-F238E27FC236}">
                <a16:creationId xmlns:a16="http://schemas.microsoft.com/office/drawing/2014/main" id="{466357EA-8FC3-4E1A-BE72-CDFCBDD5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70613"/>
            <a:ext cx="193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Voltar à página principal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D4ECED5-2298-4233-A859-B40651635989}"/>
              </a:ext>
            </a:extLst>
          </p:cNvPr>
          <p:cNvSpPr txBox="1"/>
          <p:nvPr/>
        </p:nvSpPr>
        <p:spPr bwMode="auto">
          <a:xfrm>
            <a:off x="84138" y="1581150"/>
            <a:ext cx="2922587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>
                <a:solidFill>
                  <a:schemeClr val="accent1"/>
                </a:solidFill>
                <a:latin typeface="+mn-lt"/>
                <a:hlinkClick r:id="rId5"/>
              </a:rPr>
              <a:t>Teste o seu conhecimento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400">
                <a:solidFill>
                  <a:schemeClr val="accent1"/>
                </a:solidFill>
                <a:latin typeface="+mn-lt"/>
                <a:hlinkClick r:id="rId6" action="ppaction://hlinksldjump"/>
              </a:rPr>
              <a:t>Rótulos alimentares no contexto europeu</a:t>
            </a:r>
            <a:endParaRPr lang="fr-FR" sz="140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6" name="Bouton d’action : vide 25">
            <a:hlinkClick r:id="rId7" highlightClick="1"/>
            <a:extLst>
              <a:ext uri="{FF2B5EF4-FFF2-40B4-BE49-F238E27FC236}">
                <a16:creationId xmlns:a16="http://schemas.microsoft.com/office/drawing/2014/main" id="{18B7C176-6A61-4796-B05F-1C2DCE66A638}"/>
              </a:ext>
            </a:extLst>
          </p:cNvPr>
          <p:cNvSpPr/>
          <p:nvPr/>
        </p:nvSpPr>
        <p:spPr>
          <a:xfrm>
            <a:off x="653515" y="5343613"/>
            <a:ext cx="1772720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Fazer o questionário pós-formação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2.xml><?xml version="1.0" encoding="utf-8"?>
<a:theme xmlns:a="http://schemas.openxmlformats.org/drawingml/2006/main" name="blank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_ENG_small.potx" id="{7372F832-0FEC-4AE6-91CC-93C5EF5800A9}" vid="{D093ABB3-BDDF-4E0E-96BC-BAAD417507A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ED769-C84D-4CFB-AA4F-65955F8D1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3F9415-87C9-4F6E-879D-CA10F92AF875}">
  <ds:schemaRefs>
    <ds:schemaRef ds:uri="1fb14ad6-309a-489a-a37a-efadb6fb7c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BC8E89-921A-4B30-9AD6-F98982016CC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 Theme</Template>
  <TotalTime>0</TotalTime>
  <Words>1428</Words>
  <Application>Microsoft Office PowerPoint</Application>
  <PresentationFormat>Grand écran</PresentationFormat>
  <Paragraphs>320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Georgia</vt:lpstr>
      <vt:lpstr>Microsoft New Tai Lue</vt:lpstr>
      <vt:lpstr>Microsoft Sans Serif</vt:lpstr>
      <vt:lpstr>Times New Roman</vt:lpstr>
      <vt:lpstr>Wingdings</vt:lpstr>
      <vt:lpstr>Tema1</vt:lpstr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Hugues</dc:creator>
  <cp:lastModifiedBy>virginie Hugues</cp:lastModifiedBy>
  <cp:revision>4</cp:revision>
  <dcterms:created xsi:type="dcterms:W3CDTF">2019-07-29T06:59:31Z</dcterms:created>
  <dcterms:modified xsi:type="dcterms:W3CDTF">2021-06-17T13:05:09Z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