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79" r:id="rId4"/>
    <p:sldId id="278" r:id="rId5"/>
    <p:sldId id="257" r:id="rId6"/>
    <p:sldId id="281" r:id="rId7"/>
    <p:sldId id="280" r:id="rId8"/>
    <p:sldId id="265" r:id="rId9"/>
    <p:sldId id="259" r:id="rId10"/>
    <p:sldId id="262" r:id="rId11"/>
    <p:sldId id="264" r:id="rId12"/>
    <p:sldId id="263" r:id="rId13"/>
    <p:sldId id="277" r:id="rId14"/>
    <p:sldId id="261" r:id="rId15"/>
    <p:sldId id="260" r:id="rId16"/>
    <p:sldId id="266" r:id="rId17"/>
    <p:sldId id="258" r:id="rId18"/>
    <p:sldId id="267" r:id="rId19"/>
    <p:sldId id="268" r:id="rId20"/>
    <p:sldId id="269" r:id="rId21"/>
    <p:sldId id="283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2564"/>
    <a:srgbClr val="712B8F"/>
    <a:srgbClr val="2862A5"/>
    <a:srgbClr val="12B38F"/>
    <a:srgbClr val="8DC641"/>
    <a:srgbClr val="F16436"/>
    <a:srgbClr val="FA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556" autoAdjust="0"/>
  </p:normalViewPr>
  <p:slideViewPr>
    <p:cSldViewPr snapToGrid="0">
      <p:cViewPr varScale="1">
        <p:scale>
          <a:sx n="88" d="100"/>
          <a:sy n="88" d="100"/>
        </p:scale>
        <p:origin x="2310" y="90"/>
      </p:cViewPr>
      <p:guideLst/>
    </p:cSldViewPr>
  </p:slideViewPr>
  <p:outlineViewPr>
    <p:cViewPr>
      <p:scale>
        <a:sx n="33" d="100"/>
        <a:sy n="33" d="100"/>
      </p:scale>
      <p:origin x="0" y="-74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D478-E9BC-4FC0-9645-C9CD04C8C55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F3CC-95FF-41DB-95F3-E8B54B757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bug.eu/eng/KS3/lesson/Antibiotic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bug.eu/eng/KS3/lesson/Antibiotic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bug.eu/eng/KS3/lesson/Antibiotic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22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1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6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Astma skyldes betennelse</a:t>
            </a:r>
            <a:r>
              <a:rPr lang="nb-NO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lungene og ikke bakterier, virus eller sopp</a:t>
            </a:r>
            <a:r>
              <a:rPr lang="nb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,. Derfor kan ikke astma behandles med antibiotika, </a:t>
            </a:r>
            <a:r>
              <a:rPr lang="nb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antivirale</a:t>
            </a:r>
            <a:r>
              <a:rPr lang="nb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eller soppdrependemedisiner.</a:t>
            </a:r>
          </a:p>
          <a:p>
            <a:r>
              <a:rPr lang="nb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Høyfeber er en allergisk reaksjon som ikke skyldes bakterier og</a:t>
            </a:r>
            <a:r>
              <a:rPr lang="nb-NO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derfor ikke behandles med antibiotika.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6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SW1 from the e-Bug website </a:t>
            </a:r>
            <a:r>
              <a:rPr lang="en-GB" dirty="0">
                <a:hlinkClick r:id="rId3"/>
              </a:rPr>
              <a:t>KS3 | Antibiotics (e-bug.eu)</a:t>
            </a:r>
            <a:endParaRPr lang="en-GB" dirty="0"/>
          </a:p>
          <a:p>
            <a:r>
              <a:rPr lang="en-GB" dirty="0"/>
              <a:t>See TS1 for the answers (see table on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2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See TS1 on the e-Bug website  </a:t>
            </a:r>
            <a:r>
              <a:rPr lang="en-GB" dirty="0">
                <a:hlinkClick r:id="rId3"/>
              </a:rPr>
              <a:t>KS3 | Antibiotics (e-bug.eu)</a:t>
            </a:r>
            <a:r>
              <a:rPr lang="en-GB" dirty="0"/>
              <a:t> for an explanation for each statement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5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/>
              <a:t>Go to the e-Bug website and download SH1-4  </a:t>
            </a:r>
            <a:r>
              <a:rPr lang="en-GB" dirty="0">
                <a:hlinkClick r:id="rId3"/>
              </a:rPr>
              <a:t>KS3 | Antibiotics (e-bug.eu)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9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022" y="2167866"/>
            <a:ext cx="5628177" cy="2387600"/>
          </a:xfrm>
        </p:spPr>
        <p:txBody>
          <a:bodyPr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022" y="4705394"/>
            <a:ext cx="5170978" cy="552405"/>
          </a:xfrm>
        </p:spPr>
        <p:txBody>
          <a:bodyPr/>
          <a:lstStyle>
            <a:lvl1pPr marL="0" indent="0" algn="l">
              <a:buNone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A59B71F-964D-40F2-9472-58F22E079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266894" y="252098"/>
            <a:ext cx="2752909" cy="310956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AAE083A-A530-4B08-9A08-9D705143C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9" b="15363"/>
          <a:stretch/>
        </p:blipFill>
        <p:spPr>
          <a:xfrm>
            <a:off x="-322577" y="6074434"/>
            <a:ext cx="2752909" cy="64698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5507D01-A5DE-4C45-BE68-8EEA4C7E4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4" b="-2772"/>
          <a:stretch/>
        </p:blipFill>
        <p:spPr>
          <a:xfrm>
            <a:off x="1819091" y="6211019"/>
            <a:ext cx="2752909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EE0DD7-08CB-46EF-85C7-32B73AD0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BE1BCF-15DE-49B7-A9CB-39CD9FA14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D9D590-9046-44AD-B970-0090967A7FCB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2400954-B929-45F1-9AC9-4C0E1D92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95687B-D3CD-4948-BF0D-E266FB1C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F8482B-B41C-4851-9152-4C524AF07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82C82D-41DD-4AE6-8CDA-8F9858CFE500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0F00E3-6DDA-4835-AFA9-D35A9DF5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D97A74-80F2-4E45-8504-29C9A607749D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E4E131B-21B7-4569-82FC-58E99881A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gener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EYF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AE08458-01B7-4486-9EE6-F34018AD6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C578-1356-483F-AD7A-E402F00D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7FC27-A6FF-4AA1-9B63-FBD258D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20138C2-E7CD-43F7-ADA7-0103BB6F0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75" r:id="rId4"/>
    <p:sldLayoutId id="2147483676" r:id="rId5"/>
    <p:sldLayoutId id="2147483677" r:id="rId6"/>
    <p:sldLayoutId id="2147483679" r:id="rId7"/>
    <p:sldLayoutId id="2147483662" r:id="rId8"/>
    <p:sldLayoutId id="214748367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81" r:id="rId15"/>
    <p:sldLayoutId id="214748368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a/Faroe_stamp_079_europe_%28fleming%29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6/66/Penicillium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C990-AD08-47C8-8DBD-3D30B1AE0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022" y="2167866"/>
            <a:ext cx="6122067" cy="2387600"/>
          </a:xfrm>
        </p:spPr>
        <p:txBody>
          <a:bodyPr>
            <a:normAutofit/>
          </a:bodyPr>
          <a:lstStyle/>
          <a:p>
            <a:r>
              <a:rPr lang="en-GB" dirty="0" err="1"/>
              <a:t>Antibiotika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antibiotikaresistens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50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Mirakelkur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0" y="1825625"/>
            <a:ext cx="8850489" cy="62148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nb-NO" altLang="en-US" sz="2000" dirty="0">
                <a:solidFill>
                  <a:srgbClr val="1F497D"/>
                </a:solidFill>
              </a:rPr>
              <a:t>Overforbruk av antibiotika kan ødelegge normalfloraen/de snille bakteriene</a:t>
            </a:r>
            <a:r>
              <a:rPr lang="en-GB" altLang="en-US" sz="2000" dirty="0">
                <a:solidFill>
                  <a:srgbClr val="1F497D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007EC5-93F5-4729-A910-B0E2238D7AA1}"/>
              </a:ext>
            </a:extLst>
          </p:cNvPr>
          <p:cNvSpPr txBox="1">
            <a:spLocks noChangeArrowheads="1"/>
          </p:cNvSpPr>
          <p:nvPr/>
        </p:nvSpPr>
        <p:spPr>
          <a:xfrm>
            <a:off x="86903" y="2492375"/>
            <a:ext cx="4968875" cy="341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ct val="20000"/>
              </a:spcAft>
            </a:pPr>
            <a:r>
              <a:rPr lang="nb-NO" altLang="en-US" sz="2000" dirty="0"/>
              <a:t>Mye av antibiotikumet som forskrives av leger er bredspektret </a:t>
            </a:r>
          </a:p>
          <a:p>
            <a:pPr lvl="1">
              <a:spcAft>
                <a:spcPct val="20000"/>
              </a:spcAft>
            </a:pPr>
            <a:endParaRPr lang="en-GB" altLang="en-US" sz="2000" dirty="0"/>
          </a:p>
          <a:p>
            <a:pPr lvl="1">
              <a:spcAft>
                <a:spcPct val="20000"/>
              </a:spcAft>
            </a:pPr>
            <a:r>
              <a:rPr lang="nb-NO" altLang="en-US" sz="2000" dirty="0"/>
              <a:t>Disse dreper både de gode og de dårlige bakteriene i kroppen</a:t>
            </a:r>
          </a:p>
          <a:p>
            <a:pPr lvl="1">
              <a:spcAft>
                <a:spcPct val="20000"/>
              </a:spcAft>
            </a:pPr>
            <a:endParaRPr lang="en-GB" altLang="en-US" sz="2000" dirty="0"/>
          </a:p>
          <a:p>
            <a:pPr lvl="1">
              <a:spcAft>
                <a:spcPct val="20000"/>
              </a:spcAft>
            </a:pPr>
            <a:r>
              <a:rPr lang="nb-NO" altLang="en-US" sz="2000" dirty="0"/>
              <a:t>Når de gode bakteriene er borte er det mer plass for de dårlige bakteriene til å invadere!</a:t>
            </a:r>
            <a:r>
              <a:rPr lang="nb-NO" altLang="en-US" sz="2200" dirty="0"/>
              <a:t> </a:t>
            </a:r>
          </a:p>
          <a:p>
            <a:endParaRPr lang="en-GB" altLang="en-US" sz="22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1E592AB-6066-4D32-871C-04132B862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17" y="2462664"/>
            <a:ext cx="3037297" cy="337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07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Infeksjoner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81F1FE-D207-4B70-B93D-4A23E0F6A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14228"/>
              </p:ext>
            </p:extLst>
          </p:nvPr>
        </p:nvGraphicFramePr>
        <p:xfrm>
          <a:off x="976924" y="1375508"/>
          <a:ext cx="7124088" cy="267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700">
                <a:tc>
                  <a:txBody>
                    <a:bodyPr/>
                    <a:lstStyle/>
                    <a:p>
                      <a:pPr algn="ctr"/>
                      <a:r>
                        <a:rPr lang="nb-NO" sz="2400" noProof="0" dirty="0">
                          <a:solidFill>
                            <a:schemeClr val="tx1"/>
                          </a:solidFill>
                        </a:rPr>
                        <a:t>Bakteriell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noProof="0" dirty="0" err="1">
                          <a:solidFill>
                            <a:schemeClr val="tx1"/>
                          </a:solidFill>
                        </a:rPr>
                        <a:t>Viral</a:t>
                      </a:r>
                      <a:endParaRPr lang="nb-NO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noProof="0" dirty="0">
                          <a:solidFill>
                            <a:schemeClr val="tx1"/>
                          </a:solidFill>
                        </a:rPr>
                        <a:t>Sopp</a:t>
                      </a:r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86"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Hjernehinnebetennelse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Forkjølelse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Fotsopp</a:t>
                      </a:r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9"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Tuberkulose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Influensa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Sopp</a:t>
                      </a:r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9"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Lungebetennelse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Sår hals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noProof="0" dirty="0"/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9"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Salmonella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Rennende nese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noProof="0" dirty="0"/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9">
                <a:tc>
                  <a:txBody>
                    <a:bodyPr/>
                    <a:lstStyle/>
                    <a:p>
                      <a:pPr algn="ctr"/>
                      <a:endParaRPr lang="nb-NO" sz="1800" noProof="0" dirty="0"/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 err="1"/>
                        <a:t>Norovirus</a:t>
                      </a:r>
                      <a:endParaRPr lang="nb-NO" sz="1800" noProof="0" dirty="0"/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noProof="0" dirty="0"/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51BAAC-01CC-4A2B-8B82-564502D55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33567"/>
              </p:ext>
            </p:extLst>
          </p:nvPr>
        </p:nvGraphicFramePr>
        <p:xfrm>
          <a:off x="976924" y="4034110"/>
          <a:ext cx="7124088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nb-NO" sz="2000" noProof="0" dirty="0">
                          <a:solidFill>
                            <a:schemeClr val="tx1"/>
                          </a:solidFill>
                        </a:rPr>
                        <a:t>Antibiotika</a:t>
                      </a:r>
                    </a:p>
                  </a:txBody>
                  <a:tcPr marL="91451" marR="9145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noProof="0" dirty="0" err="1">
                          <a:solidFill>
                            <a:schemeClr val="tx1"/>
                          </a:solidFill>
                        </a:rPr>
                        <a:t>Antiviralika</a:t>
                      </a:r>
                      <a:endParaRPr lang="nb-NO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noProof="0" dirty="0">
                          <a:solidFill>
                            <a:schemeClr val="tx1"/>
                          </a:solidFill>
                        </a:rPr>
                        <a:t>Soppmiddel</a:t>
                      </a:r>
                    </a:p>
                  </a:txBody>
                  <a:tcPr marL="91451" marR="91451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47">
            <a:extLst>
              <a:ext uri="{FF2B5EF4-FFF2-40B4-BE49-F238E27FC236}">
                <a16:creationId xmlns:a16="http://schemas.microsoft.com/office/drawing/2014/main" id="{E5404663-DB65-4920-84B4-04B136370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30" y="4508499"/>
            <a:ext cx="1820635" cy="121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9">
            <a:extLst>
              <a:ext uri="{FF2B5EF4-FFF2-40B4-BE49-F238E27FC236}">
                <a16:creationId xmlns:a16="http://schemas.microsoft.com/office/drawing/2014/main" id="{C4A6B261-4791-4605-8AAB-3E52B857C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21" y="4508500"/>
            <a:ext cx="1572532" cy="12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1">
            <a:extLst>
              <a:ext uri="{FF2B5EF4-FFF2-40B4-BE49-F238E27FC236}">
                <a16:creationId xmlns:a16="http://schemas.microsoft.com/office/drawing/2014/main" id="{93717CD5-5C6F-4706-893C-49D957103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30" y="4476750"/>
            <a:ext cx="1944686" cy="129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AC361500-8692-48DC-B40B-963FFDFA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231" y="5752661"/>
            <a:ext cx="2103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Hjernehinnebetennelse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1B6A8A95-0FB2-4C8D-A611-FFAA6497F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191" y="5804174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Forkjølelse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2998CE63-63E7-4B19-A2EF-DB92DB633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5804174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Fotsopp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30B9C1-2A75-4F17-AD58-302F9AEE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48554" y="3898775"/>
            <a:ext cx="0" cy="27067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AA97B0-E1BC-4A81-B617-8211E832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53794" y="3843335"/>
            <a:ext cx="0" cy="27067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80E6A4-A990-4BC3-967B-7FFD23C05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3748" y="3843335"/>
            <a:ext cx="0" cy="27067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299138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Infeksjoner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DE7EE0-C568-4808-94FC-EB0DCC6E5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99307"/>
              </p:ext>
            </p:extLst>
          </p:nvPr>
        </p:nvGraphicFramePr>
        <p:xfrm>
          <a:off x="890955" y="1555260"/>
          <a:ext cx="7210059" cy="263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3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54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Bakteriell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Viral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Sopp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571"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Hjernehinnebetennelse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Vanlig forkjølelse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Fotsopp</a:t>
                      </a:r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63"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Tuberkulose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Influensa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Sopp</a:t>
                      </a:r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63"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Lungebetennelse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Sår hals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noProof="0" dirty="0"/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63"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Salmonella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/>
                        <a:t>Rennende nese</a:t>
                      </a: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noProof="0" dirty="0"/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63">
                <a:tc>
                  <a:txBody>
                    <a:bodyPr/>
                    <a:lstStyle/>
                    <a:p>
                      <a:pPr algn="ctr"/>
                      <a:endParaRPr lang="nb-NO" sz="1800" noProof="0" dirty="0"/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noProof="0" dirty="0" err="1"/>
                        <a:t>Norovirus</a:t>
                      </a:r>
                      <a:endParaRPr lang="nb-NO" sz="1800" noProof="0" dirty="0"/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noProof="0" dirty="0"/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139077C-72F2-4217-821A-23CE40E11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34807"/>
              </p:ext>
            </p:extLst>
          </p:nvPr>
        </p:nvGraphicFramePr>
        <p:xfrm>
          <a:off x="890955" y="4206381"/>
          <a:ext cx="7246998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Antibiotika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Antiviralia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Soppmiddel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92A63E77-63A4-47BC-BB11-9E0C9CDE2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31" y="4827134"/>
            <a:ext cx="69850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en-US" b="0" dirty="0">
                <a:solidFill>
                  <a:srgbClr val="1F497D"/>
                </a:solidFill>
              </a:rPr>
              <a:t>Hva med </a:t>
            </a:r>
            <a:r>
              <a:rPr lang="nb-NO" altLang="en-US" b="0" u="sng" dirty="0">
                <a:solidFill>
                  <a:srgbClr val="1F497D"/>
                </a:solidFill>
              </a:rPr>
              <a:t>astma</a:t>
            </a:r>
            <a:r>
              <a:rPr lang="nb-NO" altLang="en-US" b="0" dirty="0">
                <a:solidFill>
                  <a:srgbClr val="1F497D"/>
                </a:solidFill>
              </a:rPr>
              <a:t> og a</a:t>
            </a:r>
            <a:r>
              <a:rPr lang="nb-NO" altLang="en-US" b="0" u="sng" dirty="0">
                <a:solidFill>
                  <a:srgbClr val="1F497D"/>
                </a:solidFill>
              </a:rPr>
              <a:t>llergi</a:t>
            </a:r>
            <a:r>
              <a:rPr lang="nb-NO" altLang="en-US" b="0" dirty="0">
                <a:solidFill>
                  <a:srgbClr val="1F497D"/>
                </a:solidFill>
              </a:rPr>
              <a:t>? Hvor passer disse inn i denne tabellen?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A73415-3DF2-46AF-B19C-CD39A82D5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9815" y="4054695"/>
            <a:ext cx="0" cy="27067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0B4D99-12D5-409E-98C0-5C856AEFA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61610" y="3978670"/>
            <a:ext cx="0" cy="27067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5ED992-F3DD-4435-A828-62F48ABA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3748" y="3843335"/>
            <a:ext cx="0" cy="27067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74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68CF-D765-42B1-AAAE-83431851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Antibiotikaresistens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7A48-575C-40CA-91BA-9D518104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429046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er </a:t>
            </a:r>
            <a:r>
              <a:rPr lang="nb-NO" dirty="0" err="1"/>
              <a:t>antibiotikaresistens</a:t>
            </a:r>
            <a:r>
              <a:rPr lang="nb-NO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79E8ADA-A0EB-41FA-8E39-44FDAADEB43B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1700808"/>
            <a:ext cx="5256213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b-NO" altLang="en-US" dirty="0"/>
              <a:t>Bakteriene er veldig flinke til å tilpasse seg omgivelsene sine</a:t>
            </a:r>
          </a:p>
          <a:p>
            <a:pPr lvl="1"/>
            <a:r>
              <a:rPr lang="nb-NO" altLang="en-US" dirty="0"/>
              <a:t>Mange bakterier har utviklet evnen til å bli resistente mot antibiotika.</a:t>
            </a:r>
          </a:p>
          <a:p>
            <a:pPr lvl="1"/>
            <a:r>
              <a:rPr lang="nb-NO" altLang="en-US" dirty="0"/>
              <a:t>Disse bakteriene utgjør nå en stor trussel på sykehus . </a:t>
            </a:r>
          </a:p>
          <a:p>
            <a:pPr lvl="1"/>
            <a:r>
              <a:rPr lang="nb-NO" altLang="en-US" dirty="0" err="1"/>
              <a:t>Antibiotikaresistente</a:t>
            </a:r>
            <a:r>
              <a:rPr lang="nb-NO" altLang="en-US" dirty="0"/>
              <a:t> bakterier inkluderer </a:t>
            </a:r>
            <a:r>
              <a:rPr lang="nb-NO" altLang="en-US" dirty="0" err="1"/>
              <a:t>methicillin</a:t>
            </a:r>
            <a:r>
              <a:rPr lang="nb-NO" altLang="en-US" dirty="0"/>
              <a:t> </a:t>
            </a:r>
            <a:r>
              <a:rPr lang="nb-NO" altLang="en-US" u="sng" dirty="0"/>
              <a:t>resistente  </a:t>
            </a:r>
            <a:r>
              <a:rPr lang="nb-NO" altLang="en-US" dirty="0" err="1"/>
              <a:t>Staphylococcus</a:t>
            </a:r>
            <a:r>
              <a:rPr lang="nb-NO" altLang="en-US" dirty="0"/>
              <a:t> </a:t>
            </a:r>
            <a:r>
              <a:rPr lang="nb-NO" altLang="en-US" dirty="0" err="1"/>
              <a:t>aureus</a:t>
            </a:r>
            <a:r>
              <a:rPr lang="nb-NO" altLang="en-US" dirty="0"/>
              <a:t> (MRSA) </a:t>
            </a:r>
          </a:p>
          <a:p>
            <a:endParaRPr lang="nb-NO" altLang="en-US" dirty="0"/>
          </a:p>
        </p:txBody>
      </p:sp>
      <p:pic>
        <p:nvPicPr>
          <p:cNvPr id="9" name="Picture 4" descr="PHIL Image 9994">
            <a:extLst>
              <a:ext uri="{FF2B5EF4-FFF2-40B4-BE49-F238E27FC236}">
                <a16:creationId xmlns:a16="http://schemas.microsoft.com/office/drawing/2014/main" id="{FFB1C823-0279-4404-983E-559B6752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7" r="29477"/>
          <a:stretch>
            <a:fillRect/>
          </a:stretch>
        </p:blipFill>
        <p:spPr bwMode="auto">
          <a:xfrm>
            <a:off x="5830799" y="2572431"/>
            <a:ext cx="2808287" cy="191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9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Antibiotikaresistens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2" descr="Infographic showing how antibiotic resistance occurs.">
            <a:extLst>
              <a:ext uri="{FF2B5EF4-FFF2-40B4-BE49-F238E27FC236}">
                <a16:creationId xmlns:a16="http://schemas.microsoft.com/office/drawing/2014/main" id="{EF3CCF19-45FF-43FA-B14E-9B77D289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15742" r="3490" b="18677"/>
          <a:stretch>
            <a:fillRect/>
          </a:stretch>
        </p:blipFill>
        <p:spPr bwMode="auto">
          <a:xfrm>
            <a:off x="483176" y="1690689"/>
            <a:ext cx="8177648" cy="38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55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Antibiotikaresistens</a:t>
            </a:r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99CA36-1BD3-4D3C-84BF-A843DE5130A1}"/>
              </a:ext>
            </a:extLst>
          </p:cNvPr>
          <p:cNvSpPr txBox="1">
            <a:spLocks noChangeArrowheads="1"/>
          </p:cNvSpPr>
          <p:nvPr/>
        </p:nvSpPr>
        <p:spPr>
          <a:xfrm>
            <a:off x="352199" y="1684337"/>
            <a:ext cx="7129463" cy="4276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40000"/>
              </a:spcAft>
              <a:buFontTx/>
              <a:buNone/>
            </a:pPr>
            <a:r>
              <a:rPr lang="nb-NO" altLang="en-US" dirty="0">
                <a:solidFill>
                  <a:srgbClr val="1F497D"/>
                </a:solidFill>
              </a:rPr>
              <a:t>Årsakene til </a:t>
            </a:r>
            <a:r>
              <a:rPr lang="nb-NO" altLang="en-US" dirty="0" err="1">
                <a:solidFill>
                  <a:srgbClr val="1F497D"/>
                </a:solidFill>
              </a:rPr>
              <a:t>antibiotikaresistens</a:t>
            </a:r>
            <a:r>
              <a:rPr lang="nb-NO" altLang="en-US" dirty="0">
                <a:solidFill>
                  <a:srgbClr val="1F497D"/>
                </a:solidFill>
              </a:rPr>
              <a:t> er:</a:t>
            </a:r>
            <a:r>
              <a:rPr lang="nb-NO" altLang="en-US" dirty="0"/>
              <a:t> </a:t>
            </a:r>
          </a:p>
          <a:p>
            <a:pPr lvl="1">
              <a:spcAft>
                <a:spcPct val="40000"/>
              </a:spcAft>
            </a:pPr>
            <a:r>
              <a:rPr lang="nb-NO" altLang="en-US" dirty="0"/>
              <a:t>Overforbruk</a:t>
            </a:r>
          </a:p>
          <a:p>
            <a:pPr lvl="2">
              <a:spcAft>
                <a:spcPct val="40000"/>
              </a:spcAft>
            </a:pPr>
            <a:r>
              <a:rPr lang="nb-NO" altLang="en-US" sz="2200" dirty="0"/>
              <a:t>Antibiotika som brukes til å behandle infeksjoner som går over av seg selv (selvbegrensende) forkjølelse, influensa, sår hals etc.</a:t>
            </a:r>
          </a:p>
          <a:p>
            <a:pPr lvl="2">
              <a:spcAft>
                <a:spcPct val="40000"/>
              </a:spcAft>
            </a:pPr>
            <a:r>
              <a:rPr lang="nb-NO" altLang="en-US" sz="2200" dirty="0"/>
              <a:t>Antibiotika brukt i jordbruk og til kjæledyr</a:t>
            </a:r>
          </a:p>
          <a:p>
            <a:pPr lvl="1">
              <a:spcAft>
                <a:spcPct val="40000"/>
              </a:spcAft>
            </a:pPr>
            <a:r>
              <a:rPr lang="nb-NO" altLang="en-US" dirty="0"/>
              <a:t>Misbruk </a:t>
            </a:r>
          </a:p>
          <a:p>
            <a:pPr lvl="2">
              <a:spcAft>
                <a:spcPct val="40000"/>
              </a:spcAft>
            </a:pPr>
            <a:r>
              <a:rPr lang="nb-NO" altLang="en-US" sz="2200" dirty="0"/>
              <a:t>Ikke ta kuren slik legen har forskrevet</a:t>
            </a:r>
          </a:p>
          <a:p>
            <a:pPr lvl="2">
              <a:spcAft>
                <a:spcPct val="40000"/>
              </a:spcAft>
            </a:pPr>
            <a:r>
              <a:rPr lang="nb-NO" altLang="en-US" sz="2200" dirty="0"/>
              <a:t>Bruke antibiotika som ikke er forskrevet til deg.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BACB6F8-748C-4A8C-8EAD-A629D60B8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67719">
            <a:off x="7370992" y="1249363"/>
            <a:ext cx="13303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A1C356EF-58FF-46D2-920B-978CFEC86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9519">
            <a:off x="7081838" y="4257675"/>
            <a:ext cx="12636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88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68CF-D765-42B1-AAAE-83431851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Oppgaver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7A48-575C-40CA-91BA-9D518104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110132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365126"/>
            <a:ext cx="8379883" cy="1325563"/>
          </a:xfrm>
        </p:spPr>
        <p:txBody>
          <a:bodyPr>
            <a:normAutofit/>
          </a:bodyPr>
          <a:lstStyle/>
          <a:p>
            <a:r>
              <a:rPr lang="nb-NO" sz="3600" dirty="0"/>
              <a:t>Oppgave 1: Kan antibiotika gjøre dette?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5DB6AA-4930-49CF-8EFD-8B596CD92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77" y="1598103"/>
            <a:ext cx="6237545" cy="4404112"/>
          </a:xfrm>
        </p:spPr>
        <p:txBody>
          <a:bodyPr>
            <a:normAutofit fontScale="55000" lnSpcReduction="20000"/>
          </a:bodyPr>
          <a:lstStyle/>
          <a:p>
            <a:pPr fontAlgn="t"/>
            <a:r>
              <a:rPr lang="nb-NO" dirty="0"/>
              <a:t>1. Drepe bakterier	 </a:t>
            </a:r>
          </a:p>
          <a:p>
            <a:pPr fontAlgn="t"/>
            <a:r>
              <a:rPr lang="nb-NO" dirty="0"/>
              <a:t>2. Bare behandle symptomer</a:t>
            </a:r>
          </a:p>
          <a:p>
            <a:pPr fontAlgn="t"/>
            <a:r>
              <a:rPr lang="nb-NO" dirty="0"/>
              <a:t>3. Gjøre deg raskere frisk ved en forkjølelse</a:t>
            </a:r>
          </a:p>
          <a:p>
            <a:pPr fontAlgn="t"/>
            <a:r>
              <a:rPr lang="nb-NO" dirty="0"/>
              <a:t>4. Forhindre at bakterier formerer seg </a:t>
            </a:r>
          </a:p>
          <a:p>
            <a:pPr fontAlgn="t"/>
            <a:r>
              <a:rPr lang="nb-NO" dirty="0"/>
              <a:t>5. Drepe virus</a:t>
            </a:r>
          </a:p>
          <a:p>
            <a:pPr fontAlgn="t"/>
            <a:r>
              <a:rPr lang="nb-NO" dirty="0"/>
              <a:t>6. Kurere lungebetennelse raskere</a:t>
            </a:r>
          </a:p>
          <a:p>
            <a:pPr fontAlgn="t"/>
            <a:r>
              <a:rPr lang="nb-NO" dirty="0"/>
              <a:t>7. Hjelpe deg med å bli frisk av høysnuen </a:t>
            </a:r>
          </a:p>
          <a:p>
            <a:pPr fontAlgn="t"/>
            <a:r>
              <a:rPr lang="nb-NO" dirty="0"/>
              <a:t>8. Drepe mange av de nyttige bakteriene i kroppen</a:t>
            </a:r>
          </a:p>
          <a:p>
            <a:pPr fontAlgn="t"/>
            <a:r>
              <a:rPr lang="nb-NO" dirty="0"/>
              <a:t>9. Kurere hoste raskere	</a:t>
            </a:r>
          </a:p>
          <a:p>
            <a:pPr fontAlgn="t"/>
            <a:r>
              <a:rPr lang="nb-NO" dirty="0"/>
              <a:t>10. Kurere sår hals raskere </a:t>
            </a:r>
          </a:p>
          <a:p>
            <a:pPr fontAlgn="t"/>
            <a:r>
              <a:rPr lang="nb-NO" dirty="0"/>
              <a:t>11. Kurere ørebetennelse raskere </a:t>
            </a:r>
          </a:p>
          <a:p>
            <a:pPr fontAlgn="t"/>
            <a:r>
              <a:rPr lang="nb-NO" dirty="0"/>
              <a:t>12. Forbedre astma raskere</a:t>
            </a:r>
          </a:p>
          <a:p>
            <a:pPr fontAlgn="t"/>
            <a:r>
              <a:rPr lang="nb-NO" dirty="0"/>
              <a:t>13. Hjelpe pasienter som har en bakteriell infeksjon etter en     operasjon til å bli raskere frisk</a:t>
            </a:r>
          </a:p>
          <a:p>
            <a:pPr fontAlgn="t"/>
            <a:r>
              <a:rPr lang="nb-NO" dirty="0"/>
              <a:t>14. Bidra til at de gode bakteriene våre blir resistente mot antibiotika</a:t>
            </a: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D0BF7-C2A8-4D25-A6E5-BD5F433B1546}"/>
              </a:ext>
            </a:extLst>
          </p:cNvPr>
          <p:cNvSpPr/>
          <p:nvPr/>
        </p:nvSpPr>
        <p:spPr>
          <a:xfrm>
            <a:off x="6581422" y="2525676"/>
            <a:ext cx="2336800" cy="24839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Enten som en klassediskusjon, eller ved å bruke EA1 fra e-Bugs nettside, sorter disse utsagnene i hva antibiotika kan og ikke kan gjøre</a:t>
            </a:r>
          </a:p>
        </p:txBody>
      </p:sp>
    </p:spTree>
    <p:extLst>
      <p:ext uri="{BB962C8B-B14F-4D97-AF65-F5344CB8AC3E}">
        <p14:creationId xmlns:p14="http://schemas.microsoft.com/office/powerpoint/2010/main" val="641403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1: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antibiotika</a:t>
            </a:r>
            <a:r>
              <a:rPr lang="en-GB" dirty="0"/>
              <a:t> </a:t>
            </a:r>
            <a:r>
              <a:rPr lang="en-GB" dirty="0" err="1"/>
              <a:t>gjøre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DD8015-A13C-4D99-ADB5-B25959319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30688"/>
              </p:ext>
            </p:extLst>
          </p:nvPr>
        </p:nvGraphicFramePr>
        <p:xfrm>
          <a:off x="688622" y="1690689"/>
          <a:ext cx="7766755" cy="373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7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chemeClr val="bg1"/>
                          </a:solidFill>
                        </a:rPr>
                        <a:t>Antibiotika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bg1"/>
                          </a:solidFill>
                        </a:rPr>
                        <a:t>kan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chemeClr val="bg1"/>
                          </a:solidFill>
                        </a:rPr>
                        <a:t>Antibiotika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bg1"/>
                          </a:solidFill>
                        </a:rPr>
                        <a:t>kan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bg1"/>
                          </a:solidFill>
                        </a:rPr>
                        <a:t>ikke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569"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Drepe bakterier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Behandle symptomer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60"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Stanse</a:t>
                      </a:r>
                      <a:r>
                        <a:rPr lang="nb-NO" sz="1200" baseline="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veksten av bakterier</a:t>
                      </a:r>
                      <a:endParaRPr lang="nb-NO" sz="1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Kurere</a:t>
                      </a:r>
                      <a:r>
                        <a:rPr lang="nb-NO" sz="1200" baseline="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forkjølelse raskere</a:t>
                      </a:r>
                      <a:endParaRPr lang="nb-NO" sz="1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889551"/>
                  </a:ext>
                </a:extLst>
              </a:tr>
              <a:tr h="383860"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Hjelper mot lungebetennelse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Drepe virus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78222"/>
                  </a:ext>
                </a:extLst>
              </a:tr>
              <a:tr h="383860"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Drepe mange av de naturlige bakteriene I kroppen vår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Kurere allergi/høysnue raskere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991195"/>
                  </a:ext>
                </a:extLst>
              </a:tr>
              <a:tr h="383860"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Hjelpe pasienter som har en bakteriell infeksjon etter en operasjon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Kurere hoste raskere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Medvirke til at de naturlige bakteriene blir resistente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Kurere sår hals raskere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424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Kurere</a:t>
                      </a:r>
                      <a:r>
                        <a:rPr lang="nb-NO" sz="1200" baseline="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ørebetennelse raskere</a:t>
                      </a:r>
                      <a:endParaRPr lang="nb-NO" sz="1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6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Kurere </a:t>
                      </a:r>
                      <a:r>
                        <a:rPr lang="nb-NO" sz="1200" baseline="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astma raskere</a:t>
                      </a:r>
                      <a:endParaRPr lang="nb-NO" sz="1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67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Antibiotika og </a:t>
            </a:r>
            <a:r>
              <a:rPr lang="nb-NO" dirty="0" err="1"/>
              <a:t>antibiotikaresistens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432516" cy="43513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b-NO" sz="2000" b="1" dirty="0">
                <a:solidFill>
                  <a:srgbClr val="1F497D"/>
                </a:solidFill>
              </a:rPr>
              <a:t>Læringsmål:</a:t>
            </a:r>
          </a:p>
          <a:p>
            <a:pPr marL="0" indent="0">
              <a:buFontTx/>
              <a:buNone/>
              <a:defRPr/>
            </a:pPr>
            <a:endParaRPr lang="nb-NO" sz="2000" b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nb-NO" sz="2000" dirty="0"/>
              <a:t>Forstå hvordan antibiotika kan brukes for å behandle infeksjoner på en riktig og trygg måte</a:t>
            </a:r>
          </a:p>
          <a:p>
            <a:pPr>
              <a:defRPr/>
            </a:pPr>
            <a:endParaRPr lang="nb-NO" sz="2000" dirty="0"/>
          </a:p>
          <a:p>
            <a:pPr>
              <a:defRPr/>
            </a:pPr>
            <a:r>
              <a:rPr lang="nb-NO" sz="2000" dirty="0"/>
              <a:t>Å kunne forklare problemene forbundet med feil bruk og misbruk av antibiotika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7" descr="Antibiotics Pills">
            <a:extLst>
              <a:ext uri="{FF2B5EF4-FFF2-40B4-BE49-F238E27FC236}">
                <a16:creationId xmlns:a16="http://schemas.microsoft.com/office/drawing/2014/main" id="{1F464D6E-0EF9-4FD8-BE35-041206B7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12" y="3756774"/>
            <a:ext cx="2363964" cy="22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45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 2: Kan du unngå </a:t>
            </a:r>
            <a:r>
              <a:rPr lang="nb-NO" dirty="0" err="1"/>
              <a:t>antibiotikaresistens</a:t>
            </a:r>
            <a:r>
              <a:rPr lang="nb-NO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036620-4229-4D9D-B9CE-19300F9A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2" y="1825625"/>
            <a:ext cx="8703734" cy="4530726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nb-NO" b="1" dirty="0"/>
              <a:t>Målet med spillet: </a:t>
            </a:r>
            <a:r>
              <a:rPr lang="nb-NO" dirty="0"/>
              <a:t>Å beholde så mange ‘normale bakterier’ som mulig. </a:t>
            </a:r>
          </a:p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r>
              <a:rPr lang="nb-NO" b="1" dirty="0"/>
              <a:t>Hvordan spille: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Start med 4 ‘normale bakterier’ kort. Plasser resten i en bunke.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Plasser de ‘resistente bakteriene’ i en egen bunke. Plasser oppgavekortene i en annen bunke (med bilde ned).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Spiller nummer en tar et oppgavekort. Les instruksjonene høyt og følg disse. Hvis du ikke har de kortene du trenger for å utføre oppgavene, legg tilbake kortet. Legg kortene i sine relevante bunker (legg oppgavekortene i bunnen)</a:t>
            </a:r>
          </a:p>
          <a:p>
            <a:pPr marL="0" indent="0"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r>
              <a:rPr lang="nb-NO" b="1" dirty="0"/>
              <a:t>Når er spillet ferdig?: </a:t>
            </a:r>
            <a:r>
              <a:rPr lang="nb-NO" dirty="0"/>
              <a:t>Spillet er ferdig når noen kun sitter igjen med ‘resistente bakterier’. </a:t>
            </a:r>
          </a:p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r>
              <a:rPr lang="nb-NO" b="1" dirty="0"/>
              <a:t>Hvordan vinner jeg?: </a:t>
            </a:r>
            <a:r>
              <a:rPr lang="nb-NO" dirty="0"/>
              <a:t>Vinneren er den som har færrest ‘resistente bakterier’. </a:t>
            </a:r>
          </a:p>
        </p:txBody>
      </p:sp>
    </p:spTree>
    <p:extLst>
      <p:ext uri="{BB962C8B-B14F-4D97-AF65-F5344CB8AC3E}">
        <p14:creationId xmlns:p14="http://schemas.microsoft.com/office/powerpoint/2010/main" val="2742168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6380BD-C648-45A8-82EB-6EC5825A99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1050" y="517526"/>
            <a:ext cx="78867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Oppgave 2: Kan du unngå antibiotikaresistens?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2AE86F-BD13-45BA-AF18-1B7F0646C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19" y="1898652"/>
            <a:ext cx="78867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nb-NO" dirty="0">
                <a:latin typeface="Arial" charset="0"/>
              </a:rPr>
              <a:t>Gå e-Bug nettsiden og last ned kortene for å spille</a:t>
            </a:r>
          </a:p>
        </p:txBody>
      </p:sp>
      <p:sp>
        <p:nvSpPr>
          <p:cNvPr id="18" name="Rectangle: Rounded Corners 3862" descr="Resistant Bacteria:&#10;Bacteria that can no longer be killed by some or all antibiotics. This is called antibiotic resistance.&#10;">
            <a:extLst>
              <a:ext uri="{FF2B5EF4-FFF2-40B4-BE49-F238E27FC236}">
                <a16:creationId xmlns:a16="http://schemas.microsoft.com/office/drawing/2014/main" id="{5F40638E-2D37-49E7-A2B3-5D1456D0E87D}"/>
              </a:ext>
            </a:extLst>
          </p:cNvPr>
          <p:cNvSpPr/>
          <p:nvPr/>
        </p:nvSpPr>
        <p:spPr>
          <a:xfrm>
            <a:off x="247650" y="2969636"/>
            <a:ext cx="2666999" cy="2725700"/>
          </a:xfrm>
          <a:prstGeom prst="roundRect">
            <a:avLst>
              <a:gd name="adj" fmla="val 6538"/>
            </a:avLst>
          </a:prstGeom>
          <a:solidFill>
            <a:srgbClr val="BE1E2D"/>
          </a:solidFill>
          <a:ln w="12700" cap="flat" cmpd="sng" algn="ctr">
            <a:solidFill>
              <a:srgbClr val="BE1E2D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Resistente bakterier: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Bakterier som ikke lenger kan drepes med noen eller alle antibiotika. Dette kalles antibiotikaresistens.</a:t>
            </a:r>
            <a:endParaRPr kumimoji="0" lang="pt-PT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2115" descr="Bacteria:&#10;Bacteria haven’t&#10;Developed resistance, therefore they can still be killed by antibiotics&#10;">
            <a:extLst>
              <a:ext uri="{FF2B5EF4-FFF2-40B4-BE49-F238E27FC236}">
                <a16:creationId xmlns:a16="http://schemas.microsoft.com/office/drawing/2014/main" id="{4A433E52-588F-4E56-9060-68B24E1AF4BB}"/>
              </a:ext>
            </a:extLst>
          </p:cNvPr>
          <p:cNvSpPr/>
          <p:nvPr/>
        </p:nvSpPr>
        <p:spPr>
          <a:xfrm>
            <a:off x="3155808" y="2886075"/>
            <a:ext cx="2656880" cy="2809261"/>
          </a:xfrm>
          <a:prstGeom prst="roundRect">
            <a:avLst>
              <a:gd name="adj" fmla="val 6538"/>
            </a:avLst>
          </a:prstGeom>
          <a:solidFill>
            <a:srgbClr val="2B599E"/>
          </a:solidFill>
          <a:ln>
            <a:solidFill>
              <a:srgbClr val="2B5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Bakterier:</a:t>
            </a:r>
            <a:endParaRPr lang="pt-PT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Bakterier har ikke utviklet resistens, derfor kan de fortsatt drepes med antibiotika.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5" descr="1. Action card&#10;You’re not feeling well, so a friend offers you some of their left over antibiotics which you take&#10;">
            <a:extLst>
              <a:ext uri="{FF2B5EF4-FFF2-40B4-BE49-F238E27FC236}">
                <a16:creationId xmlns:a16="http://schemas.microsoft.com/office/drawing/2014/main" id="{A5340900-8375-41A9-B161-1B714ECF1583}"/>
              </a:ext>
            </a:extLst>
          </p:cNvPr>
          <p:cNvSpPr txBox="1"/>
          <p:nvPr/>
        </p:nvSpPr>
        <p:spPr>
          <a:xfrm>
            <a:off x="6294522" y="2830307"/>
            <a:ext cx="2681682" cy="1166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Handlingskort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føler deg ikke bra, så en venn tilbyr deg noen antibiotikarester som du tar.</a:t>
            </a:r>
            <a:endParaRPr lang="pt-P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">
            <a:extLst>
              <a:ext uri="{FF2B5EF4-FFF2-40B4-BE49-F238E27FC236}">
                <a16:creationId xmlns:a16="http://schemas.microsoft.com/office/drawing/2014/main" id="{22B4140E-7932-409A-9284-A4FD64072EAF}"/>
              </a:ext>
            </a:extLst>
          </p:cNvPr>
          <p:cNvSpPr txBox="1"/>
          <p:nvPr/>
        </p:nvSpPr>
        <p:spPr>
          <a:xfrm>
            <a:off x="6325133" y="4062587"/>
            <a:ext cx="2384172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Ta 1 resistent bakterie</a:t>
            </a:r>
          </a:p>
        </p:txBody>
      </p:sp>
      <p:sp>
        <p:nvSpPr>
          <p:cNvPr id="22" name="CaixaDeTexto 23">
            <a:extLst>
              <a:ext uri="{FF2B5EF4-FFF2-40B4-BE49-F238E27FC236}">
                <a16:creationId xmlns:a16="http://schemas.microsoft.com/office/drawing/2014/main" id="{A9C13F5D-3B4B-4D0E-A7FA-D9810EBEC62D}"/>
              </a:ext>
            </a:extLst>
          </p:cNvPr>
          <p:cNvSpPr txBox="1"/>
          <p:nvPr/>
        </p:nvSpPr>
        <p:spPr>
          <a:xfrm>
            <a:off x="6325133" y="4471638"/>
            <a:ext cx="2384172" cy="307777"/>
          </a:xfrm>
          <a:prstGeom prst="rect">
            <a:avLst/>
          </a:prstGeom>
          <a:solidFill>
            <a:srgbClr val="2862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Overfør 2 bakterier</a:t>
            </a:r>
          </a:p>
        </p:txBody>
      </p:sp>
      <p:sp>
        <p:nvSpPr>
          <p:cNvPr id="23" name="CaixaDeTexto 24">
            <a:extLst>
              <a:ext uri="{FF2B5EF4-FFF2-40B4-BE49-F238E27FC236}">
                <a16:creationId xmlns:a16="http://schemas.microsoft.com/office/drawing/2014/main" id="{9B09EDA0-CBB4-491C-816C-1CE177047358}"/>
              </a:ext>
            </a:extLst>
          </p:cNvPr>
          <p:cNvSpPr txBox="1"/>
          <p:nvPr/>
        </p:nvSpPr>
        <p:spPr>
          <a:xfrm>
            <a:off x="6282210" y="4865666"/>
            <a:ext cx="2489497" cy="1055608"/>
          </a:xfrm>
          <a:prstGeom prst="roundRect">
            <a:avLst/>
          </a:prstGeom>
          <a:solidFill>
            <a:srgbClr val="B3B4DB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0000"/>
                </a:solidFill>
              </a:rPr>
              <a:t>Informasjon: Du må ikke bruke antibiotikarester, siden dette kan føre til økt antibiotikaresistens</a:t>
            </a:r>
            <a:endParaRPr lang="pt-PT" sz="1400" dirty="0">
              <a:solidFill>
                <a:srgbClr val="00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F0E220-5EA4-46A5-9955-41A8BFF36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8040" y="2766582"/>
            <a:ext cx="2768310" cy="3416504"/>
          </a:xfrm>
          <a:prstGeom prst="roundRect">
            <a:avLst/>
          </a:prstGeom>
          <a:noFill/>
          <a:ln w="19050">
            <a:solidFill>
              <a:srgbClr val="2B5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375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Kan man forebygge </a:t>
            </a:r>
            <a:r>
              <a:rPr lang="nb-NO" dirty="0" err="1"/>
              <a:t>antibiotikaresistens</a:t>
            </a:r>
            <a:r>
              <a:rPr lang="nb-NO" dirty="0"/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2AE86F-BD13-45BA-AF18-1B7F0646C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64" y="2169588"/>
            <a:ext cx="7886700" cy="319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nb-NO" dirty="0">
                <a:latin typeface="Arial" charset="0"/>
              </a:rPr>
              <a:t>Tenk på måter man kan forebygge </a:t>
            </a:r>
            <a:r>
              <a:rPr lang="nb-NO" dirty="0" err="1">
                <a:latin typeface="Arial" charset="0"/>
              </a:rPr>
              <a:t>antibiotikaresistens</a:t>
            </a:r>
            <a:r>
              <a:rPr lang="nb-NO" dirty="0">
                <a:latin typeface="Arial" charset="0"/>
              </a:rPr>
              <a:t>, alene eller i grupper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>
                <a:latin typeface="Arial" charset="0"/>
              </a:rPr>
              <a:t>Du burde bruke et edderkoppdiagram for å vise ideene dine</a:t>
            </a:r>
          </a:p>
          <a:p>
            <a:pPr marL="0" indent="0">
              <a:buNone/>
              <a:defRPr/>
            </a:pPr>
            <a:endParaRPr lang="en-GB" dirty="0">
              <a:latin typeface="Arial" charset="0"/>
            </a:endParaRPr>
          </a:p>
          <a:p>
            <a:pPr>
              <a:defRPr/>
            </a:pPr>
            <a:r>
              <a:rPr lang="nb-NO" dirty="0">
                <a:latin typeface="Arial" charset="0"/>
              </a:rPr>
              <a:t>(Hint: Tenk på informasjonen du fikk i kortspillet)</a:t>
            </a:r>
          </a:p>
        </p:txBody>
      </p:sp>
      <p:pic>
        <p:nvPicPr>
          <p:cNvPr id="10" name="Picture 4" descr="Salmonella_Version2_02">
            <a:extLst>
              <a:ext uri="{FF2B5EF4-FFF2-40B4-BE49-F238E27FC236}">
                <a16:creationId xmlns:a16="http://schemas.microsoft.com/office/drawing/2014/main" id="{20C1B9A9-5D61-4509-B786-E414DA928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023">
            <a:off x="7547152" y="979490"/>
            <a:ext cx="15462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099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Hvordan man kan forebygge </a:t>
            </a:r>
            <a:r>
              <a:rPr lang="nb-NO" dirty="0" err="1"/>
              <a:t>antibiotikaresistens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3960A-C045-4B46-92AF-660AA2D3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6" y="1825625"/>
            <a:ext cx="7687733" cy="388655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20000"/>
              </a:spcAft>
            </a:pPr>
            <a:r>
              <a:rPr lang="nb-NO" altLang="en-US" sz="2400" dirty="0"/>
              <a:t>Antibiotika bør være sistevalget IKKE det første</a:t>
            </a:r>
          </a:p>
          <a:p>
            <a:pPr lvl="1">
              <a:spcAft>
                <a:spcPct val="20000"/>
              </a:spcAft>
            </a:pPr>
            <a:r>
              <a:rPr lang="nb-NO" altLang="en-US" sz="2200" dirty="0"/>
              <a:t>De fleste vanlige infeksjoner vil gå over av seg selv ved hjelp av tid, hvile, væskeinntak og en sunn livsstil.</a:t>
            </a:r>
          </a:p>
          <a:p>
            <a:pPr>
              <a:spcAft>
                <a:spcPct val="20000"/>
              </a:spcAft>
            </a:pPr>
            <a:r>
              <a:rPr lang="nb-NO" altLang="en-US" sz="2400" dirty="0"/>
              <a:t>Ta kun antibiotika som er forskrevet av legen</a:t>
            </a:r>
          </a:p>
          <a:p>
            <a:pPr>
              <a:spcAft>
                <a:spcPct val="20000"/>
              </a:spcAft>
            </a:pPr>
            <a:r>
              <a:rPr lang="nb-NO" altLang="en-US" sz="2400" dirty="0"/>
              <a:t>Hvis du får antibiotika så ta den slik legen har forskrevet.</a:t>
            </a:r>
          </a:p>
          <a:p>
            <a:pPr>
              <a:spcAft>
                <a:spcPct val="20000"/>
              </a:spcAft>
            </a:pPr>
            <a:r>
              <a:rPr lang="nb-NO" altLang="en-US" sz="2400" dirty="0"/>
              <a:t>Ikke bruk andres antibiotika eller rester du har liggende </a:t>
            </a:r>
          </a:p>
          <a:p>
            <a:pPr lvl="1">
              <a:spcAft>
                <a:spcPct val="20000"/>
              </a:spcAft>
            </a:pPr>
            <a:r>
              <a:rPr lang="nb-NO" altLang="en-US" sz="2200" dirty="0"/>
              <a:t>Forskjellige antibiotika virker på forskjellige bakterielle infeksjoner</a:t>
            </a:r>
          </a:p>
          <a:p>
            <a:pPr>
              <a:spcAft>
                <a:spcPct val="20000"/>
              </a:spcAft>
            </a:pPr>
            <a:r>
              <a:rPr lang="nb-NO" altLang="en-US" sz="2400" dirty="0"/>
              <a:t>Vask hendene med varmt vann og såpe for å forebygge spredning av infeksjoner</a:t>
            </a:r>
          </a:p>
        </p:txBody>
      </p:sp>
      <p:pic>
        <p:nvPicPr>
          <p:cNvPr id="9" name="Picture 4" descr="Salmonella_Version2_02">
            <a:extLst>
              <a:ext uri="{FF2B5EF4-FFF2-40B4-BE49-F238E27FC236}">
                <a16:creationId xmlns:a16="http://schemas.microsoft.com/office/drawing/2014/main" id="{941D9881-785D-47F7-9603-2B5AC6AE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023">
            <a:off x="7547152" y="979490"/>
            <a:ext cx="15462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8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68CF-D765-42B1-AAAE-83431851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Innføring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antibiotika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7A48-575C-40CA-91BA-9D518104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413523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Oppstartdiskusjon: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432516" cy="43513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b-NO" dirty="0"/>
              <a:t>Har du tatt antibiotika før? Hvorfor? </a:t>
            </a:r>
          </a:p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r>
              <a:rPr lang="nb-NO" dirty="0"/>
              <a:t>Hva brukes antibiotika til?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e-Bug.eu</a:t>
            </a:r>
          </a:p>
        </p:txBody>
      </p:sp>
      <p:pic>
        <p:nvPicPr>
          <p:cNvPr id="6" name="Picture 7" descr="Antibiotics Pills">
            <a:extLst>
              <a:ext uri="{FF2B5EF4-FFF2-40B4-BE49-F238E27FC236}">
                <a16:creationId xmlns:a16="http://schemas.microsoft.com/office/drawing/2014/main" id="{493421E7-3C01-4470-8813-EF06D0B7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56" y="3907009"/>
            <a:ext cx="2205919" cy="209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4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antibiotika virker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679972" cy="4351338"/>
          </a:xfrm>
        </p:spPr>
        <p:txBody>
          <a:bodyPr/>
          <a:lstStyle/>
          <a:p>
            <a:pPr algn="ctr">
              <a:buNone/>
            </a:pPr>
            <a:r>
              <a:rPr lang="nb-NO" altLang="en-US" dirty="0">
                <a:solidFill>
                  <a:srgbClr val="1F497D"/>
                </a:solidFill>
              </a:rPr>
              <a:t>Antibiotika er en kraftfull medisin som bekjemper bakterielle infeksjoner</a:t>
            </a:r>
            <a:r>
              <a:rPr lang="nb-NO" altLang="en-US" dirty="0"/>
              <a:t> </a:t>
            </a:r>
          </a:p>
          <a:p>
            <a:pPr lvl="1"/>
            <a:endParaRPr lang="en-GB" altLang="en-US" dirty="0"/>
          </a:p>
          <a:p>
            <a:pPr lvl="1">
              <a:buNone/>
            </a:pPr>
            <a:r>
              <a:rPr lang="en-GB" altLang="en-US" dirty="0"/>
              <a:t>	</a:t>
            </a:r>
            <a:r>
              <a:rPr lang="nb-NO" altLang="en-US" dirty="0"/>
              <a:t>Bokstavelig oversettelse</a:t>
            </a:r>
          </a:p>
          <a:p>
            <a:pPr lvl="2"/>
            <a:r>
              <a:rPr lang="nb-NO" altLang="en-US" i="1" dirty="0"/>
              <a:t>anti</a:t>
            </a:r>
            <a:r>
              <a:rPr lang="nb-NO" altLang="en-US" dirty="0"/>
              <a:t> – mot</a:t>
            </a:r>
          </a:p>
          <a:p>
            <a:pPr lvl="2"/>
            <a:r>
              <a:rPr lang="nb-NO" altLang="en-US" i="1" dirty="0" err="1"/>
              <a:t>biotika</a:t>
            </a:r>
            <a:r>
              <a:rPr lang="nb-NO" altLang="en-US" dirty="0"/>
              <a:t> – levende ting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4" descr="antibiotics">
            <a:extLst>
              <a:ext uri="{FF2B5EF4-FFF2-40B4-BE49-F238E27FC236}">
                <a16:creationId xmlns:a16="http://schemas.microsoft.com/office/drawing/2014/main" id="{C5F54A09-9C75-456D-B40F-101A4EFD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542286"/>
            <a:ext cx="2134481" cy="207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1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Oppdaget i 1928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C098113-FFC3-4171-A23D-23046452365D}"/>
              </a:ext>
            </a:extLst>
          </p:cNvPr>
          <p:cNvSpPr txBox="1">
            <a:spLocks noChangeArrowheads="1"/>
          </p:cNvSpPr>
          <p:nvPr/>
        </p:nvSpPr>
        <p:spPr>
          <a:xfrm>
            <a:off x="623976" y="1616074"/>
            <a:ext cx="4905375" cy="4200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2000" dirty="0">
                <a:solidFill>
                  <a:srgbClr val="1F497D"/>
                </a:solidFill>
              </a:rPr>
              <a:t>Alexander Fleming</a:t>
            </a:r>
          </a:p>
          <a:p>
            <a:pPr marL="265113" lvl="1" indent="-190500">
              <a:defRPr/>
            </a:pPr>
            <a:r>
              <a:rPr lang="nb-NO" altLang="en-US" sz="2000" dirty="0"/>
              <a:t>Han var en utrolig rotete forsker</a:t>
            </a:r>
          </a:p>
          <a:p>
            <a:pPr marL="265113" lvl="1" indent="-190500">
              <a:defRPr/>
            </a:pPr>
            <a:r>
              <a:rPr lang="nb-NO" altLang="en-US" sz="2000" dirty="0"/>
              <a:t>Kom tilbake fra ferie og så at det grodde mugg på </a:t>
            </a:r>
            <a:r>
              <a:rPr lang="nb-NO" altLang="en-US" sz="2000" i="1" dirty="0" err="1"/>
              <a:t>Staphylococcus</a:t>
            </a:r>
            <a:r>
              <a:rPr lang="nb-NO" altLang="en-US" sz="2000" dirty="0"/>
              <a:t> </a:t>
            </a:r>
            <a:r>
              <a:rPr lang="nb-NO" altLang="en-US" sz="2000" dirty="0" err="1"/>
              <a:t>agar</a:t>
            </a:r>
            <a:r>
              <a:rPr lang="nb-NO" altLang="en-US" sz="2000" dirty="0"/>
              <a:t> skålen sin</a:t>
            </a:r>
          </a:p>
          <a:p>
            <a:pPr marL="265113" lvl="1" indent="-190500">
              <a:defRPr/>
            </a:pPr>
            <a:r>
              <a:rPr lang="nb-NO" altLang="en-US" sz="2000" dirty="0"/>
              <a:t>La merke til at </a:t>
            </a:r>
            <a:r>
              <a:rPr lang="nb-NO" altLang="en-US" sz="2000" i="1" dirty="0" err="1"/>
              <a:t>Staphylococcus</a:t>
            </a:r>
            <a:r>
              <a:rPr lang="nb-NO" altLang="en-US" sz="2000" dirty="0"/>
              <a:t> ikke klarte å vokse i nærheten av muggen </a:t>
            </a:r>
          </a:p>
          <a:p>
            <a:pPr marL="265113" lvl="1" indent="-190500">
              <a:defRPr/>
            </a:pPr>
            <a:r>
              <a:rPr lang="nb-NO" altLang="en-US" sz="2000" dirty="0"/>
              <a:t>Muggen forhindret veksten av bakterier!</a:t>
            </a:r>
          </a:p>
          <a:p>
            <a:pPr marL="265113" lvl="1" indent="-190500">
              <a:defRPr/>
            </a:pPr>
            <a:endParaRPr lang="nb-NO" altLang="en-US" sz="1050" dirty="0"/>
          </a:p>
          <a:p>
            <a:pPr marL="74613" lvl="1" indent="0">
              <a:buFontTx/>
              <a:buNone/>
              <a:defRPr/>
            </a:pPr>
            <a:r>
              <a:rPr lang="nb-NO" altLang="en-US" sz="2000" dirty="0"/>
              <a:t>(</a:t>
            </a:r>
            <a:r>
              <a:rPr lang="nb-NO" altLang="en-US" sz="2000" i="1" dirty="0" err="1"/>
              <a:t>Staphylococcus</a:t>
            </a:r>
            <a:r>
              <a:rPr lang="nb-NO" altLang="en-US" sz="2000" dirty="0"/>
              <a:t> kan føre til mindre hudinfeksjoner og mer alvorlige infeksjoner i blodet, lungene, hjertet og til og med MRSA.</a:t>
            </a:r>
          </a:p>
          <a:p>
            <a:pPr marL="0" indent="0">
              <a:buFontTx/>
              <a:buNone/>
              <a:defRPr/>
            </a:pPr>
            <a:endParaRPr lang="en-GB" altLang="en-US" sz="2000" dirty="0"/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B32BE76F-7560-4B77-BCD7-D6C9D3A6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782" y="982484"/>
            <a:ext cx="1584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b-NO" altLang="en-US" sz="1200" dirty="0" err="1">
                <a:latin typeface="Arial" panose="020B0604020202020204" pitchFamily="34" charset="0"/>
              </a:rPr>
              <a:t>Bakteriehemmer</a:t>
            </a:r>
            <a:endParaRPr lang="nb-NO" altLang="en-US" sz="1200" dirty="0">
              <a:latin typeface="Arial" panose="020B0604020202020204" pitchFamily="34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22505111-7D5B-44C0-B1AD-B223E76A1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66" y="1283764"/>
            <a:ext cx="2347031" cy="244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9BEE99AD-8457-4CEC-AF4C-EA96D273F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338263"/>
            <a:ext cx="1584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b-NO" altLang="en-US" sz="1200" i="1" dirty="0" err="1">
                <a:latin typeface="Arial" panose="020B0604020202020204" pitchFamily="34" charset="0"/>
              </a:rPr>
              <a:t>Penicillium</a:t>
            </a:r>
            <a:r>
              <a:rPr lang="nb-NO" altLang="en-US" sz="1200" dirty="0">
                <a:latin typeface="Arial" panose="020B0604020202020204" pitchFamily="34" charset="0"/>
              </a:rPr>
              <a:t> koloni</a:t>
            </a:r>
          </a:p>
        </p:txBody>
      </p:sp>
      <p:cxnSp>
        <p:nvCxnSpPr>
          <p:cNvPr id="11" name="Straight Arrow Connector 3">
            <a:extLst>
              <a:ext uri="{FF2B5EF4-FFF2-40B4-BE49-F238E27FC236}">
                <a16:creationId xmlns:a16="http://schemas.microsoft.com/office/drawing/2014/main" id="{16D2BFF4-0C71-4789-A9B8-F1AD6AF2C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1863" y="1421518"/>
            <a:ext cx="738187" cy="295275"/>
          </a:xfrm>
          <a:prstGeom prst="straightConnector1">
            <a:avLst/>
          </a:prstGeom>
          <a:noFill/>
          <a:ln w="28575" algn="ctr">
            <a:solidFill>
              <a:srgbClr val="FF7E0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F11A640A-13CF-4375-BD54-883E87EF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311" y="3228623"/>
            <a:ext cx="906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b-NO" altLang="en-US" sz="1200" dirty="0">
                <a:latin typeface="Arial" panose="020B0604020202020204" pitchFamily="34" charset="0"/>
              </a:rPr>
              <a:t>Bakterier</a:t>
            </a:r>
          </a:p>
        </p:txBody>
      </p:sp>
      <p:cxnSp>
        <p:nvCxnSpPr>
          <p:cNvPr id="13" name="Straight Arrow Connector 15">
            <a:extLst>
              <a:ext uri="{FF2B5EF4-FFF2-40B4-BE49-F238E27FC236}">
                <a16:creationId xmlns:a16="http://schemas.microsoft.com/office/drawing/2014/main" id="{14B2F49B-0BB1-4697-91B1-5C0E53472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12" idx="3"/>
          </p:cNvCxnSpPr>
          <p:nvPr/>
        </p:nvCxnSpPr>
        <p:spPr bwMode="auto">
          <a:xfrm flipV="1">
            <a:off x="6076950" y="2997202"/>
            <a:ext cx="369888" cy="369921"/>
          </a:xfrm>
          <a:prstGeom prst="straightConnector1">
            <a:avLst/>
          </a:prstGeom>
          <a:noFill/>
          <a:ln w="28575" algn="ctr">
            <a:solidFill>
              <a:srgbClr val="FF7E0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9">
            <a:extLst>
              <a:ext uri="{FF2B5EF4-FFF2-40B4-BE49-F238E27FC236}">
                <a16:creationId xmlns:a16="http://schemas.microsoft.com/office/drawing/2014/main" id="{9BF4E5C0-9A74-4BBD-B3E8-9C4A1F512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89422" y="1258709"/>
            <a:ext cx="575734" cy="807755"/>
          </a:xfrm>
          <a:prstGeom prst="straightConnector1">
            <a:avLst/>
          </a:prstGeom>
          <a:noFill/>
          <a:ln w="28575" algn="ctr">
            <a:solidFill>
              <a:srgbClr val="FF7E0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2">
            <a:hlinkClick r:id="rId3"/>
            <a:extLst>
              <a:ext uri="{FF2B5EF4-FFF2-40B4-BE49-F238E27FC236}">
                <a16:creationId xmlns:a16="http://schemas.microsoft.com/office/drawing/2014/main" id="{7BEECE12-631D-4B6E-B616-54644DB8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8095" r="42201" b="18988"/>
          <a:stretch>
            <a:fillRect/>
          </a:stretch>
        </p:blipFill>
        <p:spPr bwMode="auto">
          <a:xfrm>
            <a:off x="6380956" y="4100051"/>
            <a:ext cx="2232025" cy="26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05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antibiotika virker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6031"/>
            <a:ext cx="5172075" cy="42309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buNone/>
            </a:pPr>
            <a:r>
              <a:rPr lang="nb-NO" altLang="en-US" sz="2000" dirty="0">
                <a:solidFill>
                  <a:srgbClr val="1F497D"/>
                </a:solidFill>
              </a:rPr>
              <a:t>Antibiotika kan enten være 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nb-NO" altLang="en-US" sz="1800" dirty="0"/>
              <a:t>Bredspektret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nb-NO" altLang="en-US" sz="1600" dirty="0"/>
              <a:t>Dreper et stort utvalg av bakterier f.eks. </a:t>
            </a:r>
            <a:r>
              <a:rPr lang="nb-NO" altLang="en-US" sz="1600" dirty="0" err="1"/>
              <a:t>doksysyklin</a:t>
            </a:r>
            <a:endParaRPr lang="nb-NO" altLang="en-US" sz="1600" dirty="0"/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nb-NO" altLang="en-US" sz="1800" dirty="0"/>
              <a:t>Smalspektret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nb-NO" altLang="en-US" sz="1600" dirty="0"/>
              <a:t>Dreper en spesifikk eller gruppe av bakterie f.eks. </a:t>
            </a:r>
          </a:p>
          <a:p>
            <a:pPr marL="457200" lvl="1" indent="0">
              <a:lnSpc>
                <a:spcPct val="80000"/>
              </a:lnSpc>
              <a:spcAft>
                <a:spcPct val="20000"/>
              </a:spcAft>
              <a:buNone/>
            </a:pPr>
            <a:r>
              <a:rPr lang="nb-NO" altLang="en-US" sz="1600" dirty="0"/>
              <a:t>    penicillin</a:t>
            </a:r>
            <a:r>
              <a:rPr lang="nb-NO" altLang="en-US" sz="1400" dirty="0"/>
              <a:t> </a:t>
            </a:r>
          </a:p>
          <a:p>
            <a:pPr>
              <a:lnSpc>
                <a:spcPct val="80000"/>
              </a:lnSpc>
              <a:spcAft>
                <a:spcPct val="20000"/>
              </a:spcAft>
              <a:buNone/>
            </a:pPr>
            <a:endParaRPr lang="nb-NO" altLang="en-US" sz="2000" dirty="0">
              <a:solidFill>
                <a:srgbClr val="1F497D"/>
              </a:solidFill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None/>
            </a:pPr>
            <a:r>
              <a:rPr lang="nb-NO" altLang="en-US" sz="2000" dirty="0">
                <a:solidFill>
                  <a:srgbClr val="1F497D"/>
                </a:solidFill>
              </a:rPr>
              <a:t>Antibiotika virker på en eller to måter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nb-NO" altLang="en-US" sz="1800" dirty="0"/>
              <a:t>Bakteriedrepende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nb-NO" altLang="en-US" sz="1600" dirty="0"/>
              <a:t>Dreper bakteriene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nb-NO" altLang="en-US" sz="1800" dirty="0"/>
              <a:t>Bakteriostatisk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nb-NO" altLang="en-US" sz="1600" dirty="0"/>
              <a:t>Forhindrer bakteriene fra å dele seg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5" name="Picture 5">
            <a:hlinkClick r:id="rId2"/>
            <a:extLst>
              <a:ext uri="{FF2B5EF4-FFF2-40B4-BE49-F238E27FC236}">
                <a16:creationId xmlns:a16="http://schemas.microsoft.com/office/drawing/2014/main" id="{8588091F-3954-43B8-8121-7143C20E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7"/>
          <a:stretch>
            <a:fillRect/>
          </a:stretch>
        </p:blipFill>
        <p:spPr bwMode="auto">
          <a:xfrm>
            <a:off x="5800725" y="1825625"/>
            <a:ext cx="2941677" cy="421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65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Antibiotika</a:t>
            </a:r>
            <a:r>
              <a:rPr lang="en-GB" dirty="0"/>
              <a:t> </a:t>
            </a:r>
            <a:r>
              <a:rPr lang="en-GB" dirty="0" err="1"/>
              <a:t>tidslinje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2" descr="Image result for the antibiotic timelines phe">
            <a:extLst>
              <a:ext uri="{FF2B5EF4-FFF2-40B4-BE49-F238E27FC236}">
                <a16:creationId xmlns:a16="http://schemas.microsoft.com/office/drawing/2014/main" id="{4B289BA8-6859-4BB3-BF34-A5030C53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13699" r="2203" b="8653"/>
          <a:stretch>
            <a:fillRect/>
          </a:stretch>
        </p:blipFill>
        <p:spPr bwMode="auto">
          <a:xfrm>
            <a:off x="628651" y="1473845"/>
            <a:ext cx="8097338" cy="436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93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Mirakelkur?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97" y="1810544"/>
            <a:ext cx="5432516" cy="4351338"/>
          </a:xfrm>
        </p:spPr>
        <p:txBody>
          <a:bodyPr/>
          <a:lstStyle/>
          <a:p>
            <a:pPr lvl="1">
              <a:spcAft>
                <a:spcPct val="30000"/>
              </a:spcAft>
            </a:pPr>
            <a:r>
              <a:rPr lang="nb-NO" altLang="en-US" sz="2000" dirty="0"/>
              <a:t>Før 1930-årene fantes det ingen behandling for bakterieinfeksjoner                        </a:t>
            </a:r>
          </a:p>
          <a:p>
            <a:pPr lvl="1">
              <a:spcAft>
                <a:spcPct val="30000"/>
              </a:spcAft>
            </a:pPr>
            <a:r>
              <a:rPr lang="nb-NO" altLang="en-US" sz="2000" dirty="0"/>
              <a:t>Etter oppdagelsen av penicillin                                  begynte industrien å lete etter mer antibiotika i naturen</a:t>
            </a:r>
          </a:p>
          <a:p>
            <a:pPr lvl="1">
              <a:spcAft>
                <a:spcPct val="30000"/>
              </a:spcAft>
            </a:pPr>
            <a:r>
              <a:rPr lang="nb-NO" altLang="en-US" sz="2000" dirty="0"/>
              <a:t>Streptomycin var den første medisinen som hadde en effekt på tuberkulose – en sykdom som tidligere ikke kunne behandles.</a:t>
            </a:r>
          </a:p>
          <a:p>
            <a:pPr lvl="1">
              <a:spcAft>
                <a:spcPct val="30000"/>
              </a:spcAft>
            </a:pPr>
            <a:r>
              <a:rPr lang="nb-NO" altLang="en-US" sz="2000" dirty="0"/>
              <a:t>Kirurger kunne prøve seg på mer risikofylte operasjoner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B5E0252-E1FE-4243-9FBB-2D7F3D39D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66" y="1825625"/>
            <a:ext cx="2605905" cy="17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4B4A7F8C-FEBC-4212-BAA4-7788DCA10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9" y="3986213"/>
            <a:ext cx="2580572" cy="17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FF844C8-699C-4293-8185-3FF62E156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958" y="1399492"/>
            <a:ext cx="244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Cellulitt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78441804-7FA0-478B-BDE1-430C40471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146" y="3588202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F7E0C"/>
                </a:solidFill>
                <a:latin typeface="Freak Turbulence BRK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Karbunkel</a:t>
            </a:r>
            <a:endParaRPr lang="nb-NO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16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-Bug master">
      <a:dk1>
        <a:srgbClr val="302564"/>
      </a:dk1>
      <a:lt1>
        <a:sysClr val="window" lastClr="FFFFFF"/>
      </a:lt1>
      <a:dk2>
        <a:srgbClr val="007C91"/>
      </a:dk2>
      <a:lt2>
        <a:srgbClr val="E7E6E6"/>
      </a:lt2>
      <a:accent1>
        <a:srgbClr val="F16436"/>
      </a:accent1>
      <a:accent2>
        <a:srgbClr val="FAC02B"/>
      </a:accent2>
      <a:accent3>
        <a:srgbClr val="8DC641"/>
      </a:accent3>
      <a:accent4>
        <a:srgbClr val="12B38F"/>
      </a:accent4>
      <a:accent5>
        <a:srgbClr val="2862A5"/>
      </a:accent5>
      <a:accent6>
        <a:srgbClr val="712B8F"/>
      </a:accent6>
      <a:hlink>
        <a:srgbClr val="302564"/>
      </a:hlink>
      <a:folHlink>
        <a:srgbClr val="712B8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-Bug template" id="{75579902-F6E3-4C71-AB71-3B7D5BD1337B}" vid="{C1FBD216-3121-4865-9F19-D768D575C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e-Bug template</Template>
  <TotalTime>734</TotalTime>
  <Words>1212</Words>
  <Application>Microsoft Office PowerPoint</Application>
  <PresentationFormat>On-screen Show (4:3)</PresentationFormat>
  <Paragraphs>219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Freak Turbulence BRK</vt:lpstr>
      <vt:lpstr>Office Theme</vt:lpstr>
      <vt:lpstr>Antibiotika og antibiotikaresistens</vt:lpstr>
      <vt:lpstr>Antibiotika og antibiotikaresistens</vt:lpstr>
      <vt:lpstr>Innføring i antibiotika</vt:lpstr>
      <vt:lpstr>Oppstartdiskusjon: </vt:lpstr>
      <vt:lpstr>Hvordan antibiotika virker</vt:lpstr>
      <vt:lpstr>Oppdaget i 1928</vt:lpstr>
      <vt:lpstr>Hvordan antibiotika virker</vt:lpstr>
      <vt:lpstr>Antibiotika tidslinje</vt:lpstr>
      <vt:lpstr>Mirakelkur?</vt:lpstr>
      <vt:lpstr>Mirakelkur?</vt:lpstr>
      <vt:lpstr>Infeksjoner</vt:lpstr>
      <vt:lpstr>Infeksjoner</vt:lpstr>
      <vt:lpstr>Antibiotikaresistens</vt:lpstr>
      <vt:lpstr>Hva er antibiotikaresistens?</vt:lpstr>
      <vt:lpstr>Antibiotikaresistens</vt:lpstr>
      <vt:lpstr>Antibiotikaresistens</vt:lpstr>
      <vt:lpstr>Oppgaver</vt:lpstr>
      <vt:lpstr>Oppgave 1: Kan antibiotika gjøre dette?</vt:lpstr>
      <vt:lpstr>Task 1: Kan antibiotika gjøre dette?</vt:lpstr>
      <vt:lpstr>Oppgave 2: Kan du unngå antibiotikaresistens?</vt:lpstr>
      <vt:lpstr>Oppgave 2: Kan du unngå antibiotikaresistens?</vt:lpstr>
      <vt:lpstr>Kan man forebygge antibiotikaresistens? </vt:lpstr>
      <vt:lpstr>Hvordan man kan forebygge antibiotikaresistens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</dc:title>
  <dc:creator>Brieze Read</dc:creator>
  <cp:lastModifiedBy>Liam Clayton</cp:lastModifiedBy>
  <cp:revision>42</cp:revision>
  <dcterms:created xsi:type="dcterms:W3CDTF">2022-01-11T18:55:53Z</dcterms:created>
  <dcterms:modified xsi:type="dcterms:W3CDTF">2022-09-02T15:07:59Z</dcterms:modified>
</cp:coreProperties>
</file>