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da Hann" initials="MH" lastIdx="4" clrIdx="0">
    <p:extLst>
      <p:ext uri="{19B8F6BF-5375-455C-9EA6-DF929625EA0E}">
        <p15:presenceInfo xmlns:p15="http://schemas.microsoft.com/office/powerpoint/2012/main" userId="S::Magda.Hann@phe.gov.uk::db7bc2a6-c1ea-499a-a432-1e72d0013ad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436"/>
    <a:srgbClr val="302564"/>
    <a:srgbClr val="712B8F"/>
    <a:srgbClr val="2862A5"/>
    <a:srgbClr val="12B38F"/>
    <a:srgbClr val="8DC641"/>
    <a:srgbClr val="FAC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02/09/2022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ommons.wikimedia.org/wiki/Image:ChlamydiaTrachomatisEinschlussk%C3%B6rperchen.jpg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jpeg"/><Relationship Id="rId4" Type="http://schemas.openxmlformats.org/officeDocument/2006/relationships/hyperlink" Target="http://commons.wikimedia.org/wiki/Image:SOA-epididymites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n.wikipedia.org/wiki/Image:Herpes_simpex_virus.jpg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cks.nice.org.uk/topics/herpes-simplex-genital/background-information/prevalence/#:~:text=Genital%20herpes%20simplex%20is%20one,having%20antibodies%20to%20HSV%2D2.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en.wikipedia.org/wiki/Image:SOA-Herpes-genitalis-female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upload.wikimedia.org/wikipedia/commons/2/29/Neisseria_gonorrhoeae_02.png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statistics/hiv-annual-data-tables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en.wikipedia.org/wiki/Image:Candida_albicans.jpg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9.jpeg"/><Relationship Id="rId4" Type="http://schemas.openxmlformats.org/officeDocument/2006/relationships/hyperlink" Target="http://en.wikipedia.org/wiki/Image:Oralcandi.JP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972602" cy="2387600"/>
          </a:xfrm>
        </p:spPr>
        <p:txBody>
          <a:bodyPr>
            <a:normAutofit/>
          </a:bodyPr>
          <a:lstStyle/>
          <a:p>
            <a:r>
              <a:rPr lang="nb-NO" dirty="0"/>
              <a:t>Infeksjonssmitte: </a:t>
            </a:r>
            <a:br>
              <a:rPr lang="nb-NO" dirty="0"/>
            </a:br>
            <a:r>
              <a:rPr lang="nb-NO" dirty="0"/>
              <a:t>Seksuelt overførbare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829774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en-GB" sz="3700" i="0" dirty="0"/>
              <a:t>(</a:t>
            </a:r>
            <a:r>
              <a:rPr lang="nb-NO" sz="3700" i="0" dirty="0"/>
              <a:t>Vær oppmerksom på at denne presentasjonen inneholder noen tegninger  av kjønnsorganer. Disse kan slettes dersom det er ønskelig.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SOI?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Infeksjoner som smitter fra person til person gjennom seksuell kontakt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Enkelte kan kureres, som f.eks. klamydia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Andre mer alvorlige kan ikke, f.eks. AIDS</a:t>
            </a:r>
          </a:p>
          <a:p>
            <a:pPr lvl="1"/>
            <a:endParaRPr lang="nb-NO" dirty="0"/>
          </a:p>
          <a:p>
            <a:pPr lvl="1"/>
            <a:r>
              <a:rPr lang="nb-NO" dirty="0"/>
              <a:t>Det finnes over 25 ulike kjente SOI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11FC2-5F04-40F3-8098-BD3F1856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Kan du komme på noen SOI?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1F32-CCBA-4360-9F45-8CCC0B77B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0477" y="1967608"/>
            <a:ext cx="1504950" cy="702422"/>
          </a:xfrm>
        </p:spPr>
        <p:txBody>
          <a:bodyPr/>
          <a:lstStyle/>
          <a:p>
            <a:pPr marL="0" indent="0">
              <a:buNone/>
            </a:pPr>
            <a:r>
              <a:rPr lang="nb-NO" dirty="0">
                <a:solidFill>
                  <a:srgbClr val="F16436"/>
                </a:solidFill>
              </a:rPr>
              <a:t>Sopp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C9924FC-CA02-49CD-8596-7BB297607E67}"/>
              </a:ext>
            </a:extLst>
          </p:cNvPr>
          <p:cNvSpPr txBox="1">
            <a:spLocks/>
          </p:cNvSpPr>
          <p:nvPr/>
        </p:nvSpPr>
        <p:spPr>
          <a:xfrm>
            <a:off x="6406878" y="2196079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dirty="0">
                <a:solidFill>
                  <a:srgbClr val="F16436"/>
                </a:solidFill>
              </a:rPr>
              <a:t>Hepatitt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FEDCD10-5055-4703-AFEF-3B851623A59E}"/>
              </a:ext>
            </a:extLst>
          </p:cNvPr>
          <p:cNvSpPr txBox="1">
            <a:spLocks/>
          </p:cNvSpPr>
          <p:nvPr/>
        </p:nvSpPr>
        <p:spPr>
          <a:xfrm>
            <a:off x="958578" y="2902419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dirty="0"/>
              <a:t>Klamydia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b-NO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C13249B-BE46-4132-B325-83CD46D83AA7}"/>
              </a:ext>
            </a:extLst>
          </p:cNvPr>
          <p:cNvSpPr txBox="1">
            <a:spLocks/>
          </p:cNvSpPr>
          <p:nvPr/>
        </p:nvSpPr>
        <p:spPr>
          <a:xfrm>
            <a:off x="3857219" y="2688841"/>
            <a:ext cx="1504950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HIV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B4E49D8-C858-4C3E-BADE-135A37C03CC6}"/>
              </a:ext>
            </a:extLst>
          </p:cNvPr>
          <p:cNvSpPr txBox="1">
            <a:spLocks/>
          </p:cNvSpPr>
          <p:nvPr/>
        </p:nvSpPr>
        <p:spPr>
          <a:xfrm>
            <a:off x="2580477" y="4127742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Herpes</a:t>
            </a:r>
            <a:r>
              <a:rPr lang="en-GB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5AC6676-B5E8-4273-A33F-8A214D548A32}"/>
              </a:ext>
            </a:extLst>
          </p:cNvPr>
          <p:cNvSpPr txBox="1">
            <a:spLocks/>
          </p:cNvSpPr>
          <p:nvPr/>
        </p:nvSpPr>
        <p:spPr>
          <a:xfrm>
            <a:off x="4572000" y="3609896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>
                <a:solidFill>
                  <a:srgbClr val="F16436"/>
                </a:solidFill>
              </a:rPr>
              <a:t>AIDS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896009-5543-40F8-9ADD-85C84EEBD874}"/>
              </a:ext>
            </a:extLst>
          </p:cNvPr>
          <p:cNvSpPr txBox="1">
            <a:spLocks/>
          </p:cNvSpPr>
          <p:nvPr/>
        </p:nvSpPr>
        <p:spPr>
          <a:xfrm>
            <a:off x="6680472" y="3886586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2400" dirty="0"/>
              <a:t>Gonoré</a:t>
            </a:r>
            <a:endParaRPr lang="nb-NO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C3D971C-97CC-4DFB-8B1C-DEF3231538F3}"/>
              </a:ext>
            </a:extLst>
          </p:cNvPr>
          <p:cNvSpPr txBox="1">
            <a:spLocks/>
          </p:cNvSpPr>
          <p:nvPr/>
        </p:nvSpPr>
        <p:spPr>
          <a:xfrm>
            <a:off x="1348305" y="5299883"/>
            <a:ext cx="273712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dirty="0">
                <a:solidFill>
                  <a:srgbClr val="F16436"/>
                </a:solidFill>
              </a:rPr>
              <a:t>Kjønnsvorter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898926B-3C31-4E31-926C-CAF077C46015}"/>
              </a:ext>
            </a:extLst>
          </p:cNvPr>
          <p:cNvSpPr txBox="1">
            <a:spLocks/>
          </p:cNvSpPr>
          <p:nvPr/>
        </p:nvSpPr>
        <p:spPr>
          <a:xfrm>
            <a:off x="5641841" y="4949192"/>
            <a:ext cx="2108472" cy="702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3200" dirty="0"/>
              <a:t>Syfilis</a:t>
            </a:r>
            <a:endParaRPr lang="nb-NO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109D5A-EB2A-4465-A6A4-E4759F99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416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6" grpId="0"/>
      <p:bldP spid="5" grpId="0"/>
      <p:bldP spid="7" grpId="0"/>
      <p:bldP spid="11" grpId="0"/>
      <p:bldP spid="10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8604-CA10-4408-8E3D-8FB873927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5011"/>
          </a:xfrm>
        </p:spPr>
        <p:txBody>
          <a:bodyPr/>
          <a:lstStyle/>
          <a:p>
            <a:r>
              <a:rPr lang="nb-NO" dirty="0"/>
              <a:t>Fakta om klamydia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5AA3C-FA33-49B8-ADD9-15F586659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76" y="1289805"/>
            <a:ext cx="5260562" cy="490867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sz="2900" dirty="0"/>
              <a:t>Forårsaket av:</a:t>
            </a:r>
          </a:p>
          <a:p>
            <a:r>
              <a:rPr lang="nb-NO" dirty="0"/>
              <a:t>Bakterien </a:t>
            </a:r>
            <a:r>
              <a:rPr lang="nb-NO" i="1" dirty="0"/>
              <a:t>Chlamydia </a:t>
            </a:r>
            <a:r>
              <a:rPr lang="nb-NO" i="1" dirty="0" err="1"/>
              <a:t>trachomatis</a:t>
            </a:r>
            <a:endParaRPr lang="nb-NO" i="1" dirty="0"/>
          </a:p>
          <a:p>
            <a:endParaRPr lang="nb-NO" dirty="0"/>
          </a:p>
          <a:p>
            <a:pPr marL="0" indent="0">
              <a:buNone/>
            </a:pPr>
            <a:r>
              <a:rPr lang="nb-NO" sz="2900" dirty="0"/>
              <a:t>Forekomst:</a:t>
            </a:r>
          </a:p>
          <a:p>
            <a:r>
              <a:rPr lang="nb-NO" dirty="0"/>
              <a:t>Den vanligste kjønnssykdommen i Norge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sz="2900" dirty="0"/>
              <a:t>Symptomer:</a:t>
            </a:r>
          </a:p>
          <a:p>
            <a:r>
              <a:rPr lang="nb-NO" dirty="0"/>
              <a:t>I mange tilfeller er klamydia uten symptomer, men enkelte personer opplever symptomer:</a:t>
            </a:r>
          </a:p>
          <a:p>
            <a:pPr lvl="1">
              <a:lnSpc>
                <a:spcPct val="120000"/>
              </a:lnSpc>
            </a:pPr>
            <a:r>
              <a:rPr lang="nb-NO" sz="2500" dirty="0"/>
              <a:t>Kvinner – vaginal utflod, magesmerter, smerter når de tisser</a:t>
            </a:r>
          </a:p>
          <a:p>
            <a:pPr lvl="1">
              <a:lnSpc>
                <a:spcPct val="120000"/>
              </a:lnSpc>
            </a:pPr>
            <a:r>
              <a:rPr lang="nb-NO" sz="2500" dirty="0"/>
              <a:t>Menn – utfod fra penis, inflammasjon i testiklene, irritasjoner i penis</a:t>
            </a:r>
          </a:p>
          <a:p>
            <a:pPr lvl="1"/>
            <a:r>
              <a:rPr lang="nb-NO" sz="2500" dirty="0"/>
              <a:t>Babyer – øyeinfeksjon, lungebetennelse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sz="2900" dirty="0"/>
              <a:t>Smitte:</a:t>
            </a:r>
          </a:p>
          <a:p>
            <a:r>
              <a:rPr lang="nb-NO" dirty="0"/>
              <a:t>Via vaginal, anal eller oral sex</a:t>
            </a:r>
          </a:p>
          <a:p>
            <a:r>
              <a:rPr lang="nb-NO" dirty="0"/>
              <a:t>Kan overføres fra mor til det ufødte barn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7AC324-45EE-4A73-9492-9A7242270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5" name="Picture 13">
            <a:hlinkClick r:id="rId2" tooltip="ChlamydiaTrachomatisEinschlusskörperchen.jpg"/>
            <a:extLst>
              <a:ext uri="{FF2B5EF4-FFF2-40B4-BE49-F238E27FC236}">
                <a16:creationId xmlns:a16="http://schemas.microsoft.com/office/drawing/2014/main" id="{71A70D9D-9A38-41E5-AA06-2F44F9078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739" y="1350137"/>
            <a:ext cx="2740596" cy="1803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F4700F-11DD-4CCE-9AB4-A43235CA4E84}"/>
              </a:ext>
            </a:extLst>
          </p:cNvPr>
          <p:cNvSpPr txBox="1">
            <a:spLocks/>
          </p:cNvSpPr>
          <p:nvPr/>
        </p:nvSpPr>
        <p:spPr>
          <a:xfrm>
            <a:off x="5906738" y="3211798"/>
            <a:ext cx="2740596" cy="35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i="1" dirty="0"/>
              <a:t>Chlamydia trachomatis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8" name="Picture 15">
            <a:hlinkClick r:id="rId4" tooltip="SOA-epididymites.jpg"/>
            <a:extLst>
              <a:ext uri="{FF2B5EF4-FFF2-40B4-BE49-F238E27FC236}">
                <a16:creationId xmlns:a16="http://schemas.microsoft.com/office/drawing/2014/main" id="{6B7827D5-6071-4B30-BB4B-D8845B472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739" y="3744145"/>
            <a:ext cx="2740595" cy="2054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859EFA8-1F03-466E-8C62-E245B4472035}"/>
              </a:ext>
            </a:extLst>
          </p:cNvPr>
          <p:cNvSpPr txBox="1">
            <a:spLocks/>
          </p:cNvSpPr>
          <p:nvPr/>
        </p:nvSpPr>
        <p:spPr>
          <a:xfrm>
            <a:off x="5906738" y="5888674"/>
            <a:ext cx="2740596" cy="4676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nb-NO" sz="1600" dirty="0"/>
              <a:t>Hovne testikler på grunn av Klamydia infeksjon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08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311F-18A5-4EC3-84FF-0600B947E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24762"/>
          </a:xfrm>
        </p:spPr>
        <p:txBody>
          <a:bodyPr/>
          <a:lstStyle/>
          <a:p>
            <a:r>
              <a:rPr lang="en-GB" dirty="0"/>
              <a:t>Genital Herpes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6A551-A992-4264-B794-9D90F48E5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249"/>
            <a:ext cx="5686806" cy="453072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b-NO" dirty="0"/>
              <a:t>Forårsaket av:</a:t>
            </a:r>
          </a:p>
          <a:p>
            <a:r>
              <a:rPr lang="nb-NO" dirty="0"/>
              <a:t>Herpes Simplex viruset (HSV-2 vanligvis assosiert med genital herpes)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Forekomst:</a:t>
            </a:r>
          </a:p>
          <a:p>
            <a:pPr>
              <a:lnSpc>
                <a:spcPct val="120000"/>
              </a:lnSpc>
            </a:pPr>
            <a:r>
              <a:rPr lang="nb-NO" dirty="0"/>
              <a:t>En av de vanligste SOI, og opptil  30% av alle voksne i Norge har antistoffer mot HSV-2 (1)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nb-NO" dirty="0"/>
              <a:t>Tilbakevendende symptomer:</a:t>
            </a:r>
          </a:p>
          <a:p>
            <a:pPr>
              <a:lnSpc>
                <a:spcPct val="120000"/>
              </a:lnSpc>
            </a:pPr>
            <a:r>
              <a:rPr lang="nb-NO" dirty="0"/>
              <a:t>I mange tilfeller er det ingen symptomer, men personer uten symptomer kan fremdeles smitte andre</a:t>
            </a:r>
          </a:p>
          <a:p>
            <a:r>
              <a:rPr lang="nb-NO" dirty="0"/>
              <a:t>Symptomer kan oppstå 26 dager etter smitte og inkluderer:</a:t>
            </a:r>
          </a:p>
          <a:p>
            <a:pPr lvl="1"/>
            <a:r>
              <a:rPr lang="nb-NO" dirty="0"/>
              <a:t>kløe/prikking i kjønns- eller </a:t>
            </a:r>
            <a:r>
              <a:rPr lang="nb-NO" dirty="0" err="1"/>
              <a:t>analområdet</a:t>
            </a:r>
            <a:r>
              <a:rPr lang="nb-NO" dirty="0"/>
              <a:t> </a:t>
            </a:r>
          </a:p>
          <a:p>
            <a:pPr lvl="1"/>
            <a:r>
              <a:rPr lang="nb-NO" dirty="0"/>
              <a:t>Små væskefylte blemmer og smertefulle sår </a:t>
            </a:r>
          </a:p>
          <a:p>
            <a:pPr lvl="1"/>
            <a:r>
              <a:rPr lang="nb-NO" dirty="0"/>
              <a:t>Smerte ved vannlating</a:t>
            </a:r>
          </a:p>
          <a:p>
            <a:pPr lvl="1"/>
            <a:r>
              <a:rPr lang="nb-NO" dirty="0"/>
              <a:t>Influensalignende symptomer  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Smitte:</a:t>
            </a:r>
          </a:p>
          <a:p>
            <a:r>
              <a:rPr lang="nb-NO" dirty="0"/>
              <a:t>Hudkontakt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EF37D-9E6A-424A-891A-9290237EF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e-Bug.eu</a:t>
            </a:r>
          </a:p>
        </p:txBody>
      </p:sp>
      <p:pic>
        <p:nvPicPr>
          <p:cNvPr id="5" name="Picture 8">
            <a:hlinkClick r:id="rId2" tooltip="Herpes simpex virus.jpg"/>
            <a:extLst>
              <a:ext uri="{FF2B5EF4-FFF2-40B4-BE49-F238E27FC236}">
                <a16:creationId xmlns:a16="http://schemas.microsoft.com/office/drawing/2014/main" id="{AF5D6482-0C0F-4E37-A6F6-C2E8EB893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184" y="1027907"/>
            <a:ext cx="2199894" cy="203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CB5A0B8-5F8C-491D-9FB8-EC1036C4A17D}"/>
              </a:ext>
            </a:extLst>
          </p:cNvPr>
          <p:cNvSpPr txBox="1">
            <a:spLocks/>
          </p:cNvSpPr>
          <p:nvPr/>
        </p:nvSpPr>
        <p:spPr>
          <a:xfrm>
            <a:off x="6425183" y="3073983"/>
            <a:ext cx="2199895" cy="35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dirty="0"/>
              <a:t>Herpes Simplex Virus</a:t>
            </a: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7" name="Picture 6">
            <a:hlinkClick r:id="rId4" tooltip="SOA-Herpes-genitalis-female.jpg"/>
            <a:extLst>
              <a:ext uri="{FF2B5EF4-FFF2-40B4-BE49-F238E27FC236}">
                <a16:creationId xmlns:a16="http://schemas.microsoft.com/office/drawing/2014/main" id="{4F78F3F5-8F0D-43F0-BFA9-2732BDA28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182" y="3618801"/>
            <a:ext cx="2199893" cy="1644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ABC8AFC-0C6F-4F0F-AEDA-169E069C3A27}"/>
              </a:ext>
            </a:extLst>
          </p:cNvPr>
          <p:cNvSpPr txBox="1">
            <a:spLocks/>
          </p:cNvSpPr>
          <p:nvPr/>
        </p:nvSpPr>
        <p:spPr>
          <a:xfrm>
            <a:off x="6425180" y="5301925"/>
            <a:ext cx="2199895" cy="540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dirty="0"/>
              <a:t>Genital herpes in a female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1C5C9D-95A3-4CC9-8B15-3C0659F81CF2}"/>
              </a:ext>
            </a:extLst>
          </p:cNvPr>
          <p:cNvSpPr txBox="1"/>
          <p:nvPr/>
        </p:nvSpPr>
        <p:spPr>
          <a:xfrm>
            <a:off x="2489200" y="6356351"/>
            <a:ext cx="650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National Institute for Health and Care Excellence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4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54AE-B192-49A5-837C-461FFC59B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88186"/>
          </a:xfrm>
        </p:spPr>
        <p:txBody>
          <a:bodyPr/>
          <a:lstStyle/>
          <a:p>
            <a:r>
              <a:rPr lang="nb-NO" dirty="0"/>
              <a:t>Gonore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D48D6-D160-4A22-8DC4-961C5C4D4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8656"/>
            <a:ext cx="5455158" cy="473830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nb-NO" dirty="0"/>
              <a:t>Forårsaket av:</a:t>
            </a:r>
          </a:p>
          <a:p>
            <a:r>
              <a:rPr lang="nb-NO" dirty="0" err="1"/>
              <a:t>Bacterium</a:t>
            </a:r>
            <a:r>
              <a:rPr lang="nb-NO" dirty="0"/>
              <a:t> </a:t>
            </a:r>
            <a:r>
              <a:rPr lang="nb-NO" dirty="0" err="1"/>
              <a:t>Neisseria</a:t>
            </a:r>
            <a:r>
              <a:rPr lang="nb-NO" dirty="0"/>
              <a:t> </a:t>
            </a:r>
            <a:r>
              <a:rPr lang="nb-NO" dirty="0" err="1"/>
              <a:t>gonorrhoeae</a:t>
            </a:r>
            <a:r>
              <a:rPr lang="nb-NO" dirty="0"/>
              <a:t> 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Forekomst:</a:t>
            </a:r>
          </a:p>
          <a:p>
            <a:pPr>
              <a:lnSpc>
                <a:spcPct val="120000"/>
              </a:lnSpc>
            </a:pPr>
            <a:r>
              <a:rPr lang="nb-NO" dirty="0"/>
              <a:t>In 2021, ble 555 personer diagnostisert med gonore i Norge en nedgang fra 1045 i 2020 (1).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Symptomer:</a:t>
            </a:r>
          </a:p>
          <a:p>
            <a:pPr>
              <a:lnSpc>
                <a:spcPct val="120000"/>
              </a:lnSpc>
            </a:pPr>
            <a:r>
              <a:rPr lang="nb-NO" dirty="0"/>
              <a:t>Rundt halvparten av alle kvinner smittet med gonore og over 90 % av men hadde symptomer</a:t>
            </a:r>
          </a:p>
          <a:p>
            <a:pPr>
              <a:lnSpc>
                <a:spcPct val="120000"/>
              </a:lnSpc>
            </a:pPr>
            <a:r>
              <a:rPr lang="nb-NO" dirty="0"/>
              <a:t>Kan påvirke kjønnsorganene, anus, rektum og halsen med symptomer som </a:t>
            </a:r>
          </a:p>
          <a:p>
            <a:pPr>
              <a:lnSpc>
                <a:spcPct val="120000"/>
              </a:lnSpc>
            </a:pPr>
            <a:r>
              <a:rPr lang="nb-NO" dirty="0"/>
              <a:t>En tynn, vannaktig utflod fra vagina eller tuppen av penis som kan fremstå som gul eller grønn og smerter ved vannlating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Smitte:</a:t>
            </a:r>
          </a:p>
          <a:p>
            <a:r>
              <a:rPr lang="nb-NO" dirty="0"/>
              <a:t>Samleie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83342B-DE44-4710-83DF-B5933F2D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5" name="Picture 6">
            <a:hlinkClick r:id="rId2"/>
            <a:extLst>
              <a:ext uri="{FF2B5EF4-FFF2-40B4-BE49-F238E27FC236}">
                <a16:creationId xmlns:a16="http://schemas.microsoft.com/office/drawing/2014/main" id="{0F367A60-C854-44ED-AB9C-1A3D4185D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840" y="1438656"/>
            <a:ext cx="2338006" cy="32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E51484-D1F4-430F-A675-47C2400B8857}"/>
              </a:ext>
            </a:extLst>
          </p:cNvPr>
          <p:cNvSpPr txBox="1">
            <a:spLocks/>
          </p:cNvSpPr>
          <p:nvPr/>
        </p:nvSpPr>
        <p:spPr>
          <a:xfrm>
            <a:off x="6335840" y="4735688"/>
            <a:ext cx="2338005" cy="540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i="1" dirty="0"/>
              <a:t>Neisseria gonorrhoeae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673EE-6348-4D37-9BB7-D8933549FC2E}"/>
              </a:ext>
            </a:extLst>
          </p:cNvPr>
          <p:cNvSpPr txBox="1"/>
          <p:nvPr/>
        </p:nvSpPr>
        <p:spPr>
          <a:xfrm>
            <a:off x="2489200" y="6356351"/>
            <a:ext cx="650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Folkehelseinstituttet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6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F43CB-4075-48EB-9ABF-15969CF94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0378"/>
          </a:xfrm>
        </p:spPr>
        <p:txBody>
          <a:bodyPr/>
          <a:lstStyle/>
          <a:p>
            <a:r>
              <a:rPr lang="en-GB" dirty="0"/>
              <a:t>HIV / AIDS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D1B65-88B4-40A6-BE20-39F1BE3A8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72057"/>
            <a:ext cx="788670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dirty="0"/>
              <a:t>Forårsaket av:</a:t>
            </a:r>
          </a:p>
          <a:p>
            <a:pPr>
              <a:lnSpc>
                <a:spcPct val="120000"/>
              </a:lnSpc>
            </a:pPr>
            <a:r>
              <a:rPr lang="nb-NO" dirty="0"/>
              <a:t>Humant immunsvikt virus som fører til to AIDS (ervervet immunsviktsyndrom)</a:t>
            </a:r>
          </a:p>
          <a:p>
            <a:pPr marL="0" indent="0">
              <a:lnSpc>
                <a:spcPct val="120000"/>
              </a:lnSpc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Forekomst:</a:t>
            </a:r>
          </a:p>
          <a:p>
            <a:pPr>
              <a:lnSpc>
                <a:spcPct val="120000"/>
              </a:lnSpc>
            </a:pPr>
            <a:r>
              <a:rPr lang="nb-NO" dirty="0"/>
              <a:t>I 2021 ble det meldt om 102 smittetilfeller i Norge og man antok at det var omlag 4000 personer som levde med HIV i Norge i 2020 (1). 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Symptomer:</a:t>
            </a:r>
          </a:p>
          <a:p>
            <a:r>
              <a:rPr lang="nb-NO" dirty="0"/>
              <a:t>Tidlig stadium HIV: feber, sår hals, leddsmerter, utslett</a:t>
            </a:r>
          </a:p>
          <a:p>
            <a:r>
              <a:rPr lang="nb-NO" dirty="0"/>
              <a:t>Senere stadium HIV: feber, nattesvette, tåkesyn, hovne kjertler, vekttap</a:t>
            </a:r>
          </a:p>
          <a:p>
            <a:pPr>
              <a:lnSpc>
                <a:spcPct val="120000"/>
              </a:lnSpc>
            </a:pPr>
            <a:r>
              <a:rPr lang="nb-NO" dirty="0"/>
              <a:t>AIDS: immunforsvaret stopper å virke og gjør pasienten utsatt for mange livstruende sykdommer som lungebetennelse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Smitte:</a:t>
            </a:r>
          </a:p>
          <a:p>
            <a:r>
              <a:rPr lang="nb-NO" dirty="0"/>
              <a:t>Via vaginal, anal eller oralsex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A4FDC-90A5-4449-B5B4-7371CB2A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E9AB18-A816-4603-A5EE-015F9D2CEA9B}"/>
              </a:ext>
            </a:extLst>
          </p:cNvPr>
          <p:cNvSpPr txBox="1"/>
          <p:nvPr/>
        </p:nvSpPr>
        <p:spPr>
          <a:xfrm>
            <a:off x="2489200" y="6356351"/>
            <a:ext cx="650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UK Government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06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2B2F3-348F-4494-8A92-F6038AE3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46696"/>
          </a:xfrm>
        </p:spPr>
        <p:txBody>
          <a:bodyPr/>
          <a:lstStyle/>
          <a:p>
            <a:r>
              <a:rPr lang="en-GB" dirty="0" err="1"/>
              <a:t>Gentilal</a:t>
            </a:r>
            <a:r>
              <a:rPr lang="en-GB" dirty="0"/>
              <a:t> </a:t>
            </a:r>
            <a:r>
              <a:rPr lang="en-GB" dirty="0" err="1"/>
              <a:t>soppinfeksjon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753CF-5FDA-4087-BC52-F15580439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8140"/>
            <a:ext cx="5845302" cy="49664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nb-NO" dirty="0"/>
              <a:t>Forårsaket av:</a:t>
            </a:r>
          </a:p>
          <a:p>
            <a:r>
              <a:rPr lang="nb-NO" dirty="0"/>
              <a:t>Sopparten </a:t>
            </a:r>
            <a:r>
              <a:rPr lang="nb-NO" i="1" dirty="0"/>
              <a:t>Candida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Forekomst :</a:t>
            </a:r>
          </a:p>
          <a:p>
            <a:pPr>
              <a:lnSpc>
                <a:spcPct val="120000"/>
              </a:lnSpc>
            </a:pPr>
            <a:r>
              <a:rPr lang="nb-NO" dirty="0"/>
              <a:t>Genital soppinfeksjon er mer vanlig hos kvinner enn hos men. Omlag ¾ av alle kvinner over 25 år sier å ha opplevd en soppinfeksjon i underlivet</a:t>
            </a:r>
          </a:p>
          <a:p>
            <a:pPr marL="0" indent="0">
              <a:buNone/>
            </a:pPr>
            <a:r>
              <a:rPr lang="nb-NO" dirty="0"/>
              <a:t>Symptomer:</a:t>
            </a:r>
          </a:p>
          <a:p>
            <a:pPr marL="0" indent="0">
              <a:buNone/>
            </a:pPr>
            <a:r>
              <a:rPr lang="nb-NO" dirty="0"/>
              <a:t>Kvinner</a:t>
            </a:r>
          </a:p>
          <a:p>
            <a:r>
              <a:rPr lang="nb-NO" dirty="0"/>
              <a:t>Vaginal utflod og kløe </a:t>
            </a:r>
          </a:p>
          <a:p>
            <a:r>
              <a:rPr lang="nb-NO" dirty="0"/>
              <a:t>Smerte, ubehag ved samleie </a:t>
            </a:r>
          </a:p>
          <a:p>
            <a:r>
              <a:rPr lang="nb-NO" dirty="0"/>
              <a:t>Smerte eller ubehag ved urinering</a:t>
            </a:r>
          </a:p>
          <a:p>
            <a:pPr marL="0" indent="0">
              <a:buNone/>
            </a:pPr>
            <a:r>
              <a:rPr lang="nb-NO" dirty="0"/>
              <a:t>Menn</a:t>
            </a:r>
          </a:p>
          <a:p>
            <a:r>
              <a:rPr lang="nb-NO" dirty="0"/>
              <a:t>Utflod fra og inflammasjon i penis</a:t>
            </a:r>
          </a:p>
          <a:p>
            <a:r>
              <a:rPr lang="nb-NO" dirty="0"/>
              <a:t>Smerter ved urinering</a:t>
            </a:r>
          </a:p>
          <a:p>
            <a:r>
              <a:rPr lang="nb-NO" dirty="0"/>
              <a:t>Små røde flekker på toppen av penis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Økt forekomst:</a:t>
            </a:r>
          </a:p>
          <a:p>
            <a:pPr>
              <a:lnSpc>
                <a:spcPct val="120000"/>
              </a:lnSpc>
            </a:pPr>
            <a:r>
              <a:rPr lang="nb-NO" dirty="0"/>
              <a:t>Knyttet til bruk av </a:t>
            </a:r>
            <a:r>
              <a:rPr lang="nb-NO" dirty="0" err="1"/>
              <a:t>antibiotikabruk</a:t>
            </a:r>
            <a:r>
              <a:rPr lang="nb-NO" dirty="0"/>
              <a:t> som dreper normalfloraen, graviditet, </a:t>
            </a:r>
            <a:r>
              <a:rPr lang="nb-NO" dirty="0" err="1"/>
              <a:t>nedstt</a:t>
            </a:r>
            <a:r>
              <a:rPr lang="nb-NO" dirty="0"/>
              <a:t> immunforsvar</a:t>
            </a:r>
          </a:p>
          <a:p>
            <a:r>
              <a:rPr lang="nb-NO" dirty="0"/>
              <a:t>Kan være seksuelt overførbar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05416-8976-43FD-99D3-FE11BA23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5" name="Picture 6">
            <a:hlinkClick r:id="rId2" tooltip="Candida albicans.jpg"/>
            <a:extLst>
              <a:ext uri="{FF2B5EF4-FFF2-40B4-BE49-F238E27FC236}">
                <a16:creationId xmlns:a16="http://schemas.microsoft.com/office/drawing/2014/main" id="{388A34A6-7D59-4A57-90A6-6BA3557A6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708" y="532731"/>
            <a:ext cx="2143287" cy="1881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AAFA27B-D214-45F3-A5D5-9A2CDCE4486A}"/>
              </a:ext>
            </a:extLst>
          </p:cNvPr>
          <p:cNvSpPr txBox="1">
            <a:spLocks/>
          </p:cNvSpPr>
          <p:nvPr/>
        </p:nvSpPr>
        <p:spPr>
          <a:xfrm>
            <a:off x="6325348" y="2414016"/>
            <a:ext cx="2338005" cy="540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i="1" dirty="0"/>
              <a:t>Candida albicans</a:t>
            </a:r>
          </a:p>
          <a:p>
            <a:pPr marL="0" indent="0" algn="ctr">
              <a:buNone/>
            </a:pPr>
            <a:endParaRPr lang="en-GB" sz="1600" i="1" dirty="0"/>
          </a:p>
        </p:txBody>
      </p:sp>
      <p:pic>
        <p:nvPicPr>
          <p:cNvPr id="7" name="Picture 8" descr="Oral candidiasis on the tongue and soft palate.">
            <a:hlinkClick r:id="rId4" tooltip="Oral candidiasis on the tongue and soft palate."/>
            <a:extLst>
              <a:ext uri="{FF2B5EF4-FFF2-40B4-BE49-F238E27FC236}">
                <a16:creationId xmlns:a16="http://schemas.microsoft.com/office/drawing/2014/main" id="{87B5C172-2BB7-412C-86E5-69390D3DA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446" y="2804986"/>
            <a:ext cx="2373059" cy="219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DC8A30-8997-48D7-9416-4F3304E97BE6}"/>
              </a:ext>
            </a:extLst>
          </p:cNvPr>
          <p:cNvSpPr txBox="1">
            <a:spLocks/>
          </p:cNvSpPr>
          <p:nvPr/>
        </p:nvSpPr>
        <p:spPr>
          <a:xfrm>
            <a:off x="6380972" y="5005373"/>
            <a:ext cx="2338005" cy="540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600" dirty="0"/>
              <a:t>Oral candidiasis on the tongue and soft palette</a:t>
            </a:r>
          </a:p>
          <a:p>
            <a:pPr marL="0" indent="0" algn="ctr">
              <a:buNone/>
            </a:pPr>
            <a:endParaRPr lang="en-GB" sz="1600" i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D696AE-A5B9-4216-B93D-7341B027CC04}"/>
              </a:ext>
            </a:extLst>
          </p:cNvPr>
          <p:cNvSpPr txBox="1"/>
          <p:nvPr/>
        </p:nvSpPr>
        <p:spPr>
          <a:xfrm>
            <a:off x="2477168" y="6356351"/>
            <a:ext cx="650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dirty="0">
                <a:latin typeface="Arial" panose="020B0604020202020204" pitchFamily="34" charset="0"/>
                <a:cs typeface="Arial" panose="020B0604020202020204" pitchFamily="34" charset="0"/>
              </a:rPr>
              <a:t>(1) Folkehelseinstituttet</a:t>
            </a:r>
          </a:p>
        </p:txBody>
      </p:sp>
    </p:spTree>
    <p:extLst>
      <p:ext uri="{BB962C8B-B14F-4D97-AF65-F5344CB8AC3E}">
        <p14:creationId xmlns:p14="http://schemas.microsoft.com/office/powerpoint/2010/main" val="177461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61772-F7F6-4C47-BB6F-B531D572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12569"/>
          </a:xfrm>
        </p:spPr>
        <p:txBody>
          <a:bodyPr>
            <a:normAutofit/>
          </a:bodyPr>
          <a:lstStyle/>
          <a:p>
            <a:r>
              <a:rPr lang="nb-NO" dirty="0"/>
              <a:t>Beskyttelse mot SOI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1417D-89D7-462E-894E-8E229789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7695"/>
            <a:ext cx="7886700" cy="486892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sz="3200" dirty="0"/>
              <a:t>Avholdenhet:</a:t>
            </a:r>
          </a:p>
          <a:p>
            <a:pPr marL="342900" indent="-342900"/>
            <a:r>
              <a:rPr lang="nb-NO" dirty="0"/>
              <a:t>Dette er den eneste måten man kan være sikker på å ikke bli smittet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3200" dirty="0"/>
              <a:t>Bruke kondom ved seksuell aktivitet:</a:t>
            </a:r>
          </a:p>
          <a:p>
            <a:pPr marL="342900" indent="-342900"/>
            <a:r>
              <a:rPr lang="nb-NO" dirty="0"/>
              <a:t>Forebygger overføringen av kroppsvæske </a:t>
            </a:r>
          </a:p>
          <a:p>
            <a:pPr marL="342900" indent="-342900">
              <a:lnSpc>
                <a:spcPct val="120000"/>
              </a:lnSpc>
            </a:pPr>
            <a:r>
              <a:rPr lang="nb-NO" dirty="0"/>
              <a:t>Men husk - en kondom vil bare beskytte huden den dekker, slik at sår/vorter  som ikke er tildekket kan fremdeles spre seg via hudkontakt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sz="3200" dirty="0"/>
              <a:t>Snakk med partneren din: </a:t>
            </a:r>
          </a:p>
          <a:p>
            <a:pPr marL="342900" indent="-342900"/>
            <a:r>
              <a:rPr lang="nb-NO" dirty="0"/>
              <a:t>Diskuter muligheten for å praktisere sikker sex</a:t>
            </a:r>
          </a:p>
          <a:p>
            <a:pPr marL="342900" indent="-342900">
              <a:lnSpc>
                <a:spcPct val="120000"/>
              </a:lnSpc>
            </a:pPr>
            <a:r>
              <a:rPr lang="nb-NO" dirty="0"/>
              <a:t>Diskuter muligheten for at begge tester seg for SOI før dere inngår et seksuelt forhold</a:t>
            </a:r>
            <a:br>
              <a:rPr lang="nb-NO" dirty="0"/>
            </a:br>
            <a:endParaRPr lang="nb-NO" dirty="0"/>
          </a:p>
          <a:p>
            <a:pPr marL="0" indent="0">
              <a:lnSpc>
                <a:spcPct val="120000"/>
              </a:lnSpc>
              <a:buNone/>
            </a:pPr>
            <a:r>
              <a:rPr lang="nb-NO" sz="3200" dirty="0"/>
              <a:t>Ta regelmessige tester hos fastlegen eller klinikker som sex og samfunn:</a:t>
            </a:r>
          </a:p>
          <a:p>
            <a:pPr marL="342900" indent="-342900">
              <a:lnSpc>
                <a:spcPct val="120000"/>
              </a:lnSpc>
            </a:pPr>
            <a:r>
              <a:rPr lang="nb-NO" dirty="0"/>
              <a:t>Selv om du ikke </a:t>
            </a:r>
            <a:r>
              <a:rPr lang="nb-NO"/>
              <a:t>tror at du </a:t>
            </a:r>
            <a:r>
              <a:rPr lang="nb-NO" dirty="0"/>
              <a:t>har en infeksjon – husk at mange infeksjoner er uten symptomer!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BFD7B3-5DB1-4A56-8DA8-FE3079F3C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48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235</TotalTime>
  <Words>730</Words>
  <Application>Microsoft Office PowerPoint</Application>
  <PresentationFormat>On-screen Show (4:3)</PresentationFormat>
  <Paragraphs>121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Infeksjonssmitte:  Seksuelt overførbare</vt:lpstr>
      <vt:lpstr>Hva er SOI?</vt:lpstr>
      <vt:lpstr>Kan du komme på noen SOI?</vt:lpstr>
      <vt:lpstr>Fakta om klamydia</vt:lpstr>
      <vt:lpstr>Genital Herpes</vt:lpstr>
      <vt:lpstr>Gonore</vt:lpstr>
      <vt:lpstr>HIV / AIDS</vt:lpstr>
      <vt:lpstr>Gentilal soppinfeksjon</vt:lpstr>
      <vt:lpstr>Beskyttelse mot SOI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 of Infection:  Sexual Transmission</dc:title>
  <dc:creator>Magda Hann</dc:creator>
  <cp:lastModifiedBy>Liam Clayton</cp:lastModifiedBy>
  <cp:revision>25</cp:revision>
  <dcterms:created xsi:type="dcterms:W3CDTF">2022-01-06T13:25:55Z</dcterms:created>
  <dcterms:modified xsi:type="dcterms:W3CDTF">2022-09-02T14:51:14Z</dcterms:modified>
</cp:coreProperties>
</file>