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0" r:id="rId2"/>
    <p:sldMasterId id="2147483667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hWc337myxA8ic3wsamFHP7itv5l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am Clayto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30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2-07-12T15:51:05.416" idx="1">
    <p:pos x="10" y="10"/>
    <p:text/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2Xf9WAI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pt-PT"/>
              <a:t>A - temos 32 dentes definitivos! Depois de os termos, já não nascem mais nenhuns. É por isso que é tão importante prevenir as cáries dentárias.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/>
              <a:t>Os nossos primeiros dentes aparecem por volta dos 6 meses e teremos um conjunto completo de 20 dentes de leite (primários) aos 2 anos e meio.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/>
              <a:t>Por volta dos 6 anos, estes começam a ser substituídos por dentes definitivos e, mais ou menos aos 12 anos, teremos um conjunto completo de dentes definitivos.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pt-PT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R: Este é um exemplo de uma etiqueta nutricional que pode ser usada para identificar o teor de açúcar dos alimentos e bebidas. Vermelho = alto teor de açúcar; Amarelo = teor médio de açúcar; Verde = baixo teor de açúcar. </a:t>
            </a:r>
            <a:endParaRPr/>
          </a:p>
        </p:txBody>
      </p:sp>
      <p:sp>
        <p:nvSpPr>
          <p:cNvPr id="251" name="Google Shape;25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pt-PT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1" name="Google Shape;26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R: O flúor é um mineral que ocorre naturalmente. Quando o escovamos nos dentes, ajuda a manter o esmalte (a camada protetora dos dentes) forte, o que reduz a possibilidade de o ácido danificar os dentes e causar cáries.</a:t>
            </a:r>
            <a:endParaRPr/>
          </a:p>
        </p:txBody>
      </p:sp>
      <p:sp>
        <p:nvSpPr>
          <p:cNvPr id="262" name="Google Shape;26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pt-PT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5"/>
          <p:cNvSpPr txBox="1"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i="1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5" name="Google Shape;15;p2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0269" b="15362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KS4">
  <p:cSld name="Section slide_KS4">
    <p:bg>
      <p:bgPr>
        <a:solidFill>
          <a:schemeClr val="accent6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3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65" name="Google Shape;65;p36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1" name="Google Shape;71;p37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3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38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38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9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3" name="Google Shape;83;p39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7" name="Google Shape;87;p4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8" name="Google Shape;88;p40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40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4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4" name="Google Shape;94;p41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41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_1" type="blank">
  <p:cSld name="BLANK">
    <p:bg>
      <p:bgPr>
        <a:solidFill>
          <a:schemeClr val="dk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2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8" name="Google Shape;98;p42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_2">
  <p:cSld name="Blank slide_2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3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01" name="Google Shape;101;p43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09" name="Google Shape;109;p28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29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9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5" name="Google Shape;25;p26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4"/>
          <p:cNvSpPr txBox="1"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44"/>
          <p:cNvSpPr txBox="1"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i="1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20" name="Google Shape;120;p4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0269" b="15362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4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45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7" name="Google Shape;127;p4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solidFill>
          <a:schemeClr val="accent2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4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31" name="Google Shape;131;p4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32" name="Google Shape;132;p46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>
  <p:cSld name="1_Section Header">
    <p:bg>
      <p:bgPr>
        <a:solidFill>
          <a:schemeClr val="accent3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4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36" name="Google Shape;136;p47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37" name="Google Shape;137;p47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ection Header">
  <p:cSld name="2_Section Header">
    <p:bg>
      <p:bgPr>
        <a:solidFill>
          <a:schemeClr val="accent4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8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48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48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2" name="Google Shape;142;p48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ection Header">
  <p:cSld name="3_Section Header">
    <p:bg>
      <p:bgPr>
        <a:solidFill>
          <a:schemeClr val="accent5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9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49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49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7" name="Google Shape;147;p49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Section Header">
  <p:cSld name="5_Section Header">
    <p:bg>
      <p:bgPr>
        <a:solidFill>
          <a:schemeClr val="accent6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5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50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52" name="Google Shape;152;p50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51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56" name="Google Shape;156;p51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5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0" name="Google Shape;160;p5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52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62" name="Google Shape;162;p52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5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66" name="Google Shape;166;p5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68" name="Google Shape;168;p5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53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53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KS2" type="secHead">
  <p:cSld name="SECTION_HEADER">
    <p:bg>
      <p:bgPr>
        <a:solidFill>
          <a:schemeClr val="accent4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0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30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54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74" name="Google Shape;174;p5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5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77" name="Google Shape;177;p5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80" name="Google Shape;180;p56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57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84" name="Google Shape;184;p57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85" name="Google Shape;185;p57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6" name="Google Shape;186;p57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5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58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0" name="Google Shape;190;p5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91" name="Google Shape;191;p58"/>
          <p:cNvSpPr txBox="1"/>
          <p:nvPr/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58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95" name="Google Shape;195;p5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5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97" name="Google Shape;197;p5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8" name="Google Shape;198;p5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59"/>
          <p:cNvSpPr txBox="1">
            <a:spLocks noGrp="1"/>
          </p:cNvSpPr>
          <p:nvPr>
            <p:ph type="ftr" idx="11"/>
          </p:nvPr>
        </p:nvSpPr>
        <p:spPr>
          <a:xfrm>
            <a:off x="628650" y="6438850"/>
            <a:ext cx="7505705" cy="3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0" name="Google Shape;200;p59"/>
          <p:cNvSpPr txBox="1">
            <a:spLocks noGrp="1"/>
          </p:cNvSpPr>
          <p:nvPr>
            <p:ph type="sldNum" idx="12"/>
          </p:nvPr>
        </p:nvSpPr>
        <p:spPr>
          <a:xfrm>
            <a:off x="97972" y="6438851"/>
            <a:ext cx="44724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 sz="10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1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4" name="Google Shape;34;p31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4"/>
          <p:cNvSpPr txBox="1"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i="1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38" name="Google Shape;38;p2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2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70269" b="15362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2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general">
  <p:cSld name="Section slide_general">
    <p:bg>
      <p:bgPr>
        <a:solidFill>
          <a:schemeClr val="accen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45" name="Google Shape;45;p32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EYFS">
  <p:cSld name="Section slide_EYFS">
    <p:bg>
      <p:bgPr>
        <a:solidFill>
          <a:schemeClr val="accent2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33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0" name="Google Shape;50;p33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KS1">
  <p:cSld name="Section slide_KS1">
    <p:bg>
      <p:bgPr>
        <a:solidFill>
          <a:schemeClr val="accent3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34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5" name="Google Shape;55;p34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KS3">
  <p:cSld name="Section slide_KS3">
    <p:bg>
      <p:bgPr>
        <a:solidFill>
          <a:schemeClr val="accent5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2000"/>
              <a:buNone/>
              <a:defRPr sz="2000">
                <a:solidFill>
                  <a:srgbClr val="8C8A9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800"/>
              <a:buNone/>
              <a:defRPr sz="1800">
                <a:solidFill>
                  <a:srgbClr val="8C8A9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C8A9D"/>
              </a:buClr>
              <a:buSzPts val="1600"/>
              <a:buNone/>
              <a:defRPr sz="1600">
                <a:solidFill>
                  <a:srgbClr val="8C8A9D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35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60" name="Google Shape;60;p35" descr="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"/>
          <p:cNvSpPr txBox="1">
            <a:spLocks noGrp="1"/>
          </p:cNvSpPr>
          <p:nvPr>
            <p:ph type="ctrTitle"/>
          </p:nvPr>
        </p:nvSpPr>
        <p:spPr>
          <a:xfrm>
            <a:off x="990600" y="2546394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</a:pPr>
            <a:r>
              <a:rPr lang="pt-PT"/>
              <a:t>Prevenção de Infeção:</a:t>
            </a:r>
            <a:br>
              <a:rPr lang="pt-PT"/>
            </a:br>
            <a:r>
              <a:rPr lang="pt-PT"/>
              <a:t>Higiene Oral</a:t>
            </a:r>
            <a:endParaRPr/>
          </a:p>
        </p:txBody>
      </p:sp>
      <p:sp>
        <p:nvSpPr>
          <p:cNvPr id="207" name="Google Shape;207;p1"/>
          <p:cNvSpPr txBox="1">
            <a:spLocks noGrp="1"/>
          </p:cNvSpPr>
          <p:nvPr>
            <p:ph type="subTitle" idx="1"/>
          </p:nvPr>
        </p:nvSpPr>
        <p:spPr>
          <a:xfrm>
            <a:off x="990600" y="4933994"/>
            <a:ext cx="5170978" cy="55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PT"/>
              <a:t>2º Ciclo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0"/>
          <p:cNvSpPr txBox="1">
            <a:spLocks noGrp="1"/>
          </p:cNvSpPr>
          <p:nvPr>
            <p:ph type="title"/>
          </p:nvPr>
        </p:nvSpPr>
        <p:spPr>
          <a:xfrm>
            <a:off x="623888" y="-2852737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pt-PT" sz="4800"/>
              <a:t>Atividade de Ataque à Placa</a:t>
            </a:r>
            <a:endParaRPr/>
          </a:p>
        </p:txBody>
      </p:sp>
      <p:pic>
        <p:nvPicPr>
          <p:cNvPr id="278" name="Google Shape;278;p10" descr="Infographic for the main activity. The steps are: &#10;1. Mix water, flour, cornflour and food colouring&#10;2. Paint the outside of the yoghurt pot with the mixture&#10;3. Wait to dry&#10;4. Try to brush the mixture off the yoghurt pots with a toothbrush&#10;&#10;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233" y="1181101"/>
            <a:ext cx="8473534" cy="421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0"/>
          <p:cNvSpPr txBox="1"/>
          <p:nvPr/>
        </p:nvSpPr>
        <p:spPr>
          <a:xfrm>
            <a:off x="652012" y="1540907"/>
            <a:ext cx="1721869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0" i="0" u="none" strike="noStrike" cap="none">
                <a:solidFill>
                  <a:srgbClr val="54206B"/>
                </a:solidFill>
                <a:latin typeface="Arial"/>
                <a:ea typeface="Arial"/>
                <a:cs typeface="Arial"/>
                <a:sym typeface="Arial"/>
              </a:rPr>
              <a:t>1. Mistura a água, a farinha, a farinha de milho e o corante alimentar.</a:t>
            </a:r>
            <a:endParaRPr/>
          </a:p>
        </p:txBody>
      </p:sp>
      <p:sp>
        <p:nvSpPr>
          <p:cNvPr id="280" name="Google Shape;280;p10"/>
          <p:cNvSpPr txBox="1"/>
          <p:nvPr/>
        </p:nvSpPr>
        <p:spPr>
          <a:xfrm>
            <a:off x="2305175" y="1540907"/>
            <a:ext cx="196011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54206B"/>
                </a:solidFill>
                <a:latin typeface="Arial"/>
                <a:ea typeface="Arial"/>
                <a:cs typeface="Arial"/>
                <a:sym typeface="Arial"/>
              </a:rPr>
              <a:t>2. Pinta o exterior do copo de iogurte com a mistura.</a:t>
            </a:r>
            <a:endParaRPr/>
          </a:p>
        </p:txBody>
      </p:sp>
      <p:sp>
        <p:nvSpPr>
          <p:cNvPr id="281" name="Google Shape;281;p10"/>
          <p:cNvSpPr txBox="1"/>
          <p:nvPr/>
        </p:nvSpPr>
        <p:spPr>
          <a:xfrm>
            <a:off x="4413807" y="1540907"/>
            <a:ext cx="170784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54206B"/>
                </a:solidFill>
                <a:latin typeface="Arial"/>
                <a:ea typeface="Arial"/>
                <a:cs typeface="Arial"/>
                <a:sym typeface="Arial"/>
              </a:rPr>
              <a:t>3. Espera que seque.</a:t>
            </a:r>
            <a:endParaRPr/>
          </a:p>
        </p:txBody>
      </p:sp>
      <p:sp>
        <p:nvSpPr>
          <p:cNvPr id="282" name="Google Shape;282;p10"/>
          <p:cNvSpPr txBox="1"/>
          <p:nvPr/>
        </p:nvSpPr>
        <p:spPr>
          <a:xfrm>
            <a:off x="6270171" y="1540907"/>
            <a:ext cx="2042998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rgbClr val="54206B"/>
                </a:solidFill>
                <a:latin typeface="Arial"/>
                <a:ea typeface="Arial"/>
                <a:cs typeface="Arial"/>
                <a:sym typeface="Arial"/>
              </a:rPr>
              <a:t>4. Tenta escovar a mistura dos copos de iogurte com uma escova de dentes.</a:t>
            </a:r>
            <a:endParaRPr/>
          </a:p>
        </p:txBody>
      </p:sp>
      <p:sp>
        <p:nvSpPr>
          <p:cNvPr id="283" name="Google Shape;283;p10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"/>
          <p:cNvSpPr txBox="1">
            <a:spLocks noGrp="1"/>
          </p:cNvSpPr>
          <p:nvPr>
            <p:ph type="title"/>
          </p:nvPr>
        </p:nvSpPr>
        <p:spPr>
          <a:xfrm>
            <a:off x="676300" y="2243150"/>
            <a:ext cx="75027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pt-PT" sz="5500" b="1"/>
              <a:t>Atividade 2:</a:t>
            </a:r>
            <a:br>
              <a:rPr lang="pt-PT" sz="5500" b="1"/>
            </a:br>
            <a:r>
              <a:rPr lang="pt-PT" sz="3500" b="1"/>
              <a:t>Atividade de Bebida com Açúcar </a:t>
            </a:r>
            <a:endParaRPr sz="5500" b="1"/>
          </a:p>
        </p:txBody>
      </p:sp>
      <p:sp>
        <p:nvSpPr>
          <p:cNvPr id="289" name="Google Shape;289;p11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2"/>
          <p:cNvSpPr txBox="1">
            <a:spLocks noGrp="1"/>
          </p:cNvSpPr>
          <p:nvPr>
            <p:ph type="title"/>
          </p:nvPr>
        </p:nvSpPr>
        <p:spPr>
          <a:xfrm>
            <a:off x="0" y="-2852737"/>
            <a:ext cx="91440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pt-PT" sz="4800"/>
              <a:t>Atividade da bebida com açúcar</a:t>
            </a:r>
            <a:endParaRPr/>
          </a:p>
        </p:txBody>
      </p:sp>
      <p:sp>
        <p:nvSpPr>
          <p:cNvPr id="300" name="Google Shape;300;p12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9518" y="3655591"/>
            <a:ext cx="1228725" cy="164782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9102" y="3655590"/>
            <a:ext cx="1228725" cy="164782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965992" y="4493926"/>
            <a:ext cx="1228725" cy="164782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899" y="775449"/>
            <a:ext cx="8211428" cy="5068915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899" y="3796434"/>
            <a:ext cx="3231676" cy="1550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3"/>
          <p:cNvSpPr txBox="1">
            <a:spLocks noGrp="1"/>
          </p:cNvSpPr>
          <p:nvPr>
            <p:ph type="title"/>
          </p:nvPr>
        </p:nvSpPr>
        <p:spPr>
          <a:xfrm>
            <a:off x="471487" y="1690689"/>
            <a:ext cx="7949031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lang="pt-PT" sz="6100" b="1"/>
              <a:t>Pontos de Debate</a:t>
            </a:r>
            <a:endParaRPr sz="5100"/>
          </a:p>
        </p:txBody>
      </p:sp>
      <p:sp>
        <p:nvSpPr>
          <p:cNvPr id="306" name="Google Shape;306;p13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4"/>
          <p:cNvSpPr txBox="1">
            <a:spLocks noGrp="1"/>
          </p:cNvSpPr>
          <p:nvPr>
            <p:ph type="title"/>
          </p:nvPr>
        </p:nvSpPr>
        <p:spPr>
          <a:xfrm>
            <a:off x="718541" y="273893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 b="1"/>
              <a:t>Debate</a:t>
            </a:r>
            <a:endParaRPr/>
          </a:p>
        </p:txBody>
      </p:sp>
      <p:sp>
        <p:nvSpPr>
          <p:cNvPr id="312" name="Google Shape;312;p14"/>
          <p:cNvSpPr/>
          <p:nvPr/>
        </p:nvSpPr>
        <p:spPr>
          <a:xfrm>
            <a:off x="740940" y="1731641"/>
            <a:ext cx="3831060" cy="796354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alimentos devemos limitar e comer apenas ocasionalmente? </a:t>
            </a:r>
            <a:endParaRPr/>
          </a:p>
        </p:txBody>
      </p:sp>
      <p:sp>
        <p:nvSpPr>
          <p:cNvPr id="313" name="Google Shape;313;p14"/>
          <p:cNvSpPr/>
          <p:nvPr/>
        </p:nvSpPr>
        <p:spPr>
          <a:xfrm>
            <a:off x="4572000" y="2660180"/>
            <a:ext cx="4017991" cy="782411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Posso beber refrigerantes que não contenham açúcar? </a:t>
            </a:r>
            <a:endParaRPr/>
          </a:p>
        </p:txBody>
      </p:sp>
      <p:sp>
        <p:nvSpPr>
          <p:cNvPr id="314" name="Google Shape;314;p14"/>
          <p:cNvSpPr/>
          <p:nvPr/>
        </p:nvSpPr>
        <p:spPr>
          <a:xfrm>
            <a:off x="4558308" y="1005718"/>
            <a:ext cx="3867151" cy="593738"/>
          </a:xfrm>
          <a:prstGeom prst="wedgeRectCallout">
            <a:avLst>
              <a:gd name="adj1" fmla="val -63776"/>
              <a:gd name="adj2" fmla="val 1114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 surge a cárie dentária? </a:t>
            </a:r>
            <a:endParaRPr/>
          </a:p>
        </p:txBody>
      </p:sp>
      <p:sp>
        <p:nvSpPr>
          <p:cNvPr id="315" name="Google Shape;315;p14"/>
          <p:cNvSpPr/>
          <p:nvPr/>
        </p:nvSpPr>
        <p:spPr>
          <a:xfrm>
            <a:off x="704691" y="3557869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 que frequência devemos escovar os dentes e como? </a:t>
            </a:r>
            <a:endParaRPr/>
          </a:p>
        </p:txBody>
      </p:sp>
      <p:sp>
        <p:nvSpPr>
          <p:cNvPr id="316" name="Google Shape;316;p14"/>
          <p:cNvSpPr/>
          <p:nvPr/>
        </p:nvSpPr>
        <p:spPr>
          <a:xfrm>
            <a:off x="4558307" y="4393692"/>
            <a:ext cx="4017991" cy="703638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evento ocorre por volta dos 6 anos de idade? </a:t>
            </a:r>
            <a:endParaRPr/>
          </a:p>
        </p:txBody>
      </p:sp>
      <p:sp>
        <p:nvSpPr>
          <p:cNvPr id="317" name="Google Shape;317;p14"/>
          <p:cNvSpPr/>
          <p:nvPr/>
        </p:nvSpPr>
        <p:spPr>
          <a:xfrm>
            <a:off x="704691" y="5229515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9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Como podemos lembrar-nos de escovar os dentes?</a:t>
            </a:r>
            <a:endParaRPr/>
          </a:p>
        </p:txBody>
      </p:sp>
      <p:sp>
        <p:nvSpPr>
          <p:cNvPr id="318" name="Google Shape;318;p14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5"/>
          <p:cNvSpPr txBox="1"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</a:pPr>
            <a:r>
              <a:rPr lang="pt-PT" sz="6500" b="1"/>
              <a:t>Atividades Suplementares</a:t>
            </a:r>
            <a:endParaRPr/>
          </a:p>
        </p:txBody>
      </p:sp>
      <p:sp>
        <p:nvSpPr>
          <p:cNvPr id="324" name="Google Shape;324;p15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6" descr="Brushing Diary&#10;"/>
          <p:cNvSpPr txBox="1">
            <a:spLocks noGrp="1"/>
          </p:cNvSpPr>
          <p:nvPr>
            <p:ph type="title" idx="4294967295"/>
          </p:nvPr>
        </p:nvSpPr>
        <p:spPr>
          <a:xfrm>
            <a:off x="363769" y="352538"/>
            <a:ext cx="331288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PT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Diário de Escovagem</a:t>
            </a:r>
            <a:endParaRPr/>
          </a:p>
        </p:txBody>
      </p:sp>
      <p:sp>
        <p:nvSpPr>
          <p:cNvPr id="330" name="Google Shape;330;p16"/>
          <p:cNvSpPr/>
          <p:nvPr/>
        </p:nvSpPr>
        <p:spPr>
          <a:xfrm rot="5400000">
            <a:off x="1620045" y="-991816"/>
            <a:ext cx="5860680" cy="8533303"/>
          </a:xfrm>
          <a:prstGeom prst="roundRect">
            <a:avLst>
              <a:gd name="adj" fmla="val 2575"/>
            </a:avLst>
          </a:prstGeom>
          <a:noFill/>
          <a:ln w="76200" cap="sq" cmpd="sng">
            <a:solidFill>
              <a:srgbClr val="117E62"/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6"/>
          <p:cNvSpPr/>
          <p:nvPr/>
        </p:nvSpPr>
        <p:spPr>
          <a:xfrm rot="5400000">
            <a:off x="8496230" y="5784780"/>
            <a:ext cx="542855" cy="543136"/>
          </a:xfrm>
          <a:prstGeom prst="ellipse">
            <a:avLst/>
          </a:prstGeom>
          <a:solidFill>
            <a:srgbClr val="FFFFFF"/>
          </a:solidFill>
          <a:ln w="38100" cap="flat" cmpd="sng">
            <a:solidFill>
              <a:srgbClr val="1DB2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2" name="Google Shape;33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855613">
            <a:off x="8536833" y="5804063"/>
            <a:ext cx="461648" cy="504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16" descr="Toothbrush with toothpas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04062" y="1798667"/>
            <a:ext cx="2563119" cy="1868466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16" descr="Write the day of the week in the diary and tick each time you have brushed your teeth in that box that day&#10;"/>
          <p:cNvSpPr txBox="1"/>
          <p:nvPr/>
        </p:nvSpPr>
        <p:spPr>
          <a:xfrm>
            <a:off x="501080" y="3810007"/>
            <a:ext cx="2369087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PT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Escreve o dia da semana no diário e marca nessa caixa e nesse dia cada vez que escovaste os dentes</a:t>
            </a:r>
            <a:endParaRPr/>
          </a:p>
        </p:txBody>
      </p:sp>
      <p:sp>
        <p:nvSpPr>
          <p:cNvPr id="335" name="Google Shape;335;p16" descr="Day"/>
          <p:cNvSpPr txBox="1"/>
          <p:nvPr/>
        </p:nvSpPr>
        <p:spPr>
          <a:xfrm>
            <a:off x="3355895" y="474402"/>
            <a:ext cx="64152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PT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</a:t>
            </a:r>
            <a:endParaRPr/>
          </a:p>
        </p:txBody>
      </p:sp>
      <p:sp>
        <p:nvSpPr>
          <p:cNvPr id="336" name="Google Shape;336;p16" descr="Tick for every time you brush your teeth&#10;"/>
          <p:cNvSpPr txBox="1"/>
          <p:nvPr/>
        </p:nvSpPr>
        <p:spPr>
          <a:xfrm>
            <a:off x="5908988" y="324590"/>
            <a:ext cx="30308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PT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Marca cada vez que lavares os dentes</a:t>
            </a:r>
            <a:endParaRPr/>
          </a:p>
        </p:txBody>
      </p:sp>
      <p:sp>
        <p:nvSpPr>
          <p:cNvPr id="337" name="Google Shape;337;p16"/>
          <p:cNvSpPr/>
          <p:nvPr/>
        </p:nvSpPr>
        <p:spPr>
          <a:xfrm rot="5400000">
            <a:off x="4347793" y="-40872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6" descr="Day 1&#10;"/>
          <p:cNvSpPr txBox="1"/>
          <p:nvPr/>
        </p:nvSpPr>
        <p:spPr>
          <a:xfrm>
            <a:off x="3329455" y="1057164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1</a:t>
            </a:r>
            <a:endParaRPr/>
          </a:p>
        </p:txBody>
      </p:sp>
      <p:sp>
        <p:nvSpPr>
          <p:cNvPr id="339" name="Google Shape;339;p16"/>
          <p:cNvSpPr/>
          <p:nvPr/>
        </p:nvSpPr>
        <p:spPr>
          <a:xfrm rot="5400000">
            <a:off x="7004257" y="-40872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6"/>
          <p:cNvSpPr/>
          <p:nvPr/>
        </p:nvSpPr>
        <p:spPr>
          <a:xfrm rot="5400000">
            <a:off x="4347793" y="592099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6" descr="Day 2&#10;"/>
          <p:cNvSpPr txBox="1"/>
          <p:nvPr/>
        </p:nvSpPr>
        <p:spPr>
          <a:xfrm>
            <a:off x="3329456" y="1703943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2</a:t>
            </a:r>
            <a:endParaRPr/>
          </a:p>
        </p:txBody>
      </p:sp>
      <p:sp>
        <p:nvSpPr>
          <p:cNvPr id="342" name="Google Shape;342;p16"/>
          <p:cNvSpPr/>
          <p:nvPr/>
        </p:nvSpPr>
        <p:spPr>
          <a:xfrm rot="5400000">
            <a:off x="7004258" y="592099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6"/>
          <p:cNvSpPr/>
          <p:nvPr/>
        </p:nvSpPr>
        <p:spPr>
          <a:xfrm rot="5400000">
            <a:off x="4347793" y="1246166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6" descr="Day 3&#10;"/>
          <p:cNvSpPr txBox="1"/>
          <p:nvPr/>
        </p:nvSpPr>
        <p:spPr>
          <a:xfrm>
            <a:off x="3329457" y="2325808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3</a:t>
            </a:r>
            <a:endParaRPr/>
          </a:p>
        </p:txBody>
      </p:sp>
      <p:sp>
        <p:nvSpPr>
          <p:cNvPr id="345" name="Google Shape;345;p16"/>
          <p:cNvSpPr/>
          <p:nvPr/>
        </p:nvSpPr>
        <p:spPr>
          <a:xfrm rot="5400000">
            <a:off x="7004258" y="1201474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6"/>
          <p:cNvSpPr/>
          <p:nvPr/>
        </p:nvSpPr>
        <p:spPr>
          <a:xfrm rot="5400000">
            <a:off x="4347793" y="1828897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6" descr="Day 4&#10;"/>
          <p:cNvSpPr txBox="1"/>
          <p:nvPr/>
        </p:nvSpPr>
        <p:spPr>
          <a:xfrm>
            <a:off x="3329457" y="2933045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4</a:t>
            </a:r>
            <a:endParaRPr/>
          </a:p>
        </p:txBody>
      </p:sp>
      <p:sp>
        <p:nvSpPr>
          <p:cNvPr id="348" name="Google Shape;348;p16"/>
          <p:cNvSpPr/>
          <p:nvPr/>
        </p:nvSpPr>
        <p:spPr>
          <a:xfrm rot="5400000">
            <a:off x="7004258" y="1819999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6"/>
          <p:cNvSpPr/>
          <p:nvPr/>
        </p:nvSpPr>
        <p:spPr>
          <a:xfrm rot="5400000">
            <a:off x="4347793" y="2441173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6" descr="Day 5&#10;"/>
          <p:cNvSpPr txBox="1"/>
          <p:nvPr/>
        </p:nvSpPr>
        <p:spPr>
          <a:xfrm>
            <a:off x="3329457" y="3561437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5</a:t>
            </a:r>
            <a:endParaRPr/>
          </a:p>
        </p:txBody>
      </p:sp>
      <p:sp>
        <p:nvSpPr>
          <p:cNvPr id="351" name="Google Shape;351;p16"/>
          <p:cNvSpPr/>
          <p:nvPr/>
        </p:nvSpPr>
        <p:spPr>
          <a:xfrm rot="5400000">
            <a:off x="7004258" y="2441173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6"/>
          <p:cNvSpPr/>
          <p:nvPr/>
        </p:nvSpPr>
        <p:spPr>
          <a:xfrm rot="5400000">
            <a:off x="4347793" y="3053244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6" descr="Day 6&#10;"/>
          <p:cNvSpPr txBox="1"/>
          <p:nvPr/>
        </p:nvSpPr>
        <p:spPr>
          <a:xfrm>
            <a:off x="3329457" y="4153155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6</a:t>
            </a:r>
            <a:endParaRPr/>
          </a:p>
        </p:txBody>
      </p:sp>
      <p:sp>
        <p:nvSpPr>
          <p:cNvPr id="354" name="Google Shape;354;p16"/>
          <p:cNvSpPr/>
          <p:nvPr/>
        </p:nvSpPr>
        <p:spPr>
          <a:xfrm rot="5400000">
            <a:off x="7004258" y="3053244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6"/>
          <p:cNvSpPr/>
          <p:nvPr/>
        </p:nvSpPr>
        <p:spPr>
          <a:xfrm rot="5400000">
            <a:off x="4347793" y="3673232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6" descr="Day 7&#10;"/>
          <p:cNvSpPr txBox="1"/>
          <p:nvPr/>
        </p:nvSpPr>
        <p:spPr>
          <a:xfrm>
            <a:off x="3329457" y="4771269"/>
            <a:ext cx="694401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 7</a:t>
            </a:r>
            <a:endParaRPr/>
          </a:p>
        </p:txBody>
      </p:sp>
      <p:sp>
        <p:nvSpPr>
          <p:cNvPr id="357" name="Google Shape;357;p16"/>
          <p:cNvSpPr/>
          <p:nvPr/>
        </p:nvSpPr>
        <p:spPr>
          <a:xfrm rot="5400000">
            <a:off x="7004258" y="3673232"/>
            <a:ext cx="542855" cy="257953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6"/>
          <p:cNvSpPr/>
          <p:nvPr/>
        </p:nvSpPr>
        <p:spPr>
          <a:xfrm rot="5400000">
            <a:off x="4347792" y="4369085"/>
            <a:ext cx="542855" cy="2579532"/>
          </a:xfrm>
          <a:prstGeom prst="roundRect">
            <a:avLst>
              <a:gd name="adj" fmla="val 16667"/>
            </a:avLst>
          </a:prstGeom>
          <a:solidFill>
            <a:srgbClr val="99D5C7"/>
          </a:solidFill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6" descr="Week total&#10;"/>
          <p:cNvSpPr txBox="1"/>
          <p:nvPr/>
        </p:nvSpPr>
        <p:spPr>
          <a:xfrm>
            <a:off x="3329457" y="5390937"/>
            <a:ext cx="1109744" cy="326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PT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Total da semana</a:t>
            </a:r>
            <a:endParaRPr/>
          </a:p>
        </p:txBody>
      </p:sp>
      <p:sp>
        <p:nvSpPr>
          <p:cNvPr id="360" name="Google Shape;360;p16"/>
          <p:cNvSpPr/>
          <p:nvPr/>
        </p:nvSpPr>
        <p:spPr>
          <a:xfrm rot="5400000">
            <a:off x="7007199" y="4364689"/>
            <a:ext cx="542855" cy="2579531"/>
          </a:xfrm>
          <a:prstGeom prst="roundRect">
            <a:avLst>
              <a:gd name="adj" fmla="val 16667"/>
            </a:avLst>
          </a:prstGeom>
          <a:solidFill>
            <a:srgbClr val="99D5C7"/>
          </a:solidFill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7"/>
          <p:cNvSpPr txBox="1"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pt-PT" b="1"/>
              <a:t>Consolidação </a:t>
            </a:r>
            <a:br>
              <a:rPr lang="pt-PT" b="1"/>
            </a:br>
            <a:r>
              <a:rPr lang="pt-PT" b="1"/>
              <a:t>da Aprendizagem</a:t>
            </a:r>
            <a:endParaRPr/>
          </a:p>
        </p:txBody>
      </p:sp>
      <p:sp>
        <p:nvSpPr>
          <p:cNvPr id="367" name="Google Shape;367;p17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8"/>
          <p:cNvSpPr txBox="1"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/>
              <a:t>Debate - Questão 1</a:t>
            </a:r>
            <a:endParaRPr/>
          </a:p>
        </p:txBody>
      </p:sp>
      <p:sp>
        <p:nvSpPr>
          <p:cNvPr id="373" name="Google Shape;373;p18"/>
          <p:cNvSpPr txBox="1"/>
          <p:nvPr/>
        </p:nvSpPr>
        <p:spPr>
          <a:xfrm>
            <a:off x="323057" y="419845"/>
            <a:ext cx="8497885" cy="1754326"/>
          </a:xfrm>
          <a:prstGeom prst="rect">
            <a:avLst/>
          </a:prstGeom>
          <a:solidFill>
            <a:schemeClr val="lt1"/>
          </a:solidFill>
          <a:ln w="571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 é o nome da substância pegajosa composta de bactérias que se aglomerada nos nossos dentes? </a:t>
            </a:r>
            <a:endParaRPr/>
          </a:p>
        </p:txBody>
      </p:sp>
      <p:sp>
        <p:nvSpPr>
          <p:cNvPr id="374" name="Google Shape;374;p18"/>
          <p:cNvSpPr/>
          <p:nvPr/>
        </p:nvSpPr>
        <p:spPr>
          <a:xfrm>
            <a:off x="2791901" y="3128869"/>
            <a:ext cx="3560195" cy="230505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117E6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Placa bacteriana</a:t>
            </a:r>
            <a:endParaRPr/>
          </a:p>
        </p:txBody>
      </p:sp>
      <p:sp>
        <p:nvSpPr>
          <p:cNvPr id="375" name="Google Shape;375;p18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9"/>
          <p:cNvSpPr txBox="1"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/>
              <a:t>Debate - Questão 2</a:t>
            </a:r>
            <a:endParaRPr/>
          </a:p>
        </p:txBody>
      </p:sp>
      <p:sp>
        <p:nvSpPr>
          <p:cNvPr id="381" name="Google Shape;381;p19"/>
          <p:cNvSpPr txBox="1"/>
          <p:nvPr/>
        </p:nvSpPr>
        <p:spPr>
          <a:xfrm>
            <a:off x="323057" y="410320"/>
            <a:ext cx="8497885" cy="2062103"/>
          </a:xfrm>
          <a:prstGeom prst="rect">
            <a:avLst/>
          </a:prstGeom>
          <a:solidFill>
            <a:schemeClr val="lt1"/>
          </a:solidFill>
          <a:ln w="571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 substância doce encontrada em muitos alimentos e bebidas pode fazer com que as bactérias e ácidos a ataquem os nossos dentes? </a:t>
            </a:r>
            <a:endParaRPr/>
          </a:p>
        </p:txBody>
      </p:sp>
      <p:sp>
        <p:nvSpPr>
          <p:cNvPr id="382" name="Google Shape;382;p19"/>
          <p:cNvSpPr/>
          <p:nvPr/>
        </p:nvSpPr>
        <p:spPr>
          <a:xfrm>
            <a:off x="2791901" y="3429000"/>
            <a:ext cx="3560195" cy="230505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117E6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Açúcar</a:t>
            </a:r>
            <a:endParaRPr/>
          </a:p>
        </p:txBody>
      </p:sp>
      <p:sp>
        <p:nvSpPr>
          <p:cNvPr id="383" name="Google Shape;383;p19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"/>
          <p:cNvSpPr txBox="1">
            <a:spLocks noGrp="1"/>
          </p:cNvSpPr>
          <p:nvPr>
            <p:ph type="title"/>
          </p:nvPr>
        </p:nvSpPr>
        <p:spPr>
          <a:xfrm>
            <a:off x="670924" y="20945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 sz="3600" b="1"/>
              <a:t>Resultados da Aprendizagem</a:t>
            </a:r>
            <a:endParaRPr sz="3600"/>
          </a:p>
        </p:txBody>
      </p:sp>
      <p:sp>
        <p:nvSpPr>
          <p:cNvPr id="213" name="Google Shape;213;p2"/>
          <p:cNvSpPr txBox="1">
            <a:spLocks noGrp="1"/>
          </p:cNvSpPr>
          <p:nvPr>
            <p:ph type="body" idx="1"/>
          </p:nvPr>
        </p:nvSpPr>
        <p:spPr>
          <a:xfrm>
            <a:off x="380325" y="1483500"/>
            <a:ext cx="8637000" cy="40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sz="2100" b="1"/>
              <a:t>Todos os alunos irão: </a:t>
            </a:r>
            <a:endParaRPr sz="2100" b="1"/>
          </a:p>
          <a:p>
            <a:pPr marL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100" b="1"/>
          </a:p>
          <a:p>
            <a:pPr marL="342900" lvl="0" indent="-32385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o que é a placa bacteriana e como se forma. </a:t>
            </a:r>
            <a:endParaRPr sz="2500"/>
          </a:p>
          <a:p>
            <a:pPr marL="342900" lvl="0" indent="-323850" algn="just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que alimentos e bebidas podem causar cárie dentária. </a:t>
            </a:r>
            <a:endParaRPr sz="2100"/>
          </a:p>
          <a:p>
            <a:pPr marL="342900" lvl="0" indent="-323850" algn="just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as consequências da cárie dentária. </a:t>
            </a:r>
            <a:endParaRPr sz="2500"/>
          </a:p>
          <a:p>
            <a:pPr marL="342900" lvl="0" indent="-323850" algn="just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como escovar os dentes de forma eficaz. </a:t>
            </a:r>
            <a:endParaRPr sz="2500"/>
          </a:p>
          <a:p>
            <a:pPr marL="342900" lvl="0" indent="-323850" algn="just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que limitar os alimentos e as bebidas açucarados pode reduzir as cáries dentárias. </a:t>
            </a:r>
            <a:endParaRPr sz="2500"/>
          </a:p>
          <a:p>
            <a:pPr marL="342900" lvl="0" indent="-323850" algn="just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∙"/>
            </a:pPr>
            <a:r>
              <a:rPr lang="pt-PT" sz="2100"/>
              <a:t>Entender que o que fazem para ajudar o seu animal de estimação a ser saudável é o mesmo que têm de fazer por si próprios.</a:t>
            </a:r>
            <a:endParaRPr sz="2100"/>
          </a:p>
        </p:txBody>
      </p:sp>
      <p:sp>
        <p:nvSpPr>
          <p:cNvPr id="214" name="Google Shape;214;p2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0"/>
          <p:cNvSpPr txBox="1"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/>
              <a:t>Debate - Questão 3</a:t>
            </a:r>
            <a:endParaRPr/>
          </a:p>
        </p:txBody>
      </p:sp>
      <p:sp>
        <p:nvSpPr>
          <p:cNvPr id="389" name="Google Shape;389;p20"/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solidFill>
            <a:schemeClr val="lt1"/>
          </a:solidFill>
          <a:ln w="571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Porque devemos limitar o número de vezes que comemos alimentos e bebidas com adição de açúcar? </a:t>
            </a:r>
            <a:endParaRPr/>
          </a:p>
        </p:txBody>
      </p:sp>
      <p:sp>
        <p:nvSpPr>
          <p:cNvPr id="390" name="Google Shape;390;p20"/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>
              <a:gd name="adj" fmla="val 12500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evitar acumular placa e a deterioração dentária </a:t>
            </a:r>
            <a:endParaRPr/>
          </a:p>
        </p:txBody>
      </p:sp>
      <p:sp>
        <p:nvSpPr>
          <p:cNvPr id="391" name="Google Shape;391;p20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1"/>
          <p:cNvSpPr txBox="1"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/>
              <a:t>Debate - Questão 4</a:t>
            </a:r>
            <a:endParaRPr/>
          </a:p>
        </p:txBody>
      </p:sp>
      <p:sp>
        <p:nvSpPr>
          <p:cNvPr id="397" name="Google Shape;397;p21"/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solidFill>
            <a:schemeClr val="lt1"/>
          </a:solidFill>
          <a:ln w="5715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Quantas vezes por dia devemos escovar os dentes com pasta de dentes com flúor? </a:t>
            </a:r>
            <a:endParaRPr/>
          </a:p>
        </p:txBody>
      </p:sp>
      <p:sp>
        <p:nvSpPr>
          <p:cNvPr id="398" name="Google Shape;398;p21"/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>
              <a:gd name="adj" fmla="val 12500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Pelo menos duas vezes</a:t>
            </a:r>
            <a:endParaRPr/>
          </a:p>
        </p:txBody>
      </p:sp>
      <p:sp>
        <p:nvSpPr>
          <p:cNvPr id="399" name="Google Shape;399;p21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"/>
          <p:cNvSpPr txBox="1"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PT" sz="3600" b="1"/>
              <a:t>Ligações Curriculares</a:t>
            </a:r>
            <a:endParaRPr sz="3600"/>
          </a:p>
        </p:txBody>
      </p:sp>
      <p:sp>
        <p:nvSpPr>
          <p:cNvPr id="220" name="Google Shape;220;p3"/>
          <p:cNvSpPr txBox="1">
            <a:spLocks noGrp="1"/>
          </p:cNvSpPr>
          <p:nvPr>
            <p:ph type="body" idx="1"/>
          </p:nvPr>
        </p:nvSpPr>
        <p:spPr>
          <a:xfrm>
            <a:off x="830825" y="1690675"/>
            <a:ext cx="7775700" cy="39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 b="1"/>
              <a:t>Cidadania e Desenvolvimento 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/>
              <a:t>• Saúde e prevenção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 b="1"/>
              <a:t>Ciências Naturais 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/>
              <a:t>• Trabalhar com espírito científico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/>
              <a:t>• Animais, incluindo humanos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 b="1"/>
              <a:t>Português / Inglês </a:t>
            </a: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</a:pPr>
            <a:r>
              <a:rPr lang="pt-PT" sz="2900"/>
              <a:t>• Leitura e compreensão </a:t>
            </a:r>
            <a:endParaRPr sz="2900"/>
          </a:p>
        </p:txBody>
      </p:sp>
      <p:sp>
        <p:nvSpPr>
          <p:cNvPr id="221" name="Google Shape;221;p3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"/>
          <p:cNvSpPr txBox="1">
            <a:spLocks noGrp="1"/>
          </p:cNvSpPr>
          <p:nvPr>
            <p:ph type="title"/>
          </p:nvPr>
        </p:nvSpPr>
        <p:spPr>
          <a:xfrm>
            <a:off x="628650" y="381183"/>
            <a:ext cx="7886700" cy="83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PT" sz="3500" b="1"/>
              <a:t>Como prevenir a cárie dentária?</a:t>
            </a:r>
            <a:endParaRPr/>
          </a:p>
        </p:txBody>
      </p:sp>
      <p:sp>
        <p:nvSpPr>
          <p:cNvPr id="227" name="Google Shape;227;p4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  <p:sp>
        <p:nvSpPr>
          <p:cNvPr id="228" name="Google Shape;228;p4"/>
          <p:cNvSpPr/>
          <p:nvPr/>
        </p:nvSpPr>
        <p:spPr>
          <a:xfrm>
            <a:off x="488654" y="1679848"/>
            <a:ext cx="8026695" cy="653753"/>
          </a:xfrm>
          <a:prstGeom prst="roundRect">
            <a:avLst>
              <a:gd name="adj" fmla="val 16667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cárie dentária é uma doença que pode ser evitada. </a:t>
            </a:r>
            <a:endParaRPr/>
          </a:p>
        </p:txBody>
      </p:sp>
      <p:sp>
        <p:nvSpPr>
          <p:cNvPr id="229" name="Google Shape;229;p4"/>
          <p:cNvSpPr/>
          <p:nvPr/>
        </p:nvSpPr>
        <p:spPr>
          <a:xfrm>
            <a:off x="488653" y="2741692"/>
            <a:ext cx="8026696" cy="1579394"/>
          </a:xfrm>
          <a:prstGeom prst="roundRect">
            <a:avLst>
              <a:gd name="adj" fmla="val 16667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Podes evitar a cárie dentária comendo alimentos e bebidas açucarados com menos frequência e em menores quantidades, e escovando os dentes com pasta dentífrica com flúor antes de te deitares e de manhã. </a:t>
            </a:r>
            <a:endParaRPr/>
          </a:p>
        </p:txBody>
      </p:sp>
      <p:sp>
        <p:nvSpPr>
          <p:cNvPr id="230" name="Google Shape;230;p4"/>
          <p:cNvSpPr/>
          <p:nvPr/>
        </p:nvSpPr>
        <p:spPr>
          <a:xfrm>
            <a:off x="488653" y="4729178"/>
            <a:ext cx="8026696" cy="985834"/>
          </a:xfrm>
          <a:prstGeom prst="roundRect">
            <a:avLst>
              <a:gd name="adj" fmla="val 16667"/>
            </a:avLst>
          </a:prstGeom>
          <a:solidFill>
            <a:srgbClr val="117E62"/>
          </a:solidFill>
          <a:ln w="12700" cap="flat" cmpd="sng">
            <a:solidFill>
              <a:srgbClr val="117E6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Após a escovagem, é importante cuspir em vez de enxaguar para deixar algum flúor a proteger os dentes das bactérias.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"/>
          <p:cNvSpPr txBox="1">
            <a:spLocks noGrp="1"/>
          </p:cNvSpPr>
          <p:nvPr>
            <p:ph type="title"/>
          </p:nvPr>
        </p:nvSpPr>
        <p:spPr>
          <a:xfrm>
            <a:off x="0" y="-6"/>
            <a:ext cx="9144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PT" sz="3200" b="1"/>
              <a:t>Porque é que a higiene oral é importante?</a:t>
            </a:r>
            <a:endParaRPr sz="3700"/>
          </a:p>
        </p:txBody>
      </p:sp>
      <p:sp>
        <p:nvSpPr>
          <p:cNvPr id="237" name="Google Shape;237;p5"/>
          <p:cNvSpPr txBox="1">
            <a:spLocks noGrp="1"/>
          </p:cNvSpPr>
          <p:nvPr>
            <p:ph type="body" idx="1"/>
          </p:nvPr>
        </p:nvSpPr>
        <p:spPr>
          <a:xfrm>
            <a:off x="414925" y="1268251"/>
            <a:ext cx="8229600" cy="43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15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PT" sz="1600"/>
              <a:t>Uma substância branca e pegajosa chamada placa bacteriana acumula-se continuamente nos nossos dentes.  Se não escovarmos os dentes, essa substância torna-se mais espessa.</a:t>
            </a:r>
            <a:endParaRPr sz="2600"/>
          </a:p>
          <a:p>
            <a:pPr marL="228600" lvl="0" indent="-215900" algn="just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PT" sz="1600"/>
              <a:t>A placa bacteriana é composta por bactérias.</a:t>
            </a:r>
            <a:endParaRPr sz="2600"/>
          </a:p>
          <a:p>
            <a:pPr marL="228600" lvl="0" indent="-215900" algn="just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PT" sz="1600"/>
              <a:t>As bactérias utilizam o açúcar da nossa alimentação para produzir ácido que dissolve os dentes e forma um buraco chamado cárie dentária.</a:t>
            </a:r>
            <a:endParaRPr sz="2600"/>
          </a:p>
          <a:p>
            <a:pPr marL="228600" lvl="0" indent="-215900" algn="just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PT" sz="1600"/>
              <a:t>Sem tratamento dentário, o ácido pode penetrar na polpa, atingindo o nervo e inflamando as estruturas circundantes, podendo resultar num abcesso – o que é muito doloroso! </a:t>
            </a:r>
            <a:endParaRPr sz="2600"/>
          </a:p>
          <a:p>
            <a:pPr marL="228600" lvl="0" indent="-215900" algn="just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PT" sz="1600"/>
              <a:t>Mais de 1 em cada 5 crianças têm cáries dentárias e é a principal razão para as crianças com idades compreendidas entre os 5 e os 9 anos serem hospitalizadas.</a:t>
            </a:r>
            <a:endParaRPr sz="2600"/>
          </a:p>
        </p:txBody>
      </p:sp>
      <p:sp>
        <p:nvSpPr>
          <p:cNvPr id="238" name="Google Shape;238;p5"/>
          <p:cNvSpPr txBox="1"/>
          <p:nvPr/>
        </p:nvSpPr>
        <p:spPr>
          <a:xfrm>
            <a:off x="935239" y="5437928"/>
            <a:ext cx="7521900" cy="523200"/>
          </a:xfrm>
          <a:prstGeom prst="rect">
            <a:avLst/>
          </a:prstGeom>
          <a:solidFill>
            <a:srgbClr val="117E62"/>
          </a:solidFill>
          <a:ln w="9525" cap="flat" cmpd="sng">
            <a:solidFill>
              <a:srgbClr val="117E6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pt-PT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P1: Quantos dentes definitivos temos?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6"/>
          <p:cNvSpPr txBox="1">
            <a:spLocks noGrp="1"/>
          </p:cNvSpPr>
          <p:nvPr>
            <p:ph type="title" idx="4294967295"/>
          </p:nvPr>
        </p:nvSpPr>
        <p:spPr>
          <a:xfrm>
            <a:off x="391886" y="837747"/>
            <a:ext cx="8469085" cy="553998"/>
          </a:xfrm>
          <a:prstGeom prst="rect">
            <a:avLst/>
          </a:prstGeom>
          <a:solidFill>
            <a:srgbClr val="117E62"/>
          </a:solidFill>
          <a:ln w="9525" cap="flat" cmpd="sng">
            <a:solidFill>
              <a:srgbClr val="117E6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pt-PT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P2: Como </a:t>
            </a:r>
            <a:r>
              <a:rPr lang="pt-PT" sz="3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podemos</a:t>
            </a:r>
            <a:r>
              <a:rPr lang="pt-PT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prevenir a cárie dentária?</a:t>
            </a:r>
            <a:endParaRPr/>
          </a:p>
        </p:txBody>
      </p:sp>
      <p:sp>
        <p:nvSpPr>
          <p:cNvPr id="244" name="Google Shape;244;p6"/>
          <p:cNvSpPr/>
          <p:nvPr/>
        </p:nvSpPr>
        <p:spPr>
          <a:xfrm>
            <a:off x="779721" y="2581382"/>
            <a:ext cx="2117591" cy="1695236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AF482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lang="pt-PT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Ter uma boa alimentação com baixo teor de açúcar</a:t>
            </a:r>
            <a:endParaRPr/>
          </a:p>
        </p:txBody>
      </p:sp>
      <p:sp>
        <p:nvSpPr>
          <p:cNvPr id="245" name="Google Shape;245;p6"/>
          <p:cNvSpPr/>
          <p:nvPr/>
        </p:nvSpPr>
        <p:spPr>
          <a:xfrm>
            <a:off x="3548606" y="2581382"/>
            <a:ext cx="2117591" cy="1695236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AF482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lang="pt-PT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Escovar os dentes duas vezes por dia</a:t>
            </a:r>
            <a:endParaRPr/>
          </a:p>
        </p:txBody>
      </p:sp>
      <p:sp>
        <p:nvSpPr>
          <p:cNvPr id="246" name="Google Shape;246;p6"/>
          <p:cNvSpPr/>
          <p:nvPr/>
        </p:nvSpPr>
        <p:spPr>
          <a:xfrm>
            <a:off x="6317492" y="2581382"/>
            <a:ext cx="2117591" cy="1695236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AF482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lang="pt-PT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Utilizar pasta de dentes com flúor</a:t>
            </a:r>
            <a:endParaRPr/>
          </a:p>
        </p:txBody>
      </p:sp>
      <p:sp>
        <p:nvSpPr>
          <p:cNvPr id="247" name="Google Shape;247;p6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2564"/>
              </a:buClr>
              <a:buSzPts val="1800"/>
              <a:buFont typeface="Calibri"/>
              <a:buNone/>
            </a:pPr>
            <a:r>
              <a:rPr lang="pt-PT">
                <a:solidFill>
                  <a:srgbClr val="302564"/>
                </a:solidFill>
                <a:latin typeface="Calibri"/>
                <a:ea typeface="Calibri"/>
                <a:cs typeface="Calibri"/>
                <a:sym typeface="Calibri"/>
              </a:rPr>
              <a:t>e-Bug.eu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"/>
          <p:cNvSpPr txBox="1">
            <a:spLocks noGrp="1"/>
          </p:cNvSpPr>
          <p:nvPr>
            <p:ph type="title"/>
          </p:nvPr>
        </p:nvSpPr>
        <p:spPr>
          <a:xfrm>
            <a:off x="628650" y="127001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PT" sz="3500" b="1"/>
              <a:t>Porque precisamos de uma boa dieta para prevenir a cárie dentária?</a:t>
            </a:r>
            <a:endParaRPr/>
          </a:p>
        </p:txBody>
      </p:sp>
      <p:sp>
        <p:nvSpPr>
          <p:cNvPr id="254" name="Google Shape;254;p7"/>
          <p:cNvSpPr txBox="1">
            <a:spLocks noGrp="1"/>
          </p:cNvSpPr>
          <p:nvPr>
            <p:ph type="body" idx="1"/>
          </p:nvPr>
        </p:nvSpPr>
        <p:spPr>
          <a:xfrm>
            <a:off x="475251" y="1465365"/>
            <a:ext cx="8508922" cy="49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PT" sz="2000" dirty="0"/>
              <a:t>O açúcar presente nos alimentos ou bebidas que consumimos ataca os dentes e dissolve o esmalte, provocando o aparecimento de buracos (cáries).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PT" sz="2000" dirty="0"/>
              <a:t>Estes “ataques de açúcar” devem ser reduzidos ao mínimo e limitados às refeições para reduzir o risco de cáries dentárias.</a:t>
            </a:r>
            <a:endParaRPr dirty="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PT" sz="2000" dirty="0"/>
              <a:t>Alimentos e bebidas açucarados incluem doces, bolos, biscoitos e alguns sumos de fruta e refrigerantes com gás.</a:t>
            </a:r>
            <a:endParaRPr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grpSp>
        <p:nvGrpSpPr>
          <p:cNvPr id="256" name="Google Shape;256;p7" descr="Q3: What is this image? What information can you learn from it?&#10;"/>
          <p:cNvGrpSpPr/>
          <p:nvPr/>
        </p:nvGrpSpPr>
        <p:grpSpPr>
          <a:xfrm>
            <a:off x="4909587" y="4173517"/>
            <a:ext cx="3697993" cy="2139256"/>
            <a:chOff x="4909587" y="4173517"/>
            <a:chExt cx="3697993" cy="2139256"/>
          </a:xfrm>
        </p:grpSpPr>
        <p:sp>
          <p:nvSpPr>
            <p:cNvPr id="257" name="Google Shape;257;p7"/>
            <p:cNvSpPr/>
            <p:nvPr/>
          </p:nvSpPr>
          <p:spPr>
            <a:xfrm>
              <a:off x="4909587" y="4173517"/>
              <a:ext cx="3697993" cy="2139256"/>
            </a:xfrm>
            <a:prstGeom prst="rect">
              <a:avLst/>
            </a:prstGeom>
            <a:solidFill>
              <a:srgbClr val="117E62"/>
            </a:solidFill>
            <a:ln w="12700" cap="flat" cmpd="sng">
              <a:solidFill>
                <a:srgbClr val="117E6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7"/>
            <p:cNvSpPr txBox="1"/>
            <p:nvPr/>
          </p:nvSpPr>
          <p:spPr>
            <a:xfrm>
              <a:off x="5073507" y="4412101"/>
              <a:ext cx="3441843" cy="1569660"/>
            </a:xfrm>
            <a:prstGeom prst="rect">
              <a:avLst/>
            </a:prstGeom>
            <a:solidFill>
              <a:srgbClr val="117E62"/>
            </a:solidFill>
            <a:ln w="9525" cap="flat" cmpd="sng">
              <a:solidFill>
                <a:srgbClr val="117E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Arial"/>
                <a:buNone/>
              </a:pPr>
              <a:r>
                <a:rPr lang="pt-PT" sz="2400" b="1" i="0" u="none" strike="noStrike" cap="none" dirty="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P3: O que representa esta imagem? Que informações podes retirar daqui?</a:t>
              </a:r>
              <a:endParaRPr dirty="0"/>
            </a:p>
          </p:txBody>
        </p:sp>
      </p:grp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112" y="4320631"/>
            <a:ext cx="36576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8"/>
          <p:cNvSpPr txBox="1"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pt-PT" b="1"/>
              <a:t>Porque precisamos de escovar os dentes?</a:t>
            </a:r>
            <a:endParaRPr/>
          </a:p>
        </p:txBody>
      </p:sp>
      <p:sp>
        <p:nvSpPr>
          <p:cNvPr id="265" name="Google Shape;265;p8"/>
          <p:cNvSpPr txBox="1">
            <a:spLocks noGrp="1"/>
          </p:cNvSpPr>
          <p:nvPr>
            <p:ph type="body" idx="1"/>
          </p:nvPr>
        </p:nvSpPr>
        <p:spPr>
          <a:xfrm>
            <a:off x="324474" y="1417638"/>
            <a:ext cx="8218487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>
              <a:solidFill>
                <a:srgbClr val="254D99"/>
              </a:solidFill>
            </a:endParaRPr>
          </a:p>
          <a:p>
            <a:pPr marL="685800" lvl="1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PT"/>
              <a:t>Escovar os dentes antes de ires para a cama e de manhã com uma quantidade de pasta dentífrica com flúor do tamanho de uma ervilha ajuda a remover a placa bacteriana e as bactérias.</a:t>
            </a:r>
            <a:endParaRPr/>
          </a:p>
          <a:p>
            <a:pPr marL="685800" lvl="1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685800" lvl="1" indent="-457200" algn="just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pt-PT"/>
              <a:t>Após a escovagem, é importante cuspir em vez de enxaguar para deixar algum flúor a proteger os dentes das bactérias.</a:t>
            </a:r>
            <a:endParaRPr/>
          </a:p>
          <a:p>
            <a:pPr marL="400050" lvl="1" indent="0" algn="just" rtl="0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  <a:p>
            <a:pPr marL="685800" lvl="1" indent="-215900" algn="just" rtl="0">
              <a:lnSpc>
                <a:spcPct val="2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/>
          </a:p>
        </p:txBody>
      </p:sp>
      <p:sp>
        <p:nvSpPr>
          <p:cNvPr id="266" name="Google Shape;266;p8"/>
          <p:cNvSpPr txBox="1"/>
          <p:nvPr/>
        </p:nvSpPr>
        <p:spPr>
          <a:xfrm>
            <a:off x="976045" y="5224919"/>
            <a:ext cx="7191910" cy="954107"/>
          </a:xfrm>
          <a:prstGeom prst="rect">
            <a:avLst/>
          </a:prstGeom>
          <a:solidFill>
            <a:srgbClr val="117E62"/>
          </a:solidFill>
          <a:ln w="9525" cap="flat" cmpd="sng">
            <a:solidFill>
              <a:srgbClr val="117E6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pt-PT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P4: Porque é que a pasta de dentes com flúor é recomendada?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"/>
          <p:cNvSpPr txBox="1">
            <a:spLocks noGrp="1"/>
          </p:cNvSpPr>
          <p:nvPr>
            <p:ph type="title" idx="4294967295"/>
          </p:nvPr>
        </p:nvSpPr>
        <p:spPr>
          <a:xfrm>
            <a:off x="771400" y="2002625"/>
            <a:ext cx="74709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pt-PT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Atividade Principal:</a:t>
            </a:r>
            <a:endParaRPr sz="3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pt-PT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Ataque à Placa</a:t>
            </a:r>
            <a:endParaRPr sz="3400"/>
          </a:p>
        </p:txBody>
      </p:sp>
      <p:sp>
        <p:nvSpPr>
          <p:cNvPr id="272" name="Google Shape;272;p9"/>
          <p:cNvSpPr txBox="1">
            <a:spLocks noGrp="1"/>
          </p:cNvSpPr>
          <p:nvPr>
            <p:ph type="ft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e-Bug.eu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rgbClr val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rgbClr val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-Bug theme">
  <a:themeElements>
    <a:clrScheme name="e-Bug master">
      <a:dk1>
        <a:srgbClr val="302564"/>
      </a:dk1>
      <a:lt1>
        <a:srgbClr val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1030</Words>
  <Application>Microsoft Office PowerPoint</Application>
  <PresentationFormat>Apresentação no Ecrã (4:3)</PresentationFormat>
  <Paragraphs>114</Paragraphs>
  <Slides>21</Slides>
  <Notes>21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dos diapositivos</vt:lpstr>
      </vt:variant>
      <vt:variant>
        <vt:i4>21</vt:i4>
      </vt:variant>
    </vt:vector>
  </HeadingPairs>
  <TitlesOfParts>
    <vt:vector size="27" baseType="lpstr">
      <vt:lpstr>Arial</vt:lpstr>
      <vt:lpstr>Calibri</vt:lpstr>
      <vt:lpstr>Noto Sans Symbols</vt:lpstr>
      <vt:lpstr>Office Theme</vt:lpstr>
      <vt:lpstr>Office Theme</vt:lpstr>
      <vt:lpstr>e-Bug theme</vt:lpstr>
      <vt:lpstr>Prevenção de Infeção: Higiene Oral</vt:lpstr>
      <vt:lpstr>Resultados da Aprendizagem</vt:lpstr>
      <vt:lpstr>Ligações Curriculares</vt:lpstr>
      <vt:lpstr>Como prevenir a cárie dentária?</vt:lpstr>
      <vt:lpstr>Porque é que a higiene oral é importante?</vt:lpstr>
      <vt:lpstr>P2: Como podemos prevenir a cárie dentária?</vt:lpstr>
      <vt:lpstr>Porque precisamos de uma boa dieta para prevenir a cárie dentária?</vt:lpstr>
      <vt:lpstr>Porque precisamos de escovar os dentes?</vt:lpstr>
      <vt:lpstr>Atividade Principal: Ataque à Placa</vt:lpstr>
      <vt:lpstr>Atividade de Ataque à Placa</vt:lpstr>
      <vt:lpstr>Atividade 2: Atividade de Bebida com Açúcar </vt:lpstr>
      <vt:lpstr>Atividade da bebida com açúcar</vt:lpstr>
      <vt:lpstr>Pontos de Debate</vt:lpstr>
      <vt:lpstr>Debate</vt:lpstr>
      <vt:lpstr>Atividades Suplementares</vt:lpstr>
      <vt:lpstr>Diário de Escovagem</vt:lpstr>
      <vt:lpstr>Consolidação  da Aprendizagem</vt:lpstr>
      <vt:lpstr>Debate - Questão 1</vt:lpstr>
      <vt:lpstr>Debate - Questão 2</vt:lpstr>
      <vt:lpstr>Debate - Questão 3</vt:lpstr>
      <vt:lpstr>Debate - Questão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Prevenção de Infeção: Higiene Oral</dc:title>
  <dc:creator>Amy Jackson</dc:creator>
  <cp:lastModifiedBy>Joana Ribeiro</cp:lastModifiedBy>
  <cp:revision>7</cp:revision>
  <dcterms:created xsi:type="dcterms:W3CDTF">2022-02-28T09:25:11Z</dcterms:created>
  <dcterms:modified xsi:type="dcterms:W3CDTF">2023-12-20T11:32:24Z</dcterms:modified>
</cp:coreProperties>
</file>