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0" r:id="rId3"/>
    <p:sldId id="275" r:id="rId4"/>
    <p:sldId id="277" r:id="rId5"/>
    <p:sldId id="278" r:id="rId6"/>
    <p:sldId id="279" r:id="rId7"/>
    <p:sldId id="280" r:id="rId8"/>
    <p:sldId id="282" r:id="rId9"/>
    <p:sldId id="281" r:id="rId10"/>
    <p:sldId id="283" r:id="rId11"/>
  </p:sldIdLst>
  <p:sldSz cx="9144000" cy="6858000" type="screen4x3"/>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079964-5700-D1AB-90FB-F4E232CBB104}" name="virginie Hugues" initials="vH" userId="f5ff6c274e13bc49"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2564"/>
    <a:srgbClr val="5B225F"/>
    <a:srgbClr val="1F396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49" autoAdjust="0"/>
    <p:restoredTop sz="86397" autoAdjust="0"/>
  </p:normalViewPr>
  <p:slideViewPr>
    <p:cSldViewPr>
      <p:cViewPr varScale="1">
        <p:scale>
          <a:sx n="65" d="100"/>
          <a:sy n="65" d="100"/>
        </p:scale>
        <p:origin x="1086" y="78"/>
      </p:cViewPr>
      <p:guideLst>
        <p:guide orient="horz" pos="2160"/>
        <p:guide pos="2880"/>
      </p:guideLst>
    </p:cSldViewPr>
  </p:slideViewPr>
  <p:outlineViewPr>
    <p:cViewPr>
      <p:scale>
        <a:sx n="33" d="100"/>
        <a:sy n="33" d="100"/>
      </p:scale>
      <p:origin x="0" y="-654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B0D2974-F36F-472A-A481-04CA3D0E491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fr-FR" dirty="0"/>
          </a:p>
        </p:txBody>
      </p:sp>
      <p:sp>
        <p:nvSpPr>
          <p:cNvPr id="3" name="Espace réservé de la date 2">
            <a:extLst>
              <a:ext uri="{FF2B5EF4-FFF2-40B4-BE49-F238E27FC236}">
                <a16:creationId xmlns:a16="http://schemas.microsoft.com/office/drawing/2014/main" id="{5589EDFF-4C2B-4022-A486-E9FB54CEBFD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F650893E-E228-458F-82A8-C930E09CE9A1}" type="datetimeFigureOut">
              <a:rPr lang="fr-FR"/>
              <a:pPr>
                <a:defRPr/>
              </a:pPr>
              <a:t>23/09/2025</a:t>
            </a:fld>
            <a:endParaRPr lang="fr-FR" dirty="0"/>
          </a:p>
        </p:txBody>
      </p:sp>
      <p:sp>
        <p:nvSpPr>
          <p:cNvPr id="4" name="Espace réservé de l'image des diapositives 3">
            <a:extLst>
              <a:ext uri="{FF2B5EF4-FFF2-40B4-BE49-F238E27FC236}">
                <a16:creationId xmlns:a16="http://schemas.microsoft.com/office/drawing/2014/main" id="{D18C9539-E38F-442B-9D4D-02EC7B85173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Espace réservé des commentaires 4">
            <a:extLst>
              <a:ext uri="{FF2B5EF4-FFF2-40B4-BE49-F238E27FC236}">
                <a16:creationId xmlns:a16="http://schemas.microsoft.com/office/drawing/2014/main" id="{B47E7B73-C244-4F21-A263-8225FE5F5A5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C7021DA4-688D-4E5E-896A-B7C17F60DD3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fr-FR" dirty="0"/>
          </a:p>
        </p:txBody>
      </p:sp>
      <p:sp>
        <p:nvSpPr>
          <p:cNvPr id="7" name="Espace réservé du numéro de diapositive 6">
            <a:extLst>
              <a:ext uri="{FF2B5EF4-FFF2-40B4-BE49-F238E27FC236}">
                <a16:creationId xmlns:a16="http://schemas.microsoft.com/office/drawing/2014/main" id="{DABF4D14-03B8-4667-940D-FD70314E1D5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41BAE46-0D80-4F5C-B73E-37F5934FACA0}" type="slidenum">
              <a:rPr lang="fr-FR" altLang="fr-FR"/>
              <a:pPr/>
              <a:t>‹N°›</a:t>
            </a:fld>
            <a:endParaRPr lang="fr-FR" altLang="fr-F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41BAE46-0D80-4F5C-B73E-37F5934FACA0}" type="slidenum">
              <a:rPr lang="fr-FR" altLang="fr-FR" smtClean="0"/>
              <a:pPr/>
              <a:t>2</a:t>
            </a:fld>
            <a:endParaRPr lang="fr-FR" altLang="fr-FR" dirty="0"/>
          </a:p>
        </p:txBody>
      </p:sp>
    </p:spTree>
    <p:extLst>
      <p:ext uri="{BB962C8B-B14F-4D97-AF65-F5344CB8AC3E}">
        <p14:creationId xmlns:p14="http://schemas.microsoft.com/office/powerpoint/2010/main" val="247012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E6AC86E-9368-47E0-B780-73A0CCCC3DD1}"/>
              </a:ext>
            </a:extLst>
          </p:cNvPr>
          <p:cNvSpPr>
            <a:spLocks noGrp="1"/>
          </p:cNvSpPr>
          <p:nvPr>
            <p:ph type="dt" sz="half" idx="10"/>
          </p:nvPr>
        </p:nvSpPr>
        <p:spPr/>
        <p:txBody>
          <a:bodyPr/>
          <a:lstStyle>
            <a:lvl1pPr>
              <a:defRPr/>
            </a:lvl1pPr>
          </a:lstStyle>
          <a:p>
            <a:pPr>
              <a:defRPr/>
            </a:pPr>
            <a:fld id="{81253861-BB23-4398-8C8D-3750A8BF93CC}"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9388206B-7FBA-413B-B798-4B909EAD0A95}"/>
              </a:ext>
            </a:extLst>
          </p:cNvPr>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04DE789E-5E87-4D93-ADEB-C838D1DA1720}"/>
              </a:ext>
            </a:extLst>
          </p:cNvPr>
          <p:cNvSpPr>
            <a:spLocks noGrp="1"/>
          </p:cNvSpPr>
          <p:nvPr>
            <p:ph type="sldNum" sz="quarter" idx="12"/>
          </p:nvPr>
        </p:nvSpPr>
        <p:spPr/>
        <p:txBody>
          <a:bodyPr/>
          <a:lstStyle>
            <a:lvl1pPr>
              <a:defRPr/>
            </a:lvl1pPr>
          </a:lstStyle>
          <a:p>
            <a:fld id="{2EA5D80B-B43F-4DB3-BC28-0B59D3CFC52B}" type="slidenum">
              <a:rPr lang="fr-FR" altLang="fr-FR"/>
              <a:pPr/>
              <a:t>‹N°›</a:t>
            </a:fld>
            <a:endParaRPr lang="fr-FR" altLang="fr-FR" dirty="0"/>
          </a:p>
        </p:txBody>
      </p:sp>
    </p:spTree>
    <p:extLst>
      <p:ext uri="{BB962C8B-B14F-4D97-AF65-F5344CB8AC3E}">
        <p14:creationId xmlns:p14="http://schemas.microsoft.com/office/powerpoint/2010/main" val="4186264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64C4FE8-B43B-49B5-9B09-7F50B3A000E7}"/>
              </a:ext>
            </a:extLst>
          </p:cNvPr>
          <p:cNvSpPr>
            <a:spLocks noGrp="1"/>
          </p:cNvSpPr>
          <p:nvPr>
            <p:ph type="dt" sz="half" idx="10"/>
          </p:nvPr>
        </p:nvSpPr>
        <p:spPr/>
        <p:txBody>
          <a:bodyPr/>
          <a:lstStyle>
            <a:lvl1pPr>
              <a:defRPr/>
            </a:lvl1pPr>
          </a:lstStyle>
          <a:p>
            <a:pPr>
              <a:defRPr/>
            </a:pPr>
            <a:fld id="{CD64AB59-84ED-487E-B96E-F5C67D5E4E4C}"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A4A1D9AB-CD71-4BA6-BCA0-A0716E4C4C81}"/>
              </a:ext>
            </a:extLst>
          </p:cNvPr>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95F82C20-E9F3-4C83-BF24-504BB47C85B5}"/>
              </a:ext>
            </a:extLst>
          </p:cNvPr>
          <p:cNvSpPr>
            <a:spLocks noGrp="1"/>
          </p:cNvSpPr>
          <p:nvPr>
            <p:ph type="sldNum" sz="quarter" idx="12"/>
          </p:nvPr>
        </p:nvSpPr>
        <p:spPr/>
        <p:txBody>
          <a:bodyPr/>
          <a:lstStyle>
            <a:lvl1pPr>
              <a:defRPr/>
            </a:lvl1pPr>
          </a:lstStyle>
          <a:p>
            <a:fld id="{29D8E5B3-E086-4521-B675-219F0F46EC12}" type="slidenum">
              <a:rPr lang="fr-FR" altLang="fr-FR"/>
              <a:pPr/>
              <a:t>‹N°›</a:t>
            </a:fld>
            <a:endParaRPr lang="fr-FR" altLang="fr-FR" dirty="0"/>
          </a:p>
        </p:txBody>
      </p:sp>
    </p:spTree>
    <p:extLst>
      <p:ext uri="{BB962C8B-B14F-4D97-AF65-F5344CB8AC3E}">
        <p14:creationId xmlns:p14="http://schemas.microsoft.com/office/powerpoint/2010/main" val="618837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4EBB1E-6AB4-4CB7-8E3D-566D6BA222A4}"/>
              </a:ext>
            </a:extLst>
          </p:cNvPr>
          <p:cNvSpPr>
            <a:spLocks noGrp="1"/>
          </p:cNvSpPr>
          <p:nvPr>
            <p:ph type="dt" sz="half" idx="10"/>
          </p:nvPr>
        </p:nvSpPr>
        <p:spPr/>
        <p:txBody>
          <a:bodyPr/>
          <a:lstStyle>
            <a:lvl1pPr>
              <a:defRPr/>
            </a:lvl1pPr>
          </a:lstStyle>
          <a:p>
            <a:pPr>
              <a:defRPr/>
            </a:pPr>
            <a:fld id="{CCEEF2E6-0F75-45C5-97B8-F280BD4A7ABA}"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3B21CE95-7E5A-444F-9584-1116E771C5E1}"/>
              </a:ext>
            </a:extLst>
          </p:cNvPr>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D02743B7-FFC4-4AA9-AD09-A7E813601119}"/>
              </a:ext>
            </a:extLst>
          </p:cNvPr>
          <p:cNvSpPr>
            <a:spLocks noGrp="1"/>
          </p:cNvSpPr>
          <p:nvPr>
            <p:ph type="sldNum" sz="quarter" idx="12"/>
          </p:nvPr>
        </p:nvSpPr>
        <p:spPr/>
        <p:txBody>
          <a:bodyPr/>
          <a:lstStyle>
            <a:lvl1pPr>
              <a:defRPr/>
            </a:lvl1pPr>
          </a:lstStyle>
          <a:p>
            <a:fld id="{BD9F0FA2-3204-4EE5-8847-CE5EE66B88F4}" type="slidenum">
              <a:rPr lang="fr-FR" altLang="fr-FR"/>
              <a:pPr/>
              <a:t>‹N°›</a:t>
            </a:fld>
            <a:endParaRPr lang="fr-FR" altLang="fr-FR" dirty="0"/>
          </a:p>
        </p:txBody>
      </p:sp>
    </p:spTree>
    <p:extLst>
      <p:ext uri="{BB962C8B-B14F-4D97-AF65-F5344CB8AC3E}">
        <p14:creationId xmlns:p14="http://schemas.microsoft.com/office/powerpoint/2010/main" val="597168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B1963BE-3EBD-450C-BE91-E2F3D1D6D0C8}"/>
              </a:ext>
            </a:extLst>
          </p:cNvPr>
          <p:cNvSpPr>
            <a:spLocks noGrp="1"/>
          </p:cNvSpPr>
          <p:nvPr>
            <p:ph type="dt" sz="half" idx="10"/>
          </p:nvPr>
        </p:nvSpPr>
        <p:spPr/>
        <p:txBody>
          <a:bodyPr/>
          <a:lstStyle>
            <a:lvl1pPr>
              <a:defRPr/>
            </a:lvl1pPr>
          </a:lstStyle>
          <a:p>
            <a:pPr>
              <a:defRPr/>
            </a:pPr>
            <a:fld id="{5AC11720-157A-4AC6-ABCA-FB0E1C9FD178}"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C1D7336A-5C40-42CE-93BB-FA5FA9B76279}"/>
              </a:ext>
            </a:extLst>
          </p:cNvPr>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03CE9E1C-1FF6-42EF-A97D-E53F9F9F4ACC}"/>
              </a:ext>
            </a:extLst>
          </p:cNvPr>
          <p:cNvSpPr>
            <a:spLocks noGrp="1"/>
          </p:cNvSpPr>
          <p:nvPr>
            <p:ph type="sldNum" sz="quarter" idx="12"/>
          </p:nvPr>
        </p:nvSpPr>
        <p:spPr/>
        <p:txBody>
          <a:bodyPr/>
          <a:lstStyle>
            <a:lvl1pPr>
              <a:defRPr/>
            </a:lvl1pPr>
          </a:lstStyle>
          <a:p>
            <a:fld id="{5365FA2C-390F-408F-A21B-426CFFCC85FA}" type="slidenum">
              <a:rPr lang="fr-FR" altLang="fr-FR"/>
              <a:pPr/>
              <a:t>‹N°›</a:t>
            </a:fld>
            <a:endParaRPr lang="fr-FR" altLang="fr-FR" dirty="0"/>
          </a:p>
        </p:txBody>
      </p:sp>
    </p:spTree>
    <p:extLst>
      <p:ext uri="{BB962C8B-B14F-4D97-AF65-F5344CB8AC3E}">
        <p14:creationId xmlns:p14="http://schemas.microsoft.com/office/powerpoint/2010/main" val="241467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a:extLst>
              <a:ext uri="{FF2B5EF4-FFF2-40B4-BE49-F238E27FC236}">
                <a16:creationId xmlns:a16="http://schemas.microsoft.com/office/drawing/2014/main" id="{89DDD1D5-DE0B-499B-86E3-17859C86B2DA}"/>
              </a:ext>
            </a:extLst>
          </p:cNvPr>
          <p:cNvSpPr>
            <a:spLocks noGrp="1"/>
          </p:cNvSpPr>
          <p:nvPr>
            <p:ph type="dt" sz="half" idx="10"/>
          </p:nvPr>
        </p:nvSpPr>
        <p:spPr/>
        <p:txBody>
          <a:bodyPr/>
          <a:lstStyle>
            <a:lvl1pPr>
              <a:defRPr/>
            </a:lvl1pPr>
          </a:lstStyle>
          <a:p>
            <a:pPr>
              <a:defRPr/>
            </a:pPr>
            <a:fld id="{D950DDAA-F20C-4A59-A39B-95DE14478161}"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E40BA6B5-A206-4224-90B0-7EEE3CB35FD8}"/>
              </a:ext>
            </a:extLst>
          </p:cNvPr>
          <p:cNvSpPr>
            <a:spLocks noGrp="1"/>
          </p:cNvSpPr>
          <p:nvPr>
            <p:ph type="ftr" sz="quarter" idx="11"/>
          </p:nvPr>
        </p:nvSpPr>
        <p:spPr/>
        <p:txBody>
          <a:bodyPr/>
          <a:lstStyle>
            <a:lvl1pPr>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AAA50DAD-5AD5-4FE4-9A6B-3C0294C9EB97}"/>
              </a:ext>
            </a:extLst>
          </p:cNvPr>
          <p:cNvSpPr>
            <a:spLocks noGrp="1"/>
          </p:cNvSpPr>
          <p:nvPr>
            <p:ph type="sldNum" sz="quarter" idx="12"/>
          </p:nvPr>
        </p:nvSpPr>
        <p:spPr/>
        <p:txBody>
          <a:bodyPr/>
          <a:lstStyle>
            <a:lvl1pPr>
              <a:defRPr/>
            </a:lvl1pPr>
          </a:lstStyle>
          <a:p>
            <a:fld id="{E04502C7-D5CE-4E58-A9A6-09D64F7EAA92}" type="slidenum">
              <a:rPr lang="fr-FR" altLang="fr-FR"/>
              <a:pPr/>
              <a:t>‹N°›</a:t>
            </a:fld>
            <a:endParaRPr lang="fr-FR" altLang="fr-FR" dirty="0"/>
          </a:p>
        </p:txBody>
      </p:sp>
    </p:spTree>
    <p:extLst>
      <p:ext uri="{BB962C8B-B14F-4D97-AF65-F5344CB8AC3E}">
        <p14:creationId xmlns:p14="http://schemas.microsoft.com/office/powerpoint/2010/main" val="74190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1D3FE1CB-8553-480F-A930-420626B2C110}"/>
              </a:ext>
            </a:extLst>
          </p:cNvPr>
          <p:cNvSpPr>
            <a:spLocks noGrp="1"/>
          </p:cNvSpPr>
          <p:nvPr>
            <p:ph type="dt" sz="half" idx="10"/>
          </p:nvPr>
        </p:nvSpPr>
        <p:spPr/>
        <p:txBody>
          <a:bodyPr/>
          <a:lstStyle>
            <a:lvl1pPr>
              <a:defRPr/>
            </a:lvl1pPr>
          </a:lstStyle>
          <a:p>
            <a:pPr>
              <a:defRPr/>
            </a:pPr>
            <a:fld id="{8A7249BC-CE70-46A9-9BA1-E43CDD90A1D2}" type="datetime1">
              <a:rPr lang="fr-FR"/>
              <a:pPr>
                <a:defRPr/>
              </a:pPr>
              <a:t>23/09/2025</a:t>
            </a:fld>
            <a:endParaRPr lang="fr-FR" dirty="0"/>
          </a:p>
        </p:txBody>
      </p:sp>
      <p:sp>
        <p:nvSpPr>
          <p:cNvPr id="6" name="Espace réservé du pied de page 4">
            <a:extLst>
              <a:ext uri="{FF2B5EF4-FFF2-40B4-BE49-F238E27FC236}">
                <a16:creationId xmlns:a16="http://schemas.microsoft.com/office/drawing/2014/main" id="{C721EAF8-060D-475A-8540-610F57074DDC}"/>
              </a:ext>
            </a:extLst>
          </p:cNvPr>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a:extLst>
              <a:ext uri="{FF2B5EF4-FFF2-40B4-BE49-F238E27FC236}">
                <a16:creationId xmlns:a16="http://schemas.microsoft.com/office/drawing/2014/main" id="{7C5CF30E-E0DF-46BD-8CE5-385CBF169E17}"/>
              </a:ext>
            </a:extLst>
          </p:cNvPr>
          <p:cNvSpPr>
            <a:spLocks noGrp="1"/>
          </p:cNvSpPr>
          <p:nvPr>
            <p:ph type="sldNum" sz="quarter" idx="12"/>
          </p:nvPr>
        </p:nvSpPr>
        <p:spPr/>
        <p:txBody>
          <a:bodyPr/>
          <a:lstStyle>
            <a:lvl1pPr>
              <a:defRPr/>
            </a:lvl1pPr>
          </a:lstStyle>
          <a:p>
            <a:fld id="{9BC39C44-B02A-47C4-A127-4C62F0A501BA}" type="slidenum">
              <a:rPr lang="fr-FR" altLang="fr-FR"/>
              <a:pPr/>
              <a:t>‹N°›</a:t>
            </a:fld>
            <a:endParaRPr lang="fr-FR" altLang="fr-FR" dirty="0"/>
          </a:p>
        </p:txBody>
      </p:sp>
    </p:spTree>
    <p:extLst>
      <p:ext uri="{BB962C8B-B14F-4D97-AF65-F5344CB8AC3E}">
        <p14:creationId xmlns:p14="http://schemas.microsoft.com/office/powerpoint/2010/main" val="426606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3596815D-B81E-41EF-8C84-13730245A4DD}"/>
              </a:ext>
            </a:extLst>
          </p:cNvPr>
          <p:cNvSpPr>
            <a:spLocks noGrp="1"/>
          </p:cNvSpPr>
          <p:nvPr>
            <p:ph type="dt" sz="half" idx="10"/>
          </p:nvPr>
        </p:nvSpPr>
        <p:spPr/>
        <p:txBody>
          <a:bodyPr/>
          <a:lstStyle>
            <a:lvl1pPr>
              <a:defRPr/>
            </a:lvl1pPr>
          </a:lstStyle>
          <a:p>
            <a:pPr>
              <a:defRPr/>
            </a:pPr>
            <a:fld id="{C8C250A3-6756-4C8A-BD24-B710BEFD7EDB}" type="datetime1">
              <a:rPr lang="fr-FR"/>
              <a:pPr>
                <a:defRPr/>
              </a:pPr>
              <a:t>23/09/2025</a:t>
            </a:fld>
            <a:endParaRPr lang="fr-FR" dirty="0"/>
          </a:p>
        </p:txBody>
      </p:sp>
      <p:sp>
        <p:nvSpPr>
          <p:cNvPr id="8" name="Espace réservé du pied de page 4">
            <a:extLst>
              <a:ext uri="{FF2B5EF4-FFF2-40B4-BE49-F238E27FC236}">
                <a16:creationId xmlns:a16="http://schemas.microsoft.com/office/drawing/2014/main" id="{B6F0E6C6-427D-4734-A363-DB0235D91305}"/>
              </a:ext>
            </a:extLst>
          </p:cNvPr>
          <p:cNvSpPr>
            <a:spLocks noGrp="1"/>
          </p:cNvSpPr>
          <p:nvPr>
            <p:ph type="ftr" sz="quarter" idx="11"/>
          </p:nvPr>
        </p:nvSpPr>
        <p:spPr/>
        <p:txBody>
          <a:bodyPr/>
          <a:lstStyle>
            <a:lvl1pPr>
              <a:defRPr/>
            </a:lvl1pPr>
          </a:lstStyle>
          <a:p>
            <a:pPr>
              <a:defRPr/>
            </a:pPr>
            <a:endParaRPr lang="fr-FR" dirty="0"/>
          </a:p>
        </p:txBody>
      </p:sp>
      <p:sp>
        <p:nvSpPr>
          <p:cNvPr id="9" name="Espace réservé du numéro de diapositive 5">
            <a:extLst>
              <a:ext uri="{FF2B5EF4-FFF2-40B4-BE49-F238E27FC236}">
                <a16:creationId xmlns:a16="http://schemas.microsoft.com/office/drawing/2014/main" id="{8F23A7D3-D3B7-4B4A-9E78-893A6E6A43D3}"/>
              </a:ext>
            </a:extLst>
          </p:cNvPr>
          <p:cNvSpPr>
            <a:spLocks noGrp="1"/>
          </p:cNvSpPr>
          <p:nvPr>
            <p:ph type="sldNum" sz="quarter" idx="12"/>
          </p:nvPr>
        </p:nvSpPr>
        <p:spPr/>
        <p:txBody>
          <a:bodyPr/>
          <a:lstStyle>
            <a:lvl1pPr>
              <a:defRPr/>
            </a:lvl1pPr>
          </a:lstStyle>
          <a:p>
            <a:fld id="{A7EB7B8D-6A0C-4110-9E51-E989165A8D92}" type="slidenum">
              <a:rPr lang="fr-FR" altLang="fr-FR"/>
              <a:pPr/>
              <a:t>‹N°›</a:t>
            </a:fld>
            <a:endParaRPr lang="fr-FR" altLang="fr-FR" dirty="0"/>
          </a:p>
        </p:txBody>
      </p:sp>
    </p:spTree>
    <p:extLst>
      <p:ext uri="{BB962C8B-B14F-4D97-AF65-F5344CB8AC3E}">
        <p14:creationId xmlns:p14="http://schemas.microsoft.com/office/powerpoint/2010/main" val="3141091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3FB4A5E5-9A41-44E6-A7C0-3ECE4AB83574}"/>
              </a:ext>
            </a:extLst>
          </p:cNvPr>
          <p:cNvSpPr>
            <a:spLocks noGrp="1"/>
          </p:cNvSpPr>
          <p:nvPr>
            <p:ph type="dt" sz="half" idx="10"/>
          </p:nvPr>
        </p:nvSpPr>
        <p:spPr/>
        <p:txBody>
          <a:bodyPr/>
          <a:lstStyle>
            <a:lvl1pPr>
              <a:defRPr/>
            </a:lvl1pPr>
          </a:lstStyle>
          <a:p>
            <a:pPr>
              <a:defRPr/>
            </a:pPr>
            <a:fld id="{882A3E2C-D522-49FE-B25A-E9A3D8E51E79}" type="datetime1">
              <a:rPr lang="fr-FR"/>
              <a:pPr>
                <a:defRPr/>
              </a:pPr>
              <a:t>23/09/2025</a:t>
            </a:fld>
            <a:endParaRPr lang="fr-FR" dirty="0"/>
          </a:p>
        </p:txBody>
      </p:sp>
      <p:sp>
        <p:nvSpPr>
          <p:cNvPr id="4" name="Espace réservé du pied de page 4">
            <a:extLst>
              <a:ext uri="{FF2B5EF4-FFF2-40B4-BE49-F238E27FC236}">
                <a16:creationId xmlns:a16="http://schemas.microsoft.com/office/drawing/2014/main" id="{B72DF22C-40BD-4D18-97CF-E238B66AB288}"/>
              </a:ext>
            </a:extLst>
          </p:cNvPr>
          <p:cNvSpPr>
            <a:spLocks noGrp="1"/>
          </p:cNvSpPr>
          <p:nvPr>
            <p:ph type="ftr" sz="quarter" idx="11"/>
          </p:nvPr>
        </p:nvSpPr>
        <p:spPr/>
        <p:txBody>
          <a:bodyPr/>
          <a:lstStyle>
            <a:lvl1pPr>
              <a:defRPr/>
            </a:lvl1pPr>
          </a:lstStyle>
          <a:p>
            <a:pPr>
              <a:defRPr/>
            </a:pPr>
            <a:endParaRPr lang="fr-FR" dirty="0"/>
          </a:p>
        </p:txBody>
      </p:sp>
      <p:sp>
        <p:nvSpPr>
          <p:cNvPr id="5" name="Espace réservé du numéro de diapositive 5">
            <a:extLst>
              <a:ext uri="{FF2B5EF4-FFF2-40B4-BE49-F238E27FC236}">
                <a16:creationId xmlns:a16="http://schemas.microsoft.com/office/drawing/2014/main" id="{D44317C1-D93A-40EC-AB6B-38A428DF3B3F}"/>
              </a:ext>
            </a:extLst>
          </p:cNvPr>
          <p:cNvSpPr>
            <a:spLocks noGrp="1"/>
          </p:cNvSpPr>
          <p:nvPr>
            <p:ph type="sldNum" sz="quarter" idx="12"/>
          </p:nvPr>
        </p:nvSpPr>
        <p:spPr/>
        <p:txBody>
          <a:bodyPr/>
          <a:lstStyle>
            <a:lvl1pPr>
              <a:defRPr/>
            </a:lvl1pPr>
          </a:lstStyle>
          <a:p>
            <a:fld id="{2FC91BEC-7C64-4729-9949-9A32EC01F12F}" type="slidenum">
              <a:rPr lang="fr-FR" altLang="fr-FR"/>
              <a:pPr/>
              <a:t>‹N°›</a:t>
            </a:fld>
            <a:endParaRPr lang="fr-FR" altLang="fr-FR" dirty="0"/>
          </a:p>
        </p:txBody>
      </p:sp>
    </p:spTree>
    <p:extLst>
      <p:ext uri="{BB962C8B-B14F-4D97-AF65-F5344CB8AC3E}">
        <p14:creationId xmlns:p14="http://schemas.microsoft.com/office/powerpoint/2010/main" val="1668227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C9735D8D-6448-4E50-8C0B-ABBAF2B2F060}"/>
              </a:ext>
            </a:extLst>
          </p:cNvPr>
          <p:cNvSpPr>
            <a:spLocks noGrp="1"/>
          </p:cNvSpPr>
          <p:nvPr>
            <p:ph type="dt" sz="half" idx="10"/>
          </p:nvPr>
        </p:nvSpPr>
        <p:spPr/>
        <p:txBody>
          <a:bodyPr/>
          <a:lstStyle>
            <a:lvl1pPr>
              <a:defRPr/>
            </a:lvl1pPr>
          </a:lstStyle>
          <a:p>
            <a:pPr>
              <a:defRPr/>
            </a:pPr>
            <a:fld id="{4D323360-D43B-43D0-8164-D11F674FEBAA}" type="datetime1">
              <a:rPr lang="fr-FR"/>
              <a:pPr>
                <a:defRPr/>
              </a:pPr>
              <a:t>23/09/2025</a:t>
            </a:fld>
            <a:endParaRPr lang="fr-FR" dirty="0"/>
          </a:p>
        </p:txBody>
      </p:sp>
      <p:sp>
        <p:nvSpPr>
          <p:cNvPr id="3" name="Espace réservé du pied de page 4">
            <a:extLst>
              <a:ext uri="{FF2B5EF4-FFF2-40B4-BE49-F238E27FC236}">
                <a16:creationId xmlns:a16="http://schemas.microsoft.com/office/drawing/2014/main" id="{0CC42FEC-8017-40FF-B92D-313B593AF5A3}"/>
              </a:ext>
            </a:extLst>
          </p:cNvPr>
          <p:cNvSpPr>
            <a:spLocks noGrp="1"/>
          </p:cNvSpPr>
          <p:nvPr>
            <p:ph type="ftr" sz="quarter" idx="11"/>
          </p:nvPr>
        </p:nvSpPr>
        <p:spPr/>
        <p:txBody>
          <a:bodyPr/>
          <a:lstStyle>
            <a:lvl1pPr>
              <a:defRPr/>
            </a:lvl1pPr>
          </a:lstStyle>
          <a:p>
            <a:pPr>
              <a:defRPr/>
            </a:pPr>
            <a:endParaRPr lang="fr-FR" dirty="0"/>
          </a:p>
        </p:txBody>
      </p:sp>
      <p:sp>
        <p:nvSpPr>
          <p:cNvPr id="4" name="Espace réservé du numéro de diapositive 5">
            <a:extLst>
              <a:ext uri="{FF2B5EF4-FFF2-40B4-BE49-F238E27FC236}">
                <a16:creationId xmlns:a16="http://schemas.microsoft.com/office/drawing/2014/main" id="{656AD6F1-E727-4A86-A381-153213183428}"/>
              </a:ext>
            </a:extLst>
          </p:cNvPr>
          <p:cNvSpPr>
            <a:spLocks noGrp="1"/>
          </p:cNvSpPr>
          <p:nvPr>
            <p:ph type="sldNum" sz="quarter" idx="12"/>
          </p:nvPr>
        </p:nvSpPr>
        <p:spPr/>
        <p:txBody>
          <a:bodyPr/>
          <a:lstStyle>
            <a:lvl1pPr>
              <a:defRPr/>
            </a:lvl1pPr>
          </a:lstStyle>
          <a:p>
            <a:fld id="{D70F677C-292B-4E13-98B2-447970482433}" type="slidenum">
              <a:rPr lang="fr-FR" altLang="fr-FR"/>
              <a:pPr/>
              <a:t>‹N°›</a:t>
            </a:fld>
            <a:endParaRPr lang="fr-FR" altLang="fr-FR" dirty="0"/>
          </a:p>
        </p:txBody>
      </p:sp>
    </p:spTree>
    <p:extLst>
      <p:ext uri="{BB962C8B-B14F-4D97-AF65-F5344CB8AC3E}">
        <p14:creationId xmlns:p14="http://schemas.microsoft.com/office/powerpoint/2010/main" val="4218390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id="{57F7D7BD-41A2-4B44-8702-ABCCD6BB3EEF}"/>
              </a:ext>
            </a:extLst>
          </p:cNvPr>
          <p:cNvSpPr>
            <a:spLocks noGrp="1"/>
          </p:cNvSpPr>
          <p:nvPr>
            <p:ph type="dt" sz="half" idx="10"/>
          </p:nvPr>
        </p:nvSpPr>
        <p:spPr/>
        <p:txBody>
          <a:bodyPr/>
          <a:lstStyle>
            <a:lvl1pPr>
              <a:defRPr/>
            </a:lvl1pPr>
          </a:lstStyle>
          <a:p>
            <a:pPr>
              <a:defRPr/>
            </a:pPr>
            <a:fld id="{B5928B20-2FE9-4ACC-8E24-B966476534BE}" type="datetime1">
              <a:rPr lang="fr-FR"/>
              <a:pPr>
                <a:defRPr/>
              </a:pPr>
              <a:t>23/09/2025</a:t>
            </a:fld>
            <a:endParaRPr lang="fr-FR" dirty="0"/>
          </a:p>
        </p:txBody>
      </p:sp>
      <p:sp>
        <p:nvSpPr>
          <p:cNvPr id="6" name="Espace réservé du pied de page 4">
            <a:extLst>
              <a:ext uri="{FF2B5EF4-FFF2-40B4-BE49-F238E27FC236}">
                <a16:creationId xmlns:a16="http://schemas.microsoft.com/office/drawing/2014/main" id="{0D0498D8-A604-4CA4-A631-D7C12424EF59}"/>
              </a:ext>
            </a:extLst>
          </p:cNvPr>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a:extLst>
              <a:ext uri="{FF2B5EF4-FFF2-40B4-BE49-F238E27FC236}">
                <a16:creationId xmlns:a16="http://schemas.microsoft.com/office/drawing/2014/main" id="{A6A7B181-0B93-459F-8E0C-CADED54AE454}"/>
              </a:ext>
            </a:extLst>
          </p:cNvPr>
          <p:cNvSpPr>
            <a:spLocks noGrp="1"/>
          </p:cNvSpPr>
          <p:nvPr>
            <p:ph type="sldNum" sz="quarter" idx="12"/>
          </p:nvPr>
        </p:nvSpPr>
        <p:spPr/>
        <p:txBody>
          <a:bodyPr/>
          <a:lstStyle>
            <a:lvl1pPr>
              <a:defRPr/>
            </a:lvl1pPr>
          </a:lstStyle>
          <a:p>
            <a:fld id="{F7A0BAE8-C1E5-44B0-B52A-F5360E7BCED2}" type="slidenum">
              <a:rPr lang="fr-FR" altLang="fr-FR"/>
              <a:pPr/>
              <a:t>‹N°›</a:t>
            </a:fld>
            <a:endParaRPr lang="fr-FR" altLang="fr-FR" dirty="0"/>
          </a:p>
        </p:txBody>
      </p:sp>
    </p:spTree>
    <p:extLst>
      <p:ext uri="{BB962C8B-B14F-4D97-AF65-F5344CB8AC3E}">
        <p14:creationId xmlns:p14="http://schemas.microsoft.com/office/powerpoint/2010/main" val="1245291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id="{9DE449A5-9673-4148-A29B-F3B05C425D59}"/>
              </a:ext>
            </a:extLst>
          </p:cNvPr>
          <p:cNvSpPr>
            <a:spLocks noGrp="1"/>
          </p:cNvSpPr>
          <p:nvPr>
            <p:ph type="dt" sz="half" idx="10"/>
          </p:nvPr>
        </p:nvSpPr>
        <p:spPr/>
        <p:txBody>
          <a:bodyPr/>
          <a:lstStyle>
            <a:lvl1pPr>
              <a:defRPr/>
            </a:lvl1pPr>
          </a:lstStyle>
          <a:p>
            <a:pPr>
              <a:defRPr/>
            </a:pPr>
            <a:fld id="{5DBC386E-9E14-4189-A9D9-874AF829CD11}" type="datetime1">
              <a:rPr lang="fr-FR"/>
              <a:pPr>
                <a:defRPr/>
              </a:pPr>
              <a:t>23/09/2025</a:t>
            </a:fld>
            <a:endParaRPr lang="fr-FR" dirty="0"/>
          </a:p>
        </p:txBody>
      </p:sp>
      <p:sp>
        <p:nvSpPr>
          <p:cNvPr id="6" name="Espace réservé du pied de page 4">
            <a:extLst>
              <a:ext uri="{FF2B5EF4-FFF2-40B4-BE49-F238E27FC236}">
                <a16:creationId xmlns:a16="http://schemas.microsoft.com/office/drawing/2014/main" id="{E03F8061-A880-4BCE-BF9D-9F62C28FF79D}"/>
              </a:ext>
            </a:extLst>
          </p:cNvPr>
          <p:cNvSpPr>
            <a:spLocks noGrp="1"/>
          </p:cNvSpPr>
          <p:nvPr>
            <p:ph type="ftr" sz="quarter" idx="11"/>
          </p:nvPr>
        </p:nvSpPr>
        <p:spPr/>
        <p:txBody>
          <a:bodyPr/>
          <a:lstStyle>
            <a:lvl1pPr>
              <a:defRPr/>
            </a:lvl1pPr>
          </a:lstStyle>
          <a:p>
            <a:pPr>
              <a:defRPr/>
            </a:pPr>
            <a:endParaRPr lang="fr-FR" dirty="0"/>
          </a:p>
        </p:txBody>
      </p:sp>
      <p:sp>
        <p:nvSpPr>
          <p:cNvPr id="7" name="Espace réservé du numéro de diapositive 5">
            <a:extLst>
              <a:ext uri="{FF2B5EF4-FFF2-40B4-BE49-F238E27FC236}">
                <a16:creationId xmlns:a16="http://schemas.microsoft.com/office/drawing/2014/main" id="{16BED837-AC86-4270-941B-3E1E921746D6}"/>
              </a:ext>
            </a:extLst>
          </p:cNvPr>
          <p:cNvSpPr>
            <a:spLocks noGrp="1"/>
          </p:cNvSpPr>
          <p:nvPr>
            <p:ph type="sldNum" sz="quarter" idx="12"/>
          </p:nvPr>
        </p:nvSpPr>
        <p:spPr/>
        <p:txBody>
          <a:bodyPr/>
          <a:lstStyle>
            <a:lvl1pPr>
              <a:defRPr/>
            </a:lvl1pPr>
          </a:lstStyle>
          <a:p>
            <a:fld id="{2523CF1E-9512-491B-8394-B76565BEAF96}" type="slidenum">
              <a:rPr lang="fr-FR" altLang="fr-FR"/>
              <a:pPr/>
              <a:t>‹N°›</a:t>
            </a:fld>
            <a:endParaRPr lang="fr-FR" altLang="fr-FR" dirty="0"/>
          </a:p>
        </p:txBody>
      </p:sp>
    </p:spTree>
    <p:extLst>
      <p:ext uri="{BB962C8B-B14F-4D97-AF65-F5344CB8AC3E}">
        <p14:creationId xmlns:p14="http://schemas.microsoft.com/office/powerpoint/2010/main" val="764036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068BFBEB-6A83-475B-967E-B577B283E40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1A5D1AEA-9582-4743-A49D-5C06A4E7C99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DBA25888-AD39-4CF7-B7A2-79525A5E7BF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72383F72-B472-416C-BB67-244A1E9F2CF7}" type="datetime1">
              <a:rPr lang="fr-FR"/>
              <a:pPr>
                <a:defRPr/>
              </a:pPr>
              <a:t>23/09/2025</a:t>
            </a:fld>
            <a:endParaRPr lang="fr-FR" dirty="0"/>
          </a:p>
        </p:txBody>
      </p:sp>
      <p:sp>
        <p:nvSpPr>
          <p:cNvPr id="5" name="Espace réservé du pied de page 4">
            <a:extLst>
              <a:ext uri="{FF2B5EF4-FFF2-40B4-BE49-F238E27FC236}">
                <a16:creationId xmlns:a16="http://schemas.microsoft.com/office/drawing/2014/main" id="{79E7BEB1-42AE-4DB3-80A7-E7FC3698B78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fr-FR" dirty="0"/>
          </a:p>
        </p:txBody>
      </p:sp>
      <p:sp>
        <p:nvSpPr>
          <p:cNvPr id="6" name="Espace réservé du numéro de diapositive 5">
            <a:extLst>
              <a:ext uri="{FF2B5EF4-FFF2-40B4-BE49-F238E27FC236}">
                <a16:creationId xmlns:a16="http://schemas.microsoft.com/office/drawing/2014/main" id="{1E1098BC-63CA-4811-BDAD-6E04CD72C1F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93B7ECF-69ED-4C1F-99A3-C8C61745151C}" type="slidenum">
              <a:rPr lang="fr-FR" altLang="fr-FR"/>
              <a:pPr/>
              <a:t>‹N°›</a:t>
            </a:fld>
            <a:endParaRPr lang="fr-FR" alt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a:extLst>
              <a:ext uri="{FF2B5EF4-FFF2-40B4-BE49-F238E27FC236}">
                <a16:creationId xmlns:a16="http://schemas.microsoft.com/office/drawing/2014/main" id="{B9834388-CDFB-429E-A489-E62D880CB306}"/>
              </a:ext>
            </a:extLst>
          </p:cNvPr>
          <p:cNvSpPr>
            <a:spLocks noGrp="1"/>
          </p:cNvSpPr>
          <p:nvPr>
            <p:ph type="ctrTitle"/>
          </p:nvPr>
        </p:nvSpPr>
        <p:spPr>
          <a:xfrm>
            <a:off x="685800" y="2565400"/>
            <a:ext cx="7772400" cy="1035050"/>
          </a:xfrm>
        </p:spPr>
        <p:txBody>
          <a:bodyPr/>
          <a:lstStyle/>
          <a:p>
            <a:pPr eaLnBrk="1" hangingPunct="1"/>
            <a:r>
              <a:rPr lang="fr-FR" altLang="fr-FR" b="1" dirty="0">
                <a:solidFill>
                  <a:srgbClr val="5B225F"/>
                </a:solidFill>
                <a:latin typeface="Arial" panose="020B0604020202020204" pitchFamily="34" charset="0"/>
                <a:cs typeface="Arial" panose="020B0604020202020204" pitchFamily="34" charset="0"/>
              </a:rPr>
              <a:t>Les micro-organismes</a:t>
            </a:r>
            <a:br>
              <a:rPr lang="fr-FR" altLang="fr-FR" b="1" dirty="0">
                <a:solidFill>
                  <a:srgbClr val="5B225F"/>
                </a:solidFill>
                <a:latin typeface="Arial" panose="020B0604020202020204" pitchFamily="34" charset="0"/>
                <a:cs typeface="Arial" panose="020B0604020202020204" pitchFamily="34" charset="0"/>
              </a:rPr>
            </a:br>
            <a:r>
              <a:rPr lang="fr-FR" altLang="fr-FR" b="1" dirty="0">
                <a:solidFill>
                  <a:srgbClr val="5B225F"/>
                </a:solidFill>
                <a:latin typeface="Arial" panose="020B0604020202020204" pitchFamily="34" charset="0"/>
                <a:cs typeface="Arial" panose="020B0604020202020204" pitchFamily="34" charset="0"/>
              </a:rPr>
              <a:t>Qu’est-ce que c’est ?</a:t>
            </a:r>
          </a:p>
        </p:txBody>
      </p:sp>
      <p:sp>
        <p:nvSpPr>
          <p:cNvPr id="2053" name="Espace réservé du numéro de diapositive 3">
            <a:extLst>
              <a:ext uri="{FF2B5EF4-FFF2-40B4-BE49-F238E27FC236}">
                <a16:creationId xmlns:a16="http://schemas.microsoft.com/office/drawing/2014/main" id="{04692B3F-0B75-4BD6-A7A1-27B29755A6A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424162C-0B19-464C-97BA-D2762E35B5F5}" type="slidenum">
              <a:rPr lang="fr-FR" altLang="fr-FR" sz="1200">
                <a:solidFill>
                  <a:srgbClr val="898989"/>
                </a:solidFill>
              </a:rPr>
              <a:pPr>
                <a:spcBef>
                  <a:spcPct val="0"/>
                </a:spcBef>
                <a:buFontTx/>
                <a:buNone/>
              </a:pPr>
              <a:t>1</a:t>
            </a:fld>
            <a:endParaRPr lang="fr-FR" altLang="fr-FR" sz="1200" dirty="0">
              <a:solidFill>
                <a:srgbClr val="898989"/>
              </a:solidFill>
            </a:endParaRPr>
          </a:p>
        </p:txBody>
      </p:sp>
      <p:pic>
        <p:nvPicPr>
          <p:cNvPr id="4" name="Image 3">
            <a:extLst>
              <a:ext uri="{FF2B5EF4-FFF2-40B4-BE49-F238E27FC236}">
                <a16:creationId xmlns:a16="http://schemas.microsoft.com/office/drawing/2014/main" id="{E1A26FEA-A195-3BEE-F1FD-40CADCDC75C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280899"/>
            <a:ext cx="1552792" cy="126700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76338645-AB05-4154-A37A-BB5F0DF6C4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grpSp>
        <p:nvGrpSpPr>
          <p:cNvPr id="12" name="Groupe 11" descr="Schéma d'un champignon. Le sporange à l'extrémité d'un sporangiophore, le tout relié à un réseau de rhizoïdes.">
            <a:extLst>
              <a:ext uri="{FF2B5EF4-FFF2-40B4-BE49-F238E27FC236}">
                <a16:creationId xmlns:a16="http://schemas.microsoft.com/office/drawing/2014/main" id="{F9EC20ED-8D92-4ECE-95C0-3BF0FE74CD90}"/>
              </a:ext>
            </a:extLst>
          </p:cNvPr>
          <p:cNvGrpSpPr/>
          <p:nvPr/>
        </p:nvGrpSpPr>
        <p:grpSpPr>
          <a:xfrm>
            <a:off x="1547664" y="1710334"/>
            <a:ext cx="6719087" cy="2609314"/>
            <a:chOff x="1547664" y="1710334"/>
            <a:chExt cx="6719087" cy="2609314"/>
          </a:xfrm>
        </p:grpSpPr>
        <p:pic>
          <p:nvPicPr>
            <p:cNvPr id="8" name="Image 7">
              <a:extLst>
                <a:ext uri="{FF2B5EF4-FFF2-40B4-BE49-F238E27FC236}">
                  <a16:creationId xmlns:a16="http://schemas.microsoft.com/office/drawing/2014/main" id="{E6AFD06D-191D-4A2F-B8F7-F0CDF28108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1710334"/>
              <a:ext cx="3456732" cy="2609314"/>
            </a:xfrm>
            <a:prstGeom prst="rect">
              <a:avLst/>
            </a:prstGeom>
          </p:spPr>
        </p:pic>
        <p:sp>
          <p:nvSpPr>
            <p:cNvPr id="9" name="Légende : flèche courbée 8">
              <a:extLst>
                <a:ext uri="{FF2B5EF4-FFF2-40B4-BE49-F238E27FC236}">
                  <a16:creationId xmlns:a16="http://schemas.microsoft.com/office/drawing/2014/main" id="{33C86965-2EE6-418C-833A-77C3BD4A7795}"/>
                </a:ext>
              </a:extLst>
            </p:cNvPr>
            <p:cNvSpPr/>
            <p:nvPr/>
          </p:nvSpPr>
          <p:spPr>
            <a:xfrm>
              <a:off x="6084168" y="1862518"/>
              <a:ext cx="2177792" cy="432048"/>
            </a:xfrm>
            <a:prstGeom prst="borderCallout2">
              <a:avLst>
                <a:gd name="adj1" fmla="val 18750"/>
                <a:gd name="adj2" fmla="val -8333"/>
                <a:gd name="adj3" fmla="val 22277"/>
                <a:gd name="adj4" fmla="val -45582"/>
                <a:gd name="adj5" fmla="val 25565"/>
                <a:gd name="adj6" fmla="val -72812"/>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Sporange</a:t>
              </a:r>
            </a:p>
            <a:p>
              <a:pPr algn="ctr"/>
              <a:endParaRPr lang="fr-FR" dirty="0"/>
            </a:p>
          </p:txBody>
        </p:sp>
        <p:sp>
          <p:nvSpPr>
            <p:cNvPr id="10" name="Légende : flèche courbée 9">
              <a:extLst>
                <a:ext uri="{FF2B5EF4-FFF2-40B4-BE49-F238E27FC236}">
                  <a16:creationId xmlns:a16="http://schemas.microsoft.com/office/drawing/2014/main" id="{09F6671F-8F7B-4DC5-9D8D-3A265D64B123}"/>
                </a:ext>
              </a:extLst>
            </p:cNvPr>
            <p:cNvSpPr/>
            <p:nvPr/>
          </p:nvSpPr>
          <p:spPr>
            <a:xfrm>
              <a:off x="6088959" y="3816616"/>
              <a:ext cx="2177792" cy="432048"/>
            </a:xfrm>
            <a:prstGeom prst="borderCallout2">
              <a:avLst>
                <a:gd name="adj1" fmla="val 18750"/>
                <a:gd name="adj2" fmla="val -8333"/>
                <a:gd name="adj3" fmla="val 22277"/>
                <a:gd name="adj4" fmla="val -45582"/>
                <a:gd name="adj5" fmla="val -2926"/>
                <a:gd name="adj6" fmla="val -87345"/>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Rhizoïde</a:t>
              </a:r>
            </a:p>
            <a:p>
              <a:pPr algn="ctr"/>
              <a:endParaRPr lang="fr-FR" dirty="0"/>
            </a:p>
          </p:txBody>
        </p:sp>
        <p:sp>
          <p:nvSpPr>
            <p:cNvPr id="11" name="Légende : flèche courbée 10">
              <a:extLst>
                <a:ext uri="{FF2B5EF4-FFF2-40B4-BE49-F238E27FC236}">
                  <a16:creationId xmlns:a16="http://schemas.microsoft.com/office/drawing/2014/main" id="{C40C7645-B7A2-4929-B4F6-ECBC6F99608C}"/>
                </a:ext>
              </a:extLst>
            </p:cNvPr>
            <p:cNvSpPr/>
            <p:nvPr/>
          </p:nvSpPr>
          <p:spPr>
            <a:xfrm>
              <a:off x="6084168" y="2839567"/>
              <a:ext cx="2177792" cy="432048"/>
            </a:xfrm>
            <a:prstGeom prst="borderCallout2">
              <a:avLst>
                <a:gd name="adj1" fmla="val 18750"/>
                <a:gd name="adj2" fmla="val -8333"/>
                <a:gd name="adj3" fmla="val 22277"/>
                <a:gd name="adj4" fmla="val -45582"/>
                <a:gd name="adj5" fmla="val 25565"/>
                <a:gd name="adj6" fmla="val -104303"/>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err="1"/>
                <a:t>Sporangiophore</a:t>
              </a:r>
              <a:endParaRPr lang="fr-FR" dirty="0"/>
            </a:p>
            <a:p>
              <a:pPr algn="ctr"/>
              <a:endParaRPr lang="fr-FR" dirty="0"/>
            </a:p>
          </p:txBody>
        </p:sp>
      </p:grpSp>
      <p:sp>
        <p:nvSpPr>
          <p:cNvPr id="3" name="Espace réservé du contenu 2">
            <a:extLst>
              <a:ext uri="{FF2B5EF4-FFF2-40B4-BE49-F238E27FC236}">
                <a16:creationId xmlns:a16="http://schemas.microsoft.com/office/drawing/2014/main" id="{A5CDC3E5-34EC-4C70-9D9F-986319A2ED49}"/>
              </a:ext>
            </a:extLst>
          </p:cNvPr>
          <p:cNvSpPr>
            <a:spLocks noGrp="1"/>
          </p:cNvSpPr>
          <p:nvPr>
            <p:ph idx="1"/>
          </p:nvPr>
        </p:nvSpPr>
        <p:spPr>
          <a:xfrm>
            <a:off x="457200" y="4581128"/>
            <a:ext cx="8229600" cy="1545035"/>
          </a:xfrm>
        </p:spPr>
        <p:txBody>
          <a:bodyPr/>
          <a:lstStyle/>
          <a:p>
            <a:pPr>
              <a:lnSpc>
                <a:spcPct val="90000"/>
              </a:lnSpc>
            </a:pPr>
            <a:r>
              <a:rPr lang="fr-FR" altLang="fr-FR" sz="1800" b="1" dirty="0">
                <a:solidFill>
                  <a:srgbClr val="312564"/>
                </a:solidFill>
                <a:latin typeface="Arial" panose="020B0604020202020204" pitchFamily="34" charset="0"/>
                <a:cs typeface="Arial" panose="020B0604020202020204" pitchFamily="34" charset="0"/>
              </a:rPr>
              <a:t>Sporange : </a:t>
            </a:r>
            <a:r>
              <a:rPr lang="fr-FR" altLang="fr-FR" sz="1800" dirty="0">
                <a:latin typeface="Arial" panose="020B0604020202020204" pitchFamily="34" charset="0"/>
                <a:cs typeface="Arial" panose="020B0604020202020204" pitchFamily="34" charset="0"/>
              </a:rPr>
              <a:t>Structure contenant les spores, qui eux, servent à la reproduction.</a:t>
            </a:r>
            <a:endParaRPr lang="fr-FR" altLang="fr-FR" sz="1800" b="1" dirty="0">
              <a:latin typeface="Arial" panose="020B0604020202020204" pitchFamily="34" charset="0"/>
              <a:cs typeface="Arial" panose="020B0604020202020204" pitchFamily="34" charset="0"/>
            </a:endParaRPr>
          </a:p>
          <a:p>
            <a:pPr>
              <a:lnSpc>
                <a:spcPct val="90000"/>
              </a:lnSpc>
            </a:pPr>
            <a:r>
              <a:rPr lang="fr-FR" altLang="fr-FR" sz="1800" b="1" dirty="0" err="1">
                <a:solidFill>
                  <a:srgbClr val="312564"/>
                </a:solidFill>
                <a:latin typeface="Arial" panose="020B0604020202020204" pitchFamily="34" charset="0"/>
                <a:cs typeface="Arial" panose="020B0604020202020204" pitchFamily="34" charset="0"/>
              </a:rPr>
              <a:t>Sporangiophore</a:t>
            </a:r>
            <a:r>
              <a:rPr lang="fr-FR" altLang="fr-FR" sz="1800" b="1" dirty="0">
                <a:solidFill>
                  <a:srgbClr val="312564"/>
                </a:solidFill>
                <a:latin typeface="Arial" panose="020B0604020202020204" pitchFamily="34" charset="0"/>
                <a:cs typeface="Arial" panose="020B0604020202020204" pitchFamily="34" charset="0"/>
              </a:rPr>
              <a:t> : </a:t>
            </a:r>
            <a:r>
              <a:rPr lang="fr-FR" altLang="fr-FR" sz="1800" dirty="0">
                <a:latin typeface="Arial" panose="020B0604020202020204" pitchFamily="34" charset="0"/>
                <a:cs typeface="Arial" panose="020B0604020202020204" pitchFamily="34" charset="0"/>
              </a:rPr>
              <a:t>Tige filamenteuse sur laquelle se forment les sporanges.</a:t>
            </a:r>
            <a:endParaRPr lang="fr-FR" altLang="fr-FR" sz="1800" b="1" dirty="0">
              <a:latin typeface="Arial" panose="020B0604020202020204" pitchFamily="34" charset="0"/>
              <a:cs typeface="Arial" panose="020B0604020202020204" pitchFamily="34" charset="0"/>
            </a:endParaRPr>
          </a:p>
          <a:p>
            <a:pPr>
              <a:lnSpc>
                <a:spcPct val="90000"/>
              </a:lnSpc>
            </a:pPr>
            <a:r>
              <a:rPr lang="fr-FR" altLang="fr-FR" sz="1800" b="1" dirty="0">
                <a:solidFill>
                  <a:srgbClr val="312564"/>
                </a:solidFill>
                <a:latin typeface="Arial" panose="020B0604020202020204" pitchFamily="34" charset="0"/>
                <a:cs typeface="Arial" panose="020B0604020202020204" pitchFamily="34" charset="0"/>
              </a:rPr>
              <a:t>Rhizoïdes : </a:t>
            </a:r>
            <a:r>
              <a:rPr lang="fr-FR" altLang="fr-FR" sz="1800" dirty="0">
                <a:latin typeface="Arial" panose="020B0604020202020204" pitchFamily="34" charset="0"/>
                <a:cs typeface="Arial" panose="020B0604020202020204" pitchFamily="34" charset="0"/>
              </a:rPr>
              <a:t>Les hyphes présents sous la surface, spécialisés dans l’absorption des aliments.</a:t>
            </a:r>
            <a:endParaRPr lang="en-GB" altLang="fr-FR" sz="1800" dirty="0">
              <a:latin typeface="Arial" panose="020B0604020202020204" pitchFamily="34" charset="0"/>
              <a:cs typeface="Arial" panose="020B0604020202020204" pitchFamily="34" charset="0"/>
            </a:endParaRPr>
          </a:p>
          <a:p>
            <a:endParaRPr lang="fr-FR" dirty="0"/>
          </a:p>
        </p:txBody>
      </p:sp>
      <p:sp>
        <p:nvSpPr>
          <p:cNvPr id="2" name="Titre 1">
            <a:extLst>
              <a:ext uri="{FF2B5EF4-FFF2-40B4-BE49-F238E27FC236}">
                <a16:creationId xmlns:a16="http://schemas.microsoft.com/office/drawing/2014/main" id="{BF594028-1447-47B1-ACD3-21C9381B3145}"/>
              </a:ext>
            </a:extLst>
          </p:cNvPr>
          <p:cNvSpPr>
            <a:spLocks noGrp="1"/>
          </p:cNvSpPr>
          <p:nvPr>
            <p:ph type="title"/>
          </p:nvPr>
        </p:nvSpPr>
        <p:spPr>
          <a:xfrm>
            <a:off x="457200" y="731836"/>
            <a:ext cx="8229600" cy="685801"/>
          </a:xfrm>
        </p:spPr>
        <p:txBody>
          <a:bodyPr/>
          <a:lstStyle/>
          <a:p>
            <a:r>
              <a:rPr lang="en-GB" altLang="fr-FR" b="1" dirty="0">
                <a:solidFill>
                  <a:srgbClr val="5B225F"/>
                </a:solidFill>
                <a:latin typeface="Arial" panose="020B0604020202020204" pitchFamily="34" charset="0"/>
                <a:cs typeface="Arial" panose="020B0604020202020204" pitchFamily="34" charset="0"/>
              </a:rPr>
              <a:t>Structure des champignons</a:t>
            </a:r>
            <a:endParaRPr lang="fr-FR" dirty="0"/>
          </a:p>
        </p:txBody>
      </p:sp>
    </p:spTree>
    <p:extLst>
      <p:ext uri="{BB962C8B-B14F-4D97-AF65-F5344CB8AC3E}">
        <p14:creationId xmlns:p14="http://schemas.microsoft.com/office/powerpoint/2010/main" val="1654095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715656-3CD3-4D11-93B6-8CE489A0DFA6}"/>
              </a:ext>
            </a:extLst>
          </p:cNvPr>
          <p:cNvSpPr>
            <a:spLocks noGrp="1"/>
          </p:cNvSpPr>
          <p:nvPr>
            <p:ph type="title"/>
          </p:nvPr>
        </p:nvSpPr>
        <p:spPr>
          <a:xfrm>
            <a:off x="457200" y="274638"/>
            <a:ext cx="8229600" cy="365125"/>
          </a:xfrm>
        </p:spPr>
        <p:txBody>
          <a:bodyPr/>
          <a:lstStyle/>
          <a:p>
            <a:r>
              <a:rPr lang="fr-FR" sz="1200" dirty="0">
                <a:solidFill>
                  <a:schemeClr val="bg1"/>
                </a:solidFill>
                <a:latin typeface="Arial" panose="020B0604020202020204" pitchFamily="34" charset="0"/>
                <a:cs typeface="Arial" panose="020B0604020202020204" pitchFamily="34" charset="0"/>
              </a:rPr>
              <a:t>Microbes</a:t>
            </a:r>
            <a:endParaRPr lang="fr-FR" sz="1200" dirty="0">
              <a:solidFill>
                <a:schemeClr val="bg1"/>
              </a:solidFill>
            </a:endParaRPr>
          </a:p>
        </p:txBody>
      </p:sp>
      <p:pic>
        <p:nvPicPr>
          <p:cNvPr id="3" name="Image 2">
            <a:extLst>
              <a:ext uri="{FF2B5EF4-FFF2-40B4-BE49-F238E27FC236}">
                <a16:creationId xmlns:a16="http://schemas.microsoft.com/office/drawing/2014/main" id="{648E169E-34A8-7A58-2CEA-8D3552C1CCE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31902" y="280899"/>
            <a:ext cx="1552792" cy="1267002"/>
          </a:xfrm>
          <a:prstGeom prst="rect">
            <a:avLst/>
          </a:prstGeom>
        </p:spPr>
      </p:pic>
      <p:sp>
        <p:nvSpPr>
          <p:cNvPr id="3076" name="Espace réservé du numéro de diapositive 4">
            <a:extLst>
              <a:ext uri="{FF2B5EF4-FFF2-40B4-BE49-F238E27FC236}">
                <a16:creationId xmlns:a16="http://schemas.microsoft.com/office/drawing/2014/main" id="{376BB15E-D529-44BA-9C0B-82ED6138249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C05E188-EBA3-42BB-A993-596C5D9B7E11}" type="slidenum">
              <a:rPr lang="fr-FR" altLang="fr-FR" sz="1200">
                <a:solidFill>
                  <a:srgbClr val="898989"/>
                </a:solidFill>
              </a:rPr>
              <a:pPr>
                <a:spcBef>
                  <a:spcPct val="0"/>
                </a:spcBef>
                <a:buFontTx/>
                <a:buNone/>
              </a:pPr>
              <a:t>2</a:t>
            </a:fld>
            <a:endParaRPr lang="fr-FR" altLang="fr-FR" sz="1200" dirty="0">
              <a:solidFill>
                <a:srgbClr val="898989"/>
              </a:solidFill>
            </a:endParaRPr>
          </a:p>
        </p:txBody>
      </p:sp>
      <p:sp>
        <p:nvSpPr>
          <p:cNvPr id="9" name="Rectangle 3">
            <a:extLst>
              <a:ext uri="{FF2B5EF4-FFF2-40B4-BE49-F238E27FC236}">
                <a16:creationId xmlns:a16="http://schemas.microsoft.com/office/drawing/2014/main" id="{068FC8E2-0949-481A-91F3-17EBD540963C}"/>
              </a:ext>
            </a:extLst>
          </p:cNvPr>
          <p:cNvSpPr txBox="1">
            <a:spLocks noChangeArrowheads="1"/>
          </p:cNvSpPr>
          <p:nvPr/>
        </p:nvSpPr>
        <p:spPr>
          <a:xfrm>
            <a:off x="539750" y="1628775"/>
            <a:ext cx="7777163" cy="4276725"/>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eaLnBrk="1" hangingPunct="1">
              <a:lnSpc>
                <a:spcPct val="150000"/>
              </a:lnSpc>
            </a:pPr>
            <a:r>
              <a:rPr lang="fr-FR" altLang="fr-FR" sz="2000" dirty="0">
                <a:latin typeface="Arial" panose="020B0604020202020204" pitchFamily="34" charset="0"/>
              </a:rPr>
              <a:t>Les microbes sont des organismes vivants unicellulaires</a:t>
            </a:r>
          </a:p>
          <a:p>
            <a:pPr lvl="1" eaLnBrk="1" hangingPunct="1">
              <a:lnSpc>
                <a:spcPct val="150000"/>
              </a:lnSpc>
            </a:pPr>
            <a:r>
              <a:rPr lang="fr-FR" altLang="fr-FR" sz="2000" dirty="0">
                <a:latin typeface="Arial" panose="020B0604020202020204" pitchFamily="34" charset="0"/>
              </a:rPr>
              <a:t>Trop petits pour être visibles à l</a:t>
            </a:r>
            <a:r>
              <a:rPr lang="fr-FR" altLang="ja-JP" sz="2000" dirty="0">
                <a:latin typeface="Arial" panose="020B0604020202020204" pitchFamily="34" charset="0"/>
              </a:rPr>
              <a:t>’</a:t>
            </a:r>
            <a:r>
              <a:rPr lang="fr-FR" altLang="ja-JP" sz="2000" dirty="0" err="1">
                <a:latin typeface="Arial" panose="020B0604020202020204" pitchFamily="34" charset="0"/>
              </a:rPr>
              <a:t>oeil</a:t>
            </a:r>
            <a:r>
              <a:rPr lang="fr-FR" altLang="ja-JP" sz="2000" dirty="0">
                <a:latin typeface="Arial" panose="020B0604020202020204" pitchFamily="34" charset="0"/>
              </a:rPr>
              <a:t> nu</a:t>
            </a:r>
          </a:p>
          <a:p>
            <a:pPr lvl="1" eaLnBrk="1" hangingPunct="1">
              <a:lnSpc>
                <a:spcPct val="150000"/>
              </a:lnSpc>
            </a:pPr>
            <a:r>
              <a:rPr lang="fr-FR" altLang="fr-FR" sz="2000" dirty="0">
                <a:latin typeface="Arial" panose="020B0604020202020204" pitchFamily="34" charset="0"/>
              </a:rPr>
              <a:t>On en trouve pratiquement PARTOUT</a:t>
            </a:r>
          </a:p>
          <a:p>
            <a:pPr lvl="1" eaLnBrk="1" hangingPunct="1">
              <a:lnSpc>
                <a:spcPct val="150000"/>
              </a:lnSpc>
            </a:pPr>
            <a:r>
              <a:rPr lang="fr-FR" altLang="fr-FR" sz="2000" dirty="0">
                <a:latin typeface="Arial" panose="020B0604020202020204" pitchFamily="34" charset="0"/>
              </a:rPr>
              <a:t>On les appelle aussi des germes</a:t>
            </a:r>
          </a:p>
          <a:p>
            <a:pPr lvl="1" eaLnBrk="1" hangingPunct="1">
              <a:lnSpc>
                <a:spcPct val="150000"/>
              </a:lnSpc>
            </a:pPr>
            <a:r>
              <a:rPr lang="fr-FR" altLang="fr-FR" sz="2000" dirty="0">
                <a:latin typeface="Arial" panose="020B0604020202020204" pitchFamily="34" charset="0"/>
              </a:rPr>
              <a:t>On les divise généralement en 3 groupes</a:t>
            </a:r>
          </a:p>
          <a:p>
            <a:pPr lvl="2" eaLnBrk="1" hangingPunct="1">
              <a:lnSpc>
                <a:spcPct val="150000"/>
              </a:lnSpc>
            </a:pPr>
            <a:r>
              <a:rPr lang="fr-FR" altLang="fr-FR" sz="1800" dirty="0">
                <a:latin typeface="Arial" panose="020B0604020202020204" pitchFamily="34" charset="0"/>
              </a:rPr>
              <a:t>Les bactéries</a:t>
            </a:r>
          </a:p>
          <a:p>
            <a:pPr lvl="2" eaLnBrk="1" hangingPunct="1">
              <a:lnSpc>
                <a:spcPct val="150000"/>
              </a:lnSpc>
            </a:pPr>
            <a:r>
              <a:rPr lang="fr-FR" altLang="fr-FR" sz="1800" dirty="0">
                <a:latin typeface="Arial" panose="020B0604020202020204" pitchFamily="34" charset="0"/>
              </a:rPr>
              <a:t>Les virus </a:t>
            </a:r>
          </a:p>
          <a:p>
            <a:pPr lvl="2" eaLnBrk="1" hangingPunct="1">
              <a:lnSpc>
                <a:spcPct val="150000"/>
              </a:lnSpc>
            </a:pPr>
            <a:r>
              <a:rPr lang="fr-FR" altLang="fr-FR" sz="1800" dirty="0">
                <a:latin typeface="Arial" panose="020B0604020202020204" pitchFamily="34" charset="0"/>
              </a:rPr>
              <a:t>Les champignons</a:t>
            </a:r>
          </a:p>
          <a:p>
            <a:pPr eaLnBrk="1" hangingPunct="1"/>
            <a:endParaRPr lang="en-GB" altLang="fr-FR" sz="2000" dirty="0"/>
          </a:p>
        </p:txBody>
      </p:sp>
      <p:sp>
        <p:nvSpPr>
          <p:cNvPr id="5" name="ZoneTexte 4">
            <a:extLst>
              <a:ext uri="{FF2B5EF4-FFF2-40B4-BE49-F238E27FC236}">
                <a16:creationId xmlns:a16="http://schemas.microsoft.com/office/drawing/2014/main" id="{45419F5F-9487-401B-934A-5C0AB95B849B}"/>
              </a:ext>
            </a:extLst>
          </p:cNvPr>
          <p:cNvSpPr txBox="1"/>
          <p:nvPr/>
        </p:nvSpPr>
        <p:spPr>
          <a:xfrm>
            <a:off x="2483768" y="639763"/>
            <a:ext cx="5472608" cy="769441"/>
          </a:xfrm>
          <a:prstGeom prst="rect">
            <a:avLst/>
          </a:prstGeom>
          <a:noFill/>
        </p:spPr>
        <p:txBody>
          <a:bodyPr wrap="square" rtlCol="0">
            <a:spAutoFit/>
          </a:bodyPr>
          <a:lstStyle/>
          <a:p>
            <a:r>
              <a:rPr lang="fr-FR" sz="4400" b="1" dirty="0">
                <a:solidFill>
                  <a:srgbClr val="312564"/>
                </a:solidFill>
                <a:latin typeface="Arial" panose="020B0604020202020204" pitchFamily="34" charset="0"/>
              </a:rPr>
              <a:t>Microbes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a:extLst>
              <a:ext uri="{FF2B5EF4-FFF2-40B4-BE49-F238E27FC236}">
                <a16:creationId xmlns:a16="http://schemas.microsoft.com/office/drawing/2014/main" id="{995FDE5F-D030-4BF9-9209-D7475C44EFA8}"/>
              </a:ext>
            </a:extLst>
          </p:cNvPr>
          <p:cNvSpPr>
            <a:spLocks noGrp="1"/>
          </p:cNvSpPr>
          <p:nvPr>
            <p:ph type="title"/>
          </p:nvPr>
        </p:nvSpPr>
        <p:spPr/>
        <p:txBody>
          <a:bodyPr/>
          <a:lstStyle/>
          <a:p>
            <a:r>
              <a:rPr lang="en-GB" altLang="fr-FR" sz="4000" b="1" dirty="0">
                <a:solidFill>
                  <a:srgbClr val="312564"/>
                </a:solidFill>
                <a:latin typeface="Arial" panose="020B0604020202020204" pitchFamily="34" charset="0"/>
                <a:cs typeface="Arial" panose="020B0604020202020204" pitchFamily="34" charset="0"/>
              </a:rPr>
              <a:t>Les bactéries</a:t>
            </a:r>
          </a:p>
        </p:txBody>
      </p:sp>
      <p:sp>
        <p:nvSpPr>
          <p:cNvPr id="4099" name="Espace réservé du contenu 2">
            <a:extLst>
              <a:ext uri="{FF2B5EF4-FFF2-40B4-BE49-F238E27FC236}">
                <a16:creationId xmlns:a16="http://schemas.microsoft.com/office/drawing/2014/main" id="{ABFFA5F2-B69C-47AA-938D-033A2277F47A}"/>
              </a:ext>
            </a:extLst>
          </p:cNvPr>
          <p:cNvSpPr>
            <a:spLocks noGrp="1"/>
          </p:cNvSpPr>
          <p:nvPr>
            <p:ph idx="1"/>
          </p:nvPr>
        </p:nvSpPr>
        <p:spPr>
          <a:xfrm>
            <a:off x="442514" y="1445694"/>
            <a:ext cx="8218488" cy="4525963"/>
          </a:xfrm>
        </p:spPr>
        <p:txBody>
          <a:bodyPr/>
          <a:lstStyle/>
          <a:p>
            <a:pPr lvl="1" eaLnBrk="1" hangingPunct="1">
              <a:lnSpc>
                <a:spcPct val="150000"/>
              </a:lnSpc>
            </a:pPr>
            <a:r>
              <a:rPr lang="fr-FR" altLang="fr-FR" sz="1600" dirty="0">
                <a:latin typeface="Arial" panose="020B0604020202020204" pitchFamily="34" charset="0"/>
                <a:cs typeface="Arial" panose="020B0604020202020204" pitchFamily="34" charset="0"/>
              </a:rPr>
              <a:t>Survivent en se nourrissant à partir de leur environnement. Dans certains cas cet environnement, c</a:t>
            </a:r>
            <a:r>
              <a:rPr lang="fr-FR" altLang="ja-JP" sz="1600" dirty="0">
                <a:latin typeface="Arial" panose="020B0604020202020204" pitchFamily="34" charset="0"/>
                <a:cs typeface="Arial" panose="020B0604020202020204" pitchFamily="34" charset="0"/>
              </a:rPr>
              <a:t>’est le corps humain.</a:t>
            </a:r>
          </a:p>
          <a:p>
            <a:pPr lvl="1" eaLnBrk="1" hangingPunct="1">
              <a:lnSpc>
                <a:spcPct val="150000"/>
              </a:lnSpc>
            </a:pPr>
            <a:r>
              <a:rPr lang="fr-FR" altLang="fr-FR" sz="1600" dirty="0">
                <a:latin typeface="Arial" panose="020B0604020202020204" pitchFamily="34" charset="0"/>
                <a:cs typeface="Arial" panose="020B0604020202020204" pitchFamily="34" charset="0"/>
              </a:rPr>
              <a:t>On en trouve partout sur la terre, dans l</a:t>
            </a:r>
            <a:r>
              <a:rPr lang="fr-FR" altLang="ja-JP" sz="1600" dirty="0">
                <a:latin typeface="Arial" panose="020B0604020202020204" pitchFamily="34" charset="0"/>
                <a:cs typeface="Arial" panose="020B0604020202020204" pitchFamily="34" charset="0"/>
              </a:rPr>
              <a:t>’océan, les rochers, les volcans, notre corps, et dans le sol.</a:t>
            </a:r>
          </a:p>
          <a:p>
            <a:pPr lvl="1" eaLnBrk="1" hangingPunct="1">
              <a:lnSpc>
                <a:spcPct val="150000"/>
              </a:lnSpc>
            </a:pPr>
            <a:r>
              <a:rPr lang="fr-FR" altLang="fr-FR" sz="1600" dirty="0">
                <a:latin typeface="Arial" panose="020B0604020202020204" pitchFamily="34" charset="0"/>
                <a:cs typeface="Arial" panose="020B0604020202020204" pitchFamily="34" charset="0"/>
              </a:rPr>
              <a:t>La plupart sont utiles ou inoffensives, mais certaines sont pathogènes.</a:t>
            </a:r>
          </a:p>
          <a:p>
            <a:pPr lvl="1" eaLnBrk="1" hangingPunct="1">
              <a:lnSpc>
                <a:spcPct val="150000"/>
              </a:lnSpc>
            </a:pPr>
            <a:r>
              <a:rPr lang="fr-FR" altLang="fr-FR" sz="1600" dirty="0">
                <a:latin typeface="Arial" panose="020B0604020202020204" pitchFamily="34" charset="0"/>
                <a:cs typeface="Arial" panose="020B0604020202020204" pitchFamily="34" charset="0"/>
              </a:rPr>
              <a:t>Parmi les bactéries utiles pour notre organisme :</a:t>
            </a:r>
          </a:p>
          <a:p>
            <a:pPr lvl="2" eaLnBrk="1" hangingPunct="1">
              <a:lnSpc>
                <a:spcPct val="150000"/>
              </a:lnSpc>
            </a:pPr>
            <a:r>
              <a:rPr lang="fr-FR" altLang="fr-FR" sz="1400" dirty="0">
                <a:latin typeface="Arial" panose="020B0604020202020204" pitchFamily="34" charset="0"/>
                <a:cs typeface="Arial" panose="020B0604020202020204" pitchFamily="34" charset="0"/>
              </a:rPr>
              <a:t>Des bactéries utiles vivent dans notre tube digestif et nous aident à utiliser les éléments nutritifs présents dans notre alimentation et transformer le reste en déchets.</a:t>
            </a:r>
          </a:p>
          <a:p>
            <a:pPr lvl="1" eaLnBrk="1" hangingPunct="1">
              <a:lnSpc>
                <a:spcPct val="150000"/>
              </a:lnSpc>
            </a:pPr>
            <a:r>
              <a:rPr lang="fr-FR" altLang="fr-FR" sz="1600" dirty="0">
                <a:latin typeface="Arial" panose="020B0604020202020204" pitchFamily="34" charset="0"/>
                <a:cs typeface="Arial" panose="020B0604020202020204" pitchFamily="34" charset="0"/>
              </a:rPr>
              <a:t>Les bactéries peuvent se reproduire en dehors aussi bien qu</a:t>
            </a:r>
            <a:r>
              <a:rPr lang="fr-FR" altLang="ja-JP" sz="1600" dirty="0">
                <a:latin typeface="Arial" panose="020B0604020202020204" pitchFamily="34" charset="0"/>
                <a:cs typeface="Arial" panose="020B0604020202020204" pitchFamily="34" charset="0"/>
              </a:rPr>
              <a:t>’à l’intérieur du corps où elles peuvent provoquer des infections</a:t>
            </a:r>
          </a:p>
        </p:txBody>
      </p:sp>
      <p:sp>
        <p:nvSpPr>
          <p:cNvPr id="4101" name="Espace réservé du numéro de diapositive 4">
            <a:extLst>
              <a:ext uri="{FF2B5EF4-FFF2-40B4-BE49-F238E27FC236}">
                <a16:creationId xmlns:a16="http://schemas.microsoft.com/office/drawing/2014/main" id="{D995F0BF-F82A-4AA1-A5B1-1C42AC665F0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994ACBC-77A6-4907-85AA-6E89E0807A54}" type="slidenum">
              <a:rPr lang="fr-FR" altLang="fr-FR" sz="1200">
                <a:solidFill>
                  <a:srgbClr val="898989"/>
                </a:solidFill>
              </a:rPr>
              <a:pPr>
                <a:spcBef>
                  <a:spcPct val="0"/>
                </a:spcBef>
                <a:buFontTx/>
                <a:buNone/>
              </a:pPr>
              <a:t>3</a:t>
            </a:fld>
            <a:endParaRPr lang="fr-FR" altLang="fr-FR" sz="1200" dirty="0">
              <a:solidFill>
                <a:srgbClr val="898989"/>
              </a:solidFill>
            </a:endParaRPr>
          </a:p>
        </p:txBody>
      </p:sp>
      <p:pic>
        <p:nvPicPr>
          <p:cNvPr id="2" name="Image 1">
            <a:extLst>
              <a:ext uri="{FF2B5EF4-FFF2-40B4-BE49-F238E27FC236}">
                <a16:creationId xmlns:a16="http://schemas.microsoft.com/office/drawing/2014/main" id="{4E4839DC-C306-340E-DA46-33E4F7F024A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E4839DC-C306-340E-DA46-33E4F7F024A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sp>
        <p:nvSpPr>
          <p:cNvPr id="4099" name="Espace réservé du contenu 2">
            <a:extLst>
              <a:ext uri="{FF2B5EF4-FFF2-40B4-BE49-F238E27FC236}">
                <a16:creationId xmlns:a16="http://schemas.microsoft.com/office/drawing/2014/main" id="{ABFFA5F2-B69C-47AA-938D-033A2277F47A}"/>
              </a:ext>
            </a:extLst>
          </p:cNvPr>
          <p:cNvSpPr>
            <a:spLocks noGrp="1"/>
          </p:cNvSpPr>
          <p:nvPr>
            <p:ph idx="1"/>
          </p:nvPr>
        </p:nvSpPr>
        <p:spPr>
          <a:xfrm>
            <a:off x="442514" y="4293096"/>
            <a:ext cx="8218488" cy="1678561"/>
          </a:xfrm>
        </p:spPr>
        <p:txBody>
          <a:bodyPr/>
          <a:lstStyle/>
          <a:p>
            <a:pPr>
              <a:lnSpc>
                <a:spcPct val="80000"/>
              </a:lnSpc>
            </a:pPr>
            <a:r>
              <a:rPr lang="fr-FR" altLang="fr-FR" sz="1600" b="1" dirty="0">
                <a:solidFill>
                  <a:srgbClr val="312564"/>
                </a:solidFill>
              </a:rPr>
              <a:t>Chromosome : </a:t>
            </a:r>
            <a:r>
              <a:rPr lang="fr-FR" altLang="fr-FR" sz="1600" dirty="0"/>
              <a:t>Matériel génétique (ADN) de la cellule.</a:t>
            </a:r>
          </a:p>
          <a:p>
            <a:pPr>
              <a:lnSpc>
                <a:spcPct val="80000"/>
              </a:lnSpc>
            </a:pPr>
            <a:r>
              <a:rPr lang="fr-FR" altLang="fr-FR" sz="1600" b="1" dirty="0">
                <a:solidFill>
                  <a:srgbClr val="312564"/>
                </a:solidFill>
              </a:rPr>
              <a:t>Paroi cellulaire : </a:t>
            </a:r>
            <a:r>
              <a:rPr lang="fr-FR" altLang="fr-FR" sz="1600" dirty="0"/>
              <a:t>Composée de peptidoglycane, la paroi cellulaire permet à la cellule bactérienne de conserver sa forme.</a:t>
            </a:r>
          </a:p>
          <a:p>
            <a:pPr>
              <a:lnSpc>
                <a:spcPct val="80000"/>
              </a:lnSpc>
            </a:pPr>
            <a:r>
              <a:rPr lang="fr-FR" altLang="fr-FR" sz="1600" b="1" dirty="0">
                <a:solidFill>
                  <a:srgbClr val="312564"/>
                </a:solidFill>
              </a:rPr>
              <a:t>Membrane cellulaire : </a:t>
            </a:r>
            <a:r>
              <a:rPr lang="fr-FR" altLang="fr-FR" sz="1600" dirty="0"/>
              <a:t>Tapissant l’intérieur de la paroi cellulaire, elle constitue une limite pour le contenu de la cellule et une barrière vis-à-vis des substances qui pourraient entrer ou sortir.</a:t>
            </a:r>
          </a:p>
          <a:p>
            <a:pPr>
              <a:lnSpc>
                <a:spcPct val="80000"/>
              </a:lnSpc>
            </a:pPr>
            <a:r>
              <a:rPr lang="fr-FR" altLang="fr-FR" sz="1600" b="1" dirty="0">
                <a:solidFill>
                  <a:srgbClr val="312564"/>
                </a:solidFill>
              </a:rPr>
              <a:t>Cytoplasme : </a:t>
            </a:r>
            <a:r>
              <a:rPr lang="fr-FR" altLang="fr-FR" sz="1600" dirty="0"/>
              <a:t>L’intérieur de la cellule et son contenu</a:t>
            </a:r>
            <a:r>
              <a:rPr lang="fr-FR" altLang="fr-FR" sz="1600" b="1" dirty="0"/>
              <a:t>.</a:t>
            </a:r>
            <a:endParaRPr lang="en-GB" altLang="fr-FR" sz="1600" b="1" dirty="0"/>
          </a:p>
        </p:txBody>
      </p:sp>
      <p:grpSp>
        <p:nvGrpSpPr>
          <p:cNvPr id="8" name="Groupe 7" descr="Schéma d'une bactérie pour illustrer sa structure avec le cytoplasme et le chromosome, contenu grâce à la membrane cellulaire et la paroi.">
            <a:extLst>
              <a:ext uri="{FF2B5EF4-FFF2-40B4-BE49-F238E27FC236}">
                <a16:creationId xmlns:a16="http://schemas.microsoft.com/office/drawing/2014/main" id="{7B449A48-940B-4DE0-A55E-DC56BE888AAA}"/>
              </a:ext>
            </a:extLst>
          </p:cNvPr>
          <p:cNvGrpSpPr/>
          <p:nvPr/>
        </p:nvGrpSpPr>
        <p:grpSpPr>
          <a:xfrm>
            <a:off x="2267744" y="1487215"/>
            <a:ext cx="6072728" cy="2515470"/>
            <a:chOff x="2267744" y="1487215"/>
            <a:chExt cx="6072728" cy="2515470"/>
          </a:xfrm>
        </p:grpSpPr>
        <p:pic>
          <p:nvPicPr>
            <p:cNvPr id="6" name="Image 5">
              <a:extLst>
                <a:ext uri="{FF2B5EF4-FFF2-40B4-BE49-F238E27FC236}">
                  <a16:creationId xmlns:a16="http://schemas.microsoft.com/office/drawing/2014/main" id="{6406F85E-6B74-4BFD-ABAD-6B65D2FD44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1582506"/>
              <a:ext cx="2895851" cy="2304488"/>
            </a:xfrm>
            <a:prstGeom prst="rect">
              <a:avLst/>
            </a:prstGeom>
          </p:spPr>
        </p:pic>
        <p:sp>
          <p:nvSpPr>
            <p:cNvPr id="7" name="Légende : flèche courbée 6">
              <a:extLst>
                <a:ext uri="{FF2B5EF4-FFF2-40B4-BE49-F238E27FC236}">
                  <a16:creationId xmlns:a16="http://schemas.microsoft.com/office/drawing/2014/main" id="{DC0855F3-2815-41CF-9C94-A86EC340EE9F}"/>
                </a:ext>
              </a:extLst>
            </p:cNvPr>
            <p:cNvSpPr/>
            <p:nvPr/>
          </p:nvSpPr>
          <p:spPr>
            <a:xfrm>
              <a:off x="6156176" y="2852936"/>
              <a:ext cx="1440160" cy="432048"/>
            </a:xfrm>
            <a:prstGeom prst="borderCallout2">
              <a:avLst>
                <a:gd name="adj1" fmla="val 18750"/>
                <a:gd name="adj2" fmla="val -8333"/>
                <a:gd name="adj3" fmla="val 18750"/>
                <a:gd name="adj4" fmla="val -66253"/>
                <a:gd name="adj5" fmla="val -70218"/>
                <a:gd name="adj6" fmla="val -173238"/>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fr-FR" dirty="0"/>
                <a:t>Chromosome</a:t>
              </a:r>
            </a:p>
            <a:p>
              <a:pPr algn="ctr"/>
              <a:endParaRPr lang="fr-FR" dirty="0"/>
            </a:p>
          </p:txBody>
        </p:sp>
        <p:sp>
          <p:nvSpPr>
            <p:cNvPr id="11" name="Légende : flèche courbée 10">
              <a:extLst>
                <a:ext uri="{FF2B5EF4-FFF2-40B4-BE49-F238E27FC236}">
                  <a16:creationId xmlns:a16="http://schemas.microsoft.com/office/drawing/2014/main" id="{085238C4-8D64-4C43-8F45-3C2227A63743}"/>
                </a:ext>
              </a:extLst>
            </p:cNvPr>
            <p:cNvSpPr/>
            <p:nvPr/>
          </p:nvSpPr>
          <p:spPr>
            <a:xfrm>
              <a:off x="6149712" y="2127528"/>
              <a:ext cx="1440160" cy="432048"/>
            </a:xfrm>
            <a:prstGeom prst="borderCallout2">
              <a:avLst>
                <a:gd name="adj1" fmla="val 18750"/>
                <a:gd name="adj2" fmla="val -8333"/>
                <a:gd name="adj3" fmla="val 18750"/>
                <a:gd name="adj4" fmla="val -66253"/>
                <a:gd name="adj5" fmla="val 88514"/>
                <a:gd name="adj6" fmla="val -198634"/>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fr-FR" dirty="0"/>
                <a:t>Cytoplasme</a:t>
              </a:r>
            </a:p>
            <a:p>
              <a:pPr algn="ctr"/>
              <a:endParaRPr lang="fr-FR" dirty="0"/>
            </a:p>
          </p:txBody>
        </p:sp>
        <p:sp>
          <p:nvSpPr>
            <p:cNvPr id="12" name="Légende : flèche courbée 11">
              <a:extLst>
                <a:ext uri="{FF2B5EF4-FFF2-40B4-BE49-F238E27FC236}">
                  <a16:creationId xmlns:a16="http://schemas.microsoft.com/office/drawing/2014/main" id="{0A34A3E0-F6B1-4F42-8C6D-5E1EB1C7C311}"/>
                </a:ext>
              </a:extLst>
            </p:cNvPr>
            <p:cNvSpPr/>
            <p:nvPr/>
          </p:nvSpPr>
          <p:spPr>
            <a:xfrm>
              <a:off x="6162680" y="1487215"/>
              <a:ext cx="2177792" cy="432048"/>
            </a:xfrm>
            <a:prstGeom prst="borderCallout2">
              <a:avLst>
                <a:gd name="adj1" fmla="val 18750"/>
                <a:gd name="adj2" fmla="val -8333"/>
                <a:gd name="adj3" fmla="val 18750"/>
                <a:gd name="adj4" fmla="val -48758"/>
                <a:gd name="adj5" fmla="val 25022"/>
                <a:gd name="adj6" fmla="val -142037"/>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Membrane cellulaire</a:t>
              </a:r>
            </a:p>
            <a:p>
              <a:pPr algn="ctr"/>
              <a:endParaRPr lang="fr-FR" dirty="0"/>
            </a:p>
          </p:txBody>
        </p:sp>
        <p:sp>
          <p:nvSpPr>
            <p:cNvPr id="13" name="Légende : flèche courbée 12">
              <a:extLst>
                <a:ext uri="{FF2B5EF4-FFF2-40B4-BE49-F238E27FC236}">
                  <a16:creationId xmlns:a16="http://schemas.microsoft.com/office/drawing/2014/main" id="{A63D7375-F3CB-4B4A-A8D4-308135BC87D9}"/>
                </a:ext>
              </a:extLst>
            </p:cNvPr>
            <p:cNvSpPr/>
            <p:nvPr/>
          </p:nvSpPr>
          <p:spPr>
            <a:xfrm>
              <a:off x="6156176" y="3570637"/>
              <a:ext cx="1440160" cy="432048"/>
            </a:xfrm>
            <a:prstGeom prst="borderCallout2">
              <a:avLst>
                <a:gd name="adj1" fmla="val 18750"/>
                <a:gd name="adj2" fmla="val -8333"/>
                <a:gd name="adj3" fmla="val 18750"/>
                <a:gd name="adj4" fmla="val -66253"/>
                <a:gd name="adj5" fmla="val -112547"/>
                <a:gd name="adj6" fmla="val -171122"/>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fr-FR" dirty="0"/>
                <a:t>Paroi</a:t>
              </a:r>
            </a:p>
            <a:p>
              <a:pPr algn="ctr"/>
              <a:endParaRPr lang="fr-FR" dirty="0"/>
            </a:p>
          </p:txBody>
        </p:sp>
      </p:grpSp>
      <p:sp>
        <p:nvSpPr>
          <p:cNvPr id="4098" name="Titre 1">
            <a:extLst>
              <a:ext uri="{FF2B5EF4-FFF2-40B4-BE49-F238E27FC236}">
                <a16:creationId xmlns:a16="http://schemas.microsoft.com/office/drawing/2014/main" id="{995FDE5F-D030-4BF9-9209-D7475C44EFA8}"/>
              </a:ext>
            </a:extLst>
          </p:cNvPr>
          <p:cNvSpPr>
            <a:spLocks noGrp="1"/>
          </p:cNvSpPr>
          <p:nvPr>
            <p:ph type="title"/>
          </p:nvPr>
        </p:nvSpPr>
        <p:spPr/>
        <p:txBody>
          <a:bodyPr/>
          <a:lstStyle/>
          <a:p>
            <a:r>
              <a:rPr lang="fr-FR" altLang="fr-FR" sz="4000" b="1" dirty="0">
                <a:solidFill>
                  <a:srgbClr val="312564"/>
                </a:solidFill>
                <a:latin typeface="Arial" panose="020B0604020202020204" pitchFamily="34" charset="0"/>
                <a:cs typeface="Arial" panose="020B0604020202020204" pitchFamily="34" charset="0"/>
              </a:rPr>
              <a:t>Structure d’un bactérie</a:t>
            </a:r>
          </a:p>
        </p:txBody>
      </p:sp>
    </p:spTree>
    <p:extLst>
      <p:ext uri="{BB962C8B-B14F-4D97-AF65-F5344CB8AC3E}">
        <p14:creationId xmlns:p14="http://schemas.microsoft.com/office/powerpoint/2010/main" val="2658671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E4839DC-C306-340E-DA46-33E4F7F024A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grpSp>
        <p:nvGrpSpPr>
          <p:cNvPr id="12" name="Groupe 11" descr="Bactéries en forme de spire ou spirale. Par exemple les campylobacter.">
            <a:extLst>
              <a:ext uri="{FF2B5EF4-FFF2-40B4-BE49-F238E27FC236}">
                <a16:creationId xmlns:a16="http://schemas.microsoft.com/office/drawing/2014/main" id="{3FE14E6B-F58C-43BC-8D4B-05C9723E5681}"/>
              </a:ext>
            </a:extLst>
          </p:cNvPr>
          <p:cNvGrpSpPr/>
          <p:nvPr/>
        </p:nvGrpSpPr>
        <p:grpSpPr>
          <a:xfrm>
            <a:off x="6262030" y="2716081"/>
            <a:ext cx="2133600" cy="2367361"/>
            <a:chOff x="6262030" y="2716081"/>
            <a:chExt cx="2133600" cy="2367361"/>
          </a:xfrm>
        </p:grpSpPr>
        <p:pic>
          <p:nvPicPr>
            <p:cNvPr id="8" name="Image 7">
              <a:extLst>
                <a:ext uri="{FF2B5EF4-FFF2-40B4-BE49-F238E27FC236}">
                  <a16:creationId xmlns:a16="http://schemas.microsoft.com/office/drawing/2014/main" id="{0CFD2EEA-0B60-4781-A5B8-C16247B153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2971" y="2716081"/>
              <a:ext cx="1371719" cy="1371719"/>
            </a:xfrm>
            <a:prstGeom prst="rect">
              <a:avLst/>
            </a:prstGeom>
          </p:spPr>
        </p:pic>
        <p:sp>
          <p:nvSpPr>
            <p:cNvPr id="14" name="ZoneTexte 13">
              <a:extLst>
                <a:ext uri="{FF2B5EF4-FFF2-40B4-BE49-F238E27FC236}">
                  <a16:creationId xmlns:a16="http://schemas.microsoft.com/office/drawing/2014/main" id="{60097BE3-8FE2-401A-A1EF-738B60AD2E0B}"/>
                </a:ext>
              </a:extLst>
            </p:cNvPr>
            <p:cNvSpPr txBox="1"/>
            <p:nvPr/>
          </p:nvSpPr>
          <p:spPr>
            <a:xfrm>
              <a:off x="6262030" y="4437111"/>
              <a:ext cx="2133600" cy="646331"/>
            </a:xfrm>
            <a:prstGeom prst="rect">
              <a:avLst/>
            </a:prstGeom>
            <a:noFill/>
          </p:spPr>
          <p:txBody>
            <a:bodyPr wrap="square" rtlCol="0">
              <a:spAutoFit/>
            </a:bodyPr>
            <a:lstStyle/>
            <a:p>
              <a:r>
                <a:rPr lang="fr-FR" b="1" dirty="0">
                  <a:latin typeface="Arial" panose="020B0604020202020204" pitchFamily="34" charset="0"/>
                </a:rPr>
                <a:t>Spires</a:t>
              </a:r>
            </a:p>
            <a:p>
              <a:r>
                <a:rPr lang="fr-FR" dirty="0"/>
                <a:t>Ex : Campylobacter</a:t>
              </a:r>
            </a:p>
          </p:txBody>
        </p:sp>
      </p:grpSp>
      <p:grpSp>
        <p:nvGrpSpPr>
          <p:cNvPr id="11" name="Groupe 10" descr="Bactéries en forme de sphères ou cocci. Par exemple, les staphylococcus sont en forme de sphères">
            <a:extLst>
              <a:ext uri="{FF2B5EF4-FFF2-40B4-BE49-F238E27FC236}">
                <a16:creationId xmlns:a16="http://schemas.microsoft.com/office/drawing/2014/main" id="{0A8E4922-BCC2-45BE-B0AE-351D91816289}"/>
              </a:ext>
            </a:extLst>
          </p:cNvPr>
          <p:cNvGrpSpPr/>
          <p:nvPr/>
        </p:nvGrpSpPr>
        <p:grpSpPr>
          <a:xfrm>
            <a:off x="3497175" y="2889457"/>
            <a:ext cx="2149650" cy="2211498"/>
            <a:chOff x="3497175" y="2889457"/>
            <a:chExt cx="2149650" cy="2211498"/>
          </a:xfrm>
        </p:grpSpPr>
        <p:pic>
          <p:nvPicPr>
            <p:cNvPr id="6" name="Image 5">
              <a:extLst>
                <a:ext uri="{FF2B5EF4-FFF2-40B4-BE49-F238E27FC236}">
                  <a16:creationId xmlns:a16="http://schemas.microsoft.com/office/drawing/2014/main" id="{FC37648D-E472-4A3A-8796-94FD4022BC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9189" y="2889457"/>
              <a:ext cx="1365622" cy="1079086"/>
            </a:xfrm>
            <a:prstGeom prst="rect">
              <a:avLst/>
            </a:prstGeom>
          </p:spPr>
        </p:pic>
        <p:sp>
          <p:nvSpPr>
            <p:cNvPr id="13" name="ZoneTexte 12">
              <a:extLst>
                <a:ext uri="{FF2B5EF4-FFF2-40B4-BE49-F238E27FC236}">
                  <a16:creationId xmlns:a16="http://schemas.microsoft.com/office/drawing/2014/main" id="{E44DEF40-4D3F-438F-B46D-30435855CE53}"/>
                </a:ext>
              </a:extLst>
            </p:cNvPr>
            <p:cNvSpPr txBox="1"/>
            <p:nvPr/>
          </p:nvSpPr>
          <p:spPr>
            <a:xfrm>
              <a:off x="3497175" y="4454624"/>
              <a:ext cx="2149650" cy="646331"/>
            </a:xfrm>
            <a:prstGeom prst="rect">
              <a:avLst/>
            </a:prstGeom>
            <a:noFill/>
          </p:spPr>
          <p:txBody>
            <a:bodyPr wrap="square" rtlCol="0">
              <a:spAutoFit/>
            </a:bodyPr>
            <a:lstStyle/>
            <a:p>
              <a:r>
                <a:rPr lang="fr-FR" b="1" dirty="0">
                  <a:latin typeface="Arial" panose="020B0604020202020204" pitchFamily="34" charset="0"/>
                </a:rPr>
                <a:t>Sphères ou </a:t>
              </a:r>
              <a:r>
                <a:rPr lang="fr-FR" b="1" dirty="0" err="1">
                  <a:latin typeface="Arial" panose="020B0604020202020204" pitchFamily="34" charset="0"/>
                </a:rPr>
                <a:t>cocci</a:t>
              </a:r>
              <a:endParaRPr lang="fr-FR" b="1" dirty="0">
                <a:latin typeface="Arial" panose="020B0604020202020204" pitchFamily="34" charset="0"/>
              </a:endParaRPr>
            </a:p>
            <a:p>
              <a:r>
                <a:rPr lang="fr-FR" dirty="0"/>
                <a:t>Ex : Staphylococcus</a:t>
              </a:r>
            </a:p>
          </p:txBody>
        </p:sp>
      </p:grpSp>
      <p:grpSp>
        <p:nvGrpSpPr>
          <p:cNvPr id="10" name="Groupe 9" descr="Schéma de bactéries en forme de bâtonnets.&#10;Par exemple, les lactobacilles sont en forme de bâtonnets">
            <a:extLst>
              <a:ext uri="{FF2B5EF4-FFF2-40B4-BE49-F238E27FC236}">
                <a16:creationId xmlns:a16="http://schemas.microsoft.com/office/drawing/2014/main" id="{14BDCA98-17E7-478D-871F-78A1B2F693F2}"/>
              </a:ext>
            </a:extLst>
          </p:cNvPr>
          <p:cNvGrpSpPr/>
          <p:nvPr/>
        </p:nvGrpSpPr>
        <p:grpSpPr>
          <a:xfrm>
            <a:off x="879421" y="2779719"/>
            <a:ext cx="1810544" cy="2303724"/>
            <a:chOff x="879421" y="2779719"/>
            <a:chExt cx="1810544" cy="2303724"/>
          </a:xfrm>
        </p:grpSpPr>
        <p:sp>
          <p:nvSpPr>
            <p:cNvPr id="9" name="ZoneTexte 8">
              <a:extLst>
                <a:ext uri="{FF2B5EF4-FFF2-40B4-BE49-F238E27FC236}">
                  <a16:creationId xmlns:a16="http://schemas.microsoft.com/office/drawing/2014/main" id="{CF9C46AA-3F69-4BEE-816E-371BF527BBE4}"/>
                </a:ext>
              </a:extLst>
            </p:cNvPr>
            <p:cNvSpPr txBox="1"/>
            <p:nvPr/>
          </p:nvSpPr>
          <p:spPr>
            <a:xfrm>
              <a:off x="879421" y="4437112"/>
              <a:ext cx="1810544" cy="646331"/>
            </a:xfrm>
            <a:prstGeom prst="rect">
              <a:avLst/>
            </a:prstGeom>
            <a:noFill/>
          </p:spPr>
          <p:txBody>
            <a:bodyPr wrap="square" rtlCol="0">
              <a:spAutoFit/>
            </a:bodyPr>
            <a:lstStyle/>
            <a:p>
              <a:r>
                <a:rPr lang="fr-FR" b="1" dirty="0">
                  <a:latin typeface="Arial" panose="020B0604020202020204" pitchFamily="34" charset="0"/>
                </a:rPr>
                <a:t>Bâtonnets</a:t>
              </a:r>
            </a:p>
            <a:p>
              <a:r>
                <a:rPr lang="fr-FR" dirty="0"/>
                <a:t>Ex : Lactobacillus</a:t>
              </a:r>
            </a:p>
          </p:txBody>
        </p:sp>
        <p:pic>
          <p:nvPicPr>
            <p:cNvPr id="4" name="Image 3" descr="Schéma de bactéries en forme de bâtonnets.">
              <a:extLst>
                <a:ext uri="{FF2B5EF4-FFF2-40B4-BE49-F238E27FC236}">
                  <a16:creationId xmlns:a16="http://schemas.microsoft.com/office/drawing/2014/main" id="{E0D28A32-5091-4715-BD85-42E25F4BCB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4558" y="2779719"/>
              <a:ext cx="1280271" cy="1298561"/>
            </a:xfrm>
            <a:prstGeom prst="rect">
              <a:avLst/>
            </a:prstGeom>
          </p:spPr>
        </p:pic>
      </p:grpSp>
      <p:sp>
        <p:nvSpPr>
          <p:cNvPr id="4099" name="Espace réservé du contenu 2">
            <a:extLst>
              <a:ext uri="{FF2B5EF4-FFF2-40B4-BE49-F238E27FC236}">
                <a16:creationId xmlns:a16="http://schemas.microsoft.com/office/drawing/2014/main" id="{ABFFA5F2-B69C-47AA-938D-033A2277F47A}"/>
              </a:ext>
            </a:extLst>
          </p:cNvPr>
          <p:cNvSpPr>
            <a:spLocks noGrp="1"/>
          </p:cNvSpPr>
          <p:nvPr>
            <p:ph idx="1"/>
          </p:nvPr>
        </p:nvSpPr>
        <p:spPr>
          <a:xfrm>
            <a:off x="442514" y="1445695"/>
            <a:ext cx="8218488" cy="759170"/>
          </a:xfrm>
        </p:spPr>
        <p:txBody>
          <a:bodyPr/>
          <a:lstStyle/>
          <a:p>
            <a:pPr algn="ctr" eaLnBrk="1" hangingPunct="1">
              <a:buFontTx/>
              <a:buNone/>
            </a:pPr>
            <a:r>
              <a:rPr lang="fr-FR" altLang="fr-FR" sz="2800" dirty="0">
                <a:solidFill>
                  <a:srgbClr val="1F497D"/>
                </a:solidFill>
              </a:rPr>
              <a:t>Les bactéries se présentent sous 3 formes différentes</a:t>
            </a:r>
          </a:p>
          <a:p>
            <a:pPr marL="0" indent="0">
              <a:buNone/>
              <a:defRPr/>
            </a:pPr>
            <a:endParaRPr lang="en-GB" altLang="fr-FR" sz="2800" dirty="0"/>
          </a:p>
        </p:txBody>
      </p:sp>
      <p:sp>
        <p:nvSpPr>
          <p:cNvPr id="4098" name="Titre 1">
            <a:extLst>
              <a:ext uri="{FF2B5EF4-FFF2-40B4-BE49-F238E27FC236}">
                <a16:creationId xmlns:a16="http://schemas.microsoft.com/office/drawing/2014/main" id="{995FDE5F-D030-4BF9-9209-D7475C44EFA8}"/>
              </a:ext>
            </a:extLst>
          </p:cNvPr>
          <p:cNvSpPr>
            <a:spLocks noGrp="1"/>
          </p:cNvSpPr>
          <p:nvPr>
            <p:ph type="title"/>
          </p:nvPr>
        </p:nvSpPr>
        <p:spPr/>
        <p:txBody>
          <a:bodyPr/>
          <a:lstStyle/>
          <a:p>
            <a:r>
              <a:rPr lang="fr-FR" altLang="fr-FR" sz="4000" b="1" dirty="0">
                <a:solidFill>
                  <a:srgbClr val="312564"/>
                </a:solidFill>
                <a:latin typeface="Arial" panose="020B0604020202020204" pitchFamily="34" charset="0"/>
                <a:cs typeface="Arial" panose="020B0604020202020204" pitchFamily="34" charset="0"/>
              </a:rPr>
              <a:t>La forme des bactéries</a:t>
            </a:r>
          </a:p>
        </p:txBody>
      </p:sp>
    </p:spTree>
    <p:extLst>
      <p:ext uri="{BB962C8B-B14F-4D97-AF65-F5344CB8AC3E}">
        <p14:creationId xmlns:p14="http://schemas.microsoft.com/office/powerpoint/2010/main" val="2613644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a:extLst>
              <a:ext uri="{FF2B5EF4-FFF2-40B4-BE49-F238E27FC236}">
                <a16:creationId xmlns:a16="http://schemas.microsoft.com/office/drawing/2014/main" id="{995FDE5F-D030-4BF9-9209-D7475C44EFA8}"/>
              </a:ext>
            </a:extLst>
          </p:cNvPr>
          <p:cNvSpPr>
            <a:spLocks noGrp="1"/>
          </p:cNvSpPr>
          <p:nvPr>
            <p:ph type="title"/>
          </p:nvPr>
        </p:nvSpPr>
        <p:spPr/>
        <p:txBody>
          <a:bodyPr/>
          <a:lstStyle/>
          <a:p>
            <a:r>
              <a:rPr lang="en-GB" altLang="fr-FR" sz="4000" b="1" dirty="0">
                <a:solidFill>
                  <a:srgbClr val="5B225F"/>
                </a:solidFill>
                <a:latin typeface="Arial" panose="020B0604020202020204" pitchFamily="34" charset="0"/>
                <a:cs typeface="Arial" panose="020B0604020202020204" pitchFamily="34" charset="0"/>
              </a:rPr>
              <a:t>Les virus</a:t>
            </a:r>
          </a:p>
        </p:txBody>
      </p:sp>
      <p:sp>
        <p:nvSpPr>
          <p:cNvPr id="4099" name="Espace réservé du contenu 2">
            <a:extLst>
              <a:ext uri="{FF2B5EF4-FFF2-40B4-BE49-F238E27FC236}">
                <a16:creationId xmlns:a16="http://schemas.microsoft.com/office/drawing/2014/main" id="{ABFFA5F2-B69C-47AA-938D-033A2277F47A}"/>
              </a:ext>
            </a:extLst>
          </p:cNvPr>
          <p:cNvSpPr>
            <a:spLocks noGrp="1"/>
          </p:cNvSpPr>
          <p:nvPr>
            <p:ph idx="1"/>
          </p:nvPr>
        </p:nvSpPr>
        <p:spPr>
          <a:xfrm>
            <a:off x="442514" y="1445694"/>
            <a:ext cx="8218488" cy="4525963"/>
          </a:xfrm>
        </p:spPr>
        <p:txBody>
          <a:bodyPr/>
          <a:lstStyle/>
          <a:p>
            <a:pPr lvl="1" eaLnBrk="1" hangingPunct="1">
              <a:lnSpc>
                <a:spcPct val="200000"/>
              </a:lnSpc>
            </a:pPr>
            <a:r>
              <a:rPr lang="fr-FR" altLang="fr-FR" sz="1400" dirty="0">
                <a:latin typeface="Arial" panose="020B0604020202020204" pitchFamily="34" charset="0"/>
              </a:rPr>
              <a:t>Les virus sont encore plus petits que les bactéries et peuvent parfois vivre A L’INTERIEUR d’une bactérie.</a:t>
            </a:r>
          </a:p>
          <a:p>
            <a:pPr lvl="1" eaLnBrk="1" hangingPunct="1">
              <a:lnSpc>
                <a:spcPct val="200000"/>
              </a:lnSpc>
            </a:pPr>
            <a:r>
              <a:rPr lang="fr-FR" altLang="fr-FR" sz="1400" dirty="0">
                <a:latin typeface="Arial" panose="020B0604020202020204" pitchFamily="34" charset="0"/>
              </a:rPr>
              <a:t>La plupart des virus nous rendent malades.</a:t>
            </a:r>
          </a:p>
          <a:p>
            <a:pPr lvl="1" eaLnBrk="1" hangingPunct="1">
              <a:lnSpc>
                <a:spcPct val="200000"/>
              </a:lnSpc>
            </a:pPr>
            <a:r>
              <a:rPr lang="fr-FR" altLang="fr-FR" sz="1400" dirty="0">
                <a:latin typeface="Arial" panose="020B0604020202020204" pitchFamily="34" charset="0"/>
              </a:rPr>
              <a:t>Des maladies comme la VARICELLE et la GRIPPE sont provoquées par des virus.</a:t>
            </a:r>
          </a:p>
          <a:p>
            <a:pPr lvl="1" eaLnBrk="1" hangingPunct="1">
              <a:lnSpc>
                <a:spcPct val="200000"/>
              </a:lnSpc>
            </a:pPr>
            <a:r>
              <a:rPr lang="fr-FR" altLang="fr-FR" sz="1400" dirty="0">
                <a:latin typeface="Arial" panose="020B0604020202020204" pitchFamily="34" charset="0"/>
              </a:rPr>
              <a:t>Les virus se transmettent facilement d’une personne à l’autre.</a:t>
            </a:r>
          </a:p>
          <a:p>
            <a:pPr lvl="1" eaLnBrk="1" hangingPunct="1">
              <a:lnSpc>
                <a:spcPct val="200000"/>
              </a:lnSpc>
            </a:pPr>
            <a:r>
              <a:rPr lang="fr-FR" altLang="fr-FR" sz="1400" dirty="0">
                <a:latin typeface="Arial" panose="020B0604020202020204" pitchFamily="34" charset="0"/>
              </a:rPr>
              <a:t>Les virus ne peuvent se reproduire tout seuls. Ils infectent d’autres cellules dont ils  utilisent le système de reproduction pour se multiplier. </a:t>
            </a:r>
          </a:p>
          <a:p>
            <a:pPr lvl="1" eaLnBrk="1" hangingPunct="1">
              <a:lnSpc>
                <a:spcPct val="200000"/>
              </a:lnSpc>
            </a:pPr>
            <a:r>
              <a:rPr lang="fr-FR" altLang="fr-FR" sz="1400" dirty="0">
                <a:latin typeface="Arial" panose="020B0604020202020204" pitchFamily="34" charset="0"/>
              </a:rPr>
              <a:t>Ils se multiplient dans la cellule “”hôte” et lorsqu’ils ont épuisé les possibilités de reproduction de cette cellule, ils la font éclater en laissant s’échapper des milliers de cellules. La cellule hôte est complètement détruite..</a:t>
            </a:r>
            <a:r>
              <a:rPr lang="fr-FR" altLang="fr-FR" sz="1600" dirty="0">
                <a:latin typeface="Arial" panose="020B0604020202020204" pitchFamily="34" charset="0"/>
              </a:rPr>
              <a:t> </a:t>
            </a:r>
          </a:p>
        </p:txBody>
      </p:sp>
      <p:sp>
        <p:nvSpPr>
          <p:cNvPr id="4101" name="Espace réservé du numéro de diapositive 4">
            <a:extLst>
              <a:ext uri="{FF2B5EF4-FFF2-40B4-BE49-F238E27FC236}">
                <a16:creationId xmlns:a16="http://schemas.microsoft.com/office/drawing/2014/main" id="{D995F0BF-F82A-4AA1-A5B1-1C42AC665F0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994ACBC-77A6-4907-85AA-6E89E0807A54}" type="slidenum">
              <a:rPr lang="fr-FR" altLang="fr-FR" sz="1200">
                <a:solidFill>
                  <a:srgbClr val="898989"/>
                </a:solidFill>
              </a:rPr>
              <a:pPr>
                <a:spcBef>
                  <a:spcPct val="0"/>
                </a:spcBef>
                <a:buFontTx/>
                <a:buNone/>
              </a:pPr>
              <a:t>6</a:t>
            </a:fld>
            <a:endParaRPr lang="fr-FR" altLang="fr-FR" sz="1200" dirty="0">
              <a:solidFill>
                <a:srgbClr val="898989"/>
              </a:solidFill>
            </a:endParaRPr>
          </a:p>
        </p:txBody>
      </p:sp>
      <p:pic>
        <p:nvPicPr>
          <p:cNvPr id="2" name="Image 1">
            <a:extLst>
              <a:ext uri="{FF2B5EF4-FFF2-40B4-BE49-F238E27FC236}">
                <a16:creationId xmlns:a16="http://schemas.microsoft.com/office/drawing/2014/main" id="{4E4839DC-C306-340E-DA46-33E4F7F024A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spTree>
    <p:extLst>
      <p:ext uri="{BB962C8B-B14F-4D97-AF65-F5344CB8AC3E}">
        <p14:creationId xmlns:p14="http://schemas.microsoft.com/office/powerpoint/2010/main" val="1916728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76338645-AB05-4154-A37A-BB5F0DF6C4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grpSp>
        <p:nvGrpSpPr>
          <p:cNvPr id="13" name="Groupe 12" descr="Schéma d'un virus bactériophage constitué d'une enveloppe contenant l'acide nucléique et d'une glycoprotéine.">
            <a:extLst>
              <a:ext uri="{FF2B5EF4-FFF2-40B4-BE49-F238E27FC236}">
                <a16:creationId xmlns:a16="http://schemas.microsoft.com/office/drawing/2014/main" id="{28CE0D4C-20A4-47A6-876E-AFFCD7B37715}"/>
              </a:ext>
            </a:extLst>
          </p:cNvPr>
          <p:cNvGrpSpPr/>
          <p:nvPr/>
        </p:nvGrpSpPr>
        <p:grpSpPr>
          <a:xfrm>
            <a:off x="457200" y="1844824"/>
            <a:ext cx="4495906" cy="4379714"/>
            <a:chOff x="457200" y="1844824"/>
            <a:chExt cx="4495906" cy="4379714"/>
          </a:xfrm>
        </p:grpSpPr>
        <p:pic>
          <p:nvPicPr>
            <p:cNvPr id="8" name="Image 7">
              <a:extLst>
                <a:ext uri="{FF2B5EF4-FFF2-40B4-BE49-F238E27FC236}">
                  <a16:creationId xmlns:a16="http://schemas.microsoft.com/office/drawing/2014/main" id="{9B2D9024-62A4-47C5-B2AB-4476B0F837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298" y="2276872"/>
              <a:ext cx="1597290" cy="2877561"/>
            </a:xfrm>
            <a:prstGeom prst="rect">
              <a:avLst/>
            </a:prstGeom>
          </p:spPr>
        </p:pic>
        <p:sp>
          <p:nvSpPr>
            <p:cNvPr id="9" name="Légende : flèche courbée 8">
              <a:extLst>
                <a:ext uri="{FF2B5EF4-FFF2-40B4-BE49-F238E27FC236}">
                  <a16:creationId xmlns:a16="http://schemas.microsoft.com/office/drawing/2014/main" id="{8A35AACB-C788-4B11-92A8-89838B415B7B}"/>
                </a:ext>
              </a:extLst>
            </p:cNvPr>
            <p:cNvSpPr/>
            <p:nvPr/>
          </p:nvSpPr>
          <p:spPr>
            <a:xfrm>
              <a:off x="2775314" y="1844824"/>
              <a:ext cx="2177792" cy="432048"/>
            </a:xfrm>
            <a:prstGeom prst="borderCallout2">
              <a:avLst>
                <a:gd name="adj1" fmla="val 18750"/>
                <a:gd name="adj2" fmla="val -8333"/>
                <a:gd name="adj3" fmla="val 22277"/>
                <a:gd name="adj4" fmla="val -22166"/>
                <a:gd name="adj5" fmla="val 127316"/>
                <a:gd name="adj6" fmla="val -35669"/>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Enveloppe</a:t>
              </a:r>
            </a:p>
            <a:p>
              <a:pPr algn="ctr"/>
              <a:endParaRPr lang="fr-FR" dirty="0"/>
            </a:p>
          </p:txBody>
        </p:sp>
        <p:sp>
          <p:nvSpPr>
            <p:cNvPr id="10" name="Légende : flèche courbée 9">
              <a:extLst>
                <a:ext uri="{FF2B5EF4-FFF2-40B4-BE49-F238E27FC236}">
                  <a16:creationId xmlns:a16="http://schemas.microsoft.com/office/drawing/2014/main" id="{EB86755D-7BF9-4265-B345-AD74C1AE0584}"/>
                </a:ext>
              </a:extLst>
            </p:cNvPr>
            <p:cNvSpPr/>
            <p:nvPr/>
          </p:nvSpPr>
          <p:spPr>
            <a:xfrm>
              <a:off x="2775314" y="2704058"/>
              <a:ext cx="2177792" cy="432048"/>
            </a:xfrm>
            <a:prstGeom prst="borderCallout2">
              <a:avLst>
                <a:gd name="adj1" fmla="val 18750"/>
                <a:gd name="adj2" fmla="val -8333"/>
                <a:gd name="adj3" fmla="val 22277"/>
                <a:gd name="adj4" fmla="val -22166"/>
                <a:gd name="adj5" fmla="val 39131"/>
                <a:gd name="adj6" fmla="val -33570"/>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Acide nucléique</a:t>
              </a:r>
            </a:p>
            <a:p>
              <a:pPr algn="ctr"/>
              <a:endParaRPr lang="fr-FR" dirty="0"/>
            </a:p>
          </p:txBody>
        </p:sp>
        <p:sp>
          <p:nvSpPr>
            <p:cNvPr id="11" name="Légende : flèche courbée 10">
              <a:extLst>
                <a:ext uri="{FF2B5EF4-FFF2-40B4-BE49-F238E27FC236}">
                  <a16:creationId xmlns:a16="http://schemas.microsoft.com/office/drawing/2014/main" id="{76EBB442-6298-41E0-AF2C-B11062031D72}"/>
                </a:ext>
              </a:extLst>
            </p:cNvPr>
            <p:cNvSpPr/>
            <p:nvPr/>
          </p:nvSpPr>
          <p:spPr>
            <a:xfrm>
              <a:off x="2775314" y="3431133"/>
              <a:ext cx="2177792" cy="432048"/>
            </a:xfrm>
            <a:prstGeom prst="borderCallout2">
              <a:avLst>
                <a:gd name="adj1" fmla="val 18750"/>
                <a:gd name="adj2" fmla="val -8333"/>
                <a:gd name="adj3" fmla="val 22277"/>
                <a:gd name="adj4" fmla="val -22166"/>
                <a:gd name="adj5" fmla="val 46186"/>
                <a:gd name="adj6" fmla="val -41267"/>
              </a:avLst>
            </a:prstGeom>
            <a:ln w="3175"/>
          </p:spPr>
          <p:style>
            <a:lnRef idx="2">
              <a:schemeClr val="dk1"/>
            </a:lnRef>
            <a:fillRef idx="1">
              <a:schemeClr val="lt1"/>
            </a:fillRef>
            <a:effectRef idx="0">
              <a:schemeClr val="dk1"/>
            </a:effectRef>
            <a:fontRef idx="minor">
              <a:schemeClr val="dk1"/>
            </a:fontRef>
          </p:style>
          <p:txBody>
            <a:bodyPr rtlCol="0" anchor="ctr"/>
            <a:lstStyle/>
            <a:p>
              <a:r>
                <a:rPr lang="fr-FR" dirty="0"/>
                <a:t>Glycoprotéine</a:t>
              </a:r>
            </a:p>
            <a:p>
              <a:pPr algn="ctr"/>
              <a:endParaRPr lang="fr-FR" dirty="0"/>
            </a:p>
          </p:txBody>
        </p:sp>
        <p:sp>
          <p:nvSpPr>
            <p:cNvPr id="12" name="ZoneTexte 11">
              <a:extLst>
                <a:ext uri="{FF2B5EF4-FFF2-40B4-BE49-F238E27FC236}">
                  <a16:creationId xmlns:a16="http://schemas.microsoft.com/office/drawing/2014/main" id="{2FDCD3FF-E2A3-4B3A-A0F0-A6462A9945EF}"/>
                </a:ext>
              </a:extLst>
            </p:cNvPr>
            <p:cNvSpPr txBox="1"/>
            <p:nvPr/>
          </p:nvSpPr>
          <p:spPr>
            <a:xfrm>
              <a:off x="457200" y="5301208"/>
              <a:ext cx="3538736" cy="923330"/>
            </a:xfrm>
            <a:prstGeom prst="rect">
              <a:avLst/>
            </a:prstGeom>
            <a:noFill/>
          </p:spPr>
          <p:txBody>
            <a:bodyPr wrap="square" rtlCol="0">
              <a:spAutoFit/>
            </a:bodyPr>
            <a:lstStyle/>
            <a:p>
              <a:pPr algn="ctr"/>
              <a:r>
                <a:rPr lang="fr-FR" b="1" dirty="0">
                  <a:latin typeface="Arial" panose="020B0604020202020204" pitchFamily="34" charset="0"/>
                </a:rPr>
                <a:t>Complexe</a:t>
              </a:r>
            </a:p>
            <a:p>
              <a:r>
                <a:rPr lang="fr-FR" dirty="0">
                  <a:latin typeface="Arial" panose="020B0604020202020204" pitchFamily="34" charset="0"/>
                </a:rPr>
                <a:t>Bactériophage (ou phages) </a:t>
              </a:r>
            </a:p>
            <a:p>
              <a:r>
                <a:rPr lang="fr-FR" dirty="0">
                  <a:latin typeface="Arial" panose="020B0604020202020204" pitchFamily="34" charset="0"/>
                </a:rPr>
                <a:t>Un virus qui infecte les bactéries</a:t>
              </a:r>
            </a:p>
          </p:txBody>
        </p:sp>
      </p:grpSp>
      <p:sp>
        <p:nvSpPr>
          <p:cNvPr id="3" name="Espace réservé du contenu 2">
            <a:extLst>
              <a:ext uri="{FF2B5EF4-FFF2-40B4-BE49-F238E27FC236}">
                <a16:creationId xmlns:a16="http://schemas.microsoft.com/office/drawing/2014/main" id="{A5CDC3E5-34EC-4C70-9D9F-986319A2ED49}"/>
              </a:ext>
            </a:extLst>
          </p:cNvPr>
          <p:cNvSpPr>
            <a:spLocks noGrp="1"/>
          </p:cNvSpPr>
          <p:nvPr>
            <p:ph idx="1"/>
          </p:nvPr>
        </p:nvSpPr>
        <p:spPr>
          <a:xfrm>
            <a:off x="5148064" y="1600200"/>
            <a:ext cx="3538736" cy="4525963"/>
          </a:xfrm>
        </p:spPr>
        <p:txBody>
          <a:bodyPr/>
          <a:lstStyle/>
          <a:p>
            <a:pPr eaLnBrk="1" hangingPunct="1">
              <a:buFontTx/>
              <a:buNone/>
            </a:pPr>
            <a:r>
              <a:rPr lang="fr-FR" altLang="fr-FR" sz="1600" b="1" dirty="0">
                <a:solidFill>
                  <a:srgbClr val="312564"/>
                </a:solidFill>
                <a:latin typeface="Arial" panose="020B0604020202020204" pitchFamily="34" charset="0"/>
                <a:cs typeface="Arial" panose="020B0604020202020204" pitchFamily="34" charset="0"/>
              </a:rPr>
              <a:t>Enveloppe</a:t>
            </a:r>
            <a:endParaRPr lang="fr-FR" altLang="fr-FR" sz="1600" dirty="0">
              <a:solidFill>
                <a:srgbClr val="312564"/>
              </a:solidFill>
              <a:latin typeface="Arial" panose="020B0604020202020204" pitchFamily="34" charset="0"/>
              <a:cs typeface="Arial" panose="020B0604020202020204" pitchFamily="34" charset="0"/>
            </a:endParaRPr>
          </a:p>
          <a:p>
            <a:pPr eaLnBrk="1" hangingPunct="1"/>
            <a:r>
              <a:rPr lang="fr-FR" altLang="fr-FR" sz="1600" dirty="0" err="1">
                <a:latin typeface="Arial" panose="020B0604020202020204" pitchFamily="34" charset="0"/>
                <a:cs typeface="Arial" panose="020B0604020202020204" pitchFamily="34" charset="0"/>
              </a:rPr>
              <a:t>Bi-couche</a:t>
            </a:r>
            <a:r>
              <a:rPr lang="fr-FR" altLang="fr-FR" sz="1600" dirty="0">
                <a:latin typeface="Arial" panose="020B0604020202020204" pitchFamily="34" charset="0"/>
                <a:cs typeface="Arial" panose="020B0604020202020204" pitchFamily="34" charset="0"/>
              </a:rPr>
              <a:t> lipidique contenant le matériel génétique. </a:t>
            </a:r>
          </a:p>
          <a:p>
            <a:pPr eaLnBrk="1" hangingPunct="1"/>
            <a:endParaRPr lang="fr-FR" altLang="fr-FR" sz="1600" dirty="0">
              <a:latin typeface="Arial" panose="020B0604020202020204" pitchFamily="34" charset="0"/>
              <a:cs typeface="Arial" panose="020B0604020202020204" pitchFamily="34" charset="0"/>
            </a:endParaRPr>
          </a:p>
          <a:p>
            <a:pPr eaLnBrk="1" hangingPunct="1">
              <a:buFontTx/>
              <a:buNone/>
            </a:pPr>
            <a:r>
              <a:rPr lang="fr-FR" altLang="fr-FR" sz="1600" b="1" dirty="0">
                <a:solidFill>
                  <a:srgbClr val="312564"/>
                </a:solidFill>
                <a:latin typeface="Arial" panose="020B0604020202020204" pitchFamily="34" charset="0"/>
                <a:cs typeface="Arial" panose="020B0604020202020204" pitchFamily="34" charset="0"/>
              </a:rPr>
              <a:t>Glycoprotéines	</a:t>
            </a:r>
            <a:endParaRPr lang="fr-FR" altLang="fr-FR" sz="1600" dirty="0">
              <a:solidFill>
                <a:srgbClr val="312564"/>
              </a:solidFill>
              <a:latin typeface="Arial" panose="020B0604020202020204" pitchFamily="34" charset="0"/>
              <a:cs typeface="Arial" panose="020B0604020202020204" pitchFamily="34" charset="0"/>
            </a:endParaRPr>
          </a:p>
          <a:p>
            <a:pPr>
              <a:buFontTx/>
              <a:buNone/>
            </a:pPr>
            <a:r>
              <a:rPr lang="fr-FR" altLang="fr-FR" sz="1600" dirty="0">
                <a:latin typeface="Arial" panose="020B0604020202020204" pitchFamily="34" charset="0"/>
                <a:cs typeface="Arial" panose="020B0604020202020204" pitchFamily="34" charset="0"/>
              </a:rPr>
              <a:t>Présentes sur l’enveloppe, elles ont deux fonctions :</a:t>
            </a:r>
          </a:p>
          <a:p>
            <a:r>
              <a:rPr lang="fr-FR" altLang="fr-FR" sz="1600" dirty="0">
                <a:latin typeface="Arial" panose="020B0604020202020204" pitchFamily="34" charset="0"/>
                <a:cs typeface="Arial" panose="020B0604020202020204" pitchFamily="34" charset="0"/>
              </a:rPr>
              <a:t>Attacher le virus à la cellule-hôte, </a:t>
            </a:r>
          </a:p>
          <a:p>
            <a:r>
              <a:rPr lang="fr-FR" altLang="fr-FR" sz="1600" dirty="0">
                <a:latin typeface="Arial" panose="020B0604020202020204" pitchFamily="34" charset="0"/>
                <a:cs typeface="Arial" panose="020B0604020202020204" pitchFamily="34" charset="0"/>
              </a:rPr>
              <a:t>Transporter du matériel génétique du virus vers la cellule-hôte.</a:t>
            </a:r>
          </a:p>
          <a:p>
            <a:pPr eaLnBrk="1" hangingPunct="1">
              <a:buFontTx/>
              <a:buNone/>
            </a:pPr>
            <a:r>
              <a:rPr lang="fr-FR" altLang="fr-FR" sz="1600" b="1" dirty="0">
                <a:latin typeface="Arial" panose="020B0604020202020204" pitchFamily="34" charset="0"/>
                <a:cs typeface="Arial" panose="020B0604020202020204" pitchFamily="34" charset="0"/>
              </a:rPr>
              <a:t> </a:t>
            </a:r>
            <a:endParaRPr lang="fr-FR" altLang="fr-FR" sz="1600" dirty="0">
              <a:latin typeface="Arial" panose="020B0604020202020204" pitchFamily="34" charset="0"/>
              <a:cs typeface="Arial" panose="020B0604020202020204" pitchFamily="34" charset="0"/>
            </a:endParaRPr>
          </a:p>
          <a:p>
            <a:pPr eaLnBrk="1" hangingPunct="1">
              <a:buFontTx/>
              <a:buNone/>
            </a:pPr>
            <a:r>
              <a:rPr lang="fr-FR" altLang="fr-FR" sz="1600" b="1" dirty="0">
                <a:solidFill>
                  <a:srgbClr val="312564"/>
                </a:solidFill>
                <a:latin typeface="Arial" panose="020B0604020202020204" pitchFamily="34" charset="0"/>
                <a:cs typeface="Arial" panose="020B0604020202020204" pitchFamily="34" charset="0"/>
              </a:rPr>
              <a:t>Acide nucléique	</a:t>
            </a:r>
            <a:endParaRPr lang="fr-FR" altLang="fr-FR" sz="1600" dirty="0">
              <a:solidFill>
                <a:srgbClr val="312564"/>
              </a:solidFill>
              <a:latin typeface="Arial" panose="020B0604020202020204" pitchFamily="34" charset="0"/>
              <a:cs typeface="Arial" panose="020B0604020202020204" pitchFamily="34" charset="0"/>
            </a:endParaRPr>
          </a:p>
          <a:p>
            <a:pPr eaLnBrk="1" hangingPunct="1"/>
            <a:r>
              <a:rPr lang="fr-FR" altLang="fr-FR" sz="1600" dirty="0">
                <a:latin typeface="Arial" panose="020B0604020202020204" pitchFamily="34" charset="0"/>
                <a:cs typeface="Arial" panose="020B0604020202020204" pitchFamily="34" charset="0"/>
              </a:rPr>
              <a:t>Il peut s’agir d’ADN ou d’ARN, rarement les deux. La plupart des virus  contiennent de l’ARN..</a:t>
            </a:r>
          </a:p>
          <a:p>
            <a:endParaRPr lang="fr-FR" dirty="0"/>
          </a:p>
        </p:txBody>
      </p:sp>
      <p:sp>
        <p:nvSpPr>
          <p:cNvPr id="2" name="Titre 1">
            <a:extLst>
              <a:ext uri="{FF2B5EF4-FFF2-40B4-BE49-F238E27FC236}">
                <a16:creationId xmlns:a16="http://schemas.microsoft.com/office/drawing/2014/main" id="{BF594028-1447-47B1-ACD3-21C9381B3145}"/>
              </a:ext>
            </a:extLst>
          </p:cNvPr>
          <p:cNvSpPr>
            <a:spLocks noGrp="1"/>
          </p:cNvSpPr>
          <p:nvPr>
            <p:ph type="title"/>
          </p:nvPr>
        </p:nvSpPr>
        <p:spPr/>
        <p:txBody>
          <a:bodyPr/>
          <a:lstStyle/>
          <a:p>
            <a:r>
              <a:rPr lang="en-GB" altLang="fr-FR" b="1" dirty="0">
                <a:solidFill>
                  <a:srgbClr val="5B225F"/>
                </a:solidFill>
                <a:latin typeface="Arial" panose="020B0604020202020204" pitchFamily="34" charset="0"/>
                <a:cs typeface="Arial" panose="020B0604020202020204" pitchFamily="34" charset="0"/>
              </a:rPr>
              <a:t>Structure des virus</a:t>
            </a:r>
            <a:endParaRPr lang="fr-FR" dirty="0"/>
          </a:p>
        </p:txBody>
      </p:sp>
    </p:spTree>
    <p:extLst>
      <p:ext uri="{BB962C8B-B14F-4D97-AF65-F5344CB8AC3E}">
        <p14:creationId xmlns:p14="http://schemas.microsoft.com/office/powerpoint/2010/main" val="423946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E4839DC-C306-340E-DA46-33E4F7F024A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grpSp>
        <p:nvGrpSpPr>
          <p:cNvPr id="12" name="Groupe 11" descr="Virus hélicoïdal comme par exemple le virus de la mosaïque du tabac.">
            <a:extLst>
              <a:ext uri="{FF2B5EF4-FFF2-40B4-BE49-F238E27FC236}">
                <a16:creationId xmlns:a16="http://schemas.microsoft.com/office/drawing/2014/main" id="{D6F6025F-DA20-4A3B-AA27-EC6AE792B199}"/>
              </a:ext>
            </a:extLst>
          </p:cNvPr>
          <p:cNvGrpSpPr/>
          <p:nvPr/>
        </p:nvGrpSpPr>
        <p:grpSpPr>
          <a:xfrm>
            <a:off x="6482862" y="2596142"/>
            <a:ext cx="2389839" cy="3155937"/>
            <a:chOff x="6482862" y="2596142"/>
            <a:chExt cx="2389839" cy="3155937"/>
          </a:xfrm>
        </p:grpSpPr>
        <p:pic>
          <p:nvPicPr>
            <p:cNvPr id="6" name="Image 5">
              <a:extLst>
                <a:ext uri="{FF2B5EF4-FFF2-40B4-BE49-F238E27FC236}">
                  <a16:creationId xmlns:a16="http://schemas.microsoft.com/office/drawing/2014/main" id="{5B843A21-CDF7-4131-91D5-28EF45108675}"/>
                </a:ext>
              </a:extLst>
            </p:cNvPr>
            <p:cNvPicPr>
              <a:picLocks noChangeAspect="1"/>
            </p:cNvPicPr>
            <p:nvPr/>
          </p:nvPicPr>
          <p:blipFill rotWithShape="1">
            <a:blip r:embed="rId3">
              <a:extLst>
                <a:ext uri="{28A0092B-C50C-407E-A947-70E740481C1C}">
                  <a14:useLocalDpi xmlns:a14="http://schemas.microsoft.com/office/drawing/2010/main" val="0"/>
                </a:ext>
              </a:extLst>
            </a:blip>
            <a:srcRect b="29668"/>
            <a:stretch/>
          </p:blipFill>
          <p:spPr>
            <a:xfrm>
              <a:off x="6482862" y="2596142"/>
              <a:ext cx="2389839" cy="1264906"/>
            </a:xfrm>
            <a:prstGeom prst="rect">
              <a:avLst/>
            </a:prstGeom>
          </p:spPr>
        </p:pic>
        <p:sp>
          <p:nvSpPr>
            <p:cNvPr id="14" name="ZoneTexte 13">
              <a:extLst>
                <a:ext uri="{FF2B5EF4-FFF2-40B4-BE49-F238E27FC236}">
                  <a16:creationId xmlns:a16="http://schemas.microsoft.com/office/drawing/2014/main" id="{C163B29A-9FFB-48EC-BEB2-9806ED8A0CF9}"/>
                </a:ext>
              </a:extLst>
            </p:cNvPr>
            <p:cNvSpPr txBox="1"/>
            <p:nvPr/>
          </p:nvSpPr>
          <p:spPr>
            <a:xfrm>
              <a:off x="6659399" y="4551750"/>
              <a:ext cx="2036763" cy="1200329"/>
            </a:xfrm>
            <a:prstGeom prst="rect">
              <a:avLst/>
            </a:prstGeom>
            <a:noFill/>
          </p:spPr>
          <p:txBody>
            <a:bodyPr wrap="square" rtlCol="0">
              <a:spAutoFit/>
            </a:bodyPr>
            <a:lstStyle/>
            <a:p>
              <a:pPr algn="ctr"/>
              <a:r>
                <a:rPr lang="fr-FR" b="1" dirty="0" err="1"/>
                <a:t>Helicoïdal</a:t>
              </a:r>
              <a:endParaRPr lang="fr-FR" b="1" dirty="0"/>
            </a:p>
            <a:p>
              <a:pPr algn="ctr"/>
              <a:r>
                <a:rPr lang="fr-FR" dirty="0"/>
                <a:t>Virus de la mosaïque du tabac</a:t>
              </a:r>
            </a:p>
            <a:p>
              <a:endParaRPr lang="fr-FR" dirty="0"/>
            </a:p>
          </p:txBody>
        </p:sp>
      </p:grpSp>
      <p:grpSp>
        <p:nvGrpSpPr>
          <p:cNvPr id="11" name="Groupe 10" descr="Virus complexe bactériophage. C'est un virus qui infecte les bactéries.">
            <a:extLst>
              <a:ext uri="{FF2B5EF4-FFF2-40B4-BE49-F238E27FC236}">
                <a16:creationId xmlns:a16="http://schemas.microsoft.com/office/drawing/2014/main" id="{D1805103-DBA2-4530-ACBF-7263D37F2394}"/>
              </a:ext>
            </a:extLst>
          </p:cNvPr>
          <p:cNvGrpSpPr/>
          <p:nvPr/>
        </p:nvGrpSpPr>
        <p:grpSpPr>
          <a:xfrm>
            <a:off x="3233812" y="2482659"/>
            <a:ext cx="2676376" cy="3576471"/>
            <a:chOff x="3233812" y="2482659"/>
            <a:chExt cx="2676376" cy="3576471"/>
          </a:xfrm>
        </p:grpSpPr>
        <p:pic>
          <p:nvPicPr>
            <p:cNvPr id="8" name="Image 7">
              <a:extLst>
                <a:ext uri="{FF2B5EF4-FFF2-40B4-BE49-F238E27FC236}">
                  <a16:creationId xmlns:a16="http://schemas.microsoft.com/office/drawing/2014/main" id="{AAD60F81-8B4F-4550-A43B-642548EA7864}"/>
                </a:ext>
              </a:extLst>
            </p:cNvPr>
            <p:cNvPicPr>
              <a:picLocks noChangeAspect="1"/>
            </p:cNvPicPr>
            <p:nvPr/>
          </p:nvPicPr>
          <p:blipFill rotWithShape="1">
            <a:blip r:embed="rId4">
              <a:extLst>
                <a:ext uri="{28A0092B-C50C-407E-A947-70E740481C1C}">
                  <a14:useLocalDpi xmlns:a14="http://schemas.microsoft.com/office/drawing/2010/main" val="0"/>
                </a:ext>
              </a:extLst>
            </a:blip>
            <a:srcRect b="28208"/>
            <a:stretch/>
          </p:blipFill>
          <p:spPr>
            <a:xfrm>
              <a:off x="3233812" y="2482659"/>
              <a:ext cx="2676376" cy="2026462"/>
            </a:xfrm>
            <a:prstGeom prst="rect">
              <a:avLst/>
            </a:prstGeom>
          </p:spPr>
        </p:pic>
        <p:sp>
          <p:nvSpPr>
            <p:cNvPr id="13" name="ZoneTexte 12">
              <a:extLst>
                <a:ext uri="{FF2B5EF4-FFF2-40B4-BE49-F238E27FC236}">
                  <a16:creationId xmlns:a16="http://schemas.microsoft.com/office/drawing/2014/main" id="{299BDBE9-ABDC-47B5-B231-70A82BF661F5}"/>
                </a:ext>
              </a:extLst>
            </p:cNvPr>
            <p:cNvSpPr txBox="1"/>
            <p:nvPr/>
          </p:nvSpPr>
          <p:spPr>
            <a:xfrm>
              <a:off x="3553618" y="4581802"/>
              <a:ext cx="2036763" cy="1477328"/>
            </a:xfrm>
            <a:prstGeom prst="rect">
              <a:avLst/>
            </a:prstGeom>
            <a:noFill/>
          </p:spPr>
          <p:txBody>
            <a:bodyPr wrap="square" rtlCol="0">
              <a:spAutoFit/>
            </a:bodyPr>
            <a:lstStyle/>
            <a:p>
              <a:pPr algn="ctr"/>
              <a:r>
                <a:rPr lang="fr-FR" b="1" dirty="0"/>
                <a:t>Complexe</a:t>
              </a:r>
            </a:p>
            <a:p>
              <a:pPr algn="ctr"/>
              <a:r>
                <a:rPr lang="fr-FR" dirty="0"/>
                <a:t>Bactériophage</a:t>
              </a:r>
            </a:p>
            <a:p>
              <a:pPr algn="ctr"/>
              <a:r>
                <a:rPr lang="fr-FR" dirty="0"/>
                <a:t>Un virus qui infecte les bactéries</a:t>
              </a:r>
            </a:p>
            <a:p>
              <a:endParaRPr lang="fr-FR" dirty="0"/>
            </a:p>
          </p:txBody>
        </p:sp>
      </p:grpSp>
      <p:grpSp>
        <p:nvGrpSpPr>
          <p:cNvPr id="10" name="Groupe 9" descr="Virus Icosaédrique comme par exemple l'influenza ou grippe.">
            <a:extLst>
              <a:ext uri="{FF2B5EF4-FFF2-40B4-BE49-F238E27FC236}">
                <a16:creationId xmlns:a16="http://schemas.microsoft.com/office/drawing/2014/main" id="{A7E8ED73-B4E0-4E5B-A2D8-729060F5C759}"/>
              </a:ext>
            </a:extLst>
          </p:cNvPr>
          <p:cNvGrpSpPr/>
          <p:nvPr/>
        </p:nvGrpSpPr>
        <p:grpSpPr>
          <a:xfrm>
            <a:off x="475002" y="2724169"/>
            <a:ext cx="2036763" cy="2750911"/>
            <a:chOff x="475002" y="2724169"/>
            <a:chExt cx="2036763" cy="2750911"/>
          </a:xfrm>
        </p:grpSpPr>
        <p:pic>
          <p:nvPicPr>
            <p:cNvPr id="4" name="Image 3">
              <a:extLst>
                <a:ext uri="{FF2B5EF4-FFF2-40B4-BE49-F238E27FC236}">
                  <a16:creationId xmlns:a16="http://schemas.microsoft.com/office/drawing/2014/main" id="{F1867DF9-66CB-4739-A948-252CB3EF28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3568" y="2724169"/>
              <a:ext cx="1585097" cy="1542422"/>
            </a:xfrm>
            <a:prstGeom prst="rect">
              <a:avLst/>
            </a:prstGeom>
          </p:spPr>
        </p:pic>
        <p:sp>
          <p:nvSpPr>
            <p:cNvPr id="9" name="ZoneTexte 8">
              <a:extLst>
                <a:ext uri="{FF2B5EF4-FFF2-40B4-BE49-F238E27FC236}">
                  <a16:creationId xmlns:a16="http://schemas.microsoft.com/office/drawing/2014/main" id="{51F9EA0E-FB0F-41A5-9C93-6D375F800FE9}"/>
                </a:ext>
              </a:extLst>
            </p:cNvPr>
            <p:cNvSpPr txBox="1"/>
            <p:nvPr/>
          </p:nvSpPr>
          <p:spPr>
            <a:xfrm>
              <a:off x="475002" y="4551750"/>
              <a:ext cx="2036763" cy="923330"/>
            </a:xfrm>
            <a:prstGeom prst="rect">
              <a:avLst/>
            </a:prstGeom>
            <a:noFill/>
          </p:spPr>
          <p:txBody>
            <a:bodyPr wrap="square" rtlCol="0">
              <a:spAutoFit/>
            </a:bodyPr>
            <a:lstStyle/>
            <a:p>
              <a:pPr algn="ctr"/>
              <a:r>
                <a:rPr lang="fr-FR" b="1" dirty="0"/>
                <a:t>Icosaédrique</a:t>
              </a:r>
            </a:p>
            <a:p>
              <a:pPr algn="ctr"/>
              <a:r>
                <a:rPr lang="fr-FR" dirty="0"/>
                <a:t>Influenza ou grippe</a:t>
              </a:r>
            </a:p>
            <a:p>
              <a:endParaRPr lang="fr-FR" dirty="0"/>
            </a:p>
          </p:txBody>
        </p:sp>
      </p:grpSp>
      <p:sp>
        <p:nvSpPr>
          <p:cNvPr id="4099" name="Espace réservé du contenu 2">
            <a:extLst>
              <a:ext uri="{FF2B5EF4-FFF2-40B4-BE49-F238E27FC236}">
                <a16:creationId xmlns:a16="http://schemas.microsoft.com/office/drawing/2014/main" id="{ABFFA5F2-B69C-47AA-938D-033A2277F47A}"/>
              </a:ext>
            </a:extLst>
          </p:cNvPr>
          <p:cNvSpPr>
            <a:spLocks noGrp="1"/>
          </p:cNvSpPr>
          <p:nvPr>
            <p:ph idx="1"/>
          </p:nvPr>
        </p:nvSpPr>
        <p:spPr>
          <a:xfrm>
            <a:off x="442514" y="1445695"/>
            <a:ext cx="8218488" cy="687162"/>
          </a:xfrm>
        </p:spPr>
        <p:txBody>
          <a:bodyPr/>
          <a:lstStyle/>
          <a:p>
            <a:pPr eaLnBrk="1" hangingPunct="1"/>
            <a:r>
              <a:rPr lang="fr-FR" altLang="fr-FR" sz="2000" dirty="0">
                <a:solidFill>
                  <a:srgbClr val="1F497D"/>
                </a:solidFill>
                <a:latin typeface="Freak Turbulence BRK" pitchFamily="2" charset="0"/>
              </a:rPr>
              <a:t>Il existe 3 différentes formes de virus</a:t>
            </a:r>
          </a:p>
        </p:txBody>
      </p:sp>
      <p:sp>
        <p:nvSpPr>
          <p:cNvPr id="4098" name="Titre 1">
            <a:extLst>
              <a:ext uri="{FF2B5EF4-FFF2-40B4-BE49-F238E27FC236}">
                <a16:creationId xmlns:a16="http://schemas.microsoft.com/office/drawing/2014/main" id="{995FDE5F-D030-4BF9-9209-D7475C44EFA8}"/>
              </a:ext>
            </a:extLst>
          </p:cNvPr>
          <p:cNvSpPr>
            <a:spLocks noGrp="1"/>
          </p:cNvSpPr>
          <p:nvPr>
            <p:ph type="title"/>
          </p:nvPr>
        </p:nvSpPr>
        <p:spPr/>
        <p:txBody>
          <a:bodyPr/>
          <a:lstStyle/>
          <a:p>
            <a:r>
              <a:rPr lang="fr-FR" altLang="fr-FR" sz="4000" b="1" dirty="0">
                <a:solidFill>
                  <a:srgbClr val="5B225F"/>
                </a:solidFill>
                <a:latin typeface="Arial" panose="020B0604020202020204" pitchFamily="34" charset="0"/>
                <a:cs typeface="Arial" panose="020B0604020202020204" pitchFamily="34" charset="0"/>
              </a:rPr>
              <a:t>Forme des virus</a:t>
            </a:r>
          </a:p>
        </p:txBody>
      </p:sp>
    </p:spTree>
    <p:extLst>
      <p:ext uri="{BB962C8B-B14F-4D97-AF65-F5344CB8AC3E}">
        <p14:creationId xmlns:p14="http://schemas.microsoft.com/office/powerpoint/2010/main" val="2725422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5CDC3E5-34EC-4C70-9D9F-986319A2ED49}"/>
              </a:ext>
            </a:extLst>
          </p:cNvPr>
          <p:cNvSpPr>
            <a:spLocks noGrp="1"/>
          </p:cNvSpPr>
          <p:nvPr>
            <p:ph idx="1"/>
          </p:nvPr>
        </p:nvSpPr>
        <p:spPr/>
        <p:txBody>
          <a:bodyPr/>
          <a:lstStyle/>
          <a:p>
            <a:pPr lvl="1" eaLnBrk="1" hangingPunct="1"/>
            <a:r>
              <a:rPr lang="fr-FR" altLang="fr-FR" sz="1800" dirty="0">
                <a:latin typeface="Arial" panose="020B0604020202020204" pitchFamily="34" charset="0"/>
              </a:rPr>
              <a:t>Les plus gros et les plus variés de tous les microbes.</a:t>
            </a:r>
          </a:p>
          <a:p>
            <a:pPr lvl="1" eaLnBrk="1" hangingPunct="1"/>
            <a:r>
              <a:rPr lang="fr-FR" altLang="fr-FR" sz="1800" dirty="0">
                <a:latin typeface="Arial" panose="020B0604020202020204" pitchFamily="34" charset="0"/>
              </a:rPr>
              <a:t>On peut trouver des champignons dans l’air, sur les plantes et dans l’eau.</a:t>
            </a:r>
          </a:p>
          <a:p>
            <a:pPr lvl="1" eaLnBrk="1" hangingPunct="1"/>
            <a:r>
              <a:rPr lang="fr-FR" altLang="fr-FR" sz="1800" dirty="0">
                <a:latin typeface="Arial" panose="020B0604020202020204" pitchFamily="34" charset="0"/>
              </a:rPr>
              <a:t>Grandes structures d’allure végétale dépourvues de chlorophylle.</a:t>
            </a:r>
          </a:p>
          <a:p>
            <a:pPr lvl="1" eaLnBrk="1" hangingPunct="1"/>
            <a:r>
              <a:rPr lang="fr-FR" altLang="fr-FR" sz="1800" dirty="0">
                <a:latin typeface="Arial" panose="020B0604020202020204" pitchFamily="34" charset="0"/>
              </a:rPr>
              <a:t>Doivent absorber leur alimentation à partir de l’endroit où ils poussent .</a:t>
            </a:r>
          </a:p>
          <a:p>
            <a:pPr lvl="1" eaLnBrk="1" hangingPunct="1"/>
            <a:r>
              <a:rPr lang="fr-FR" altLang="fr-FR" sz="1800" dirty="0">
                <a:latin typeface="Arial" panose="020B0604020202020204" pitchFamily="34" charset="0"/>
              </a:rPr>
              <a:t>Les champignons peuvent être très utiles et sont utilisés par l’homme dans : </a:t>
            </a:r>
          </a:p>
          <a:p>
            <a:pPr lvl="3" eaLnBrk="1" hangingPunct="1"/>
            <a:r>
              <a:rPr lang="fr-FR" altLang="fr-FR" sz="1400" dirty="0">
                <a:latin typeface="Arial" panose="020B0604020202020204" pitchFamily="34" charset="0"/>
              </a:rPr>
              <a:t>L’industrie alimentaire – fabrication de bière, pâte à pain</a:t>
            </a:r>
          </a:p>
          <a:p>
            <a:pPr lvl="3" eaLnBrk="1" hangingPunct="1"/>
            <a:r>
              <a:rPr lang="fr-FR" altLang="fr-FR" sz="1400" dirty="0">
                <a:latin typeface="Arial" panose="020B0604020202020204" pitchFamily="34" charset="0"/>
              </a:rPr>
              <a:t>La médecine – fabrication des antibiotiques</a:t>
            </a:r>
          </a:p>
          <a:p>
            <a:pPr lvl="1" eaLnBrk="1" hangingPunct="1"/>
            <a:r>
              <a:rPr lang="fr-FR" altLang="fr-FR" sz="1800" dirty="0">
                <a:latin typeface="Arial" panose="020B0604020202020204" pitchFamily="34" charset="0"/>
              </a:rPr>
              <a:t>Ils peuvent aussi être nocifs s’ils dérobent leur nourriture à d’autres organismes vivants. Par exemple les moisissures sur le pain ou le pied d’athlète qui est dû à un groupe de champignons appelés dermatophytes.</a:t>
            </a:r>
          </a:p>
        </p:txBody>
      </p:sp>
      <p:pic>
        <p:nvPicPr>
          <p:cNvPr id="6" name="Image 5">
            <a:extLst>
              <a:ext uri="{FF2B5EF4-FFF2-40B4-BE49-F238E27FC236}">
                <a16:creationId xmlns:a16="http://schemas.microsoft.com/office/drawing/2014/main" id="{76338645-AB05-4154-A37A-BB5F0DF6C4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31902" y="116632"/>
            <a:ext cx="1552792" cy="1267002"/>
          </a:xfrm>
          <a:prstGeom prst="rect">
            <a:avLst/>
          </a:prstGeom>
        </p:spPr>
      </p:pic>
      <p:sp>
        <p:nvSpPr>
          <p:cNvPr id="2" name="Titre 1">
            <a:extLst>
              <a:ext uri="{FF2B5EF4-FFF2-40B4-BE49-F238E27FC236}">
                <a16:creationId xmlns:a16="http://schemas.microsoft.com/office/drawing/2014/main" id="{BF594028-1447-47B1-ACD3-21C9381B3145}"/>
              </a:ext>
            </a:extLst>
          </p:cNvPr>
          <p:cNvSpPr>
            <a:spLocks noGrp="1"/>
          </p:cNvSpPr>
          <p:nvPr>
            <p:ph type="title"/>
          </p:nvPr>
        </p:nvSpPr>
        <p:spPr/>
        <p:txBody>
          <a:bodyPr/>
          <a:lstStyle/>
          <a:p>
            <a:r>
              <a:rPr lang="en-GB" altLang="fr-FR" b="1" dirty="0">
                <a:solidFill>
                  <a:srgbClr val="5B225F"/>
                </a:solidFill>
                <a:latin typeface="Arial" panose="020B0604020202020204" pitchFamily="34" charset="0"/>
                <a:cs typeface="Arial" panose="020B0604020202020204" pitchFamily="34" charset="0"/>
              </a:rPr>
              <a:t>Les champignons</a:t>
            </a:r>
            <a:endParaRPr lang="fr-FR" dirty="0"/>
          </a:p>
        </p:txBody>
      </p:sp>
    </p:spTree>
    <p:extLst>
      <p:ext uri="{BB962C8B-B14F-4D97-AF65-F5344CB8AC3E}">
        <p14:creationId xmlns:p14="http://schemas.microsoft.com/office/powerpoint/2010/main" val="372044935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658</Words>
  <Application>Microsoft Office PowerPoint</Application>
  <PresentationFormat>Affichage à l'écran (4:3)</PresentationFormat>
  <Paragraphs>89</Paragraphs>
  <Slides>10</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Freak Turbulence BRK</vt:lpstr>
      <vt:lpstr>Thème Office</vt:lpstr>
      <vt:lpstr>Les micro-organismes Qu’est-ce que c’est ?</vt:lpstr>
      <vt:lpstr>Microbes</vt:lpstr>
      <vt:lpstr>Les bactéries</vt:lpstr>
      <vt:lpstr>Structure d’un bactérie</vt:lpstr>
      <vt:lpstr>La forme des bactéries</vt:lpstr>
      <vt:lpstr>Les virus</vt:lpstr>
      <vt:lpstr>Structure des virus</vt:lpstr>
      <vt:lpstr>Forme des virus</vt:lpstr>
      <vt:lpstr>Les champignons</vt:lpstr>
      <vt:lpstr>Structure des champignons</vt:lpstr>
    </vt:vector>
  </TitlesOfParts>
  <Company>CHU de 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Vaccinations : Pourquoi faire ?</dc:title>
  <dc:creator>DUNAIS BRIGITTE CHU Nice</dc:creator>
  <cp:lastModifiedBy>CORACI PAULINE CHU Nice</cp:lastModifiedBy>
  <cp:revision>124</cp:revision>
  <dcterms:created xsi:type="dcterms:W3CDTF">2015-10-06T09:11:20Z</dcterms:created>
  <dcterms:modified xsi:type="dcterms:W3CDTF">2025-09-23T10:03:52Z</dcterms:modified>
</cp:coreProperties>
</file>