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333" r:id="rId2"/>
    <p:sldId id="258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35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641"/>
    <a:srgbClr val="0F7C5E"/>
    <a:srgbClr val="000000"/>
    <a:srgbClr val="6D8B2A"/>
    <a:srgbClr val="2E276A"/>
    <a:srgbClr val="262626"/>
    <a:srgbClr val="302564"/>
    <a:srgbClr val="712B8F"/>
    <a:srgbClr val="2862A5"/>
    <a:srgbClr val="12B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5" autoAdjust="0"/>
    <p:restoredTop sz="93741" autoAdjust="0"/>
  </p:normalViewPr>
  <p:slideViewPr>
    <p:cSldViewPr snapToGrid="0">
      <p:cViewPr varScale="1">
        <p:scale>
          <a:sx n="141" d="100"/>
          <a:sy n="141" d="100"/>
        </p:scale>
        <p:origin x="984" y="120"/>
      </p:cViewPr>
      <p:guideLst/>
    </p:cSldViewPr>
  </p:slideViewPr>
  <p:outlineViewPr>
    <p:cViewPr>
      <p:scale>
        <a:sx n="33" d="100"/>
        <a:sy n="33" d="100"/>
      </p:scale>
      <p:origin x="0" y="-71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7D478-E9BC-4FC0-9645-C9CD04C8C551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6F3CC-95FF-41DB-95F3-E8B54B757E6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1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0" y="1625899"/>
            <a:ext cx="4962646" cy="1790700"/>
          </a:xfrm>
        </p:spPr>
        <p:txBody>
          <a:bodyPr anchor="b">
            <a:normAutofit/>
          </a:bodyPr>
          <a:lstStyle>
            <a:lvl1pPr algn="l">
              <a:defRPr sz="4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0" y="3529046"/>
            <a:ext cx="4559511" cy="414304"/>
          </a:xfrm>
        </p:spPr>
        <p:txBody>
          <a:bodyPr/>
          <a:lstStyle>
            <a:lvl1pPr marL="0" indent="0" algn="l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C990C39-A3F3-28A9-51F6-6FD41ECF1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354" y="682906"/>
            <a:ext cx="2285501" cy="37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8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40504"/>
            <a:ext cx="8394769" cy="9941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69218"/>
            <a:ext cx="8394769" cy="32635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A73996-12AE-3351-C2BB-1523A9F4F8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613E386-6D23-65C7-BD46-1AFE1EC6ED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" y="4817101"/>
            <a:ext cx="250156" cy="27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4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0766D42-C8D6-B531-8F27-95741BE46EB7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078" y="769804"/>
            <a:ext cx="8813493" cy="37471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69218"/>
            <a:ext cx="1920491" cy="3147698"/>
          </a:xfrm>
        </p:spPr>
        <p:txBody>
          <a:bodyPr/>
          <a:lstStyle>
            <a:lvl1pPr>
              <a:buFont typeface="+mj-lt"/>
              <a:buAutoNum type="arabicPeriod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+mj-lt"/>
              <a:buAutoNum type="arabicPeriod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+mj-lt"/>
              <a:buAutoNum type="arabicPeriod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+mj-lt"/>
              <a:buAutoNum type="arabicPeriod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+mj-lt"/>
              <a:buAutoNum type="arabicPeriod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A73996-12AE-3351-C2BB-1523A9F4F8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613E386-6D23-65C7-BD46-1AFE1EC6ED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000" y="4817101"/>
            <a:ext cx="250156" cy="2771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4277BB-92F9-DA99-C01B-4FE877BF1E6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518094" y="1369218"/>
            <a:ext cx="1920491" cy="3147698"/>
          </a:xfrm>
        </p:spPr>
        <p:txBody>
          <a:bodyPr/>
          <a:lstStyle>
            <a:lvl1pPr>
              <a:buFont typeface="+mj-lt"/>
              <a:buAutoNum type="arabicPeriod" startAt="2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+mj-lt"/>
              <a:buAutoNum type="arabicPeriod" startAt="2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+mj-lt"/>
              <a:buAutoNum type="arabicPeriod" startAt="2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+mj-lt"/>
              <a:buAutoNum type="arabicPeriod" startAt="2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+mj-lt"/>
              <a:buAutoNum type="arabicPeriod" startAt="2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1087F1-C858-24E8-08DF-01516FF7E5F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6188" y="1369218"/>
            <a:ext cx="1920490" cy="3147698"/>
          </a:xfrm>
        </p:spPr>
        <p:txBody>
          <a:bodyPr/>
          <a:lstStyle>
            <a:lvl1pPr>
              <a:buFont typeface="+mj-lt"/>
              <a:buAutoNum type="arabicPeriod" startAt="3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+mj-lt"/>
              <a:buAutoNum type="arabicPeriod" startAt="3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+mj-lt"/>
              <a:buAutoNum type="arabicPeriod" startAt="3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+mj-lt"/>
              <a:buAutoNum type="arabicPeriod" startAt="3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+mj-lt"/>
              <a:buAutoNum type="arabicPeriod" startAt="3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6E6C6-242D-D993-F824-5598C7D7D76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834280" y="1369218"/>
            <a:ext cx="1920490" cy="3147698"/>
          </a:xfrm>
        </p:spPr>
        <p:txBody>
          <a:bodyPr/>
          <a:lstStyle>
            <a:lvl1pPr>
              <a:buFont typeface="+mj-lt"/>
              <a:buAutoNum type="arabicPeriod" startAt="4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+mj-lt"/>
              <a:buAutoNum type="arabicPeriod" startAt="4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+mj-lt"/>
              <a:buAutoNum type="arabicPeriod" startAt="4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+mj-lt"/>
              <a:buAutoNum type="arabicPeriod" startAt="4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+mj-lt"/>
              <a:buAutoNum type="arabicPeriod" startAt="4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08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3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82BEF88-C680-3E29-EC4D-A7391B6912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628" y="736753"/>
            <a:ext cx="8136743" cy="3559825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A73996-12AE-3351-C2BB-1523A9F4F8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613E386-6D23-65C7-BD46-1AFE1EC6ED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000" y="4817101"/>
            <a:ext cx="250156" cy="2771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717" y="1148880"/>
            <a:ext cx="2158094" cy="3147698"/>
          </a:xfrm>
        </p:spPr>
        <p:txBody>
          <a:bodyPr/>
          <a:lstStyle>
            <a:lvl1pPr>
              <a:buClr>
                <a:schemeClr val="tx1"/>
              </a:buClr>
              <a:buFont typeface="+mj-lt"/>
              <a:buAutoNum type="arabicPeriod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1"/>
              </a:buClr>
              <a:buFont typeface="+mj-lt"/>
              <a:buAutoNum type="arabicPeriod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buFont typeface="+mj-lt"/>
              <a:buAutoNum type="arabicPeriod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1"/>
              </a:buClr>
              <a:buFont typeface="+mj-lt"/>
              <a:buAutoNum type="arabicPeriod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4277BB-92F9-DA99-C01B-4FE877BF1E6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363175" y="1148880"/>
            <a:ext cx="2292377" cy="3147698"/>
          </a:xfrm>
        </p:spPr>
        <p:txBody>
          <a:bodyPr/>
          <a:lstStyle>
            <a:lvl1pPr>
              <a:buFont typeface="+mj-lt"/>
              <a:buAutoNum type="arabicPeriod" startAt="2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+mj-lt"/>
              <a:buAutoNum type="arabicPeriod" startAt="2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+mj-lt"/>
              <a:buAutoNum type="arabicPeriod" startAt="2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+mj-lt"/>
              <a:buAutoNum type="arabicPeriod" startAt="2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+mj-lt"/>
              <a:buAutoNum type="arabicPeriod" startAt="2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1087F1-C858-24E8-08DF-01516FF7E5F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25916" y="1148880"/>
            <a:ext cx="2292376" cy="3147698"/>
          </a:xfrm>
        </p:spPr>
        <p:txBody>
          <a:bodyPr/>
          <a:lstStyle>
            <a:lvl1pPr>
              <a:buFont typeface="+mj-lt"/>
              <a:buAutoNum type="arabicPeriod" startAt="3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+mj-lt"/>
              <a:buAutoNum type="arabicPeriod" startAt="3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+mj-lt"/>
              <a:buAutoNum type="arabicPeriod" startAt="3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+mj-lt"/>
              <a:buAutoNum type="arabicPeriod" startAt="3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+mj-lt"/>
              <a:buAutoNum type="arabicPeriod" startAt="3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622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2 columns sm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1C71815-D41B-A71A-C3D4-FD109A10384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628" y="736753"/>
            <a:ext cx="8136743" cy="35598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485" y="1369218"/>
            <a:ext cx="3056440" cy="3147698"/>
          </a:xfrm>
        </p:spPr>
        <p:txBody>
          <a:bodyPr/>
          <a:lstStyle>
            <a:lvl1pPr>
              <a:buFont typeface="+mj-lt"/>
              <a:buAutoNum type="arabicPeriod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+mj-lt"/>
              <a:buAutoNum type="arabicPeriod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+mj-lt"/>
              <a:buAutoNum type="arabicPeriod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+mj-lt"/>
              <a:buAutoNum type="arabicPeriod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+mj-lt"/>
              <a:buAutoNum type="arabicPeriod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A73996-12AE-3351-C2BB-1523A9F4F8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613E386-6D23-65C7-BD46-1AFE1EC6ED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000" y="4817101"/>
            <a:ext cx="250156" cy="2771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4277BB-92F9-DA99-C01B-4FE877BF1E6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3841" y="1369218"/>
            <a:ext cx="3056440" cy="3147698"/>
          </a:xfrm>
        </p:spPr>
        <p:txBody>
          <a:bodyPr/>
          <a:lstStyle>
            <a:lvl1pPr>
              <a:buFont typeface="+mj-lt"/>
              <a:buAutoNum type="arabicPeriod" startAt="2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+mj-lt"/>
              <a:buAutoNum type="arabicPeriod" startAt="2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+mj-lt"/>
              <a:buAutoNum type="arabicPeriod" startAt="2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+mj-lt"/>
              <a:buAutoNum type="arabicPeriod" startAt="2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+mj-lt"/>
              <a:buAutoNum type="arabicPeriod" startAt="2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993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EC654-F01D-C682-BEBB-81D5368293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D7532A4-D1D5-B1FF-450A-AA0153385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" y="4817101"/>
            <a:ext cx="250156" cy="2771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D40332-CEE4-C709-EE37-84B9DF5A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40504"/>
            <a:ext cx="8394769" cy="994172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1576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EC654-F01D-C682-BEBB-81D5368293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D7532A4-D1D5-B1FF-450A-AA0153385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" y="4817101"/>
            <a:ext cx="250156" cy="277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31AC0D-647F-CA48-2BDE-BD2286C61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5038"/>
          </a:xfrm>
          <a:solidFill>
            <a:schemeClr val="accent3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18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EC654-F01D-C682-BEBB-81D5368293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D7532A4-D1D5-B1FF-450A-AA0153385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" y="4817101"/>
            <a:ext cx="250156" cy="2771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D40332-CEE4-C709-EE37-84B9DF5A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40504"/>
            <a:ext cx="8394769" cy="994172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182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87840-0A04-2EB5-4D97-FC54AF7D1A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770E485-3718-C278-06E6-B464B1BA12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" y="4817101"/>
            <a:ext cx="250156" cy="2771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35D6FF-EBE5-1D6A-4AE3-FDE7BA12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40504"/>
            <a:ext cx="8423998" cy="994172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F316F07-B819-C855-2720-2B5DF34F8C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527" y="1368425"/>
            <a:ext cx="2722573" cy="2630488"/>
          </a:xfrm>
          <a:prstGeom prst="roundRect">
            <a:avLst>
              <a:gd name="adj" fmla="val 4940"/>
            </a:avLst>
          </a:prstGeom>
          <a:noFill/>
          <a:ln cap="rnd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9890775-5943-EF67-199E-D9FCC27D4C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9976" y="1368425"/>
            <a:ext cx="2722573" cy="2630488"/>
          </a:xfrm>
          <a:prstGeom prst="roundRect">
            <a:avLst>
              <a:gd name="adj" fmla="val 4940"/>
            </a:avLst>
          </a:prstGeom>
          <a:noFill/>
          <a:ln cap="rnd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B2D5741-6F4E-4235-FF62-4E87D52EFE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1425" y="1368425"/>
            <a:ext cx="2722573" cy="2630488"/>
          </a:xfrm>
          <a:prstGeom prst="roundRect">
            <a:avLst>
              <a:gd name="adj" fmla="val 4940"/>
            </a:avLst>
          </a:prstGeom>
          <a:noFill/>
          <a:ln cap="rnd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87840-0A04-2EB5-4D97-FC54AF7D1A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770E485-3718-C278-06E6-B464B1BA12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" y="4817101"/>
            <a:ext cx="250156" cy="2771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35D6FF-EBE5-1D6A-4AE3-FDE7BA12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40504"/>
            <a:ext cx="8423998" cy="994172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F316F07-B819-C855-2720-2B5DF34F8C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2487" y="1324346"/>
            <a:ext cx="2058174" cy="1661214"/>
          </a:xfrm>
          <a:prstGeom prst="roundRect">
            <a:avLst>
              <a:gd name="adj" fmla="val 4940"/>
            </a:avLst>
          </a:prstGeom>
          <a:noFill/>
          <a:ln cap="rnd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9890775-5943-EF67-199E-D9FCC27D4C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97411" y="1324346"/>
            <a:ext cx="2058175" cy="1661214"/>
          </a:xfrm>
          <a:prstGeom prst="roundRect">
            <a:avLst>
              <a:gd name="adj" fmla="val 4940"/>
            </a:avLst>
          </a:prstGeom>
          <a:noFill/>
          <a:ln cap="rnd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B2D5741-6F4E-4235-FF62-4E87D52EFE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27261" y="1324346"/>
            <a:ext cx="1984253" cy="1661214"/>
          </a:xfrm>
          <a:prstGeom prst="roundRect">
            <a:avLst>
              <a:gd name="adj" fmla="val 4940"/>
            </a:avLst>
          </a:prstGeom>
          <a:noFill/>
          <a:ln cap="rnd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86F38D4F-18E1-F0C3-47C2-048E7D6AF3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2336" y="1324346"/>
            <a:ext cx="2058175" cy="1661214"/>
          </a:xfrm>
          <a:prstGeom prst="roundRect">
            <a:avLst>
              <a:gd name="adj" fmla="val 4940"/>
            </a:avLst>
          </a:prstGeom>
          <a:noFill/>
          <a:ln cap="rnd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CDA9854-8C31-2B29-0224-4CFE954FF6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2487" y="3079886"/>
            <a:ext cx="2058174" cy="1661214"/>
          </a:xfrm>
          <a:prstGeom prst="roundRect">
            <a:avLst>
              <a:gd name="adj" fmla="val 4940"/>
            </a:avLst>
          </a:prstGeom>
          <a:noFill/>
          <a:ln cap="rnd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ABE42113-A2B3-D0EE-FCF1-E342DCC892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97411" y="3079886"/>
            <a:ext cx="2058175" cy="1661214"/>
          </a:xfrm>
          <a:prstGeom prst="roundRect">
            <a:avLst>
              <a:gd name="adj" fmla="val 4940"/>
            </a:avLst>
          </a:prstGeom>
          <a:noFill/>
          <a:ln cap="rnd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CF50C5E1-075C-CBF0-154C-6F8BAB1075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27261" y="3079886"/>
            <a:ext cx="1984253" cy="1661214"/>
          </a:xfrm>
          <a:prstGeom prst="roundRect">
            <a:avLst>
              <a:gd name="adj" fmla="val 4940"/>
            </a:avLst>
          </a:prstGeom>
          <a:noFill/>
          <a:ln cap="rnd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1146A31B-F9E9-60CB-0203-A3122B47502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62336" y="3079886"/>
            <a:ext cx="2058175" cy="1661214"/>
          </a:xfrm>
          <a:prstGeom prst="roundRect">
            <a:avLst>
              <a:gd name="adj" fmla="val 4940"/>
            </a:avLst>
          </a:prstGeom>
          <a:noFill/>
          <a:ln cap="rnd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07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60872"/>
            <a:ext cx="4138182" cy="617934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527" y="1878806"/>
            <a:ext cx="4159655" cy="2763441"/>
          </a:xfrm>
          <a:prstGeom prst="roundRect">
            <a:avLst>
              <a:gd name="adj" fmla="val 4102"/>
            </a:avLst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4176322" cy="617934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4154849" cy="2763441"/>
          </a:xfrm>
          <a:prstGeom prst="roundRect">
            <a:avLst>
              <a:gd name="adj" fmla="val 4520"/>
            </a:avLst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E00C288-66BA-E421-E540-A8767900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2290340-D1AA-462F-92D5-90F3A40A5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" y="4817101"/>
            <a:ext cx="250156" cy="2771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8D9CD5-E2DB-0846-E5FA-8F6C8DEA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40504"/>
            <a:ext cx="8445473" cy="994172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63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gener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sz="1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C6CAC91-FDF0-9F81-DFB2-5ECED212A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" y="4817101"/>
            <a:ext cx="25015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58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073F8F-9D07-0AB9-F34B-C4080B85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73879F0-5567-B1A8-F548-C43B0ADB2D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" y="4817101"/>
            <a:ext cx="250156" cy="2771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BCB022-4747-7473-D172-EB43F219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40504"/>
            <a:ext cx="8394769" cy="994172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647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27" y="342900"/>
            <a:ext cx="324049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42900"/>
            <a:ext cx="4918082" cy="405288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156" y="1543050"/>
            <a:ext cx="3274863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0A3BE-9432-B762-0BA6-ECE7D7CB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8853950-7E3E-8A50-B508-482B5092E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" y="4817101"/>
            <a:ext cx="250156" cy="27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2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27" y="342900"/>
            <a:ext cx="3240492" cy="116641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42900"/>
            <a:ext cx="4918082" cy="405288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8527" y="1543050"/>
            <a:ext cx="3240492" cy="27783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ADDDF-537E-FDEC-64EE-2246B69A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FFBF6EB-D7AA-129D-F8A2-03A44F09E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" y="4817101"/>
            <a:ext cx="250156" cy="27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09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9A31CD9-F00E-A9F3-9B26-BF95BF59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sz="10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2CAF3BA-C9A5-0AB1-196F-7F6ECD678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" y="4817101"/>
            <a:ext cx="25015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45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AB655AB-207C-7D57-C997-F6105C81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2AC5BFA-75BD-BC88-1D1E-A465A07E5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" y="4817101"/>
            <a:ext cx="250156" cy="27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1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EYF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78EF28-6240-8AD0-F2DD-D60C5E5F8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sz="10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172A22-4549-1BA5-0B58-B0A0D4831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" y="4817101"/>
            <a:ext cx="25015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3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0" y="1282305"/>
            <a:ext cx="5015826" cy="2139553"/>
          </a:xfrm>
        </p:spPr>
        <p:txBody>
          <a:bodyPr anchor="b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0" y="3442099"/>
            <a:ext cx="5015826" cy="112514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FAF4DD-B6B4-2267-276B-48F92D00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sz="1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579FF04-7A1F-EA3B-EF52-D99C185A7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" y="4817101"/>
            <a:ext cx="250156" cy="2772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79FEE28-0CA3-7E32-3885-F7FF6F7802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354" y="682906"/>
            <a:ext cx="2285501" cy="37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7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slide_KS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FAF4DD-B6B4-2267-276B-48F92D00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sz="1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579FF04-7A1F-EA3B-EF52-D99C185A7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" y="4817101"/>
            <a:ext cx="25015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8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0D8A70-6CA3-F168-7972-4B97B7F2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sz="1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65EE784-767E-DDAE-A93A-2583C6FDBF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" y="4817101"/>
            <a:ext cx="25015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3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64A732-5A68-5E28-3188-06D90AA8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sz="1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728ADA6-6373-8CE9-C6A4-80099C903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" y="4817101"/>
            <a:ext cx="25015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4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KS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176" y="1835814"/>
            <a:ext cx="6911649" cy="1471872"/>
          </a:xfrm>
        </p:spPr>
        <p:txBody>
          <a:bodyPr anchor="ctr">
            <a:no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0EB3DB-63C2-EC3C-7FF6-D59AB82F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6DAECD8-0113-6627-67D0-BE19E28D7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" y="4817101"/>
            <a:ext cx="25015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9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40504"/>
            <a:ext cx="8394769" cy="994172"/>
          </a:xfrm>
        </p:spPr>
        <p:txBody>
          <a:bodyPr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69218"/>
            <a:ext cx="8394769" cy="32635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A73996-12AE-3351-C2BB-1523A9F4F8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8527" y="4830771"/>
            <a:ext cx="69619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e-</a:t>
            </a:r>
            <a:r>
              <a:rPr lang="en-GB" dirty="0" err="1"/>
              <a:t>Bug.eu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613E386-6D23-65C7-BD46-1AFE1EC6E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" y="4817101"/>
            <a:ext cx="250156" cy="27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273845"/>
            <a:ext cx="843146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69218"/>
            <a:ext cx="843146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4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76" r:id="rId4"/>
    <p:sldLayoutId id="2147483690" r:id="rId5"/>
    <p:sldLayoutId id="2147483677" r:id="rId6"/>
    <p:sldLayoutId id="2147483679" r:id="rId7"/>
    <p:sldLayoutId id="2147483675" r:id="rId8"/>
    <p:sldLayoutId id="2147483662" r:id="rId9"/>
    <p:sldLayoutId id="2147483683" r:id="rId10"/>
    <p:sldLayoutId id="2147483684" r:id="rId11"/>
    <p:sldLayoutId id="2147483685" r:id="rId12"/>
    <p:sldLayoutId id="2147483686" r:id="rId13"/>
    <p:sldLayoutId id="2147483673" r:id="rId14"/>
    <p:sldLayoutId id="2147483689" r:id="rId15"/>
    <p:sldLayoutId id="2147483687" r:id="rId16"/>
    <p:sldLayoutId id="2147483664" r:id="rId17"/>
    <p:sldLayoutId id="2147483688" r:id="rId18"/>
    <p:sldLayoutId id="2147483665" r:id="rId19"/>
    <p:sldLayoutId id="2147483666" r:id="rId20"/>
    <p:sldLayoutId id="2147483668" r:id="rId21"/>
    <p:sldLayoutId id="2147483669" r:id="rId22"/>
    <p:sldLayoutId id="2147483681" r:id="rId23"/>
    <p:sldLayoutId id="2147483682" r:id="rId2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805C-0DE0-D016-124C-93178E3D7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9489" y="1447223"/>
            <a:ext cx="4962646" cy="1790700"/>
          </a:xfrm>
        </p:spPr>
        <p:txBody>
          <a:bodyPr>
            <a:normAutofit/>
          </a:bodyPr>
          <a:lstStyle/>
          <a:p>
            <a:r>
              <a:rPr lang="en-US" sz="6000" dirty="0"/>
              <a:t>Devine l’insecte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FB7EC-BA26-F768-DE5B-8AD403022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9489" y="3339860"/>
            <a:ext cx="4559511" cy="414304"/>
          </a:xfrm>
        </p:spPr>
        <p:txBody>
          <a:bodyPr>
            <a:normAutofit fontScale="85000" lnSpcReduction="10000"/>
          </a:bodyPr>
          <a:lstStyle/>
          <a:p>
            <a:r>
              <a:rPr lang="fr-FR" b="1" i="0" dirty="0"/>
              <a:t>Pouvez-vous deviner quels sont ces insectes ?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DE7525-EA2A-4E99-8FEE-475A20832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32" y="3969327"/>
            <a:ext cx="2338227" cy="81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6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56" y="0"/>
            <a:ext cx="37030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0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20DC4-83EC-40B7-8A22-3E70A660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56C87C-CC9F-A62E-17C5-63B290A7AADF}"/>
              </a:ext>
            </a:extLst>
          </p:cNvPr>
          <p:cNvGrpSpPr/>
          <p:nvPr/>
        </p:nvGrpSpPr>
        <p:grpSpPr>
          <a:xfrm>
            <a:off x="273088" y="159900"/>
            <a:ext cx="8681019" cy="4358318"/>
            <a:chOff x="273088" y="159900"/>
            <a:chExt cx="8681019" cy="4358318"/>
          </a:xfrm>
        </p:grpSpPr>
        <p:sp>
          <p:nvSpPr>
            <p:cNvPr id="3" name="Rectangle: Rounded Corners 5">
              <a:extLst>
                <a:ext uri="{FF2B5EF4-FFF2-40B4-BE49-F238E27FC236}">
                  <a16:creationId xmlns:a16="http://schemas.microsoft.com/office/drawing/2014/main" id="{6C5C825F-9E6D-AE2D-A706-FDCEC5CC4EA0}"/>
                </a:ext>
              </a:extLst>
            </p:cNvPr>
            <p:cNvSpPr/>
            <p:nvPr/>
          </p:nvSpPr>
          <p:spPr>
            <a:xfrm rot="5400000">
              <a:off x="2444674" y="-1866782"/>
              <a:ext cx="4213414" cy="8556586"/>
            </a:xfrm>
            <a:prstGeom prst="roundRect">
              <a:avLst>
                <a:gd name="adj" fmla="val 2575"/>
              </a:avLst>
            </a:prstGeom>
            <a:noFill/>
            <a:ln w="57150" cap="sq" cmpd="sng" algn="ctr">
              <a:solidFill>
                <a:srgbClr val="FFC000"/>
              </a:solidFill>
              <a:prstDash val="solid"/>
              <a:beve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C928950-631B-24D2-650A-F5D7D875D49A}"/>
                </a:ext>
              </a:extLst>
            </p:cNvPr>
            <p:cNvSpPr/>
            <p:nvPr/>
          </p:nvSpPr>
          <p:spPr>
            <a:xfrm>
              <a:off x="8426032" y="159900"/>
              <a:ext cx="528075" cy="532411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842F638E-3770-839E-3C67-BFB2D6D8A5FE}"/>
                </a:ext>
              </a:extLst>
            </p:cNvPr>
            <p:cNvPicPr/>
            <p:nvPr/>
          </p:nvPicPr>
          <p:blipFill>
            <a:blip r:embed="rId2" cstate="hq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225" y="226927"/>
              <a:ext cx="361688" cy="398355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AABA3A4B-10B1-459B-BF9A-21F5ED7C0395}"/>
                </a:ext>
              </a:extLst>
            </p:cNvPr>
            <p:cNvSpPr txBox="1">
              <a:spLocks/>
            </p:cNvSpPr>
            <p:nvPr/>
          </p:nvSpPr>
          <p:spPr>
            <a:xfrm>
              <a:off x="504391" y="541040"/>
              <a:ext cx="2467409" cy="886871"/>
            </a:xfrm>
            <a:prstGeom prst="rect">
              <a:avLst/>
            </a:prstGeom>
          </p:spPr>
          <p:txBody>
            <a:bodyPr lIns="0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GB" dirty="0">
                  <a:solidFill>
                    <a:srgbClr val="FFC000"/>
                  </a:solidFill>
                </a:rPr>
                <a:t>Quel est cet insecte?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7D580E47-2634-7A24-3470-6AC82046710E}"/>
              </a:ext>
            </a:extLst>
          </p:cNvPr>
          <p:cNvSpPr txBox="1">
            <a:spLocks/>
          </p:cNvSpPr>
          <p:nvPr/>
        </p:nvSpPr>
        <p:spPr>
          <a:xfrm>
            <a:off x="504390" y="1721575"/>
            <a:ext cx="2467409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Moustique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6BFCA6-4499-27E2-F856-C01B60029D3A}"/>
              </a:ext>
            </a:extLst>
          </p:cNvPr>
          <p:cNvSpPr txBox="1">
            <a:spLocks/>
          </p:cNvSpPr>
          <p:nvPr/>
        </p:nvSpPr>
        <p:spPr>
          <a:xfrm>
            <a:off x="504390" y="2309914"/>
            <a:ext cx="2467409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800" b="0" dirty="0">
                <a:solidFill>
                  <a:srgbClr val="000000"/>
                </a:solidFill>
              </a:rPr>
              <a:t>Les moustiques ont des ailes et peuvent voler !</a:t>
            </a:r>
            <a:endParaRPr lang="en-GB" sz="1800" b="0" dirty="0">
              <a:solidFill>
                <a:srgbClr val="00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68E19D1-747F-44DE-8F38-55B5CFDF3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38" y="830955"/>
            <a:ext cx="4775242" cy="316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2D76F-E4CE-08DA-E065-E60AE85C5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C8F25-DACF-8ABE-D7BE-57777227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9EE49FA-362C-DE79-C784-985C859A1FCA}"/>
              </a:ext>
            </a:extLst>
          </p:cNvPr>
          <p:cNvSpPr txBox="1">
            <a:spLocks/>
          </p:cNvSpPr>
          <p:nvPr/>
        </p:nvSpPr>
        <p:spPr>
          <a:xfrm>
            <a:off x="504390" y="1721575"/>
            <a:ext cx="2467409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Papillon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31A593D-0600-DA06-ED4B-C361658B2978}"/>
              </a:ext>
            </a:extLst>
          </p:cNvPr>
          <p:cNvSpPr txBox="1">
            <a:spLocks/>
          </p:cNvSpPr>
          <p:nvPr/>
        </p:nvSpPr>
        <p:spPr>
          <a:xfrm>
            <a:off x="504390" y="2309914"/>
            <a:ext cx="3010340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800" b="0" dirty="0">
                <a:solidFill>
                  <a:srgbClr val="000000"/>
                </a:solidFill>
              </a:rPr>
              <a:t>Les papillons commencent leur vie sous forme de chenilles.</a:t>
            </a:r>
            <a:endParaRPr lang="en-GB" sz="1800" b="0" dirty="0">
              <a:solidFill>
                <a:srgbClr val="000000"/>
              </a:solidFill>
            </a:endParaRP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1A812984-0247-1306-0F53-108095004C20}"/>
              </a:ext>
            </a:extLst>
          </p:cNvPr>
          <p:cNvSpPr/>
          <p:nvPr/>
        </p:nvSpPr>
        <p:spPr>
          <a:xfrm rot="5400000">
            <a:off x="2444674" y="-1866782"/>
            <a:ext cx="4213414" cy="8556586"/>
          </a:xfrm>
          <a:prstGeom prst="roundRect">
            <a:avLst>
              <a:gd name="adj" fmla="val 2575"/>
            </a:avLst>
          </a:prstGeom>
          <a:noFill/>
          <a:ln w="57150" cap="sq" cmpd="sng" algn="ctr">
            <a:solidFill>
              <a:srgbClr val="FFC000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8DC6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BA9663-CB26-3FF1-0576-D606F5EAF5D8}"/>
              </a:ext>
            </a:extLst>
          </p:cNvPr>
          <p:cNvSpPr/>
          <p:nvPr/>
        </p:nvSpPr>
        <p:spPr>
          <a:xfrm>
            <a:off x="8426032" y="159900"/>
            <a:ext cx="528075" cy="532411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EEEFAEF-F86B-D7A0-C5B1-584664C42803}"/>
              </a:ext>
            </a:extLst>
          </p:cNvPr>
          <p:cNvPicPr/>
          <p:nvPr/>
        </p:nvPicPr>
        <p:blipFill>
          <a:blip r:embed="rId2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25" y="226927"/>
            <a:ext cx="361688" cy="398355"/>
          </a:xfrm>
          <a:prstGeom prst="rect">
            <a:avLst/>
          </a:prstGeom>
          <a:ln w="0">
            <a:noFill/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D49FA4B-757B-8515-5F36-6542E5F5E272}"/>
              </a:ext>
            </a:extLst>
          </p:cNvPr>
          <p:cNvSpPr txBox="1">
            <a:spLocks/>
          </p:cNvSpPr>
          <p:nvPr/>
        </p:nvSpPr>
        <p:spPr>
          <a:xfrm>
            <a:off x="504391" y="541040"/>
            <a:ext cx="2467409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FFC000"/>
                </a:solidFill>
              </a:rPr>
              <a:t>Quel est cet insecte?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2E1F17-3A95-D5A3-574C-4D4B8372EE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r="14440"/>
          <a:stretch>
            <a:fillRect/>
          </a:stretch>
        </p:blipFill>
        <p:spPr bwMode="auto">
          <a:xfrm>
            <a:off x="4367284" y="870442"/>
            <a:ext cx="3690108" cy="3121584"/>
          </a:xfrm>
          <a:prstGeom prst="roundRect">
            <a:avLst>
              <a:gd name="adj" fmla="val 4205"/>
            </a:avLst>
          </a:prstGeom>
          <a:noFill/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8982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95053-3AF1-10ED-3AC4-E8A157350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F1D75-BFEE-80D2-43F0-18D09F65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7F010FD-A356-8E2E-23EC-7CD321FE13E5}"/>
              </a:ext>
            </a:extLst>
          </p:cNvPr>
          <p:cNvSpPr txBox="1">
            <a:spLocks/>
          </p:cNvSpPr>
          <p:nvPr/>
        </p:nvSpPr>
        <p:spPr>
          <a:xfrm>
            <a:off x="504390" y="1721575"/>
            <a:ext cx="2467409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Sauterelle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258C89D-7FA7-D47A-A164-7CCA1B2BA6B0}"/>
              </a:ext>
            </a:extLst>
          </p:cNvPr>
          <p:cNvSpPr txBox="1">
            <a:spLocks/>
          </p:cNvSpPr>
          <p:nvPr/>
        </p:nvSpPr>
        <p:spPr>
          <a:xfrm>
            <a:off x="504390" y="2309914"/>
            <a:ext cx="3280210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800" b="0" dirty="0">
                <a:solidFill>
                  <a:srgbClr val="000000"/>
                </a:solidFill>
              </a:rPr>
              <a:t>Les sauterelles peuvent sauter 20 fois leur longueur corporelle et entendre à travers des oreilles spéciales sur leur ventre.</a:t>
            </a:r>
            <a:endParaRPr lang="en-GB" sz="1800" b="0" dirty="0">
              <a:solidFill>
                <a:srgbClr val="000000"/>
              </a:solidFill>
            </a:endParaRP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685FDBB3-A192-5C85-6B2B-41BF8AF9E7A3}"/>
              </a:ext>
            </a:extLst>
          </p:cNvPr>
          <p:cNvSpPr/>
          <p:nvPr/>
        </p:nvSpPr>
        <p:spPr>
          <a:xfrm rot="5400000">
            <a:off x="2444674" y="-1866782"/>
            <a:ext cx="4213414" cy="8556586"/>
          </a:xfrm>
          <a:prstGeom prst="roundRect">
            <a:avLst>
              <a:gd name="adj" fmla="val 2575"/>
            </a:avLst>
          </a:prstGeom>
          <a:noFill/>
          <a:ln w="57150" cap="sq" cmpd="sng" algn="ctr">
            <a:solidFill>
              <a:srgbClr val="FFC000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8DC6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FA2597-18B0-86D0-08EE-2CC54BFDF5E9}"/>
              </a:ext>
            </a:extLst>
          </p:cNvPr>
          <p:cNvSpPr/>
          <p:nvPr/>
        </p:nvSpPr>
        <p:spPr>
          <a:xfrm>
            <a:off x="8426032" y="159900"/>
            <a:ext cx="528075" cy="532411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932510E-30D4-8462-46B3-85E2086985C6}"/>
              </a:ext>
            </a:extLst>
          </p:cNvPr>
          <p:cNvPicPr/>
          <p:nvPr/>
        </p:nvPicPr>
        <p:blipFill>
          <a:blip r:embed="rId2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25" y="226927"/>
            <a:ext cx="361688" cy="398355"/>
          </a:xfrm>
          <a:prstGeom prst="rect">
            <a:avLst/>
          </a:prstGeom>
          <a:ln w="0">
            <a:noFill/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DCA96A5-C537-D205-CEE9-30692FC1167B}"/>
              </a:ext>
            </a:extLst>
          </p:cNvPr>
          <p:cNvSpPr txBox="1">
            <a:spLocks/>
          </p:cNvSpPr>
          <p:nvPr/>
        </p:nvSpPr>
        <p:spPr>
          <a:xfrm>
            <a:off x="504391" y="541040"/>
            <a:ext cx="2467409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FFC000"/>
                </a:solidFill>
              </a:rPr>
              <a:t>Quel est cet insecte?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9D09A4-058E-8A09-6C0A-D70899E5D0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r="10693"/>
          <a:stretch/>
        </p:blipFill>
        <p:spPr bwMode="auto">
          <a:xfrm>
            <a:off x="4367284" y="870442"/>
            <a:ext cx="3690108" cy="3121584"/>
          </a:xfrm>
          <a:prstGeom prst="roundRect">
            <a:avLst>
              <a:gd name="adj" fmla="val 4205"/>
            </a:avLst>
          </a:prstGeom>
          <a:noFill/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5236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D3225-4F52-C2E9-2EFE-B02CC5BF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F3445-EEE2-5F77-86C3-15E17198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F53B92-EE82-2626-2627-899E54CC1759}"/>
              </a:ext>
            </a:extLst>
          </p:cNvPr>
          <p:cNvSpPr txBox="1">
            <a:spLocks/>
          </p:cNvSpPr>
          <p:nvPr/>
        </p:nvSpPr>
        <p:spPr>
          <a:xfrm>
            <a:off x="504390" y="1721575"/>
            <a:ext cx="2467409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Tique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D0020C2-23C6-0FFC-87DA-C47586A47509}"/>
              </a:ext>
            </a:extLst>
          </p:cNvPr>
          <p:cNvSpPr txBox="1">
            <a:spLocks/>
          </p:cNvSpPr>
          <p:nvPr/>
        </p:nvSpPr>
        <p:spPr>
          <a:xfrm>
            <a:off x="504390" y="2309914"/>
            <a:ext cx="3010340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800" b="0" dirty="0">
                <a:solidFill>
                  <a:srgbClr val="000000"/>
                </a:solidFill>
              </a:rPr>
              <a:t>Les tiques ne peuvent pas voler – elles peuvent ramper et s’accrocher !</a:t>
            </a:r>
            <a:endParaRPr lang="en-GB" sz="1800" b="0" dirty="0">
              <a:solidFill>
                <a:srgbClr val="000000"/>
              </a:solidFill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3B53BA28-BB52-5681-DC3A-ED6EB37C9AB8}"/>
              </a:ext>
            </a:extLst>
          </p:cNvPr>
          <p:cNvSpPr/>
          <p:nvPr/>
        </p:nvSpPr>
        <p:spPr>
          <a:xfrm rot="5400000">
            <a:off x="2444674" y="-1866782"/>
            <a:ext cx="4213414" cy="8556586"/>
          </a:xfrm>
          <a:prstGeom prst="roundRect">
            <a:avLst>
              <a:gd name="adj" fmla="val 2575"/>
            </a:avLst>
          </a:prstGeom>
          <a:noFill/>
          <a:ln w="57150" cap="sq" cmpd="sng" algn="ctr">
            <a:solidFill>
              <a:srgbClr val="FFC000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8DC6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597ABE-D3C5-7C8D-288D-59FEB32EB6C7}"/>
              </a:ext>
            </a:extLst>
          </p:cNvPr>
          <p:cNvSpPr/>
          <p:nvPr/>
        </p:nvSpPr>
        <p:spPr>
          <a:xfrm>
            <a:off x="8426032" y="159900"/>
            <a:ext cx="528075" cy="532411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C3DD01C-8B85-D6A8-B445-7866D90A3CC3}"/>
              </a:ext>
            </a:extLst>
          </p:cNvPr>
          <p:cNvPicPr/>
          <p:nvPr/>
        </p:nvPicPr>
        <p:blipFill>
          <a:blip r:embed="rId2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25" y="226927"/>
            <a:ext cx="361688" cy="398355"/>
          </a:xfrm>
          <a:prstGeom prst="rect">
            <a:avLst/>
          </a:prstGeom>
          <a:ln w="0"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A7FD243-E38F-CD10-113B-2C19EAEDE55F}"/>
              </a:ext>
            </a:extLst>
          </p:cNvPr>
          <p:cNvSpPr txBox="1">
            <a:spLocks/>
          </p:cNvSpPr>
          <p:nvPr/>
        </p:nvSpPr>
        <p:spPr>
          <a:xfrm>
            <a:off x="504391" y="541040"/>
            <a:ext cx="2467409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FFC000"/>
                </a:solidFill>
              </a:rPr>
              <a:t>Quel est cet insecte?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717F02-61A7-5E1E-6838-E04F3C14E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733" r="22564" b="733"/>
          <a:stretch>
            <a:fillRect/>
          </a:stretch>
        </p:blipFill>
        <p:spPr bwMode="auto">
          <a:xfrm>
            <a:off x="4367284" y="870442"/>
            <a:ext cx="3690108" cy="3121584"/>
          </a:xfrm>
          <a:prstGeom prst="roundRect">
            <a:avLst>
              <a:gd name="adj" fmla="val 4205"/>
            </a:avLst>
          </a:prstGeom>
          <a:noFill/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2678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64F3A-7244-C34B-D16A-2F0416698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F960E-699C-9DB5-1B6B-C7EA4996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43BC37-3DAD-18D6-6806-72527B27480C}"/>
              </a:ext>
            </a:extLst>
          </p:cNvPr>
          <p:cNvSpPr txBox="1">
            <a:spLocks/>
          </p:cNvSpPr>
          <p:nvPr/>
        </p:nvSpPr>
        <p:spPr>
          <a:xfrm>
            <a:off x="504390" y="1721575"/>
            <a:ext cx="2467409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Guêpe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713C949-095C-EC6D-34F7-E48AD70E24A5}"/>
              </a:ext>
            </a:extLst>
          </p:cNvPr>
          <p:cNvSpPr txBox="1">
            <a:spLocks/>
          </p:cNvSpPr>
          <p:nvPr/>
        </p:nvSpPr>
        <p:spPr>
          <a:xfrm>
            <a:off x="504390" y="2309914"/>
            <a:ext cx="3010340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800" b="0" dirty="0">
                <a:solidFill>
                  <a:srgbClr val="000000"/>
                </a:solidFill>
              </a:rPr>
              <a:t>Toutes les guêpes ne piquent pas, et elles adorent tout ce qui est sucré comme les aliments sucrés ou les boissons gazeuses.</a:t>
            </a:r>
            <a:endParaRPr lang="en-GB" sz="1800" b="0" dirty="0">
              <a:solidFill>
                <a:srgbClr val="000000"/>
              </a:solidFill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3A4D69CD-CBB8-4E62-BCDD-543ECA924722}"/>
              </a:ext>
            </a:extLst>
          </p:cNvPr>
          <p:cNvSpPr/>
          <p:nvPr/>
        </p:nvSpPr>
        <p:spPr>
          <a:xfrm rot="5400000">
            <a:off x="2444674" y="-1866782"/>
            <a:ext cx="4213414" cy="8556586"/>
          </a:xfrm>
          <a:prstGeom prst="roundRect">
            <a:avLst>
              <a:gd name="adj" fmla="val 2575"/>
            </a:avLst>
          </a:prstGeom>
          <a:noFill/>
          <a:ln w="57150" cap="sq" cmpd="sng" algn="ctr">
            <a:solidFill>
              <a:srgbClr val="FFC000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46AA15A-68DD-695D-26D2-08A3EEF3F4CA}"/>
              </a:ext>
            </a:extLst>
          </p:cNvPr>
          <p:cNvSpPr/>
          <p:nvPr/>
        </p:nvSpPr>
        <p:spPr>
          <a:xfrm>
            <a:off x="8426032" y="159900"/>
            <a:ext cx="528075" cy="532411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04C3B8C1-777C-1CD0-BD94-CD94FADE8B8B}"/>
              </a:ext>
            </a:extLst>
          </p:cNvPr>
          <p:cNvPicPr/>
          <p:nvPr/>
        </p:nvPicPr>
        <p:blipFill>
          <a:blip r:embed="rId2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25" y="226927"/>
            <a:ext cx="361688" cy="398355"/>
          </a:xfrm>
          <a:prstGeom prst="rect">
            <a:avLst/>
          </a:prstGeom>
          <a:ln w="0"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7071D1D-96CE-C9DA-DD3D-DF53BB12C838}"/>
              </a:ext>
            </a:extLst>
          </p:cNvPr>
          <p:cNvSpPr txBox="1">
            <a:spLocks/>
          </p:cNvSpPr>
          <p:nvPr/>
        </p:nvSpPr>
        <p:spPr>
          <a:xfrm>
            <a:off x="504391" y="541040"/>
            <a:ext cx="2467409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FFC000"/>
                </a:solidFill>
              </a:rPr>
              <a:t>Quel est cet insecte?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3ABD5C-9E19-C3DA-2401-A704487FFFB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r="4388"/>
          <a:stretch>
            <a:fillRect/>
          </a:stretch>
        </p:blipFill>
        <p:spPr bwMode="auto">
          <a:xfrm>
            <a:off x="4367284" y="870442"/>
            <a:ext cx="3690108" cy="3121584"/>
          </a:xfrm>
          <a:prstGeom prst="roundRect">
            <a:avLst>
              <a:gd name="adj" fmla="val 4205"/>
            </a:avLst>
          </a:prstGeom>
          <a:noFill/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877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DF248-D0B5-3C1D-7D0F-ACE4A85B7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2F081-2F4F-9143-F416-0A1DAEF5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DE1D03-55B7-9FEE-4794-550F3944449E}"/>
              </a:ext>
            </a:extLst>
          </p:cNvPr>
          <p:cNvSpPr txBox="1">
            <a:spLocks/>
          </p:cNvSpPr>
          <p:nvPr/>
        </p:nvSpPr>
        <p:spPr>
          <a:xfrm>
            <a:off x="504390" y="1721575"/>
            <a:ext cx="2467409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Moustique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FBFB814-237A-73B0-644D-819CD22AD4EF}"/>
              </a:ext>
            </a:extLst>
          </p:cNvPr>
          <p:cNvSpPr txBox="1">
            <a:spLocks/>
          </p:cNvSpPr>
          <p:nvPr/>
        </p:nvSpPr>
        <p:spPr>
          <a:xfrm>
            <a:off x="504390" y="2309914"/>
            <a:ext cx="2696010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800" b="0" dirty="0">
                <a:solidFill>
                  <a:srgbClr val="000000"/>
                </a:solidFill>
              </a:rPr>
              <a:t>Les moustiques adorent vivre près de l’eau !</a:t>
            </a:r>
            <a:endParaRPr lang="en-GB" sz="1800" b="0" dirty="0">
              <a:solidFill>
                <a:srgbClr val="000000"/>
              </a:solidFill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A07C3820-BFAB-3B04-A120-4C19035FE34C}"/>
              </a:ext>
            </a:extLst>
          </p:cNvPr>
          <p:cNvSpPr/>
          <p:nvPr/>
        </p:nvSpPr>
        <p:spPr>
          <a:xfrm rot="5400000">
            <a:off x="2444674" y="-1866782"/>
            <a:ext cx="4213414" cy="8556586"/>
          </a:xfrm>
          <a:prstGeom prst="roundRect">
            <a:avLst>
              <a:gd name="adj" fmla="val 2575"/>
            </a:avLst>
          </a:prstGeom>
          <a:noFill/>
          <a:ln w="57150" cap="sq" cmpd="sng" algn="ctr">
            <a:solidFill>
              <a:srgbClr val="FFC000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8DC6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F0603A-8BC5-9D1F-74D0-D38010B381A1}"/>
              </a:ext>
            </a:extLst>
          </p:cNvPr>
          <p:cNvSpPr/>
          <p:nvPr/>
        </p:nvSpPr>
        <p:spPr>
          <a:xfrm>
            <a:off x="8426032" y="159900"/>
            <a:ext cx="528075" cy="532411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452432A-7080-13EE-AF45-945B203DEE03}"/>
              </a:ext>
            </a:extLst>
          </p:cNvPr>
          <p:cNvPicPr/>
          <p:nvPr/>
        </p:nvPicPr>
        <p:blipFill>
          <a:blip r:embed="rId2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25" y="226927"/>
            <a:ext cx="361688" cy="398355"/>
          </a:xfrm>
          <a:prstGeom prst="rect">
            <a:avLst/>
          </a:prstGeom>
          <a:ln w="0"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2096222-14D8-75E7-6D3B-CC8D770B1E08}"/>
              </a:ext>
            </a:extLst>
          </p:cNvPr>
          <p:cNvSpPr txBox="1">
            <a:spLocks/>
          </p:cNvSpPr>
          <p:nvPr/>
        </p:nvSpPr>
        <p:spPr>
          <a:xfrm>
            <a:off x="504391" y="541040"/>
            <a:ext cx="2467409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FFC000"/>
                </a:solidFill>
              </a:rPr>
              <a:t>Quel est cet insecte?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99CA31-9E1B-02F9-A52F-341C1C936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1" r="16631"/>
          <a:stretch/>
        </p:blipFill>
        <p:spPr bwMode="auto">
          <a:xfrm>
            <a:off x="4367284" y="870442"/>
            <a:ext cx="3690108" cy="3121584"/>
          </a:xfrm>
          <a:prstGeom prst="roundRect">
            <a:avLst>
              <a:gd name="adj" fmla="val 4205"/>
            </a:avLst>
          </a:prstGeom>
          <a:noFill/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82247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D75FD-FDEB-9EC1-10F7-D1D75557A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78E82-FD5D-E6B3-5708-C9D351DF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B95770-D218-B8F1-8A84-1F51DC0F745D}"/>
              </a:ext>
            </a:extLst>
          </p:cNvPr>
          <p:cNvSpPr txBox="1">
            <a:spLocks/>
          </p:cNvSpPr>
          <p:nvPr/>
        </p:nvSpPr>
        <p:spPr>
          <a:xfrm>
            <a:off x="504390" y="1721575"/>
            <a:ext cx="2467409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Coccinelle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2D218F-C69B-E0EC-AC33-6CE8E09C59CB}"/>
              </a:ext>
            </a:extLst>
          </p:cNvPr>
          <p:cNvSpPr txBox="1">
            <a:spLocks/>
          </p:cNvSpPr>
          <p:nvPr/>
        </p:nvSpPr>
        <p:spPr>
          <a:xfrm>
            <a:off x="504390" y="2309914"/>
            <a:ext cx="3280210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800" b="0" dirty="0">
                <a:solidFill>
                  <a:srgbClr val="000000"/>
                </a:solidFill>
              </a:rPr>
              <a:t>Toutes les coccinelles ne sont pas rouges, elles peuvent être jaunes, oranges, noires et même roses !</a:t>
            </a:r>
            <a:endParaRPr lang="en-GB" sz="1800" b="0" dirty="0">
              <a:solidFill>
                <a:srgbClr val="000000"/>
              </a:solidFill>
            </a:endParaRP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23CB48D-7FAD-7F18-8615-B9619EF41E1A}"/>
              </a:ext>
            </a:extLst>
          </p:cNvPr>
          <p:cNvSpPr/>
          <p:nvPr/>
        </p:nvSpPr>
        <p:spPr>
          <a:xfrm rot="5400000">
            <a:off x="2444674" y="-1866782"/>
            <a:ext cx="4213414" cy="8556586"/>
          </a:xfrm>
          <a:prstGeom prst="roundRect">
            <a:avLst>
              <a:gd name="adj" fmla="val 2575"/>
            </a:avLst>
          </a:prstGeom>
          <a:noFill/>
          <a:ln w="57150" cap="sq" cmpd="sng" algn="ctr">
            <a:solidFill>
              <a:srgbClr val="FFC000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8DC6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38D332-A1FF-5F6A-3BC3-BD0C89AE4CA6}"/>
              </a:ext>
            </a:extLst>
          </p:cNvPr>
          <p:cNvSpPr/>
          <p:nvPr/>
        </p:nvSpPr>
        <p:spPr>
          <a:xfrm>
            <a:off x="8426032" y="159900"/>
            <a:ext cx="528075" cy="532411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D537DC6-C9D2-5F94-BF43-02307C7F899E}"/>
              </a:ext>
            </a:extLst>
          </p:cNvPr>
          <p:cNvPicPr/>
          <p:nvPr/>
        </p:nvPicPr>
        <p:blipFill>
          <a:blip r:embed="rId2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25" y="226927"/>
            <a:ext cx="361688" cy="398355"/>
          </a:xfrm>
          <a:prstGeom prst="rect">
            <a:avLst/>
          </a:prstGeom>
          <a:ln w="0">
            <a:noFill/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41D3B5B-9DA2-5E4B-9AE3-6AFBEF5CB28B}"/>
              </a:ext>
            </a:extLst>
          </p:cNvPr>
          <p:cNvSpPr txBox="1">
            <a:spLocks/>
          </p:cNvSpPr>
          <p:nvPr/>
        </p:nvSpPr>
        <p:spPr>
          <a:xfrm>
            <a:off x="504391" y="541040"/>
            <a:ext cx="2467409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FFC000"/>
                </a:solidFill>
              </a:rPr>
              <a:t>Quel est cet insecte?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BB7A54-99EC-E21D-5FCA-1D318F2C86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r="10693"/>
          <a:stretch/>
        </p:blipFill>
        <p:spPr bwMode="auto">
          <a:xfrm>
            <a:off x="4367284" y="870442"/>
            <a:ext cx="3690108" cy="3121584"/>
          </a:xfrm>
          <a:prstGeom prst="roundRect">
            <a:avLst>
              <a:gd name="adj" fmla="val 4205"/>
            </a:avLst>
          </a:prstGeom>
          <a:noFill/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8369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E02E-B4D6-64C2-3B6B-35E5D704B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5E515-A28F-E1F5-053D-D5C5700C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8B824E3-ED33-12BA-11ED-7A89FA6A8F19}"/>
              </a:ext>
            </a:extLst>
          </p:cNvPr>
          <p:cNvSpPr txBox="1">
            <a:spLocks/>
          </p:cNvSpPr>
          <p:nvPr/>
        </p:nvSpPr>
        <p:spPr>
          <a:xfrm>
            <a:off x="504390" y="1721575"/>
            <a:ext cx="2467409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Tique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F50567E-542B-FA17-9D2D-447CE02AB02D}"/>
              </a:ext>
            </a:extLst>
          </p:cNvPr>
          <p:cNvSpPr txBox="1">
            <a:spLocks/>
          </p:cNvSpPr>
          <p:nvPr/>
        </p:nvSpPr>
        <p:spPr>
          <a:xfrm>
            <a:off x="504390" y="2309914"/>
            <a:ext cx="2721410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800" b="0" dirty="0">
                <a:solidFill>
                  <a:srgbClr val="000000"/>
                </a:solidFill>
              </a:rPr>
              <a:t>Les tiques aiment se cacher dans les hautes herbes et les buissons !</a:t>
            </a:r>
            <a:endParaRPr lang="en-GB" sz="1800" b="0" dirty="0">
              <a:solidFill>
                <a:srgbClr val="000000"/>
              </a:solidFill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E9E0CF5A-2F6E-B678-C4A6-5BCBB4242ABA}"/>
              </a:ext>
            </a:extLst>
          </p:cNvPr>
          <p:cNvSpPr/>
          <p:nvPr/>
        </p:nvSpPr>
        <p:spPr>
          <a:xfrm rot="5400000">
            <a:off x="2444674" y="-1866782"/>
            <a:ext cx="4213414" cy="8556586"/>
          </a:xfrm>
          <a:prstGeom prst="roundRect">
            <a:avLst>
              <a:gd name="adj" fmla="val 2575"/>
            </a:avLst>
          </a:prstGeom>
          <a:noFill/>
          <a:ln w="57150" cap="sq" cmpd="sng" algn="ctr">
            <a:solidFill>
              <a:srgbClr val="FFC000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8DC6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8A40C8-ADE3-DFD5-2D45-67461C0F8430}"/>
              </a:ext>
            </a:extLst>
          </p:cNvPr>
          <p:cNvSpPr/>
          <p:nvPr/>
        </p:nvSpPr>
        <p:spPr>
          <a:xfrm>
            <a:off x="8426032" y="159900"/>
            <a:ext cx="528075" cy="532411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6AABB8B-460C-2443-33D2-AB6321CF5E84}"/>
              </a:ext>
            </a:extLst>
          </p:cNvPr>
          <p:cNvPicPr/>
          <p:nvPr/>
        </p:nvPicPr>
        <p:blipFill>
          <a:blip r:embed="rId2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25" y="226927"/>
            <a:ext cx="361688" cy="398355"/>
          </a:xfrm>
          <a:prstGeom prst="rect">
            <a:avLst/>
          </a:prstGeom>
          <a:ln w="0"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C46DDE1-416E-C3C0-16E1-F798865F0D94}"/>
              </a:ext>
            </a:extLst>
          </p:cNvPr>
          <p:cNvSpPr txBox="1">
            <a:spLocks/>
          </p:cNvSpPr>
          <p:nvPr/>
        </p:nvSpPr>
        <p:spPr>
          <a:xfrm>
            <a:off x="504391" y="541040"/>
            <a:ext cx="2467409" cy="886871"/>
          </a:xfrm>
          <a:prstGeom prst="rect">
            <a:avLst/>
          </a:prstGeom>
        </p:spPr>
        <p:txBody>
          <a:bodyPr l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FFC000"/>
                </a:solidFill>
              </a:rPr>
              <a:t>Quel est cet insecte?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68EFBE-30BC-C973-68B3-23DC90709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8312" r="720" b="8312"/>
          <a:stretch>
            <a:fillRect/>
          </a:stretch>
        </p:blipFill>
        <p:spPr bwMode="auto">
          <a:xfrm>
            <a:off x="4367284" y="870442"/>
            <a:ext cx="3690108" cy="3121584"/>
          </a:xfrm>
          <a:prstGeom prst="roundRect">
            <a:avLst>
              <a:gd name="adj" fmla="val 4205"/>
            </a:avLst>
          </a:prstGeom>
          <a:noFill/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87279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e-Bug master">
      <a:dk1>
        <a:srgbClr val="302564"/>
      </a:dk1>
      <a:lt1>
        <a:sysClr val="window" lastClr="FFFFFF"/>
      </a:lt1>
      <a:dk2>
        <a:srgbClr val="007C91"/>
      </a:dk2>
      <a:lt2>
        <a:srgbClr val="E7E6E6"/>
      </a:lt2>
      <a:accent1>
        <a:srgbClr val="F16436"/>
      </a:accent1>
      <a:accent2>
        <a:srgbClr val="FAC02B"/>
      </a:accent2>
      <a:accent3>
        <a:srgbClr val="8DC641"/>
      </a:accent3>
      <a:accent4>
        <a:srgbClr val="12B38F"/>
      </a:accent4>
      <a:accent5>
        <a:srgbClr val="2862A5"/>
      </a:accent5>
      <a:accent6>
        <a:srgbClr val="712B8F"/>
      </a:accent6>
      <a:hlink>
        <a:srgbClr val="302564"/>
      </a:hlink>
      <a:folHlink>
        <a:srgbClr val="712B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-Bug template" id="{75579902-F6E3-4C71-AB71-3B7D5BD1337B}" vid="{C1FBD216-3121-4865-9F19-D768D575CE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</TotalTime>
  <Words>198</Words>
  <Application>Microsoft Office PowerPoint</Application>
  <PresentationFormat>Affichage à l'écran (16:9)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Devine l’insecte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Hygiene</dc:title>
  <dc:creator>Amy Jackson</dc:creator>
  <cp:lastModifiedBy>CORACI PAULINE CHU Nice</cp:lastModifiedBy>
  <cp:revision>109</cp:revision>
  <dcterms:created xsi:type="dcterms:W3CDTF">2022-02-28T09:25:11Z</dcterms:created>
  <dcterms:modified xsi:type="dcterms:W3CDTF">2026-03-05T12:48:16Z</dcterms:modified>
</cp:coreProperties>
</file>