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sldIdLst>
    <p:sldId id="290" r:id="rId2"/>
    <p:sldId id="257" r:id="rId3"/>
    <p:sldId id="263" r:id="rId4"/>
    <p:sldId id="289" r:id="rId5"/>
    <p:sldId id="258" r:id="rId6"/>
    <p:sldId id="286" r:id="rId7"/>
    <p:sldId id="260" r:id="rId8"/>
    <p:sldId id="291" r:id="rId9"/>
    <p:sldId id="287" r:id="rId10"/>
    <p:sldId id="28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E276A"/>
    <a:srgbClr val="262626"/>
    <a:srgbClr val="302564"/>
    <a:srgbClr val="712B8F"/>
    <a:srgbClr val="2862A5"/>
    <a:srgbClr val="12B38F"/>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92" autoAdjust="0"/>
  </p:normalViewPr>
  <p:slideViewPr>
    <p:cSldViewPr snapToGrid="0">
      <p:cViewPr varScale="1">
        <p:scale>
          <a:sx n="105" d="100"/>
          <a:sy n="105" d="100"/>
        </p:scale>
        <p:origin x="834" y="96"/>
      </p:cViewPr>
      <p:guideLst/>
    </p:cSldViewPr>
  </p:slideViewPr>
  <p:outlineViewPr>
    <p:cViewPr>
      <p:scale>
        <a:sx n="33" d="100"/>
        <a:sy n="33" d="100"/>
      </p:scale>
      <p:origin x="0" y="-710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05/09/2025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2D6F3CC-95FF-41DB-95F3-E8B54B757E68}" type="slidenum">
              <a:rPr lang="en-GB" smtClean="0"/>
              <a:t>7</a:t>
            </a:fld>
            <a:endParaRPr lang="en-GB"/>
          </a:p>
        </p:txBody>
      </p:sp>
    </p:spTree>
    <p:extLst>
      <p:ext uri="{BB962C8B-B14F-4D97-AF65-F5344CB8AC3E}">
        <p14:creationId xmlns:p14="http://schemas.microsoft.com/office/powerpoint/2010/main" val="14318171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3773363" y="2167866"/>
            <a:ext cx="7504236"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3773364" y="4705399"/>
            <a:ext cx="6894637" cy="552405"/>
          </a:xfrm>
        </p:spPr>
        <p:txBody>
          <a:bodyPr/>
          <a:lstStyle>
            <a:lvl1pPr marL="0" indent="0" algn="l">
              <a:buNone/>
              <a:defRPr sz="2400" i="1">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355862" y="252098"/>
            <a:ext cx="3670545"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430101" y="6074439"/>
            <a:ext cx="3670545"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2425458" y="6211024"/>
            <a:ext cx="3670545"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1107775" y="6356356"/>
            <a:ext cx="41148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1107775" y="6356356"/>
            <a:ext cx="4114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800"/>
              <a:t>e-Bug.eu</a:t>
            </a:r>
            <a:endParaRPr lang="en-GB" sz="1800"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1107775" y="6356356"/>
            <a:ext cx="41148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1107775" y="6356356"/>
            <a:ext cx="4114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800"/>
              <a:t>e-Bug.eu</a:t>
            </a:r>
            <a:endParaRPr lang="en-GB" sz="1800"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31"/>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1107775" y="6356356"/>
            <a:ext cx="4114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800"/>
              <a:t>e-Bug.eu</a:t>
            </a:r>
            <a:endParaRPr lang="en-GB" sz="1800"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1107775" y="6356356"/>
            <a:ext cx="41148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1107775" y="6356356"/>
            <a:ext cx="41148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chemeClr val="tx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1107775" y="6356356"/>
            <a:ext cx="41148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chemeClr val="tx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1107775" y="6356356"/>
            <a:ext cx="41148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chemeClr val="bg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1107775" y="6356356"/>
            <a:ext cx="41148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chemeClr val="bg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1107775" y="6356356"/>
            <a:ext cx="41148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chemeClr val="bg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1107775" y="6356356"/>
            <a:ext cx="41148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chemeClr val="bg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1107775" y="6356356"/>
            <a:ext cx="4114800" cy="365125"/>
          </a:xfrm>
          <a:prstGeom prst="rect">
            <a:avLst/>
          </a:prstGeom>
        </p:spPr>
        <p:txBody>
          <a:bodyPr/>
          <a:lstStyle>
            <a:lvl1pPr algn="l">
              <a:defRPr>
                <a:solidFill>
                  <a:schemeClr val="bg1"/>
                </a:solidFill>
              </a:defRPr>
            </a:lvl1pPr>
          </a:lstStyle>
          <a:p>
            <a:r>
              <a:rPr lang="en-GB"/>
              <a:t>e-Bug.eu</a:t>
            </a:r>
            <a:endParaRPr lang="en-GB" dirty="0"/>
          </a:p>
        </p:txBody>
      </p:sp>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1107775" y="6356356"/>
            <a:ext cx="4114800" cy="365125"/>
          </a:xfrm>
          <a:prstGeom prst="rect">
            <a:avLst/>
          </a:prstGeom>
        </p:spPr>
        <p:txBody>
          <a:bodyPr/>
          <a:lstStyle>
            <a:lvl1pPr algn="l">
              <a:defRPr/>
            </a:lvl1pPr>
          </a:lstStyle>
          <a:p>
            <a:r>
              <a:rPr lang="en-GB" dirty="0"/>
              <a:t>e-Bug.eu</a:t>
            </a:r>
          </a:p>
        </p:txBody>
      </p:sp>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1107775" y="6356356"/>
            <a:ext cx="41148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568627" y="6264730"/>
            <a:ext cx="539151"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377"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view.officeapps.live.com/op/view.aspx?src=https%3A%2F%2Fe-bug-prod-stack-s3bucket-qfn1eoa6k1na.s3.amazonaws.com%2Feu-west-2%2Fdocuments%2Fgb_WAAW_Creative_Challenge_Teacher_Information_Pack.docx&amp;wdOrigin=BROWSELINK" TargetMode="External"/><Relationship Id="rId2" Type="http://schemas.openxmlformats.org/officeDocument/2006/relationships/hyperlink" Target="mailto:e-Bug@ukhsa.gov.uk" TargetMode="Externa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8.xml"/><Relationship Id="rId5" Type="http://schemas.openxmlformats.org/officeDocument/2006/relationships/image" Target="../media/image3.png"/><Relationship Id="rId4" Type="http://schemas.openxmlformats.org/officeDocument/2006/relationships/hyperlink" Target="https://view.officeapps.live.com/op/view.aspx?src=https%3A%2F%2Fe-bug-prod-stack-s3bucket-qfn1eoa6k1na.s3.amazonaws.com%2Feu-west-2%2Fdocuments%2Fgb_WAAW_Creative_Challenge_Teacher_Information_Pack.docx&amp;wdOrigin=BROWSELINK"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view.officeapps.live.com/op/view.aspx?src=https%3A%2F%2Fe-bug-prod-stack-s3bucket-qfn1eoa6k1na.s3.amazonaws.com%2Feu-west-2%2Fdocuments%2Fgb_WAAW_Creative_Challenge_Planning_Template.docx&amp;wdOrigin=BROWSELINK" TargetMode="External"/><Relationship Id="rId3" Type="http://schemas.openxmlformats.org/officeDocument/2006/relationships/hyperlink" Target="https://e-bug.eu/ks4-antimicrobial-resistance" TargetMode="External"/><Relationship Id="rId7" Type="http://schemas.openxmlformats.org/officeDocument/2006/relationships/hyperlink" Target="https://youtu.be/08NJsI_D8vw" TargetMode="Externa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hyperlink" Target="https://youtu.be/Sqr39xbDPS4" TargetMode="External"/><Relationship Id="rId5" Type="http://schemas.openxmlformats.org/officeDocument/2006/relationships/hyperlink" Target="https://youtu.be/kqmFcIMkIVA" TargetMode="External"/><Relationship Id="rId4" Type="http://schemas.openxmlformats.org/officeDocument/2006/relationships/hyperlink" Target="https://youtu.be/X1GT2bKgci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424FE49-FAFF-6648-FBB3-1EAB4D1B9918}"/>
              </a:ext>
            </a:extLst>
          </p:cNvPr>
          <p:cNvSpPr txBox="1">
            <a:spLocks/>
          </p:cNvSpPr>
          <p:nvPr/>
        </p:nvSpPr>
        <p:spPr>
          <a:xfrm>
            <a:off x="4094187" y="1252760"/>
            <a:ext cx="10515600" cy="2852737"/>
          </a:xfrm>
          <a:prstGeom prst="rect">
            <a:avLst/>
          </a:prstGeom>
        </p:spPr>
        <p:txBody>
          <a:bodyPr vert="horz" lIns="91440" tIns="45720" rIns="91440" bIns="45720" rtlCol="0" anchor="b">
            <a:normAutofit/>
          </a:bodyPr>
          <a:lstStyle>
            <a:lvl1pPr algn="l" defTabSz="914377"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spcAft>
                <a:spcPts val="600"/>
              </a:spcAft>
            </a:pPr>
            <a:r>
              <a:rPr lang="en-US" sz="5400" kern="1200" dirty="0">
                <a:solidFill>
                  <a:schemeClr val="bg1"/>
                </a:solidFill>
                <a:latin typeface="Arial" panose="020B0604020202020204" pitchFamily="34" charset="0"/>
                <a:ea typeface="+mj-ea"/>
                <a:cs typeface="Arial" panose="020B0604020202020204" pitchFamily="34" charset="0"/>
              </a:rPr>
              <a:t>Creative Challenge </a:t>
            </a:r>
          </a:p>
        </p:txBody>
      </p:sp>
      <p:sp>
        <p:nvSpPr>
          <p:cNvPr id="6" name="Subtitle 2">
            <a:extLst>
              <a:ext uri="{FF2B5EF4-FFF2-40B4-BE49-F238E27FC236}">
                <a16:creationId xmlns:a16="http://schemas.microsoft.com/office/drawing/2014/main" id="{913824A8-EE67-B903-6DE9-3616496CBF94}"/>
              </a:ext>
            </a:extLst>
          </p:cNvPr>
          <p:cNvSpPr txBox="1">
            <a:spLocks/>
          </p:cNvSpPr>
          <p:nvPr/>
        </p:nvSpPr>
        <p:spPr>
          <a:xfrm>
            <a:off x="4585227" y="4030598"/>
            <a:ext cx="10515600" cy="1500187"/>
          </a:xfrm>
          <a:prstGeom prst="rect">
            <a:avLst/>
          </a:prstGeom>
        </p:spPr>
        <p:txBody>
          <a:bodyPr vert="horz" lIns="91440" tIns="45720" rIns="91440" bIns="45720" rtlCol="0">
            <a:norm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i="1" kern="1200" dirty="0">
                <a:solidFill>
                  <a:schemeClr val="bg1"/>
                </a:solidFill>
                <a:latin typeface="Arial" panose="020B0604020202020204" pitchFamily="34" charset="0"/>
                <a:ea typeface="+mn-ea"/>
                <a:cs typeface="Arial" panose="020B0604020202020204" pitchFamily="34" charset="0"/>
              </a:rPr>
              <a:t>#WorldAntimicrobialAwarenessWeek</a:t>
            </a:r>
          </a:p>
        </p:txBody>
      </p:sp>
      <p:pic>
        <p:nvPicPr>
          <p:cNvPr id="1026" name="Picture 2">
            <a:extLst>
              <a:ext uri="{FF2B5EF4-FFF2-40B4-BE49-F238E27FC236}">
                <a16:creationId xmlns:a16="http://schemas.microsoft.com/office/drawing/2014/main" id="{FF6BBE44-43C8-D05E-16CF-3968516F62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570" y="272165"/>
            <a:ext cx="3141663" cy="3429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C483A47-4A8E-18D7-1EAC-AC02D11BF2B7}"/>
              </a:ext>
            </a:extLst>
          </p:cNvPr>
          <p:cNvSpPr txBox="1"/>
          <p:nvPr/>
        </p:nvSpPr>
        <p:spPr>
          <a:xfrm>
            <a:off x="1910137" y="6093142"/>
            <a:ext cx="3088192" cy="707886"/>
          </a:xfrm>
          <a:prstGeom prst="rect">
            <a:avLst/>
          </a:prstGeom>
          <a:noFill/>
        </p:spPr>
        <p:txBody>
          <a:bodyPr wrap="square" rtlCol="0">
            <a:spAutoFit/>
          </a:bodyPr>
          <a:lstStyle/>
          <a:p>
            <a:pPr algn="ctr"/>
            <a:r>
              <a:rPr lang="en-GB" sz="2000" dirty="0">
                <a:solidFill>
                  <a:schemeClr val="bg1">
                    <a:lumMod val="65000"/>
                  </a:schemeClr>
                </a:solidFill>
                <a:latin typeface="Arial" panose="020B0604020202020204" pitchFamily="34" charset="0"/>
                <a:cs typeface="Arial" panose="020B0604020202020204" pitchFamily="34" charset="0"/>
              </a:rPr>
              <a:t>Operated by UK Health Security Agency</a:t>
            </a:r>
            <a:endParaRPr lang="en-US" sz="2000" dirty="0">
              <a:solidFill>
                <a:schemeClr val="bg1">
                  <a:lumMod val="65000"/>
                </a:schemeClr>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4F493C62-D13E-1301-0F4C-3A2D7A996287}"/>
              </a:ext>
            </a:extLst>
          </p:cNvPr>
          <p:cNvSpPr txBox="1"/>
          <p:nvPr/>
        </p:nvSpPr>
        <p:spPr>
          <a:xfrm>
            <a:off x="469380" y="6014301"/>
            <a:ext cx="2828042" cy="707886"/>
          </a:xfrm>
          <a:prstGeom prst="rect">
            <a:avLst/>
          </a:prstGeom>
          <a:noFill/>
        </p:spPr>
        <p:txBody>
          <a:bodyPr wrap="square" rtlCol="0">
            <a:spAutoFit/>
          </a:bodyPr>
          <a:lstStyle/>
          <a:p>
            <a:r>
              <a:rPr lang="en-GB" sz="4000" b="1" dirty="0">
                <a:solidFill>
                  <a:schemeClr val="bg1">
                    <a:lumMod val="75000"/>
                  </a:schemeClr>
                </a:solidFill>
                <a:latin typeface="Arial" panose="020B0604020202020204" pitchFamily="34" charset="0"/>
                <a:cs typeface="Arial" panose="020B0604020202020204" pitchFamily="34" charset="0"/>
              </a:rPr>
              <a:t>e-Bug</a:t>
            </a:r>
            <a:endParaRPr lang="en-US" sz="4000" b="1" dirty="0">
              <a:solidFill>
                <a:schemeClr val="bg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2343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1866903" y="325443"/>
            <a:ext cx="7886700" cy="892803"/>
          </a:xfrm>
        </p:spPr>
        <p:txBody>
          <a:bodyPr>
            <a:normAutofit/>
          </a:bodyPr>
          <a:lstStyle/>
          <a:p>
            <a:pPr algn="ctr"/>
            <a:r>
              <a:rPr lang="en-GB" sz="3500" b="1" dirty="0"/>
              <a:t>Entry Guidelines </a:t>
            </a:r>
          </a:p>
        </p:txBody>
      </p:sp>
      <p:sp>
        <p:nvSpPr>
          <p:cNvPr id="5" name="Content Placeholder 4" descr="What makes our hands dirty?&#10;We get microbes on our hands from everything that we touch like door handles, school desks, the floor or our pets. We also get microbes on our hands when we hold hands, pick our nose or sneeze into our hands.&#10;&#10;Why should we wash our hands?&#10;We wash our hands to get rid of harmful microbes that might make us poorly. It is important that we wash our hands after using the toilet, before eating or cooking, after stroking animals or after coughing or sneezing.&#10;&#10;Surprise your friends and family with these fun facts.&#10;">
            <a:extLst>
              <a:ext uri="{FF2B5EF4-FFF2-40B4-BE49-F238E27FC236}">
                <a16:creationId xmlns:a16="http://schemas.microsoft.com/office/drawing/2014/main" id="{64A69397-0959-4834-BCA9-E9DE41E78D36}"/>
              </a:ext>
            </a:extLst>
          </p:cNvPr>
          <p:cNvSpPr txBox="1">
            <a:spLocks noGrp="1"/>
          </p:cNvSpPr>
          <p:nvPr>
            <p:ph idx="1"/>
          </p:nvPr>
        </p:nvSpPr>
        <p:spPr>
          <a:xfrm>
            <a:off x="1950473" y="1394454"/>
            <a:ext cx="7886700" cy="705321"/>
          </a:xfrm>
          <a:prstGeom prst="rect">
            <a:avLst/>
          </a:prstGeom>
          <a:noFill/>
        </p:spPr>
        <p:txBody>
          <a:bodyPr wrap="square" rtlCol="0">
            <a:spAutoFit/>
          </a:bodyPr>
          <a:lstStyle/>
          <a:p>
            <a:endParaRPr lang="en-GB" sz="2400" dirty="0"/>
          </a:p>
          <a:p>
            <a:pPr marL="0" indent="0">
              <a:buNone/>
            </a:pPr>
            <a:endParaRPr lang="en-GB" sz="1100" dirty="0"/>
          </a:p>
        </p:txBody>
      </p:sp>
      <p:sp>
        <p:nvSpPr>
          <p:cNvPr id="4" name="Footer Placeholder 3">
            <a:extLst>
              <a:ext uri="{FF2B5EF4-FFF2-40B4-BE49-F238E27FC236}">
                <a16:creationId xmlns:a16="http://schemas.microsoft.com/office/drawing/2014/main" id="{5549BDAC-DEAA-48C0-A200-D85DA3CBB19B}"/>
              </a:ext>
            </a:extLst>
          </p:cNvPr>
          <p:cNvSpPr>
            <a:spLocks noGrp="1"/>
          </p:cNvSpPr>
          <p:nvPr>
            <p:ph type="ftr" sz="quarter" idx="11"/>
          </p:nvPr>
        </p:nvSpPr>
        <p:spPr>
          <a:xfrm>
            <a:off x="1107775" y="6356356"/>
            <a:ext cx="4114800" cy="365125"/>
          </a:xfrm>
          <a:prstGeom prst="rect">
            <a:avLst/>
          </a:prstGeom>
        </p:spPr>
        <p:txBody>
          <a:bodyPr/>
          <a:lstStyle/>
          <a:p>
            <a:r>
              <a:rPr lang="en-GB"/>
              <a:t>e-Bug.eu</a:t>
            </a:r>
            <a:endParaRPr lang="en-GB" dirty="0"/>
          </a:p>
        </p:txBody>
      </p:sp>
      <p:sp>
        <p:nvSpPr>
          <p:cNvPr id="3" name="Content Placeholder 2">
            <a:extLst>
              <a:ext uri="{FF2B5EF4-FFF2-40B4-BE49-F238E27FC236}">
                <a16:creationId xmlns:a16="http://schemas.microsoft.com/office/drawing/2014/main" id="{084AC14A-D79D-2DCC-0090-9E279B4D43D3}"/>
              </a:ext>
            </a:extLst>
          </p:cNvPr>
          <p:cNvSpPr txBox="1">
            <a:spLocks/>
          </p:cNvSpPr>
          <p:nvPr/>
        </p:nvSpPr>
        <p:spPr>
          <a:xfrm>
            <a:off x="2234950" y="1218247"/>
            <a:ext cx="7886700" cy="4880804"/>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buNone/>
            </a:pPr>
            <a:r>
              <a:rPr lang="en-US" sz="8000" dirty="0">
                <a:ea typeface="MS Mincho" panose="02020609040205080304" pitchFamily="49" charset="-128"/>
                <a:cs typeface="Times New Roman" panose="02020603050405020304" pitchFamily="18" charset="0"/>
              </a:rPr>
              <a:t>If you are </a:t>
            </a:r>
            <a:r>
              <a:rPr lang="en-US" sz="8000" b="1" dirty="0">
                <a:ea typeface="MS Mincho" panose="02020609040205080304" pitchFamily="49" charset="-128"/>
                <a:cs typeface="Times New Roman" panose="02020603050405020304" pitchFamily="18" charset="0"/>
              </a:rPr>
              <a:t>interested in taking part </a:t>
            </a:r>
            <a:r>
              <a:rPr lang="en-US" sz="8000" dirty="0">
                <a:ea typeface="MS Mincho" panose="02020609040205080304" pitchFamily="49" charset="-128"/>
                <a:cs typeface="Times New Roman" panose="02020603050405020304" pitchFamily="18" charset="0"/>
              </a:rPr>
              <a:t>in this competition, </a:t>
            </a:r>
            <a:r>
              <a:rPr lang="en-US" sz="8000" b="1" dirty="0">
                <a:ea typeface="MS Mincho" panose="02020609040205080304" pitchFamily="49" charset="-128"/>
                <a:cs typeface="Times New Roman" panose="02020603050405020304" pitchFamily="18" charset="0"/>
              </a:rPr>
              <a:t>email us at </a:t>
            </a:r>
            <a:r>
              <a:rPr lang="en-US" sz="8000" b="1" u="sng" dirty="0">
                <a:solidFill>
                  <a:srgbClr val="0000FF"/>
                </a:solidFill>
                <a:ea typeface="MS Mincho" panose="02020609040205080304" pitchFamily="49" charset="-128"/>
                <a:cs typeface="Times New Roman" panose="02020603050405020304" pitchFamily="18" charset="0"/>
                <a:hlinkClick r:id="rId2"/>
              </a:rPr>
              <a:t>e-Bug@ukhsa.gov.uk</a:t>
            </a:r>
            <a:r>
              <a:rPr lang="en-US" sz="8000" b="1" dirty="0">
                <a:ea typeface="MS Mincho" panose="02020609040205080304" pitchFamily="49" charset="-128"/>
                <a:cs typeface="Times New Roman" panose="02020603050405020304" pitchFamily="18" charset="0"/>
              </a:rPr>
              <a:t> </a:t>
            </a:r>
            <a:r>
              <a:rPr lang="en-US" sz="8000" dirty="0">
                <a:ea typeface="MS Mincho" panose="02020609040205080304" pitchFamily="49" charset="-128"/>
                <a:cs typeface="Times New Roman" panose="02020603050405020304" pitchFamily="18" charset="0"/>
              </a:rPr>
              <a:t>and we will send you a teacher pack with details and direct you to a quick and easy form to apply and submit entries. </a:t>
            </a:r>
          </a:p>
          <a:p>
            <a:pPr marL="0" indent="0">
              <a:lnSpc>
                <a:spcPct val="115000"/>
              </a:lnSpc>
              <a:buNone/>
            </a:pPr>
            <a:endParaRPr lang="en-US" sz="8000" dirty="0">
              <a:latin typeface="Cambria" panose="02040503050406030204" pitchFamily="18" charset="0"/>
              <a:ea typeface="MS Mincho" panose="02020609040205080304" pitchFamily="49" charset="-128"/>
              <a:cs typeface="Times New Roman" panose="02020603050405020304" pitchFamily="18" charset="0"/>
            </a:endParaRPr>
          </a:p>
          <a:p>
            <a:pPr>
              <a:lnSpc>
                <a:spcPct val="115000"/>
              </a:lnSpc>
            </a:pPr>
            <a:r>
              <a:rPr lang="en-GB" sz="6400" dirty="0"/>
              <a:t>Entries must be individual work and submitted via the form portal (sent to you when requested via email) </a:t>
            </a:r>
          </a:p>
          <a:p>
            <a:pPr>
              <a:lnSpc>
                <a:spcPct val="115000"/>
              </a:lnSpc>
            </a:pPr>
            <a:r>
              <a:rPr lang="en-GB" sz="6400" dirty="0"/>
              <a:t>Accepted formats include digital art or any physical artwork (posters, cartoons, paintings, drawings etc) </a:t>
            </a:r>
          </a:p>
          <a:p>
            <a:pPr>
              <a:lnSpc>
                <a:spcPct val="115000"/>
              </a:lnSpc>
            </a:pPr>
            <a:r>
              <a:rPr lang="en-GB" sz="6400" dirty="0"/>
              <a:t>Each entry must include: a brief explanation (50-100 words) of the message, key AMR educational messages, Compliance with copyright and data protection laws, Declaration of AI tool usage (if applicable)</a:t>
            </a:r>
          </a:p>
          <a:p>
            <a:pPr>
              <a:lnSpc>
                <a:spcPct val="115000"/>
              </a:lnSpc>
            </a:pPr>
            <a:r>
              <a:rPr lang="en-GB" sz="6400" dirty="0"/>
              <a:t>All entries must be submitted via the gov.uk form and files cannot exceed 7Mb. </a:t>
            </a:r>
          </a:p>
          <a:p>
            <a:pPr>
              <a:lnSpc>
                <a:spcPct val="115000"/>
              </a:lnSpc>
            </a:pPr>
            <a:r>
              <a:rPr lang="en-GB" sz="6400" dirty="0"/>
              <a:t>Nothing in the artwork should identify the artist </a:t>
            </a:r>
          </a:p>
          <a:p>
            <a:pPr marL="0" indent="0">
              <a:lnSpc>
                <a:spcPct val="115000"/>
              </a:lnSpc>
              <a:buNone/>
            </a:pPr>
            <a:endParaRPr lang="en-GB" sz="2000" dirty="0"/>
          </a:p>
          <a:p>
            <a:pPr marL="0" indent="0">
              <a:lnSpc>
                <a:spcPct val="115000"/>
              </a:lnSpc>
              <a:buNone/>
            </a:pPr>
            <a:endParaRPr lang="en-GB" sz="2000" dirty="0"/>
          </a:p>
          <a:p>
            <a:pPr marL="0" indent="0">
              <a:lnSpc>
                <a:spcPct val="115000"/>
              </a:lnSpc>
              <a:buNone/>
            </a:pPr>
            <a:r>
              <a:rPr lang="en-GB" sz="4800" dirty="0"/>
              <a:t>*For more information on guidelines to enter, please the </a:t>
            </a:r>
            <a:r>
              <a:rPr lang="en-GB" sz="4800" dirty="0">
                <a:hlinkClick r:id="rId3"/>
              </a:rPr>
              <a:t>teacher information pack</a:t>
            </a:r>
            <a:endParaRPr lang="en-GB" sz="4800" dirty="0"/>
          </a:p>
        </p:txBody>
      </p:sp>
      <p:pic>
        <p:nvPicPr>
          <p:cNvPr id="6" name="Picture 5">
            <a:extLst>
              <a:ext uri="{FF2B5EF4-FFF2-40B4-BE49-F238E27FC236}">
                <a16:creationId xmlns:a16="http://schemas.microsoft.com/office/drawing/2014/main" id="{6559711F-4893-71ED-BAF4-CEC9781319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582" y="6199531"/>
            <a:ext cx="521660" cy="569866"/>
          </a:xfrm>
          <a:prstGeom prst="rect">
            <a:avLst/>
          </a:prstGeom>
        </p:spPr>
      </p:pic>
    </p:spTree>
    <p:extLst>
      <p:ext uri="{BB962C8B-B14F-4D97-AF65-F5344CB8AC3E}">
        <p14:creationId xmlns:p14="http://schemas.microsoft.com/office/powerpoint/2010/main" val="1560806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1981203" y="131764"/>
            <a:ext cx="7886700" cy="1325563"/>
          </a:xfrm>
        </p:spPr>
        <p:txBody>
          <a:bodyPr>
            <a:normAutofit/>
          </a:bodyPr>
          <a:lstStyle/>
          <a:p>
            <a:pPr algn="ctr"/>
            <a:r>
              <a:rPr lang="en-GB" sz="3200" b="1" dirty="0"/>
              <a:t>World Antimicrobial Awareness Week</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1981202" y="1457325"/>
            <a:ext cx="8058149" cy="4899027"/>
          </a:xfrm>
        </p:spPr>
        <p:txBody>
          <a:bodyPr>
            <a:normAutofit/>
          </a:bodyPr>
          <a:lstStyle/>
          <a:p>
            <a:r>
              <a:rPr lang="en-GB" sz="2400" dirty="0"/>
              <a:t>Is a global campaign held every year from </a:t>
            </a:r>
            <a:r>
              <a:rPr lang="en-GB" sz="2400" b="1" dirty="0"/>
              <a:t>18-24 November</a:t>
            </a:r>
            <a:r>
              <a:rPr lang="en-GB" sz="2400" dirty="0"/>
              <a:t>, led by the World Health Organisation.</a:t>
            </a:r>
          </a:p>
          <a:p>
            <a:pPr marL="0" indent="0">
              <a:buNone/>
            </a:pPr>
            <a:endParaRPr lang="en-GB" sz="2400" dirty="0"/>
          </a:p>
          <a:p>
            <a:r>
              <a:rPr lang="en-GB" sz="2400" dirty="0"/>
              <a:t>Its goal is to raise awareness about antimicrobial resistance (AMR) and promote responsible use of antibiotics. </a:t>
            </a:r>
          </a:p>
          <a:p>
            <a:pPr marL="0" indent="0">
              <a:buNone/>
            </a:pPr>
            <a:endParaRPr lang="en-GB" sz="2400" dirty="0"/>
          </a:p>
          <a:p>
            <a:r>
              <a:rPr lang="en-GB" sz="2400" dirty="0"/>
              <a:t>The 2025 theme is: </a:t>
            </a:r>
            <a:r>
              <a:rPr lang="en-GB" sz="2400" b="1" dirty="0"/>
              <a:t>“Act Now: Protect Our Present, Secure Our Future” </a:t>
            </a:r>
            <a:r>
              <a:rPr lang="en-GB" sz="2400" dirty="0"/>
              <a:t>highlighting the urgent need to prevent the spread of antibiotic-resistant infections. </a:t>
            </a:r>
            <a:endParaRPr lang="en-GB" sz="2400" b="1"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a:xfrm>
            <a:off x="1107775" y="6356356"/>
            <a:ext cx="4114800" cy="365125"/>
          </a:xfrm>
          <a:prstGeom prst="rect">
            <a:avLst/>
          </a:prstGeom>
        </p:spPr>
        <p:txBody>
          <a:bodyPr/>
          <a:lstStyle/>
          <a:p>
            <a:r>
              <a:rPr lang="en-GB" dirty="0"/>
              <a:t>e-Bug.eu</a:t>
            </a:r>
          </a:p>
        </p:txBody>
      </p:sp>
      <p:pic>
        <p:nvPicPr>
          <p:cNvPr id="5" name="Picture 4">
            <a:extLst>
              <a:ext uri="{FF2B5EF4-FFF2-40B4-BE49-F238E27FC236}">
                <a16:creationId xmlns:a16="http://schemas.microsoft.com/office/drawing/2014/main" id="{23900A7B-24A1-B09A-C509-B0EC727D2B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582" y="6199531"/>
            <a:ext cx="521660" cy="569866"/>
          </a:xfrm>
          <a:prstGeom prst="rect">
            <a:avLst/>
          </a:prstGeom>
        </p:spPr>
      </p:pic>
    </p:spTree>
    <p:extLst>
      <p:ext uri="{BB962C8B-B14F-4D97-AF65-F5344CB8AC3E}">
        <p14:creationId xmlns:p14="http://schemas.microsoft.com/office/powerpoint/2010/main" val="3641811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2152654" y="136525"/>
            <a:ext cx="7886700" cy="1325563"/>
          </a:xfrm>
        </p:spPr>
        <p:txBody>
          <a:bodyPr>
            <a:normAutofit/>
          </a:bodyPr>
          <a:lstStyle/>
          <a:p>
            <a:pPr algn="ctr"/>
            <a:r>
              <a:rPr lang="en-GB" sz="3200" b="1" dirty="0"/>
              <a:t>Why does AMR matter?</a:t>
            </a:r>
          </a:p>
        </p:txBody>
      </p:sp>
      <p:sp>
        <p:nvSpPr>
          <p:cNvPr id="3" name="Content Placeholder 2">
            <a:extLst>
              <a:ext uri="{FF2B5EF4-FFF2-40B4-BE49-F238E27FC236}">
                <a16:creationId xmlns:a16="http://schemas.microsoft.com/office/drawing/2014/main" id="{FD6B9ECD-6D6B-4706-AFED-F75C1A0CA0AD}"/>
              </a:ext>
            </a:extLst>
          </p:cNvPr>
          <p:cNvSpPr>
            <a:spLocks noGrp="1"/>
          </p:cNvSpPr>
          <p:nvPr>
            <p:ph idx="1"/>
          </p:nvPr>
        </p:nvSpPr>
        <p:spPr>
          <a:xfrm>
            <a:off x="2082655" y="3709289"/>
            <a:ext cx="7886700" cy="4351339"/>
          </a:xfrm>
        </p:spPr>
        <p:txBody>
          <a:bodyPr>
            <a:normAutofit/>
          </a:bodyPr>
          <a:lstStyle/>
          <a:p>
            <a:endParaRPr lang="en-GB" sz="1800" dirty="0"/>
          </a:p>
          <a:p>
            <a:pPr marL="0" indent="0">
              <a:buNone/>
            </a:pPr>
            <a:r>
              <a:rPr lang="en-GB" sz="3200" dirty="0"/>
              <a:t> </a:t>
            </a: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a:xfrm>
            <a:off x="1107775" y="6356356"/>
            <a:ext cx="4114800" cy="365125"/>
          </a:xfrm>
          <a:prstGeom prst="rect">
            <a:avLst/>
          </a:prstGeom>
        </p:spPr>
        <p:txBody>
          <a:bodyPr/>
          <a:lstStyle/>
          <a:p>
            <a:r>
              <a:rPr lang="en-GB"/>
              <a:t>e-Bug.eu</a:t>
            </a:r>
            <a:endParaRPr lang="en-GB" dirty="0"/>
          </a:p>
        </p:txBody>
      </p:sp>
      <p:sp>
        <p:nvSpPr>
          <p:cNvPr id="5" name="Rectangle: Rounded Corners 4">
            <a:extLst>
              <a:ext uri="{FF2B5EF4-FFF2-40B4-BE49-F238E27FC236}">
                <a16:creationId xmlns:a16="http://schemas.microsoft.com/office/drawing/2014/main" id="{62F7158A-4CC1-D4F9-F3E3-E07548C24C16}"/>
              </a:ext>
            </a:extLst>
          </p:cNvPr>
          <p:cNvSpPr/>
          <p:nvPr/>
        </p:nvSpPr>
        <p:spPr>
          <a:xfrm>
            <a:off x="2082652" y="1393385"/>
            <a:ext cx="8026696" cy="1057212"/>
          </a:xfrm>
          <a:prstGeom prst="roundRect">
            <a:avLst/>
          </a:prstGeom>
          <a:solidFill>
            <a:srgbClr val="712B8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Antibiotics are a type of medicine that kills or stops bacteria increasing. However, antibiotics can also kill useful bacteria in our bodies leaving us open to harmful microbes. </a:t>
            </a:r>
          </a:p>
        </p:txBody>
      </p:sp>
      <p:sp>
        <p:nvSpPr>
          <p:cNvPr id="6" name="Rectangle: Rounded Corners 5">
            <a:extLst>
              <a:ext uri="{FF2B5EF4-FFF2-40B4-BE49-F238E27FC236}">
                <a16:creationId xmlns:a16="http://schemas.microsoft.com/office/drawing/2014/main" id="{D837E353-C4C3-C2F7-DD5D-8C4CEE81E5D9}"/>
              </a:ext>
            </a:extLst>
          </p:cNvPr>
          <p:cNvSpPr/>
          <p:nvPr/>
        </p:nvSpPr>
        <p:spPr>
          <a:xfrm>
            <a:off x="2082652" y="2673196"/>
            <a:ext cx="8026696" cy="755809"/>
          </a:xfrm>
          <a:prstGeom prst="roundRect">
            <a:avLst/>
          </a:prstGeom>
          <a:solidFill>
            <a:srgbClr val="712B8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One or two bacteria may change so the antibiotic cannot kill them – these are antibiotic resistant bacteria.  </a:t>
            </a:r>
            <a:r>
              <a:rPr lang="en-GB" sz="2000" dirty="0">
                <a:latin typeface="Arial" panose="020B0604020202020204" pitchFamily="34" charset="0"/>
                <a:cs typeface="Arial" panose="020B0604020202020204" pitchFamily="34" charset="0"/>
              </a:rPr>
              <a:t> </a:t>
            </a:r>
          </a:p>
        </p:txBody>
      </p:sp>
      <p:sp>
        <p:nvSpPr>
          <p:cNvPr id="7" name="Rectangle: Rounded Corners 6">
            <a:extLst>
              <a:ext uri="{FF2B5EF4-FFF2-40B4-BE49-F238E27FC236}">
                <a16:creationId xmlns:a16="http://schemas.microsoft.com/office/drawing/2014/main" id="{195F7797-6CD0-92C7-DE5D-81A8709BBF0F}"/>
              </a:ext>
            </a:extLst>
          </p:cNvPr>
          <p:cNvSpPr/>
          <p:nvPr/>
        </p:nvSpPr>
        <p:spPr>
          <a:xfrm>
            <a:off x="2047653" y="3570302"/>
            <a:ext cx="8026696" cy="755809"/>
          </a:xfrm>
          <a:prstGeom prst="roundRect">
            <a:avLst/>
          </a:prstGeom>
          <a:solidFill>
            <a:srgbClr val="712B8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Overuse and misuse of antibiotics has led to bacteria developing resistance. </a:t>
            </a:r>
          </a:p>
        </p:txBody>
      </p:sp>
      <p:sp>
        <p:nvSpPr>
          <p:cNvPr id="8" name="Rectangle: Rounded Corners 7">
            <a:extLst>
              <a:ext uri="{FF2B5EF4-FFF2-40B4-BE49-F238E27FC236}">
                <a16:creationId xmlns:a16="http://schemas.microsoft.com/office/drawing/2014/main" id="{7764053C-087F-4E47-EFA9-F5065536ECB7}"/>
              </a:ext>
            </a:extLst>
          </p:cNvPr>
          <p:cNvSpPr/>
          <p:nvPr/>
        </p:nvSpPr>
        <p:spPr>
          <a:xfrm>
            <a:off x="2082652" y="4500087"/>
            <a:ext cx="8026696" cy="1116992"/>
          </a:xfrm>
          <a:prstGeom prst="roundRect">
            <a:avLst/>
          </a:prstGeom>
          <a:solidFill>
            <a:srgbClr val="712B8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Antibiotic resistance is becoming a global health threat, and it can affect everyone – antibiotic resistant bacteria can easily spread from person to person. It is everyone’s responsibility to ensure antibiotics are used correctly. </a:t>
            </a:r>
          </a:p>
        </p:txBody>
      </p:sp>
      <p:pic>
        <p:nvPicPr>
          <p:cNvPr id="12" name="Picture 11">
            <a:extLst>
              <a:ext uri="{FF2B5EF4-FFF2-40B4-BE49-F238E27FC236}">
                <a16:creationId xmlns:a16="http://schemas.microsoft.com/office/drawing/2014/main" id="{5F3DDE7F-30D9-C9C3-1AAF-1620DFFB59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582" y="6199531"/>
            <a:ext cx="521660" cy="569866"/>
          </a:xfrm>
          <a:prstGeom prst="rect">
            <a:avLst/>
          </a:prstGeom>
        </p:spPr>
      </p:pic>
    </p:spTree>
    <p:extLst>
      <p:ext uri="{BB962C8B-B14F-4D97-AF65-F5344CB8AC3E}">
        <p14:creationId xmlns:p14="http://schemas.microsoft.com/office/powerpoint/2010/main" val="4007384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1982707" y="1"/>
            <a:ext cx="7886700" cy="1325563"/>
          </a:xfrm>
        </p:spPr>
        <p:txBody>
          <a:bodyPr>
            <a:normAutofit/>
          </a:bodyPr>
          <a:lstStyle/>
          <a:p>
            <a:pPr algn="ctr"/>
            <a:r>
              <a:rPr lang="en-GB" sz="3500" b="1" dirty="0"/>
              <a:t>How Can Everyone Help to Prevent Antibiotic Resistance?</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a:xfrm>
            <a:off x="1107775" y="6356356"/>
            <a:ext cx="4114800" cy="365125"/>
          </a:xfrm>
          <a:prstGeom prst="rect">
            <a:avLst/>
          </a:prstGeom>
        </p:spPr>
        <p:txBody>
          <a:bodyPr/>
          <a:lstStyle/>
          <a:p>
            <a:r>
              <a:rPr lang="en-GB"/>
              <a:t>e-Bug.eu</a:t>
            </a:r>
            <a:endParaRPr lang="en-GB" dirty="0"/>
          </a:p>
        </p:txBody>
      </p:sp>
      <p:sp>
        <p:nvSpPr>
          <p:cNvPr id="6" name="Rectangle: Rounded Corners 5">
            <a:extLst>
              <a:ext uri="{FF2B5EF4-FFF2-40B4-BE49-F238E27FC236}">
                <a16:creationId xmlns:a16="http://schemas.microsoft.com/office/drawing/2014/main" id="{A6999661-EDCD-0A98-9D6A-E1DE7DFE8EA5}"/>
              </a:ext>
            </a:extLst>
          </p:cNvPr>
          <p:cNvSpPr/>
          <p:nvPr/>
        </p:nvSpPr>
        <p:spPr>
          <a:xfrm>
            <a:off x="2012655" y="1611178"/>
            <a:ext cx="8026696" cy="892969"/>
          </a:xfrm>
          <a:prstGeom prst="roundRect">
            <a:avLst/>
          </a:prstGeom>
          <a:solidFill>
            <a:schemeClr val="accent6"/>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Only using antibiotics when prescribed by a health care professional (HCP). </a:t>
            </a:r>
          </a:p>
        </p:txBody>
      </p:sp>
      <p:sp>
        <p:nvSpPr>
          <p:cNvPr id="9" name="Rectangle: Rounded Corners 8">
            <a:extLst>
              <a:ext uri="{FF2B5EF4-FFF2-40B4-BE49-F238E27FC236}">
                <a16:creationId xmlns:a16="http://schemas.microsoft.com/office/drawing/2014/main" id="{3B31B91E-E2F8-80BE-3EBE-9A83D6BE3997}"/>
              </a:ext>
            </a:extLst>
          </p:cNvPr>
          <p:cNvSpPr/>
          <p:nvPr/>
        </p:nvSpPr>
        <p:spPr>
          <a:xfrm>
            <a:off x="2012655" y="2690344"/>
            <a:ext cx="8026696" cy="892969"/>
          </a:xfrm>
          <a:prstGeom prst="roundRect">
            <a:avLst/>
          </a:prstGeom>
          <a:solidFill>
            <a:srgbClr val="712B8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Finishing your course of antibiotics as recommended by your HCP. </a:t>
            </a:r>
          </a:p>
        </p:txBody>
      </p:sp>
      <p:sp>
        <p:nvSpPr>
          <p:cNvPr id="10" name="Rectangle: Rounded Corners 9">
            <a:extLst>
              <a:ext uri="{FF2B5EF4-FFF2-40B4-BE49-F238E27FC236}">
                <a16:creationId xmlns:a16="http://schemas.microsoft.com/office/drawing/2014/main" id="{4781572E-0FC4-46FA-AE96-EC66BED06A94}"/>
              </a:ext>
            </a:extLst>
          </p:cNvPr>
          <p:cNvSpPr/>
          <p:nvPr/>
        </p:nvSpPr>
        <p:spPr>
          <a:xfrm>
            <a:off x="2012655" y="3783017"/>
            <a:ext cx="8026696" cy="1039172"/>
          </a:xfrm>
          <a:prstGeom prst="roundRect">
            <a:avLst/>
          </a:prstGeom>
          <a:solidFill>
            <a:srgbClr val="712B8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Not using left over antibiotics (if for any reason you don’t finish your course of antibiotics, any leftover should be given to your local pharmacy to dispose of).</a:t>
            </a:r>
          </a:p>
        </p:txBody>
      </p:sp>
      <p:sp>
        <p:nvSpPr>
          <p:cNvPr id="11" name="Rectangle: Rounded Corners 10">
            <a:extLst>
              <a:ext uri="{FF2B5EF4-FFF2-40B4-BE49-F238E27FC236}">
                <a16:creationId xmlns:a16="http://schemas.microsoft.com/office/drawing/2014/main" id="{0E18B010-4BE1-7F4C-AAFA-6BD927C81C75}"/>
              </a:ext>
            </a:extLst>
          </p:cNvPr>
          <p:cNvSpPr/>
          <p:nvPr/>
        </p:nvSpPr>
        <p:spPr>
          <a:xfrm>
            <a:off x="2012655" y="5021894"/>
            <a:ext cx="8026696" cy="1039172"/>
          </a:xfrm>
          <a:prstGeom prst="roundRect">
            <a:avLst/>
          </a:prstGeom>
          <a:solidFill>
            <a:srgbClr val="712B8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Not using antibiotics for most ear aches, sore throats or any colds or flu which are usually caused by viruses. </a:t>
            </a:r>
          </a:p>
        </p:txBody>
      </p:sp>
      <p:pic>
        <p:nvPicPr>
          <p:cNvPr id="3" name="Picture 2">
            <a:extLst>
              <a:ext uri="{FF2B5EF4-FFF2-40B4-BE49-F238E27FC236}">
                <a16:creationId xmlns:a16="http://schemas.microsoft.com/office/drawing/2014/main" id="{FB60670E-3117-0556-4419-9854868053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582" y="6199531"/>
            <a:ext cx="521660" cy="569866"/>
          </a:xfrm>
          <a:prstGeom prst="rect">
            <a:avLst/>
          </a:prstGeom>
        </p:spPr>
      </p:pic>
    </p:spTree>
    <p:extLst>
      <p:ext uri="{BB962C8B-B14F-4D97-AF65-F5344CB8AC3E}">
        <p14:creationId xmlns:p14="http://schemas.microsoft.com/office/powerpoint/2010/main" val="3571874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1982707" y="1"/>
            <a:ext cx="7886700" cy="1325563"/>
          </a:xfrm>
        </p:spPr>
        <p:txBody>
          <a:bodyPr>
            <a:normAutofit/>
          </a:bodyPr>
          <a:lstStyle/>
          <a:p>
            <a:pPr algn="ctr"/>
            <a:r>
              <a:rPr lang="en-GB" sz="3500" b="1" dirty="0"/>
              <a:t>What can students do to help?</a:t>
            </a:r>
          </a:p>
        </p:txBody>
      </p:sp>
      <p:sp>
        <p:nvSpPr>
          <p:cNvPr id="3" name="Content Placeholder 2">
            <a:extLst>
              <a:ext uri="{FF2B5EF4-FFF2-40B4-BE49-F238E27FC236}">
                <a16:creationId xmlns:a16="http://schemas.microsoft.com/office/drawing/2014/main" id="{AA799B84-ABA5-E5C0-B3FC-098ED6836628}"/>
              </a:ext>
            </a:extLst>
          </p:cNvPr>
          <p:cNvSpPr>
            <a:spLocks noGrp="1"/>
          </p:cNvSpPr>
          <p:nvPr>
            <p:ph idx="1"/>
          </p:nvPr>
        </p:nvSpPr>
        <p:spPr>
          <a:xfrm>
            <a:off x="1580831" y="1520191"/>
            <a:ext cx="9483412" cy="2210727"/>
          </a:xfrm>
        </p:spPr>
        <p:txBody>
          <a:bodyPr>
            <a:normAutofit/>
          </a:bodyPr>
          <a:lstStyle/>
          <a:p>
            <a:pPr marL="0" indent="0">
              <a:buNone/>
            </a:pPr>
            <a:r>
              <a:rPr lang="en-GB" dirty="0"/>
              <a:t>Students have a powerful role to play. By learning about AMR and sharing what they know, young people can: </a:t>
            </a:r>
          </a:p>
          <a:p>
            <a:pPr marL="0" indent="0">
              <a:buNone/>
            </a:pPr>
            <a:r>
              <a:rPr lang="en-GB" dirty="0"/>
              <a:t>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a:xfrm>
            <a:off x="1107775" y="6356356"/>
            <a:ext cx="4114800" cy="365125"/>
          </a:xfrm>
          <a:prstGeom prst="rect">
            <a:avLst/>
          </a:prstGeom>
        </p:spPr>
        <p:txBody>
          <a:bodyPr/>
          <a:lstStyle/>
          <a:p>
            <a:r>
              <a:rPr lang="en-GB"/>
              <a:t>e-Bug.eu</a:t>
            </a:r>
            <a:endParaRPr lang="en-GB" dirty="0"/>
          </a:p>
        </p:txBody>
      </p:sp>
      <p:sp>
        <p:nvSpPr>
          <p:cNvPr id="5" name="TextBox 4">
            <a:extLst>
              <a:ext uri="{FF2B5EF4-FFF2-40B4-BE49-F238E27FC236}">
                <a16:creationId xmlns:a16="http://schemas.microsoft.com/office/drawing/2014/main" id="{E1D4C51A-73B1-7715-A184-E3A6D9CD5B1D}"/>
              </a:ext>
            </a:extLst>
          </p:cNvPr>
          <p:cNvSpPr txBox="1"/>
          <p:nvPr/>
        </p:nvSpPr>
        <p:spPr>
          <a:xfrm>
            <a:off x="1580828" y="2996895"/>
            <a:ext cx="8188460" cy="954107"/>
          </a:xfrm>
          <a:prstGeom prst="rect">
            <a:avLst/>
          </a:prstGeom>
          <a:noFill/>
        </p:spPr>
        <p:txBody>
          <a:bodyPr wrap="none" rtlCol="0">
            <a:spAutoFit/>
          </a:bodyPr>
          <a:lstStyle/>
          <a:p>
            <a:pPr marL="457189" indent="-457189">
              <a:buFont typeface="Arial" panose="020B0604020202020204" pitchFamily="34" charset="0"/>
              <a:buChar char="•"/>
            </a:pPr>
            <a:r>
              <a:rPr lang="en-GB" sz="2800" dirty="0">
                <a:latin typeface="Arial" panose="020B0604020202020204" pitchFamily="34" charset="0"/>
                <a:cs typeface="Arial" panose="020B0604020202020204" pitchFamily="34" charset="0"/>
              </a:rPr>
              <a:t>Promote good hygiene habits like handwashing</a:t>
            </a:r>
          </a:p>
          <a:p>
            <a:endParaRPr lang="en-US" sz="2800" dirty="0"/>
          </a:p>
        </p:txBody>
      </p:sp>
      <p:sp>
        <p:nvSpPr>
          <p:cNvPr id="6" name="TextBox 5">
            <a:extLst>
              <a:ext uri="{FF2B5EF4-FFF2-40B4-BE49-F238E27FC236}">
                <a16:creationId xmlns:a16="http://schemas.microsoft.com/office/drawing/2014/main" id="{AD7130D1-12FD-8C70-ED87-023E07CC31A8}"/>
              </a:ext>
            </a:extLst>
          </p:cNvPr>
          <p:cNvSpPr txBox="1"/>
          <p:nvPr/>
        </p:nvSpPr>
        <p:spPr>
          <a:xfrm>
            <a:off x="1580831" y="4624575"/>
            <a:ext cx="7886700" cy="954107"/>
          </a:xfrm>
          <a:prstGeom prst="rect">
            <a:avLst/>
          </a:prstGeom>
          <a:noFill/>
        </p:spPr>
        <p:txBody>
          <a:bodyPr wrap="square" rtlCol="0">
            <a:spAutoFit/>
          </a:bodyPr>
          <a:lstStyle/>
          <a:p>
            <a:pPr marL="285744" indent="-285744">
              <a:buFont typeface="Arial" panose="020B0604020202020204" pitchFamily="34" charset="0"/>
              <a:buChar char="•"/>
            </a:pPr>
            <a:r>
              <a:rPr lang="en-GB" sz="2800" dirty="0"/>
              <a:t>  </a:t>
            </a:r>
            <a:r>
              <a:rPr lang="en-GB" sz="2800" dirty="0">
                <a:latin typeface="Arial" panose="020B0604020202020204" pitchFamily="34" charset="0"/>
                <a:cs typeface="Arial" panose="020B0604020202020204" pitchFamily="34" charset="0"/>
              </a:rPr>
              <a:t>Encourage responsible use of antibiotics </a:t>
            </a:r>
          </a:p>
          <a:p>
            <a:endParaRPr lang="en-US" sz="2800" dirty="0"/>
          </a:p>
        </p:txBody>
      </p:sp>
      <p:sp>
        <p:nvSpPr>
          <p:cNvPr id="7" name="TextBox 6">
            <a:extLst>
              <a:ext uri="{FF2B5EF4-FFF2-40B4-BE49-F238E27FC236}">
                <a16:creationId xmlns:a16="http://schemas.microsoft.com/office/drawing/2014/main" id="{4C625D85-BAAB-E915-3985-F10CA85C1B6B}"/>
              </a:ext>
            </a:extLst>
          </p:cNvPr>
          <p:cNvSpPr txBox="1"/>
          <p:nvPr/>
        </p:nvSpPr>
        <p:spPr>
          <a:xfrm>
            <a:off x="1580828" y="3803869"/>
            <a:ext cx="8922808" cy="523220"/>
          </a:xfrm>
          <a:prstGeom prst="rect">
            <a:avLst/>
          </a:prstGeom>
          <a:noFill/>
        </p:spPr>
        <p:txBody>
          <a:bodyPr wrap="square" rtlCol="0">
            <a:spAutoFit/>
          </a:bodyPr>
          <a:lstStyle/>
          <a:p>
            <a:pPr marL="457189" indent="-457189">
              <a:buFont typeface="Arial" panose="020B0604020202020204" pitchFamily="34" charset="0"/>
              <a:buChar char="•"/>
            </a:pPr>
            <a:r>
              <a:rPr lang="en-GB" sz="2800" dirty="0">
                <a:latin typeface="Arial" panose="020B0604020202020204" pitchFamily="34" charset="0"/>
                <a:cs typeface="Arial" panose="020B0604020202020204" pitchFamily="34" charset="0"/>
              </a:rPr>
              <a:t>Help others understand why AMR is a serious issue</a:t>
            </a:r>
            <a:endParaRPr lang="en-US" sz="2800"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B43D5C7C-5304-A18A-EE5E-7D4985C472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582" y="6199531"/>
            <a:ext cx="521660" cy="569866"/>
          </a:xfrm>
          <a:prstGeom prst="rect">
            <a:avLst/>
          </a:prstGeom>
        </p:spPr>
      </p:pic>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1982707" y="1"/>
            <a:ext cx="7886700" cy="1325563"/>
          </a:xfrm>
        </p:spPr>
        <p:txBody>
          <a:bodyPr>
            <a:normAutofit/>
          </a:bodyPr>
          <a:lstStyle/>
          <a:p>
            <a:pPr algn="ctr"/>
            <a:r>
              <a:rPr lang="en-GB" sz="3500" b="1" dirty="0"/>
              <a:t>The Challenge </a:t>
            </a:r>
          </a:p>
        </p:txBody>
      </p:sp>
      <p:sp>
        <p:nvSpPr>
          <p:cNvPr id="3" name="Content Placeholder 2">
            <a:extLst>
              <a:ext uri="{FF2B5EF4-FFF2-40B4-BE49-F238E27FC236}">
                <a16:creationId xmlns:a16="http://schemas.microsoft.com/office/drawing/2014/main" id="{AA799B84-ABA5-E5C0-B3FC-098ED6836628}"/>
              </a:ext>
            </a:extLst>
          </p:cNvPr>
          <p:cNvSpPr>
            <a:spLocks noGrp="1"/>
          </p:cNvSpPr>
          <p:nvPr>
            <p:ph idx="1"/>
          </p:nvPr>
        </p:nvSpPr>
        <p:spPr>
          <a:xfrm>
            <a:off x="1828242" y="1405001"/>
            <a:ext cx="8535524" cy="4351339"/>
          </a:xfrm>
        </p:spPr>
        <p:txBody>
          <a:bodyPr>
            <a:normAutofit/>
          </a:bodyPr>
          <a:lstStyle/>
          <a:p>
            <a:pPr marL="0" indent="0">
              <a:buNone/>
            </a:pPr>
            <a:r>
              <a:rPr lang="en-US" sz="2400" dirty="0">
                <a:ea typeface="MS Mincho" panose="02020609040205080304" pitchFamily="49" charset="-128"/>
                <a:cs typeface="Times New Roman" panose="02020603050405020304" pitchFamily="18" charset="0"/>
              </a:rPr>
              <a:t>To support this campaign, </a:t>
            </a:r>
            <a:r>
              <a:rPr lang="en-US" sz="2400" b="1" dirty="0">
                <a:ea typeface="MS Mincho" panose="02020609040205080304" pitchFamily="49" charset="-128"/>
                <a:cs typeface="Times New Roman" panose="02020603050405020304" pitchFamily="18" charset="0"/>
              </a:rPr>
              <a:t>e-Bug</a:t>
            </a:r>
            <a:r>
              <a:rPr lang="en-US" sz="2400" dirty="0">
                <a:ea typeface="MS Mincho" panose="02020609040205080304" pitchFamily="49" charset="-128"/>
                <a:cs typeface="Times New Roman" panose="02020603050405020304" pitchFamily="18" charset="0"/>
              </a:rPr>
              <a:t> is launching a </a:t>
            </a:r>
            <a:r>
              <a:rPr lang="en-US" sz="2400" b="1" dirty="0">
                <a:ea typeface="MS Mincho" panose="02020609040205080304" pitchFamily="49" charset="-128"/>
                <a:cs typeface="Times New Roman" panose="02020603050405020304" pitchFamily="18" charset="0"/>
              </a:rPr>
              <a:t>Creative Challenge</a:t>
            </a:r>
            <a:r>
              <a:rPr lang="en-US" sz="2400" dirty="0">
                <a:ea typeface="MS Mincho" panose="02020609040205080304" pitchFamily="49" charset="-128"/>
                <a:cs typeface="Times New Roman" panose="02020603050405020304" pitchFamily="18" charset="0"/>
              </a:rPr>
              <a:t> for </a:t>
            </a:r>
            <a:r>
              <a:rPr lang="en-US" sz="2400" b="1" u="sng" dirty="0">
                <a:ea typeface="MS Mincho" panose="02020609040205080304" pitchFamily="49" charset="-128"/>
                <a:cs typeface="Times New Roman" panose="02020603050405020304" pitchFamily="18" charset="0"/>
              </a:rPr>
              <a:t>Key Stage 4 students</a:t>
            </a:r>
            <a:r>
              <a:rPr lang="en-US" sz="2400" dirty="0">
                <a:ea typeface="MS Mincho" panose="02020609040205080304" pitchFamily="49" charset="-128"/>
                <a:cs typeface="Times New Roman" panose="02020603050405020304" pitchFamily="18" charset="0"/>
              </a:rPr>
              <a:t>. </a:t>
            </a:r>
          </a:p>
          <a:p>
            <a:endParaRPr lang="en-US" sz="2400" dirty="0">
              <a:ea typeface="MS Mincho" panose="02020609040205080304" pitchFamily="49" charset="-128"/>
              <a:cs typeface="Times New Roman" panose="02020603050405020304" pitchFamily="18" charset="0"/>
            </a:endParaRPr>
          </a:p>
          <a:p>
            <a:r>
              <a:rPr lang="en-US" sz="2400" dirty="0">
                <a:ea typeface="MS Mincho" panose="02020609040205080304" pitchFamily="49" charset="-128"/>
                <a:cs typeface="Times New Roman" panose="02020603050405020304" pitchFamily="18" charset="0"/>
              </a:rPr>
              <a:t>The challenge invites young people to use their creativity to help spread awareness of resistance to antibiotics and inspire positive change in their schools and communities.</a:t>
            </a:r>
          </a:p>
          <a:p>
            <a:pPr marL="0" indent="0">
              <a:buNone/>
            </a:pPr>
            <a:endParaRPr lang="en-US" sz="2400" dirty="0">
              <a:latin typeface="Cambria" panose="02040503050406030204" pitchFamily="18" charset="0"/>
              <a:ea typeface="MS Mincho" panose="02020609040205080304" pitchFamily="49" charset="-128"/>
              <a:cs typeface="Times New Roman" panose="02020603050405020304" pitchFamily="18" charset="0"/>
            </a:endParaRPr>
          </a:p>
          <a:p>
            <a:r>
              <a:rPr lang="en-US" sz="2400" dirty="0">
                <a:ea typeface="MS Mincho" panose="02020609040205080304" pitchFamily="49" charset="-128"/>
                <a:cs typeface="Times New Roman" panose="02020603050405020304" pitchFamily="18" charset="0"/>
              </a:rPr>
              <a:t>Through this challenge, students will discover how </a:t>
            </a:r>
            <a:r>
              <a:rPr lang="en-US" sz="2400" b="1" dirty="0">
                <a:ea typeface="MS Mincho" panose="02020609040205080304" pitchFamily="49" charset="-128"/>
                <a:cs typeface="Times New Roman" panose="02020603050405020304" pitchFamily="18" charset="0"/>
              </a:rPr>
              <a:t>small actions can have a big impact</a:t>
            </a:r>
            <a:r>
              <a:rPr lang="en-US" sz="2400" dirty="0">
                <a:ea typeface="MS Mincho" panose="02020609040205080304" pitchFamily="49" charset="-128"/>
                <a:cs typeface="Times New Roman" panose="02020603050405020304" pitchFamily="18" charset="0"/>
              </a:rPr>
              <a:t>—and how their voices and creativity can help protect the future of medicine.</a:t>
            </a:r>
            <a:r>
              <a:rPr lang="en-GB" sz="2400" dirty="0"/>
              <a:t>	</a:t>
            </a:r>
            <a:r>
              <a:rPr lang="en-GB" dirty="0"/>
              <a:t>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a:xfrm>
            <a:off x="1107775" y="6356356"/>
            <a:ext cx="4114800" cy="365125"/>
          </a:xfrm>
          <a:prstGeom prst="rect">
            <a:avLst/>
          </a:prstGeom>
        </p:spPr>
        <p:txBody>
          <a:bodyPr/>
          <a:lstStyle/>
          <a:p>
            <a:r>
              <a:rPr lang="en-GB"/>
              <a:t>e-Bug.eu</a:t>
            </a:r>
            <a:endParaRPr lang="en-GB" dirty="0"/>
          </a:p>
        </p:txBody>
      </p:sp>
      <p:pic>
        <p:nvPicPr>
          <p:cNvPr id="5" name="Picture 4">
            <a:extLst>
              <a:ext uri="{FF2B5EF4-FFF2-40B4-BE49-F238E27FC236}">
                <a16:creationId xmlns:a16="http://schemas.microsoft.com/office/drawing/2014/main" id="{AB80101D-0510-C498-7AB4-6D3581DC06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582" y="6199531"/>
            <a:ext cx="521660" cy="569866"/>
          </a:xfrm>
          <a:prstGeom prst="rect">
            <a:avLst/>
          </a:prstGeom>
        </p:spPr>
      </p:pic>
    </p:spTree>
    <p:extLst>
      <p:ext uri="{BB962C8B-B14F-4D97-AF65-F5344CB8AC3E}">
        <p14:creationId xmlns:p14="http://schemas.microsoft.com/office/powerpoint/2010/main" val="1489296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white background with red and blue border&#10;&#10;AI-generated content may be incorrect.">
            <a:extLst>
              <a:ext uri="{FF2B5EF4-FFF2-40B4-BE49-F238E27FC236}">
                <a16:creationId xmlns:a16="http://schemas.microsoft.com/office/drawing/2014/main" id="{1EA0C557-0588-8176-223F-F52D3CCAFC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9418" y="1052946"/>
            <a:ext cx="9199421" cy="5174675"/>
          </a:xfrm>
          <a:prstGeom prst="rect">
            <a:avLst/>
          </a:prstGeom>
        </p:spPr>
      </p:pic>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1866903" y="325443"/>
            <a:ext cx="7886700" cy="892803"/>
          </a:xfrm>
        </p:spPr>
        <p:txBody>
          <a:bodyPr>
            <a:normAutofit/>
          </a:bodyPr>
          <a:lstStyle/>
          <a:p>
            <a:pPr algn="ctr"/>
            <a:r>
              <a:rPr lang="en-GB" sz="3500" b="1" dirty="0"/>
              <a:t>The Theme </a:t>
            </a:r>
          </a:p>
        </p:txBody>
      </p:sp>
      <p:sp>
        <p:nvSpPr>
          <p:cNvPr id="5" name="Content Placeholder 4" descr="What makes our hands dirty?&#10;We get microbes on our hands from everything that we touch like door handles, school desks, the floor or our pets. We also get microbes on our hands when we hold hands, pick our nose or sneeze into our hands.&#10;&#10;Why should we wash our hands?&#10;We wash our hands to get rid of harmful microbes that might make us poorly. It is important that we wash our hands after using the toilet, before eating or cooking, after stroking animals or after coughing or sneezing.&#10;&#10;Surprise your friends and family with these fun facts.&#10;">
            <a:extLst>
              <a:ext uri="{FF2B5EF4-FFF2-40B4-BE49-F238E27FC236}">
                <a16:creationId xmlns:a16="http://schemas.microsoft.com/office/drawing/2014/main" id="{64A69397-0959-4834-BCA9-E9DE41E78D36}"/>
              </a:ext>
            </a:extLst>
          </p:cNvPr>
          <p:cNvSpPr txBox="1">
            <a:spLocks noGrp="1"/>
          </p:cNvSpPr>
          <p:nvPr>
            <p:ph idx="1"/>
          </p:nvPr>
        </p:nvSpPr>
        <p:spPr>
          <a:xfrm>
            <a:off x="1950473" y="1394454"/>
            <a:ext cx="7886700" cy="705321"/>
          </a:xfrm>
          <a:prstGeom prst="rect">
            <a:avLst/>
          </a:prstGeom>
          <a:noFill/>
        </p:spPr>
        <p:txBody>
          <a:bodyPr wrap="square" rtlCol="0">
            <a:spAutoFit/>
          </a:bodyPr>
          <a:lstStyle/>
          <a:p>
            <a:endParaRPr lang="en-GB" sz="2400" dirty="0"/>
          </a:p>
          <a:p>
            <a:pPr marL="0" indent="0">
              <a:buNone/>
            </a:pPr>
            <a:endParaRPr lang="en-GB" sz="1100" dirty="0"/>
          </a:p>
        </p:txBody>
      </p:sp>
      <p:sp>
        <p:nvSpPr>
          <p:cNvPr id="3" name="Content Placeholder 2">
            <a:extLst>
              <a:ext uri="{FF2B5EF4-FFF2-40B4-BE49-F238E27FC236}">
                <a16:creationId xmlns:a16="http://schemas.microsoft.com/office/drawing/2014/main" id="{76E9EEAB-6614-5749-11F5-E14F8C49D17E}"/>
              </a:ext>
            </a:extLst>
          </p:cNvPr>
          <p:cNvSpPr txBox="1">
            <a:spLocks/>
          </p:cNvSpPr>
          <p:nvPr/>
        </p:nvSpPr>
        <p:spPr>
          <a:xfrm>
            <a:off x="2354836" y="1737365"/>
            <a:ext cx="7398769" cy="3968497"/>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ea typeface="MS Mincho" panose="02020609040205080304" pitchFamily="49" charset="-128"/>
                <a:cs typeface="Times New Roman" panose="02020603050405020304" pitchFamily="18" charset="0"/>
              </a:rPr>
              <a:t>The theme for this year’s creative challenge is: </a:t>
            </a:r>
          </a:p>
          <a:p>
            <a:pPr marL="0" indent="0">
              <a:buNone/>
            </a:pPr>
            <a:endParaRPr lang="en-US" sz="4600" b="1" dirty="0">
              <a:ea typeface="MS Mincho" panose="02020609040205080304" pitchFamily="49" charset="-128"/>
              <a:cs typeface="Times New Roman" panose="02020603050405020304" pitchFamily="18" charset="0"/>
            </a:endParaRPr>
          </a:p>
          <a:p>
            <a:pPr marL="0" indent="0" algn="ctr">
              <a:buNone/>
            </a:pPr>
            <a:r>
              <a:rPr lang="en-US" sz="3200" b="1" dirty="0">
                <a:ea typeface="MS Mincho" panose="02020609040205080304" pitchFamily="49" charset="-128"/>
                <a:cs typeface="Times New Roman" panose="02020603050405020304" pitchFamily="18" charset="0"/>
              </a:rPr>
              <a:t>What can we all do to prevent bacteria becoming resistant to antibiotics?</a:t>
            </a:r>
            <a:r>
              <a:rPr lang="en-US" sz="3200" dirty="0">
                <a:ea typeface="MS Mincho" panose="02020609040205080304" pitchFamily="49" charset="-128"/>
                <a:cs typeface="Times New Roman" panose="02020603050405020304" pitchFamily="18" charset="0"/>
              </a:rPr>
              <a:t> Students should create artwork to educate their peers and the public on this. </a:t>
            </a:r>
            <a:endParaRPr lang="en-US" sz="3200" dirty="0">
              <a:latin typeface="Cambria" panose="02040503050406030204" pitchFamily="18" charset="0"/>
              <a:ea typeface="MS Mincho" panose="02020609040205080304" pitchFamily="49" charset="-128"/>
              <a:cs typeface="Times New Roman" panose="02020603050405020304" pitchFamily="18" charset="0"/>
            </a:endParaRPr>
          </a:p>
          <a:p>
            <a:pPr marL="0" indent="0">
              <a:buNone/>
            </a:pPr>
            <a:r>
              <a:rPr lang="en-GB" sz="2400" dirty="0"/>
              <a:t>	</a:t>
            </a:r>
            <a:r>
              <a:rPr lang="en-GB" dirty="0"/>
              <a:t> </a:t>
            </a:r>
          </a:p>
        </p:txBody>
      </p:sp>
    </p:spTree>
    <p:extLst>
      <p:ext uri="{BB962C8B-B14F-4D97-AF65-F5344CB8AC3E}">
        <p14:creationId xmlns:p14="http://schemas.microsoft.com/office/powerpoint/2010/main" val="85522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22AED12-DF6F-46FE-8EBB-DF0D53B0E441}"/>
              </a:ext>
            </a:extLst>
          </p:cNvPr>
          <p:cNvSpPr>
            <a:spLocks noGrp="1"/>
          </p:cNvSpPr>
          <p:nvPr>
            <p:ph type="ftr" sz="quarter" idx="11"/>
          </p:nvPr>
        </p:nvSpPr>
        <p:spPr/>
        <p:txBody>
          <a:bodyPr/>
          <a:lstStyle/>
          <a:p>
            <a:r>
              <a:rPr lang="en-GB"/>
              <a:t>e-Bug.eu</a:t>
            </a:r>
            <a:endParaRPr lang="en-GB" dirty="0"/>
          </a:p>
        </p:txBody>
      </p:sp>
      <p:pic>
        <p:nvPicPr>
          <p:cNvPr id="5" name="Graphic 4" descr="Podium with solid fill">
            <a:extLst>
              <a:ext uri="{FF2B5EF4-FFF2-40B4-BE49-F238E27FC236}">
                <a16:creationId xmlns:a16="http://schemas.microsoft.com/office/drawing/2014/main" id="{5503B501-4CDF-385A-4A29-0CFDA81852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05832" y="104129"/>
            <a:ext cx="6380335" cy="6380335"/>
          </a:xfrm>
          <a:prstGeom prst="rect">
            <a:avLst/>
          </a:prstGeom>
        </p:spPr>
      </p:pic>
      <p:sp>
        <p:nvSpPr>
          <p:cNvPr id="6" name="Title 1">
            <a:extLst>
              <a:ext uri="{FF2B5EF4-FFF2-40B4-BE49-F238E27FC236}">
                <a16:creationId xmlns:a16="http://schemas.microsoft.com/office/drawing/2014/main" id="{D3FEB3E0-6000-8F61-2A0C-F7B235188708}"/>
              </a:ext>
            </a:extLst>
          </p:cNvPr>
          <p:cNvSpPr>
            <a:spLocks noGrp="1"/>
          </p:cNvSpPr>
          <p:nvPr>
            <p:ph type="title"/>
          </p:nvPr>
        </p:nvSpPr>
        <p:spPr>
          <a:xfrm>
            <a:off x="2152650" y="-292304"/>
            <a:ext cx="7886700" cy="1325563"/>
          </a:xfrm>
        </p:spPr>
        <p:txBody>
          <a:bodyPr>
            <a:normAutofit/>
          </a:bodyPr>
          <a:lstStyle/>
          <a:p>
            <a:pPr algn="ctr"/>
            <a:r>
              <a:rPr lang="en-GB" sz="3500" b="1" dirty="0"/>
              <a:t>Prizes and Recognition</a:t>
            </a:r>
          </a:p>
        </p:txBody>
      </p:sp>
      <p:sp>
        <p:nvSpPr>
          <p:cNvPr id="10" name="TextBox 9">
            <a:extLst>
              <a:ext uri="{FF2B5EF4-FFF2-40B4-BE49-F238E27FC236}">
                <a16:creationId xmlns:a16="http://schemas.microsoft.com/office/drawing/2014/main" id="{F00F34FE-D3A8-EB71-97A5-20B5F696B4F6}"/>
              </a:ext>
            </a:extLst>
          </p:cNvPr>
          <p:cNvSpPr txBox="1"/>
          <p:nvPr/>
        </p:nvSpPr>
        <p:spPr>
          <a:xfrm>
            <a:off x="2152650" y="5842994"/>
            <a:ext cx="7671815" cy="1364476"/>
          </a:xfrm>
          <a:prstGeom prst="rect">
            <a:avLst/>
          </a:prstGeom>
          <a:noFill/>
        </p:spPr>
        <p:txBody>
          <a:bodyPr wrap="square" rtlCol="0">
            <a:spAutoFit/>
          </a:bodyPr>
          <a:lstStyle/>
          <a:p>
            <a:pPr algn="ctr">
              <a:spcAft>
                <a:spcPts val="1000"/>
              </a:spcAft>
            </a:pPr>
            <a:r>
              <a:rPr lang="en-US" dirty="0">
                <a:ea typeface="MS Mincho" panose="02020609040205080304" pitchFamily="49" charset="-128"/>
              </a:rPr>
              <a:t>All winning and commendable entries will be featured on e-Bug.eu and promoted via #EbugWAAW2025</a:t>
            </a:r>
          </a:p>
          <a:p>
            <a:pPr algn="ctr">
              <a:spcAft>
                <a:spcPts val="1000"/>
              </a:spcAft>
            </a:pPr>
            <a:r>
              <a:rPr lang="en-US" sz="1200" dirty="0">
                <a:ea typeface="MS Mincho" panose="02020609040205080304" pitchFamily="49" charset="-128"/>
              </a:rPr>
              <a:t>*For more information on how the prizes are received please see </a:t>
            </a:r>
            <a:r>
              <a:rPr lang="en-US" sz="1200" dirty="0">
                <a:ea typeface="MS Mincho" panose="02020609040205080304" pitchFamily="49" charset="-128"/>
                <a:hlinkClick r:id="rId4"/>
              </a:rPr>
              <a:t>teacher information pack</a:t>
            </a:r>
            <a:endParaRPr lang="en-GB" sz="1200" dirty="0"/>
          </a:p>
          <a:p>
            <a:endParaRPr lang="en-US" dirty="0"/>
          </a:p>
        </p:txBody>
      </p:sp>
      <p:pic>
        <p:nvPicPr>
          <p:cNvPr id="11" name="Picture 10">
            <a:extLst>
              <a:ext uri="{FF2B5EF4-FFF2-40B4-BE49-F238E27FC236}">
                <a16:creationId xmlns:a16="http://schemas.microsoft.com/office/drawing/2014/main" id="{1D449274-DE51-77A4-61F2-14C5E22C169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8582" y="6199531"/>
            <a:ext cx="521660" cy="569866"/>
          </a:xfrm>
          <a:prstGeom prst="rect">
            <a:avLst/>
          </a:prstGeom>
        </p:spPr>
      </p:pic>
      <p:sp>
        <p:nvSpPr>
          <p:cNvPr id="12" name="TextBox 11">
            <a:extLst>
              <a:ext uri="{FF2B5EF4-FFF2-40B4-BE49-F238E27FC236}">
                <a16:creationId xmlns:a16="http://schemas.microsoft.com/office/drawing/2014/main" id="{98BCB0B3-7DA6-7BF1-C656-E7EDBE373DEA}"/>
              </a:ext>
            </a:extLst>
          </p:cNvPr>
          <p:cNvSpPr txBox="1"/>
          <p:nvPr/>
        </p:nvSpPr>
        <p:spPr>
          <a:xfrm>
            <a:off x="5512268" y="4131569"/>
            <a:ext cx="1167460" cy="523220"/>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£50 student voucher </a:t>
            </a:r>
            <a:endParaRPr lang="en-US" sz="1400" b="1" dirty="0">
              <a:solidFill>
                <a:schemeClr val="bg1"/>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0875A84-066D-26F6-7A4C-384563E681E2}"/>
              </a:ext>
            </a:extLst>
          </p:cNvPr>
          <p:cNvSpPr txBox="1"/>
          <p:nvPr/>
        </p:nvSpPr>
        <p:spPr>
          <a:xfrm>
            <a:off x="3384539" y="4482607"/>
            <a:ext cx="1838036" cy="523220"/>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3 £25 student vouchers </a:t>
            </a:r>
            <a:endParaRPr lang="en-US" sz="1400" b="1" dirty="0">
              <a:solidFill>
                <a:schemeClr val="bg1"/>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B0AC88CB-A7E3-F9B9-4FCC-7B4154EDC40E}"/>
              </a:ext>
            </a:extLst>
          </p:cNvPr>
          <p:cNvSpPr txBox="1"/>
          <p:nvPr/>
        </p:nvSpPr>
        <p:spPr>
          <a:xfrm>
            <a:off x="6915669" y="5082757"/>
            <a:ext cx="2028436" cy="523220"/>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5 £15 student vouchers </a:t>
            </a:r>
            <a:endParaRPr lang="en-US" sz="1400" b="1" dirty="0">
              <a:solidFill>
                <a:schemeClr val="bg1"/>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336D673F-A775-00C9-39F0-10D6D0C66DE1}"/>
              </a:ext>
            </a:extLst>
          </p:cNvPr>
          <p:cNvSpPr txBox="1"/>
          <p:nvPr/>
        </p:nvSpPr>
        <p:spPr>
          <a:xfrm>
            <a:off x="5430980" y="4744217"/>
            <a:ext cx="1330037" cy="523220"/>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£500 school voucher </a:t>
            </a:r>
            <a:endParaRPr lang="en-US" sz="1400" b="1" dirty="0">
              <a:solidFill>
                <a:schemeClr val="bg1"/>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F9169792-56F3-0100-532B-8BA3F06EA0EE}"/>
              </a:ext>
            </a:extLst>
          </p:cNvPr>
          <p:cNvSpPr txBox="1"/>
          <p:nvPr/>
        </p:nvSpPr>
        <p:spPr>
          <a:xfrm>
            <a:off x="3601593" y="5063093"/>
            <a:ext cx="1403927" cy="523220"/>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£250 school voucher</a:t>
            </a:r>
            <a:endParaRPr lang="en-US" sz="1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9679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1000"/>
                                        <p:tgtEl>
                                          <p:spTgt spid="16"/>
                                        </p:tgtEl>
                                      </p:cBhvr>
                                    </p:animEffect>
                                    <p:anim calcmode="lin" valueType="num">
                                      <p:cBhvr>
                                        <p:cTn id="29" dur="1000" fill="hold"/>
                                        <p:tgtEl>
                                          <p:spTgt spid="16"/>
                                        </p:tgtEl>
                                        <p:attrNameLst>
                                          <p:attrName>ppt_x</p:attrName>
                                        </p:attrNameLst>
                                      </p:cBhvr>
                                      <p:tavLst>
                                        <p:tav tm="0">
                                          <p:val>
                                            <p:strVal val="#ppt_x"/>
                                          </p:val>
                                        </p:tav>
                                        <p:tav tm="100000">
                                          <p:val>
                                            <p:strVal val="#ppt_x"/>
                                          </p:val>
                                        </p:tav>
                                      </p:tavLst>
                                    </p:anim>
                                    <p:anim calcmode="lin" valueType="num">
                                      <p:cBhvr>
                                        <p:cTn id="3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1000"/>
                                        <p:tgtEl>
                                          <p:spTgt spid="12"/>
                                        </p:tgtEl>
                                      </p:cBhvr>
                                    </p:animEffect>
                                    <p:anim calcmode="lin" valueType="num">
                                      <p:cBhvr>
                                        <p:cTn id="36" dur="1000" fill="hold"/>
                                        <p:tgtEl>
                                          <p:spTgt spid="12"/>
                                        </p:tgtEl>
                                        <p:attrNameLst>
                                          <p:attrName>ppt_x</p:attrName>
                                        </p:attrNameLst>
                                      </p:cBhvr>
                                      <p:tavLst>
                                        <p:tav tm="0">
                                          <p:val>
                                            <p:strVal val="#ppt_x"/>
                                          </p:val>
                                        </p:tav>
                                        <p:tav tm="100000">
                                          <p:val>
                                            <p:strVal val="#ppt_x"/>
                                          </p:val>
                                        </p:tav>
                                      </p:tavLst>
                                    </p:anim>
                                    <p:anim calcmode="lin" valueType="num">
                                      <p:cBhvr>
                                        <p:cTn id="3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1000"/>
                                        <p:tgtEl>
                                          <p:spTgt spid="15"/>
                                        </p:tgtEl>
                                      </p:cBhvr>
                                    </p:animEffect>
                                    <p:anim calcmode="lin" valueType="num">
                                      <p:cBhvr>
                                        <p:cTn id="43" dur="1000" fill="hold"/>
                                        <p:tgtEl>
                                          <p:spTgt spid="15"/>
                                        </p:tgtEl>
                                        <p:attrNameLst>
                                          <p:attrName>ppt_x</p:attrName>
                                        </p:attrNameLst>
                                      </p:cBhvr>
                                      <p:tavLst>
                                        <p:tav tm="0">
                                          <p:val>
                                            <p:strVal val="#ppt_x"/>
                                          </p:val>
                                        </p:tav>
                                        <p:tav tm="100000">
                                          <p:val>
                                            <p:strVal val="#ppt_x"/>
                                          </p:val>
                                        </p:tav>
                                      </p:tavLst>
                                    </p:anim>
                                    <p:anim calcmode="lin" valueType="num">
                                      <p:cBhvr>
                                        <p:cTn id="4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P spid="14" grpId="0"/>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white background with red and blue border&#10;&#10;AI-generated content may be incorrect.">
            <a:extLst>
              <a:ext uri="{FF2B5EF4-FFF2-40B4-BE49-F238E27FC236}">
                <a16:creationId xmlns:a16="http://schemas.microsoft.com/office/drawing/2014/main" id="{5405ECB7-FA2B-FC1B-4963-874AEB73FF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2759" y="842880"/>
            <a:ext cx="9946482" cy="5594896"/>
          </a:xfrm>
          <a:prstGeom prst="rect">
            <a:avLst/>
          </a:prstGeom>
        </p:spPr>
      </p:pic>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1866903" y="105653"/>
            <a:ext cx="7886700" cy="892803"/>
          </a:xfrm>
        </p:spPr>
        <p:txBody>
          <a:bodyPr>
            <a:normAutofit/>
          </a:bodyPr>
          <a:lstStyle/>
          <a:p>
            <a:pPr algn="ctr"/>
            <a:r>
              <a:rPr lang="en-GB" sz="3500" b="1" dirty="0"/>
              <a:t>Classroom Resources</a:t>
            </a:r>
          </a:p>
        </p:txBody>
      </p:sp>
      <p:sp>
        <p:nvSpPr>
          <p:cNvPr id="5" name="Content Placeholder 4" descr="What makes our hands dirty?&#10;We get microbes on our hands from everything that we touch like door handles, school desks, the floor or our pets. We also get microbes on our hands when we hold hands, pick our nose or sneeze into our hands.&#10;&#10;Why should we wash our hands?&#10;We wash our hands to get rid of harmful microbes that might make us poorly. It is important that we wash our hands after using the toilet, before eating or cooking, after stroking animals or after coughing or sneezing.&#10;&#10;Surprise your friends and family with these fun facts.&#10;">
            <a:extLst>
              <a:ext uri="{FF2B5EF4-FFF2-40B4-BE49-F238E27FC236}">
                <a16:creationId xmlns:a16="http://schemas.microsoft.com/office/drawing/2014/main" id="{64A69397-0959-4834-BCA9-E9DE41E78D36}"/>
              </a:ext>
            </a:extLst>
          </p:cNvPr>
          <p:cNvSpPr txBox="1">
            <a:spLocks noGrp="1"/>
          </p:cNvSpPr>
          <p:nvPr>
            <p:ph idx="1"/>
          </p:nvPr>
        </p:nvSpPr>
        <p:spPr>
          <a:xfrm>
            <a:off x="1950473" y="1394454"/>
            <a:ext cx="7886700" cy="705321"/>
          </a:xfrm>
          <a:prstGeom prst="rect">
            <a:avLst/>
          </a:prstGeom>
          <a:noFill/>
        </p:spPr>
        <p:txBody>
          <a:bodyPr wrap="square" rtlCol="0">
            <a:spAutoFit/>
          </a:bodyPr>
          <a:lstStyle/>
          <a:p>
            <a:endParaRPr lang="en-GB" sz="2400" dirty="0"/>
          </a:p>
          <a:p>
            <a:pPr marL="0" indent="0">
              <a:buNone/>
            </a:pPr>
            <a:endParaRPr lang="en-GB" sz="1100" dirty="0"/>
          </a:p>
        </p:txBody>
      </p:sp>
      <p:sp>
        <p:nvSpPr>
          <p:cNvPr id="3" name="Content Placeholder 2">
            <a:extLst>
              <a:ext uri="{FF2B5EF4-FFF2-40B4-BE49-F238E27FC236}">
                <a16:creationId xmlns:a16="http://schemas.microsoft.com/office/drawing/2014/main" id="{8A45293E-AA9C-96E5-7679-1C093A65459B}"/>
              </a:ext>
            </a:extLst>
          </p:cNvPr>
          <p:cNvSpPr txBox="1">
            <a:spLocks/>
          </p:cNvSpPr>
          <p:nvPr/>
        </p:nvSpPr>
        <p:spPr>
          <a:xfrm>
            <a:off x="1866900" y="1455857"/>
            <a:ext cx="8627315" cy="45592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dirty="0"/>
              <a:t>Here are some helpful resources to deliver a lesson to students on antibiotics and antimicrobial resistance prior to students starting their creative challenge </a:t>
            </a:r>
          </a:p>
          <a:p>
            <a:pPr marL="0" indent="0">
              <a:buNone/>
            </a:pPr>
            <a:endParaRPr lang="en-GB" sz="1600" dirty="0"/>
          </a:p>
          <a:p>
            <a:pPr marL="342891" indent="-342891">
              <a:lnSpc>
                <a:spcPct val="115000"/>
              </a:lnSpc>
            </a:pPr>
            <a:r>
              <a:rPr lang="en-US" sz="1800" b="1" dirty="0">
                <a:ea typeface="MS Mincho" panose="02020609040205080304" pitchFamily="49" charset="-128"/>
                <a:cs typeface="Times New Roman" panose="02020603050405020304" pitchFamily="18" charset="0"/>
              </a:rPr>
              <a:t>Lesson plan: </a:t>
            </a:r>
            <a:r>
              <a:rPr lang="en-US" sz="1800" u="sng" dirty="0">
                <a:solidFill>
                  <a:srgbClr val="0000FF"/>
                </a:solidFill>
                <a:ea typeface="MS Mincho" panose="02020609040205080304" pitchFamily="49" charset="-128"/>
                <a:cs typeface="Times New Roman" panose="02020603050405020304" pitchFamily="18" charset="0"/>
                <a:hlinkClick r:id="rId3"/>
              </a:rPr>
              <a:t>https://e-bug.eu/ks4-antimicrobial-resistance</a:t>
            </a:r>
            <a:r>
              <a:rPr lang="en-US" sz="1800" dirty="0">
                <a:ea typeface="MS Mincho" panose="02020609040205080304" pitchFamily="49" charset="-128"/>
                <a:cs typeface="Times New Roman" panose="02020603050405020304" pitchFamily="18" charset="0"/>
              </a:rPr>
              <a:t> </a:t>
            </a:r>
          </a:p>
          <a:p>
            <a:pPr marL="0" indent="0">
              <a:lnSpc>
                <a:spcPct val="115000"/>
              </a:lnSpc>
              <a:buNone/>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pPr marL="342891" indent="-342891">
              <a:lnSpc>
                <a:spcPct val="115000"/>
              </a:lnSpc>
              <a:spcAft>
                <a:spcPts val="1000"/>
              </a:spcAft>
            </a:pPr>
            <a:r>
              <a:rPr lang="en-US" sz="1800" b="1" dirty="0">
                <a:ea typeface="MS Mincho" panose="02020609040205080304" pitchFamily="49" charset="-128"/>
                <a:cs typeface="Times New Roman" panose="02020603050405020304" pitchFamily="18" charset="0"/>
              </a:rPr>
              <a:t>Supporting videos: </a:t>
            </a:r>
            <a:r>
              <a:rPr lang="en-US" sz="1800" u="sng" dirty="0">
                <a:solidFill>
                  <a:srgbClr val="0000FF"/>
                </a:solidFill>
                <a:ea typeface="MS Mincho" panose="02020609040205080304" pitchFamily="49" charset="-128"/>
                <a:cs typeface="Times New Roman" panose="02020603050405020304" pitchFamily="18" charset="0"/>
                <a:hlinkClick r:id="rId4"/>
              </a:rPr>
              <a:t>How antibiotics work</a:t>
            </a:r>
            <a:r>
              <a:rPr lang="en-US" sz="1800" dirty="0">
                <a:ea typeface="MS Mincho" panose="02020609040205080304" pitchFamily="49" charset="-128"/>
                <a:cs typeface="Times New Roman" panose="02020603050405020304" pitchFamily="18" charset="0"/>
              </a:rPr>
              <a:t>, </a:t>
            </a:r>
            <a:r>
              <a:rPr lang="en-US" sz="1800" u="sng" dirty="0">
                <a:solidFill>
                  <a:srgbClr val="0000FF"/>
                </a:solidFill>
                <a:ea typeface="MS Mincho" panose="02020609040205080304" pitchFamily="49" charset="-128"/>
                <a:cs typeface="Times New Roman" panose="02020603050405020304" pitchFamily="18" charset="0"/>
                <a:hlinkClick r:id="rId5"/>
              </a:rPr>
              <a:t>How antibiotic resistance arises</a:t>
            </a:r>
            <a:r>
              <a:rPr lang="en-US" sz="1800" dirty="0">
                <a:ea typeface="MS Mincho" panose="02020609040205080304" pitchFamily="49" charset="-128"/>
                <a:cs typeface="Times New Roman" panose="02020603050405020304" pitchFamily="18" charset="0"/>
              </a:rPr>
              <a:t>, </a:t>
            </a:r>
            <a:r>
              <a:rPr lang="en-US" sz="1800" u="sng" dirty="0">
                <a:solidFill>
                  <a:srgbClr val="0000FF"/>
                </a:solidFill>
                <a:ea typeface="MS Mincho" panose="02020609040205080304" pitchFamily="49" charset="-128"/>
                <a:cs typeface="Times New Roman" panose="02020603050405020304" pitchFamily="18" charset="0"/>
                <a:hlinkClick r:id="rId6"/>
              </a:rPr>
              <a:t>How antibiotic resistance spreads between bacteria</a:t>
            </a:r>
            <a:r>
              <a:rPr lang="en-US" sz="1800" dirty="0">
                <a:ea typeface="MS Mincho" panose="02020609040205080304" pitchFamily="49" charset="-128"/>
                <a:cs typeface="Times New Roman" panose="02020603050405020304" pitchFamily="18" charset="0"/>
              </a:rPr>
              <a:t> and </a:t>
            </a:r>
            <a:r>
              <a:rPr lang="en-US" sz="1800" u="sng" dirty="0">
                <a:solidFill>
                  <a:srgbClr val="0000FF"/>
                </a:solidFill>
                <a:ea typeface="MS Mincho" panose="02020609040205080304" pitchFamily="49" charset="-128"/>
                <a:cs typeface="Times New Roman" panose="02020603050405020304" pitchFamily="18" charset="0"/>
                <a:hlinkClick r:id="rId7"/>
              </a:rPr>
              <a:t>How to take antibiotics correctly</a:t>
            </a:r>
            <a:r>
              <a:rPr lang="en-US" sz="1800" dirty="0">
                <a:ea typeface="MS Mincho" panose="02020609040205080304" pitchFamily="49" charset="-128"/>
                <a:cs typeface="Times New Roman" panose="02020603050405020304" pitchFamily="18" charset="0"/>
              </a:rPr>
              <a:t>  </a:t>
            </a:r>
          </a:p>
          <a:p>
            <a:pPr marL="0" indent="0">
              <a:lnSpc>
                <a:spcPct val="115000"/>
              </a:lnSpc>
              <a:spcAft>
                <a:spcPts val="1000"/>
              </a:spcAft>
              <a:buNone/>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pPr marL="361942" indent="-361942"/>
            <a:r>
              <a:rPr lang="en-GB" sz="1800" b="1" u="sng" dirty="0">
                <a:hlinkClick r:id="rId8"/>
              </a:rPr>
              <a:t>Optional student planning template </a:t>
            </a:r>
            <a:endParaRPr lang="en-GB" sz="1800" b="1" u="sng" dirty="0"/>
          </a:p>
        </p:txBody>
      </p:sp>
    </p:spTree>
    <p:extLst>
      <p:ext uri="{BB962C8B-B14F-4D97-AF65-F5344CB8AC3E}">
        <p14:creationId xmlns:p14="http://schemas.microsoft.com/office/powerpoint/2010/main" val="268974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1136</TotalTime>
  <Words>748</Words>
  <Application>Microsoft Office PowerPoint</Application>
  <PresentationFormat>Widescreen</PresentationFormat>
  <Paragraphs>74</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MS Mincho</vt:lpstr>
      <vt:lpstr>Arial</vt:lpstr>
      <vt:lpstr>Calibri</vt:lpstr>
      <vt:lpstr>Cambria</vt:lpstr>
      <vt:lpstr>Office Theme</vt:lpstr>
      <vt:lpstr>PowerPoint Presentation</vt:lpstr>
      <vt:lpstr>World Antimicrobial Awareness Week</vt:lpstr>
      <vt:lpstr>Why does AMR matter?</vt:lpstr>
      <vt:lpstr>How Can Everyone Help to Prevent Antibiotic Resistance?</vt:lpstr>
      <vt:lpstr>What can students do to help?</vt:lpstr>
      <vt:lpstr>The Challenge </vt:lpstr>
      <vt:lpstr>The Theme </vt:lpstr>
      <vt:lpstr>Prizes and Recognition</vt:lpstr>
      <vt:lpstr>Classroom Resources</vt:lpstr>
      <vt:lpstr>Entry Guidelines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54</cp:revision>
  <dcterms:created xsi:type="dcterms:W3CDTF">2022-02-28T09:25:11Z</dcterms:created>
  <dcterms:modified xsi:type="dcterms:W3CDTF">2025-09-05T15:13:06Z</dcterms:modified>
</cp:coreProperties>
</file>