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4"/>
  </p:sldMasterIdLst>
  <p:notesMasterIdLst>
    <p:notesMasterId r:id="rId24"/>
  </p:notesMasterIdLst>
  <p:sldIdLst>
    <p:sldId id="256" r:id="rId5"/>
    <p:sldId id="291" r:id="rId6"/>
    <p:sldId id="283" r:id="rId7"/>
    <p:sldId id="263" r:id="rId8"/>
    <p:sldId id="257" r:id="rId9"/>
    <p:sldId id="264" r:id="rId10"/>
    <p:sldId id="265" r:id="rId11"/>
    <p:sldId id="266" r:id="rId12"/>
    <p:sldId id="268" r:id="rId13"/>
    <p:sldId id="267" r:id="rId14"/>
    <p:sldId id="269" r:id="rId15"/>
    <p:sldId id="270" r:id="rId16"/>
    <p:sldId id="272" r:id="rId17"/>
    <p:sldId id="282" r:id="rId18"/>
    <p:sldId id="279" r:id="rId19"/>
    <p:sldId id="271" r:id="rId20"/>
    <p:sldId id="273" r:id="rId21"/>
    <p:sldId id="281" r:id="rId22"/>
    <p:sldId id="292" r:id="rId23"/>
  </p:sldIdLst>
  <p:sldSz cx="9144000" cy="6858000" type="screen4x3"/>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2"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E7E"/>
    <a:srgbClr val="DD4758"/>
    <a:srgbClr val="1E9399"/>
    <a:srgbClr val="FAE6CD"/>
    <a:srgbClr val="FFFFFF"/>
    <a:srgbClr val="007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78571" autoAdjust="0"/>
  </p:normalViewPr>
  <p:slideViewPr>
    <p:cSldViewPr snapToGrid="0">
      <p:cViewPr varScale="1">
        <p:scale>
          <a:sx n="89" d="100"/>
          <a:sy n="89" d="100"/>
        </p:scale>
        <p:origin x="1644" y="96"/>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B7A70-BE89-4BE1-9850-8EE964CA861B}" type="datetimeFigureOut">
              <a:rPr lang="en-GB" smtClean="0"/>
              <a:t>16/08/2022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E496-AE56-45CB-9038-CA91C8C6F100}" type="slidenum">
              <a:rPr lang="en-GB" smtClean="0"/>
              <a:t>‹#›</a:t>
            </a:fld>
            <a:endParaRPr lang="en-GB"/>
          </a:p>
        </p:txBody>
      </p:sp>
    </p:spTree>
    <p:extLst>
      <p:ext uri="{BB962C8B-B14F-4D97-AF65-F5344CB8AC3E}">
        <p14:creationId xmlns:p14="http://schemas.microsoft.com/office/powerpoint/2010/main" val="394881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9DE496-AE56-45CB-9038-CA91C8C6F100}" type="slidenum">
              <a:rPr lang="en-GB" smtClean="0"/>
              <a:t>1</a:t>
            </a:fld>
            <a:endParaRPr lang="en-GB"/>
          </a:p>
        </p:txBody>
      </p:sp>
    </p:spTree>
    <p:extLst>
      <p:ext uri="{BB962C8B-B14F-4D97-AF65-F5344CB8AC3E}">
        <p14:creationId xmlns:p14="http://schemas.microsoft.com/office/powerpoint/2010/main" val="402069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 the fridge to 4°C or below to reduce microbial growth.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Remove out of date items from the fridge regularly, or anything growing mould, such as cheese.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Avoid filling the fridge with items that do not need to be there, e.g. large bottles of water. Items that need to be kept refrigerated include meat and dairy products, and some foods that have been opened, e.g. jars of jam, and sauces.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Stick to use-by dates - these indicate food safety.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Store eggs in the fridge to keep them fresh for longer. Eggs that are not labelled with the British Lion mark must be kept in the fridge to prevent the growth of </a:t>
            </a:r>
            <a:r>
              <a:rPr lang="en-GB" sz="1200" i="1" kern="1200" dirty="0">
                <a:solidFill>
                  <a:schemeClr val="tx1"/>
                </a:solidFill>
                <a:effectLst/>
                <a:latin typeface="+mn-lt"/>
                <a:ea typeface="+mn-ea"/>
                <a:cs typeface="+mn-cs"/>
              </a:rPr>
              <a:t>Salmonella.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Cover raw meat or keep in a well-sealed package to prevent spillage and cross-contamination in the fridge.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Freeze ready to eat foods if you won’t be eating them in the next few days. Although this hits the pause button on microbial growth, bacteria are not killed, and foods should be consumed within 24 hours of defrosting. Consume foods within three to six months of freezing, as quality will deteriorate over time.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11</a:t>
            </a:fld>
            <a:endParaRPr lang="en-GB"/>
          </a:p>
        </p:txBody>
      </p:sp>
    </p:spTree>
    <p:extLst>
      <p:ext uri="{BB962C8B-B14F-4D97-AF65-F5344CB8AC3E}">
        <p14:creationId xmlns:p14="http://schemas.microsoft.com/office/powerpoint/2010/main" val="369279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tools used for preparing raw meat and vegetables.</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have an infection (e.g. Norovirus or a cold) you could contaminate the food or kitchen surfaces with the infectious microbes and pass the infection on to other people.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the same knife or chopping board is used to prepare meat and vegetables this can cause cross-contamination.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During cooking, your hands can spread harmful microbes to surfaces and other food.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to be eaten without further cooking, such as cooked meat, salad, and fruit pose different risks to food that will be cooked before consumption.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Raw food, such as fruits and vegetables, meat, seafood, can be covered in harmful microbes, and therefore pose a risk in food preparation.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Kitchen surfaces, or utensils may be contaminated if they have not been cleaned since last use.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Contaminated cloths and sponges can spread harmful microbes to hands and surfaces.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Washing chicken in the sink could spread harmful microbes over kitchen surfaces and food.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12</a:t>
            </a:fld>
            <a:endParaRPr lang="en-GB"/>
          </a:p>
        </p:txBody>
      </p:sp>
    </p:spTree>
    <p:extLst>
      <p:ext uri="{BB962C8B-B14F-4D97-AF65-F5344CB8AC3E}">
        <p14:creationId xmlns:p14="http://schemas.microsoft.com/office/powerpoint/2010/main" val="84369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solidFill>
                  <a:schemeClr val="tx2"/>
                </a:solidFill>
              </a:rPr>
              <a:t>Do NOT prepare food or cook for others if you are ill, to prevent the spread of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solidFill>
                  <a:schemeClr val="tx2"/>
                </a:solidFill>
              </a:rPr>
              <a:t>To avoid cross-contamination: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Use separate chopping boards and knives for meat and vegetables or wash thoroughly with warm soapy water after using it for meat.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Wash hands with soap and water and clean surfaces thoroughly.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Use separate cloths / dish brushes for washing dishes, cleaning surfaces, and drying hands. Make sure to dry them after use and replace regularly.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Do NOT wash chicken or other meat.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solidFill>
                  <a:schemeClr val="tx2"/>
                </a:solidFill>
              </a:rPr>
              <a:t>- Do wash raw fruits and vegetables.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13</a:t>
            </a:fld>
            <a:endParaRPr lang="en-GB"/>
          </a:p>
        </p:txBody>
      </p:sp>
    </p:spTree>
    <p:extLst>
      <p:ext uri="{BB962C8B-B14F-4D97-AF65-F5344CB8AC3E}">
        <p14:creationId xmlns:p14="http://schemas.microsoft.com/office/powerpoint/2010/main" val="187346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tools used for preparing raw meat and vegetables.</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food is not cooked thoroughly e.g. chicken, this may increase the risk of foodborne illness, e.g. </a:t>
            </a:r>
            <a:r>
              <a:rPr lang="en-GB" sz="1200" i="1" kern="1200" dirty="0">
                <a:solidFill>
                  <a:schemeClr val="tx1"/>
                </a:solidFill>
                <a:effectLst/>
                <a:latin typeface="+mn-lt"/>
                <a:ea typeface="+mn-ea"/>
                <a:cs typeface="+mn-cs"/>
              </a:rPr>
              <a:t>Campylobacter</a:t>
            </a:r>
            <a:r>
              <a:rPr lang="en-GB" sz="1200" kern="1200" dirty="0">
                <a:solidFill>
                  <a:schemeClr val="tx1"/>
                </a:solidFill>
                <a:effectLst/>
                <a:latin typeface="+mn-lt"/>
                <a:ea typeface="+mn-ea"/>
                <a:cs typeface="+mn-cs"/>
              </a:rPr>
              <a:t> in undercooked chicken or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in non British Lion marked eggs could make you very ill.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is easy to get distracted in the kitchen by many things, such as your phone, tablet, or even pets, which can lead to making mistakes in the kitchen that compromise on food safety.</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14</a:t>
            </a:fld>
            <a:endParaRPr lang="en-GB"/>
          </a:p>
        </p:txBody>
      </p:sp>
    </p:spTree>
    <p:extLst>
      <p:ext uri="{BB962C8B-B14F-4D97-AF65-F5344CB8AC3E}">
        <p14:creationId xmlns:p14="http://schemas.microsoft.com/office/powerpoint/2010/main" val="97797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Before you serve pork, poultry and minced meat, make sure it is steaming hot and cooked all the way through. When you cut into the thickest part of the meat, check that none of the meat is pink and that any juices run clear. In a whole bird this is the area between the leg and the breast. You could also use a temperature probe (if you have one) to check the temperature of the thickest part of the meat. The temperature needs to reach one of the following combinations to make sure it has been cooked properly:</a:t>
            </a:r>
          </a:p>
          <a:p>
            <a:pPr marL="0" lvl="0" indent="0">
              <a:buFont typeface="Arial" panose="020B0604020202020204" pitchFamily="34" charset="0"/>
              <a:buNone/>
            </a:pPr>
            <a:r>
              <a:rPr lang="en-GB" sz="1200" kern="1200" dirty="0">
                <a:solidFill>
                  <a:schemeClr val="tx1"/>
                </a:solidFill>
                <a:effectLst/>
                <a:latin typeface="+mn-lt"/>
                <a:ea typeface="+mn-ea"/>
                <a:cs typeface="+mn-cs"/>
              </a:rPr>
              <a:t>o	60°C for 45 minutes</a:t>
            </a:r>
          </a:p>
          <a:p>
            <a:pPr marL="0" lvl="0" indent="0">
              <a:buFont typeface="Arial" panose="020B0604020202020204" pitchFamily="34" charset="0"/>
              <a:buNone/>
            </a:pPr>
            <a:r>
              <a:rPr lang="en-GB" sz="1200" kern="1200" dirty="0">
                <a:solidFill>
                  <a:schemeClr val="tx1"/>
                </a:solidFill>
                <a:effectLst/>
                <a:latin typeface="+mn-lt"/>
                <a:ea typeface="+mn-ea"/>
                <a:cs typeface="+mn-cs"/>
              </a:rPr>
              <a:t>o	65°C for 10 minutes</a:t>
            </a:r>
          </a:p>
          <a:p>
            <a:pPr marL="0" lvl="0" indent="0">
              <a:buFont typeface="Arial" panose="020B0604020202020204" pitchFamily="34" charset="0"/>
              <a:buNone/>
            </a:pPr>
            <a:r>
              <a:rPr lang="en-GB" sz="1200" kern="1200" dirty="0">
                <a:solidFill>
                  <a:schemeClr val="tx1"/>
                </a:solidFill>
                <a:effectLst/>
                <a:latin typeface="+mn-lt"/>
                <a:ea typeface="+mn-ea"/>
                <a:cs typeface="+mn-cs"/>
              </a:rPr>
              <a:t>o	70°C for 2 minutes</a:t>
            </a:r>
          </a:p>
          <a:p>
            <a:pPr marL="0" lvl="0" indent="0">
              <a:buFont typeface="Arial" panose="020B0604020202020204" pitchFamily="34" charset="0"/>
              <a:buNone/>
            </a:pPr>
            <a:r>
              <a:rPr lang="en-GB" sz="1200" kern="1200" dirty="0">
                <a:solidFill>
                  <a:schemeClr val="tx1"/>
                </a:solidFill>
                <a:effectLst/>
                <a:latin typeface="+mn-lt"/>
                <a:ea typeface="+mn-ea"/>
                <a:cs typeface="+mn-cs"/>
              </a:rPr>
              <a:t>o	75°C for 30 seconds</a:t>
            </a:r>
          </a:p>
          <a:p>
            <a:pPr marL="0" lvl="0" indent="0">
              <a:buFont typeface="Arial" panose="020B0604020202020204" pitchFamily="34" charset="0"/>
              <a:buNone/>
            </a:pPr>
            <a:r>
              <a:rPr lang="en-GB" sz="1200" kern="1200" dirty="0">
                <a:solidFill>
                  <a:schemeClr val="tx1"/>
                </a:solidFill>
                <a:effectLst/>
                <a:latin typeface="+mn-lt"/>
                <a:ea typeface="+mn-ea"/>
                <a:cs typeface="+mn-cs"/>
              </a:rPr>
              <a:t>o	80°C for 6 seconds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Eggs that are not marked with the British Lion mark will not be guaranteed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free. When cooking these, ensure to cook the egg thoroughly.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 aware of distractions while preparing and cooking food, to ensure crucial food safety steps are not missed.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 aware of possible cross contamination when using phones while preparing and cooking food. Wash your hands before and after using devices to limit the spread of microbes from other sources.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15</a:t>
            </a:fld>
            <a:endParaRPr lang="en-GB"/>
          </a:p>
        </p:txBody>
      </p:sp>
    </p:spTree>
    <p:extLst>
      <p:ext uri="{BB962C8B-B14F-4D97-AF65-F5344CB8AC3E}">
        <p14:creationId xmlns:p14="http://schemas.microsoft.com/office/powerpoint/2010/main" val="38238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tools used for preparing raw meat and vegetables.</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left for extended periods of time sitting out of the fridge to cool down can encourage the growth of microbes, which grow at room temperature.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may not have been defrosted properly in the fridge, i.e. chicken may have been left out next to the sink to defrost, which can be a problem for the growth of </a:t>
            </a:r>
            <a:r>
              <a:rPr lang="en-GB" sz="1200" b="0" i="1" kern="1200" dirty="0">
                <a:solidFill>
                  <a:schemeClr val="tx1"/>
                </a:solidFill>
                <a:effectLst/>
                <a:latin typeface="+mn-lt"/>
                <a:ea typeface="+mn-ea"/>
                <a:cs typeface="+mn-cs"/>
              </a:rPr>
              <a:t>Campylobacter.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Leftovers may not have been stored in the fridge if they are to be eaten quickly, or the freezer if they will be eaten at a later date.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Leftovers may have been heated more than once which can encourage the growth of microbes as food moves up and down heating and cooling stages.</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16</a:t>
            </a:fld>
            <a:endParaRPr lang="en-GB"/>
          </a:p>
        </p:txBody>
      </p:sp>
    </p:spTree>
    <p:extLst>
      <p:ext uri="{BB962C8B-B14F-4D97-AF65-F5344CB8AC3E}">
        <p14:creationId xmlns:p14="http://schemas.microsoft.com/office/powerpoint/2010/main" val="47479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Cool and place leftovers in the fridge as quickly as possible - this should be within two hours of cooking. This is especially important for rice which can contain </a:t>
            </a:r>
            <a:r>
              <a:rPr lang="en-GB" sz="1200" i="1" kern="1200" dirty="0">
                <a:solidFill>
                  <a:schemeClr val="tx1"/>
                </a:solidFill>
                <a:effectLst/>
                <a:latin typeface="+mn-lt"/>
                <a:ea typeface="+mn-ea"/>
                <a:cs typeface="+mn-cs"/>
              </a:rPr>
              <a:t>Bacillus cereus </a:t>
            </a:r>
            <a:r>
              <a:rPr lang="en-GB" sz="1200" kern="1200" dirty="0">
                <a:solidFill>
                  <a:schemeClr val="tx1"/>
                </a:solidFill>
                <a:effectLst/>
                <a:latin typeface="+mn-lt"/>
                <a:ea typeface="+mn-ea"/>
                <a:cs typeface="+mn-cs"/>
              </a:rPr>
              <a:t>whose spores can survive heat. </a:t>
            </a:r>
            <a:r>
              <a:rPr lang="en-GB" sz="1200" i="1" kern="1200" dirty="0">
                <a:solidFill>
                  <a:schemeClr val="tx1"/>
                </a:solidFill>
                <a:effectLst/>
                <a:latin typeface="+mn-lt"/>
                <a:ea typeface="+mn-ea"/>
                <a:cs typeface="+mn-cs"/>
              </a:rPr>
              <a:t>Bacillus cereus </a:t>
            </a:r>
            <a:r>
              <a:rPr lang="en-GB" sz="1200" kern="1200" dirty="0">
                <a:solidFill>
                  <a:schemeClr val="tx1"/>
                </a:solidFill>
                <a:effectLst/>
                <a:latin typeface="+mn-lt"/>
                <a:ea typeface="+mn-ea"/>
                <a:cs typeface="+mn-cs"/>
              </a:rPr>
              <a:t>can then multiply at low temperatures of 4 to 6°C.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Reheat leftovers thoroughly until piping hot throughout to kill any bacteria that may be present.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chilled leftovers within two days to limit microbial growth. If in doubt, freeze leftovers as this pauses microbial growth.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Defrost food (especially meat) in the fridge, not at room temperature.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Put labels and dates on leftovers, especially if they are going in the freezer so that you know when they were cooked, food should be kept in the freezer for no more than three to six months, after which time it will deteriorate in quality.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17</a:t>
            </a:fld>
            <a:endParaRPr lang="en-GB"/>
          </a:p>
        </p:txBody>
      </p:sp>
    </p:spTree>
    <p:extLst>
      <p:ext uri="{BB962C8B-B14F-4D97-AF65-F5344CB8AC3E}">
        <p14:creationId xmlns:p14="http://schemas.microsoft.com/office/powerpoint/2010/main" val="263789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be a fun demonstration/drama activity to show how distractions in the kitchen (phone, pet, rushing) can lead to lapses in judgement around food safety.</a:t>
            </a:r>
          </a:p>
          <a:p>
            <a:endParaRPr lang="en-GB" dirty="0"/>
          </a:p>
          <a:p>
            <a:r>
              <a:rPr lang="en-GB" dirty="0"/>
              <a:t>Ask for volunteers who do not mind acting in front of the class</a:t>
            </a:r>
          </a:p>
          <a:p>
            <a:endParaRPr lang="en-GB" dirty="0"/>
          </a:p>
          <a:p>
            <a:r>
              <a:rPr lang="en-GB" dirty="0"/>
              <a:t>One volunteer must pretend to cook a chicken dinner from start to finish (e.g. starting from taking the food out of the fridge to preparing, cooking and eating). Using what they have learnt in the lesson they need to speak and act out food safety and hygiene steps for each stage of the preparation. </a:t>
            </a:r>
          </a:p>
          <a:p>
            <a:endParaRPr lang="en-GB" dirty="0"/>
          </a:p>
          <a:p>
            <a:r>
              <a:rPr lang="en-GB" dirty="0"/>
              <a:t>The other volunteers aim is to try and prevent the student that is cooking from remembering to do safety steps such as washing hands and changing chopping boards. You could use the suggested distractions, ask the students to come up with their own or ask the class to suggest ones based on their own homes.</a:t>
            </a:r>
          </a:p>
          <a:p>
            <a:endParaRPr lang="en-GB" dirty="0"/>
          </a:p>
          <a:p>
            <a:r>
              <a:rPr lang="en-GB" dirty="0"/>
              <a:t>Encourage students to have fun, e.g. to act as a baby wanting attention, or pretend to be a phone ringing.</a:t>
            </a:r>
          </a:p>
          <a:p>
            <a:endParaRPr lang="en-GB" dirty="0"/>
          </a:p>
          <a:p>
            <a:r>
              <a:rPr lang="en-GB" dirty="0"/>
              <a:t>Try to make a note of what steps the student manages to do and what they miss while being distracted. You could also ask the students watching to note down what the student does right and wrong and what they can do to prevent distractions</a:t>
            </a:r>
          </a:p>
        </p:txBody>
      </p:sp>
      <p:sp>
        <p:nvSpPr>
          <p:cNvPr id="4" name="Slide Number Placeholder 3"/>
          <p:cNvSpPr>
            <a:spLocks noGrp="1"/>
          </p:cNvSpPr>
          <p:nvPr>
            <p:ph type="sldNum" sz="quarter" idx="10"/>
          </p:nvPr>
        </p:nvSpPr>
        <p:spPr/>
        <p:txBody>
          <a:bodyPr/>
          <a:lstStyle/>
          <a:p>
            <a:fld id="{3F9DE496-AE56-45CB-9038-CA91C8C6F100}" type="slidenum">
              <a:rPr lang="en-GB" smtClean="0"/>
              <a:t>18</a:t>
            </a:fld>
            <a:endParaRPr lang="en-GB"/>
          </a:p>
        </p:txBody>
      </p:sp>
    </p:spTree>
    <p:extLst>
      <p:ext uri="{BB962C8B-B14F-4D97-AF65-F5344CB8AC3E}">
        <p14:creationId xmlns:p14="http://schemas.microsoft.com/office/powerpoint/2010/main" val="2846422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19</a:t>
            </a:fld>
            <a:endParaRPr lang="en-GB"/>
          </a:p>
        </p:txBody>
      </p:sp>
    </p:spTree>
    <p:extLst>
      <p:ext uri="{BB962C8B-B14F-4D97-AF65-F5344CB8AC3E}">
        <p14:creationId xmlns:p14="http://schemas.microsoft.com/office/powerpoint/2010/main" val="297563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dirty="0"/>
              <a:t>Ask the class each question and as they answer click the mouse or spacebar and the box will pop up by animation</a:t>
            </a:r>
          </a:p>
          <a:p>
            <a:pPr>
              <a:buFont typeface="Arial" panose="020B0604020202020204" pitchFamily="34" charset="0"/>
              <a:buNone/>
            </a:pPr>
            <a:endParaRPr lang="en-GB" dirty="0"/>
          </a:p>
          <a:p>
            <a:pPr>
              <a:buFont typeface="Arial" panose="020B0604020202020204" pitchFamily="34" charset="0"/>
              <a:buNone/>
            </a:pPr>
            <a:r>
              <a:rPr lang="en-GB" dirty="0"/>
              <a:t>Other questions:</a:t>
            </a:r>
          </a:p>
          <a:p>
            <a:pPr>
              <a:buFont typeface="Arial" panose="020B0604020202020204" pitchFamily="34" charset="0"/>
              <a:buChar char="•"/>
            </a:pPr>
            <a:r>
              <a:rPr lang="en-GB" dirty="0"/>
              <a:t>Can you tell where you got it from?</a:t>
            </a:r>
          </a:p>
          <a:p>
            <a:pPr lvl="2">
              <a:buFont typeface="Wingdings" panose="05000000000000000000" pitchFamily="2" charset="2"/>
              <a:buChar char="Ø"/>
            </a:pPr>
            <a:r>
              <a:rPr lang="en-GB" sz="1600" dirty="0"/>
              <a:t>A particular restaurant? </a:t>
            </a:r>
          </a:p>
          <a:p>
            <a:pPr lvl="2">
              <a:buFont typeface="Wingdings" panose="05000000000000000000" pitchFamily="2" charset="2"/>
              <a:buChar char="Ø"/>
            </a:pPr>
            <a:r>
              <a:rPr lang="en-GB" sz="1600" dirty="0"/>
              <a:t>At home?</a:t>
            </a:r>
          </a:p>
          <a:p>
            <a:pPr lvl="2">
              <a:buFont typeface="Wingdings" panose="05000000000000000000" pitchFamily="2" charset="2"/>
              <a:buChar char="Ø"/>
            </a:pPr>
            <a:r>
              <a:rPr lang="en-GB" sz="1600" dirty="0"/>
              <a:t>A particular food? E.g. Chicken?</a:t>
            </a:r>
          </a:p>
          <a:p>
            <a:pPr>
              <a:buFont typeface="Arial" panose="020B0604020202020204" pitchFamily="34" charset="0"/>
              <a:buChar char="•"/>
            </a:pPr>
            <a:r>
              <a:rPr lang="en-GB" dirty="0"/>
              <a:t>  What consequences are there to illness?</a:t>
            </a:r>
          </a:p>
          <a:p>
            <a:pPr lvl="2">
              <a:buFont typeface="Wingdings" panose="05000000000000000000" pitchFamily="2" charset="2"/>
              <a:buChar char="Ø"/>
            </a:pPr>
            <a:r>
              <a:rPr lang="en-GB" sz="1600" dirty="0"/>
              <a:t>Missed school?</a:t>
            </a:r>
          </a:p>
          <a:p>
            <a:pPr lvl="2">
              <a:buFont typeface="Wingdings" panose="05000000000000000000" pitchFamily="2" charset="2"/>
              <a:buChar char="Ø"/>
            </a:pPr>
            <a:r>
              <a:rPr lang="en-GB" sz="1600" dirty="0"/>
              <a:t>Went to hospital?</a:t>
            </a:r>
          </a:p>
          <a:p>
            <a:pPr lvl="2">
              <a:buFont typeface="Wingdings" panose="05000000000000000000" pitchFamily="2" charset="2"/>
              <a:buChar char="Ø"/>
            </a:pPr>
            <a:r>
              <a:rPr lang="en-GB" sz="1600" dirty="0"/>
              <a:t>Had to take medication?</a:t>
            </a:r>
          </a:p>
          <a:p>
            <a:pPr lvl="2">
              <a:buFont typeface="Wingdings" panose="05000000000000000000" pitchFamily="2" charset="2"/>
              <a:buChar char="Ø"/>
            </a:pPr>
            <a:r>
              <a:rPr lang="en-GB" sz="1600" dirty="0"/>
              <a:t>Don’t want to eat that food again</a:t>
            </a:r>
          </a:p>
          <a:p>
            <a:pPr lvl="2">
              <a:buFont typeface="Wingdings" panose="05000000000000000000" pitchFamily="2" charset="2"/>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600" dirty="0"/>
              <a:t>Who will suffer the most from foodborne illness? Pregnant women, babies, elderly people and those who are immunocompromised, e.g. cancer patients undergoing chemotherapy may suffer the most</a:t>
            </a:r>
          </a:p>
          <a:p>
            <a:pPr lvl="0">
              <a:buFont typeface="Wingdings" panose="05000000000000000000" pitchFamily="2" charset="2"/>
              <a:buNone/>
            </a:pPr>
            <a:endParaRPr lang="en-GB" sz="1600" dirty="0"/>
          </a:p>
          <a:p>
            <a:pPr lvl="2">
              <a:buFont typeface="Wingdings" panose="05000000000000000000" pitchFamily="2" charset="2"/>
              <a:buChar char="Ø"/>
            </a:pPr>
            <a:endParaRPr lang="en-GB" sz="1600" dirty="0"/>
          </a:p>
        </p:txBody>
      </p:sp>
      <p:sp>
        <p:nvSpPr>
          <p:cNvPr id="4" name="Slide Number Placeholder 3"/>
          <p:cNvSpPr>
            <a:spLocks noGrp="1"/>
          </p:cNvSpPr>
          <p:nvPr>
            <p:ph type="sldNum" sz="quarter" idx="10"/>
          </p:nvPr>
        </p:nvSpPr>
        <p:spPr/>
        <p:txBody>
          <a:bodyPr/>
          <a:lstStyle/>
          <a:p>
            <a:fld id="{3F9DE496-AE56-45CB-9038-CA91C8C6F100}" type="slidenum">
              <a:rPr lang="en-GB" smtClean="0"/>
              <a:t>3</a:t>
            </a:fld>
            <a:endParaRPr lang="en-GB"/>
          </a:p>
        </p:txBody>
      </p:sp>
    </p:spTree>
    <p:extLst>
      <p:ext uri="{BB962C8B-B14F-4D97-AF65-F5344CB8AC3E}">
        <p14:creationId xmlns:p14="http://schemas.microsoft.com/office/powerpoint/2010/main" val="384982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4</a:t>
            </a:fld>
            <a:endParaRPr lang="en-GB"/>
          </a:p>
        </p:txBody>
      </p:sp>
    </p:spTree>
    <p:extLst>
      <p:ext uri="{BB962C8B-B14F-4D97-AF65-F5344CB8AC3E}">
        <p14:creationId xmlns:p14="http://schemas.microsoft.com/office/powerpoint/2010/main" val="181262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5</a:t>
            </a:fld>
            <a:endParaRPr lang="en-GB"/>
          </a:p>
        </p:txBody>
      </p:sp>
    </p:spTree>
    <p:extLst>
      <p:ext uri="{BB962C8B-B14F-4D97-AF65-F5344CB8AC3E}">
        <p14:creationId xmlns:p14="http://schemas.microsoft.com/office/powerpoint/2010/main" val="396269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worksheet is split into sections for each stage of the user journey, ask students to complete each section as you go through the stages. Alternatively you could ask students to complete the full worksheet after going through all of the stages.</a:t>
            </a:r>
          </a:p>
          <a:p>
            <a:endParaRPr lang="en-GB" dirty="0"/>
          </a:p>
          <a:p>
            <a:r>
              <a:rPr lang="en-GB" dirty="0"/>
              <a:t>Ask students to complete the first section of the worksheet with 4 food safety risks that could happen when planning and shopping. </a:t>
            </a:r>
          </a:p>
          <a:p>
            <a:endParaRPr lang="en-GB" dirty="0"/>
          </a:p>
          <a:p>
            <a:r>
              <a:rPr lang="en-GB" dirty="0"/>
              <a:t>Students should use the questions on this slide to think of the risks, e.g. contamination of food in trolley</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Only eggs labelled with the British Lion mark are certified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free. Eggs from other sources could contain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Fruit and vegetables may be contaminated with harmful microbes from the ground.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Juices from meat could contaminate other food and items in the shopping cart.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 don’t check the use-by dates of perishable foods, you may end up buying items close to their use-by date and risk harmful microbes growing within the food. </a:t>
            </a:r>
          </a:p>
        </p:txBody>
      </p:sp>
      <p:sp>
        <p:nvSpPr>
          <p:cNvPr id="4" name="Slide Number Placeholder 3"/>
          <p:cNvSpPr>
            <a:spLocks noGrp="1"/>
          </p:cNvSpPr>
          <p:nvPr>
            <p:ph type="sldNum" sz="quarter" idx="10"/>
          </p:nvPr>
        </p:nvSpPr>
        <p:spPr/>
        <p:txBody>
          <a:bodyPr/>
          <a:lstStyle/>
          <a:p>
            <a:fld id="{3F9DE496-AE56-45CB-9038-CA91C8C6F100}" type="slidenum">
              <a:rPr lang="en-GB" smtClean="0"/>
              <a:t>6</a:t>
            </a:fld>
            <a:endParaRPr lang="en-GB"/>
          </a:p>
        </p:txBody>
      </p:sp>
    </p:spTree>
    <p:extLst>
      <p:ext uri="{BB962C8B-B14F-4D97-AF65-F5344CB8AC3E}">
        <p14:creationId xmlns:p14="http://schemas.microsoft.com/office/powerpoint/2010/main" val="359500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Check your eggs have the British Lion Mark - this guarantees that all hens are vaccinated against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If buying locally, check that the eggs are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-free and ask if unsure.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Wash fruit and vegetables to take off any loose dirt or soil which may contain harmful microbes.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Place risky food in separate compartments in a trolley e.g. meat and vegetables should be kept separate to avoid cross-contamination in the trolley.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Timing – buy chilled foods and high-risk foods towards the end of the shopping trip. This reduces the time they are spent out of the fridge.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Plan what you are going to cook - to avoid wasting foods and buying foods that are close to their use by date. </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7</a:t>
            </a:fld>
            <a:endParaRPr lang="en-GB"/>
          </a:p>
        </p:txBody>
      </p:sp>
    </p:spTree>
    <p:extLst>
      <p:ext uri="{BB962C8B-B14F-4D97-AF65-F5344CB8AC3E}">
        <p14:creationId xmlns:p14="http://schemas.microsoft.com/office/powerpoint/2010/main" val="389196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how long it will take to take food back home. </a:t>
            </a:r>
          </a:p>
          <a:p>
            <a:endParaRPr lang="en-GB" dirty="0"/>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Cross-contamination from raw meat/fish to other foods such as vegetables might happen in shopping trolley/bags – could any objects pierce the packaging?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Food may be out the fridge for a long time if travelling or not going home straight away.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Chilled food may heat up quickly during transportation – especially if it is a hot day. Microbes can grow very quickly in the warm environment of the car. The longer the food is left in the car, the more microbes may grow in the food.</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8</a:t>
            </a:fld>
            <a:endParaRPr lang="en-GB"/>
          </a:p>
        </p:txBody>
      </p:sp>
    </p:spTree>
    <p:extLst>
      <p:ext uri="{BB962C8B-B14F-4D97-AF65-F5344CB8AC3E}">
        <p14:creationId xmlns:p14="http://schemas.microsoft.com/office/powerpoint/2010/main" val="166363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examples of actions to reduce food safety risks.</a:t>
            </a:r>
          </a:p>
          <a:p>
            <a:r>
              <a:rPr lang="en-GB" dirty="0"/>
              <a:t>During this section ask students to complete the second section of the worksheet with solutions to reduce each of the risks. </a:t>
            </a:r>
          </a:p>
          <a:p>
            <a:r>
              <a:rPr lang="en-GB" dirty="0"/>
              <a:t>Ask students to feedback on solutions that would help reduce the risks.</a:t>
            </a:r>
          </a:p>
          <a:p>
            <a:r>
              <a:rPr lang="en-GB" dirty="0"/>
              <a:t>You could go through these slides before or after students complete the worksheet.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Pack meat and vegetables in separate bags to prevent cross-contamination.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cool bags to keep chilled or frozen food cold - this may help to reduce the growth of microbes in risky foods like chicken, but do not rely on this to fully stop microbes growing.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Wash your reusable bags – this is because microbes may be present on them and have the potential to spread to other foods next time you use them.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Take food home immediately if possible – this reduces the time harmful microbes may be growing on food before it is refrigerated. </a:t>
            </a:r>
          </a:p>
          <a:p>
            <a:endParaRPr lang="en-GB" dirty="0"/>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9</a:t>
            </a:fld>
            <a:endParaRPr lang="en-GB"/>
          </a:p>
        </p:txBody>
      </p:sp>
    </p:spTree>
    <p:extLst>
      <p:ext uri="{BB962C8B-B14F-4D97-AF65-F5344CB8AC3E}">
        <p14:creationId xmlns:p14="http://schemas.microsoft.com/office/powerpoint/2010/main" val="214243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complete the first section of the worksheet with 4 food safety risks that could happen when packing and transporting.</a:t>
            </a:r>
          </a:p>
          <a:p>
            <a:endParaRPr lang="en-GB" dirty="0"/>
          </a:p>
          <a:p>
            <a:r>
              <a:rPr lang="en-GB" dirty="0"/>
              <a:t>Students should use the questions on this slide to think of the risks, e.g. is the fridge temperature cold enough?</a:t>
            </a:r>
          </a:p>
          <a:p>
            <a:r>
              <a:rPr lang="en-GB" dirty="0"/>
              <a:t>Ask students to feedback what risks they can think of. </a:t>
            </a:r>
          </a:p>
          <a:p>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fridge may not be set to the correct temperature to limit microbial growth.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Cross-contamination can occur between different types of food in the fridge, i.e. meat placed above vegetables could lead to meat juices dripping down onto the vegetables.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may grow in non-British Lion marked eggs, if stored at room temperature. Eggs free of </a:t>
            </a:r>
            <a:r>
              <a:rPr lang="en-GB" sz="1200" i="1" kern="1200" dirty="0">
                <a:solidFill>
                  <a:schemeClr val="tx1"/>
                </a:solidFill>
                <a:effectLst/>
                <a:latin typeface="+mn-lt"/>
                <a:ea typeface="+mn-ea"/>
                <a:cs typeface="+mn-cs"/>
              </a:rPr>
              <a:t>Salmonella</a:t>
            </a:r>
            <a:r>
              <a:rPr lang="en-GB" sz="1200" kern="1200" dirty="0">
                <a:solidFill>
                  <a:schemeClr val="tx1"/>
                </a:solidFill>
                <a:effectLst/>
                <a:latin typeface="+mn-lt"/>
                <a:ea typeface="+mn-ea"/>
                <a:cs typeface="+mn-cs"/>
              </a:rPr>
              <a:t> should still be kept in the fridge to keep them fresher for longer.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full fridge or lack of planning could lead to food going out of date and if this food is eaten it may lead to foodborne illness.</a:t>
            </a:r>
          </a:p>
          <a:p>
            <a:endParaRPr lang="en-GB" dirty="0"/>
          </a:p>
        </p:txBody>
      </p:sp>
      <p:sp>
        <p:nvSpPr>
          <p:cNvPr id="4" name="Slide Number Placeholder 3"/>
          <p:cNvSpPr>
            <a:spLocks noGrp="1"/>
          </p:cNvSpPr>
          <p:nvPr>
            <p:ph type="sldNum" sz="quarter" idx="10"/>
          </p:nvPr>
        </p:nvSpPr>
        <p:spPr/>
        <p:txBody>
          <a:bodyPr/>
          <a:lstStyle/>
          <a:p>
            <a:fld id="{3F9DE496-AE56-45CB-9038-CA91C8C6F100}" type="slidenum">
              <a:rPr lang="en-GB" smtClean="0"/>
              <a:t>10</a:t>
            </a:fld>
            <a:endParaRPr lang="en-GB"/>
          </a:p>
        </p:txBody>
      </p:sp>
    </p:spTree>
    <p:extLst>
      <p:ext uri="{BB962C8B-B14F-4D97-AF65-F5344CB8AC3E}">
        <p14:creationId xmlns:p14="http://schemas.microsoft.com/office/powerpoint/2010/main" val="587916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424123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376985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36952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67298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8677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0178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EEA71E-9E13-461D-A6B6-5453D911C8FE}"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F0421-06C8-42B9-B47D-5076638A1ADF}" type="slidenum">
              <a:rPr lang="en-GB" smtClean="0"/>
              <a:t>‹#›</a:t>
            </a:fld>
            <a:endParaRPr lang="en-GB"/>
          </a:p>
        </p:txBody>
      </p:sp>
    </p:spTree>
    <p:extLst>
      <p:ext uri="{BB962C8B-B14F-4D97-AF65-F5344CB8AC3E}">
        <p14:creationId xmlns:p14="http://schemas.microsoft.com/office/powerpoint/2010/main" val="2139224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EA71E-9E13-461D-A6B6-5453D911C8FE}"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5F0421-06C8-42B9-B47D-5076638A1ADF}" type="slidenum">
              <a:rPr lang="en-GB" smtClean="0"/>
              <a:t>‹#›</a:t>
            </a:fld>
            <a:endParaRPr lang="en-GB"/>
          </a:p>
        </p:txBody>
      </p:sp>
    </p:spTree>
    <p:extLst>
      <p:ext uri="{BB962C8B-B14F-4D97-AF65-F5344CB8AC3E}">
        <p14:creationId xmlns:p14="http://schemas.microsoft.com/office/powerpoint/2010/main" val="42384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64289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5556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4419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2047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218563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222340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589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249944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194560869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nf4R6XHCU4Q"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2E66B1-5532-4C52-B772-452228D71EFB}"/>
              </a:ext>
            </a:extLst>
          </p:cNvPr>
          <p:cNvSpPr>
            <a:spLocks noGrp="1"/>
          </p:cNvSpPr>
          <p:nvPr>
            <p:ph type="ctrTitle"/>
          </p:nvPr>
        </p:nvSpPr>
        <p:spPr>
          <a:xfrm>
            <a:off x="684295" y="955561"/>
            <a:ext cx="7772400" cy="3975998"/>
          </a:xfrm>
        </p:spPr>
        <p:txBody>
          <a:bodyPr/>
          <a:lstStyle/>
          <a:p>
            <a:pPr lvl="0" defTabSz="914400" eaLnBrk="0" fontAlgn="base" hangingPunct="0">
              <a:lnSpc>
                <a:spcPct val="100000"/>
              </a:lnSpc>
              <a:spcAft>
                <a:spcPct val="0"/>
              </a:spcAft>
            </a:pPr>
            <a:r>
              <a:rPr lang="en-GB" altLang="en-US" sz="4800" dirty="0">
                <a:cs typeface="Calibri" panose="020F0502020204030204" pitchFamily="34" charset="0"/>
              </a:rPr>
              <a:t>Food Hygiene &amp; Safety</a:t>
            </a:r>
            <a:br>
              <a:rPr lang="en-GB" altLang="en-US" sz="4800" dirty="0">
                <a:solidFill>
                  <a:srgbClr val="DD4758"/>
                </a:solidFill>
                <a:ea typeface="Calibri" panose="020F0502020204030204" pitchFamily="34" charset="0"/>
                <a:cs typeface="Times New Roman" panose="02020603050405020304" pitchFamily="18" charset="0"/>
              </a:rPr>
            </a:br>
            <a:br>
              <a:rPr lang="en-GB" altLang="en-US" sz="6600" dirty="0">
                <a:ea typeface="Calibri" panose="020F0502020204030204" pitchFamily="34" charset="0"/>
                <a:cs typeface="Times New Roman" panose="02020603050405020304" pitchFamily="18" charset="0"/>
              </a:rPr>
            </a:br>
            <a:br>
              <a:rPr lang="en-GB" altLang="en-US" sz="4000" dirty="0">
                <a:ea typeface="Calibri" panose="020F0502020204030204" pitchFamily="34" charset="0"/>
                <a:cs typeface="Times New Roman" panose="02020603050405020304" pitchFamily="18" charset="0"/>
              </a:rPr>
            </a:br>
            <a:r>
              <a:rPr lang="en-GB" altLang="en-US" sz="4800" dirty="0">
                <a:ea typeface="Calibri" panose="020F0502020204030204" pitchFamily="34" charset="0"/>
                <a:cs typeface="Calibri" panose="020F0502020204030204" pitchFamily="34" charset="0"/>
              </a:rPr>
              <a:t>The </a:t>
            </a:r>
            <a:r>
              <a:rPr lang="en-GB" altLang="en-US" sz="4800" dirty="0">
                <a:solidFill>
                  <a:schemeClr val="accent1"/>
                </a:solidFill>
                <a:ea typeface="Calibri" panose="020F0502020204030204" pitchFamily="34" charset="0"/>
                <a:cs typeface="Calibri" panose="020F0502020204030204" pitchFamily="34" charset="0"/>
              </a:rPr>
              <a:t>Food</a:t>
            </a:r>
            <a:r>
              <a:rPr lang="en-GB" altLang="en-US" sz="4800" dirty="0">
                <a:ea typeface="Calibri" panose="020F0502020204030204" pitchFamily="34" charset="0"/>
                <a:cs typeface="Calibri" panose="020F0502020204030204" pitchFamily="34" charset="0"/>
              </a:rPr>
              <a:t> Journey</a:t>
            </a:r>
            <a:br>
              <a:rPr lang="en-GB" altLang="en-US" sz="4800" b="0" dirty="0"/>
            </a:br>
            <a:endParaRPr lang="en-GB" sz="4800" dirty="0"/>
          </a:p>
        </p:txBody>
      </p:sp>
      <p:pic>
        <p:nvPicPr>
          <p:cNvPr id="19" name="Picture 18" descr="SafeConsume logo">
            <a:extLst>
              <a:ext uri="{FF2B5EF4-FFF2-40B4-BE49-F238E27FC236}">
                <a16:creationId xmlns:a16="http://schemas.microsoft.com/office/drawing/2014/main" id="{6546AB1A-26B1-43CC-A3F5-8A5A419B7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96" y="528804"/>
            <a:ext cx="2164268" cy="426757"/>
          </a:xfrm>
          <a:prstGeom prst="rect">
            <a:avLst/>
          </a:prstGeom>
        </p:spPr>
      </p:pic>
      <p:sp>
        <p:nvSpPr>
          <p:cNvPr id="14" name="Rectangle 13">
            <a:extLst>
              <a:ext uri="{FF2B5EF4-FFF2-40B4-BE49-F238E27FC236}">
                <a16:creationId xmlns:a16="http://schemas.microsoft.com/office/drawing/2014/main" id="{B597FDB1-BAC3-4D02-B6F4-1C9CD93BB1CF}"/>
              </a:ext>
            </a:extLst>
          </p:cNvPr>
          <p:cNvSpPr/>
          <p:nvPr/>
        </p:nvSpPr>
        <p:spPr>
          <a:xfrm>
            <a:off x="5289945" y="6016753"/>
            <a:ext cx="2121695" cy="64633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This project has received funding from the European Union’s Horizon 2020 research and innovation programme under grant agreement No 727580.</a:t>
            </a:r>
            <a:endParaRPr lang="en-GB" sz="800" dirty="0">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1397F4E8-4C1D-4E57-A082-7140CC00AD22}"/>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9107" t="19017" r="39414" b="64871"/>
          <a:stretch/>
        </p:blipFill>
        <p:spPr bwMode="auto">
          <a:xfrm>
            <a:off x="3522344" y="4174390"/>
            <a:ext cx="1642110" cy="134239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E747966-3EDC-4A25-AC8D-E36558E5D657}"/>
              </a:ext>
              <a:ext uri="{C183D7F6-B498-43B3-948B-1728B52AA6E4}">
                <adec:decorative xmlns:adec="http://schemas.microsoft.com/office/drawing/2017/decorative" val="1"/>
              </a:ext>
            </a:extLst>
          </p:cNvPr>
          <p:cNvPicPr/>
          <p:nvPr/>
        </p:nvPicPr>
        <p:blipFill rotWithShape="1">
          <a:blip r:embed="rId5">
            <a:extLst>
              <a:ext uri="{28A0092B-C50C-407E-A947-70E740481C1C}">
                <a14:useLocalDpi xmlns:a14="http://schemas.microsoft.com/office/drawing/2010/main" val="0"/>
              </a:ext>
            </a:extLst>
          </a:blip>
          <a:srcRect b="19824"/>
          <a:stretch/>
        </p:blipFill>
        <p:spPr>
          <a:xfrm>
            <a:off x="6039139" y="4345552"/>
            <a:ext cx="1622425" cy="1076276"/>
          </a:xfrm>
          <a:prstGeom prst="rect">
            <a:avLst/>
          </a:prstGeom>
        </p:spPr>
      </p:pic>
      <p:pic>
        <p:nvPicPr>
          <p:cNvPr id="12" name="Picture 11">
            <a:extLst>
              <a:ext uri="{FF2B5EF4-FFF2-40B4-BE49-F238E27FC236}">
                <a16:creationId xmlns:a16="http://schemas.microsoft.com/office/drawing/2014/main" id="{A7FD6D14-305A-4F2F-BDF7-DEDACF06BCF5}"/>
              </a:ext>
              <a:ext uri="{C183D7F6-B498-43B3-948B-1728B52AA6E4}">
                <adec:decorative xmlns:adec="http://schemas.microsoft.com/office/drawing/2017/decorative" val="1"/>
              </a:ext>
            </a:extLst>
          </p:cNvPr>
          <p:cNvPicPr/>
          <p:nvPr/>
        </p:nvPicPr>
        <p:blipFill rotWithShape="1">
          <a:blip r:embed="rId6" cstate="print">
            <a:extLst>
              <a:ext uri="{28A0092B-C50C-407E-A947-70E740481C1C}">
                <a14:useLocalDpi xmlns:a14="http://schemas.microsoft.com/office/drawing/2010/main" val="0"/>
              </a:ext>
            </a:extLst>
          </a:blip>
          <a:srcRect l="65331" t="70401" r="5131" b="20480"/>
          <a:stretch/>
        </p:blipFill>
        <p:spPr bwMode="auto">
          <a:xfrm>
            <a:off x="3249536" y="2116559"/>
            <a:ext cx="2370868" cy="1134101"/>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24E361F-4B31-481E-A294-922CBA0E5D95}"/>
              </a:ext>
              <a:ext uri="{C183D7F6-B498-43B3-948B-1728B52AA6E4}">
                <adec:decorative xmlns:adec="http://schemas.microsoft.com/office/drawing/2017/decorative" val="1"/>
              </a:ext>
            </a:extLst>
          </p:cNvPr>
          <p:cNvPicPr/>
          <p:nvPr/>
        </p:nvPicPr>
        <p:blipFill rotWithShape="1">
          <a:blip r:embed="rId7" cstate="print">
            <a:extLst>
              <a:ext uri="{28A0092B-C50C-407E-A947-70E740481C1C}">
                <a14:useLocalDpi xmlns:a14="http://schemas.microsoft.com/office/drawing/2010/main" val="0"/>
              </a:ext>
            </a:extLst>
          </a:blip>
          <a:srcRect l="29537" r="48390" b="87425"/>
          <a:stretch/>
        </p:blipFill>
        <p:spPr bwMode="auto">
          <a:xfrm>
            <a:off x="687305" y="4250601"/>
            <a:ext cx="1390650" cy="1266179"/>
          </a:xfrm>
          <a:prstGeom prst="rect">
            <a:avLst/>
          </a:prstGeom>
          <a:noFill/>
          <a:ln>
            <a:noFill/>
          </a:ln>
          <a:extLst>
            <a:ext uri="{53640926-AAD7-44D8-BBD7-CCE9431645EC}">
              <a14:shadowObscured xmlns:a14="http://schemas.microsoft.com/office/drawing/2010/main"/>
            </a:ext>
          </a:extLst>
        </p:spPr>
      </p:pic>
      <p:pic>
        <p:nvPicPr>
          <p:cNvPr id="9" name="Picture 8" descr="EU flag">
            <a:extLst>
              <a:ext uri="{FF2B5EF4-FFF2-40B4-BE49-F238E27FC236}">
                <a16:creationId xmlns:a16="http://schemas.microsoft.com/office/drawing/2014/main" id="{F128BBD4-1502-4C87-B4CE-1C83D88CB4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1640" y="5643115"/>
            <a:ext cx="1529954" cy="1019969"/>
          </a:xfrm>
          <a:prstGeom prst="rect">
            <a:avLst/>
          </a:prstGeom>
        </p:spPr>
      </p:pic>
      <p:pic>
        <p:nvPicPr>
          <p:cNvPr id="3" name="Picture 2" descr="e-Bug logo">
            <a:extLst>
              <a:ext uri="{FF2B5EF4-FFF2-40B4-BE49-F238E27FC236}">
                <a16:creationId xmlns:a16="http://schemas.microsoft.com/office/drawing/2014/main" id="{3FA04BDE-8545-4A7F-99A1-184F33E755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2915" y="290374"/>
            <a:ext cx="1376979" cy="735449"/>
          </a:xfrm>
          <a:prstGeom prst="rect">
            <a:avLst/>
          </a:prstGeom>
        </p:spPr>
      </p:pic>
    </p:spTree>
    <p:extLst>
      <p:ext uri="{BB962C8B-B14F-4D97-AF65-F5344CB8AC3E}">
        <p14:creationId xmlns:p14="http://schemas.microsoft.com/office/powerpoint/2010/main" val="17547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C0087-88D9-42C8-8765-11F50FA10371}"/>
              </a:ext>
            </a:extLst>
          </p:cNvPr>
          <p:cNvSpPr>
            <a:spLocks noGrp="1"/>
          </p:cNvSpPr>
          <p:nvPr>
            <p:ph type="title"/>
          </p:nvPr>
        </p:nvSpPr>
        <p:spPr>
          <a:xfrm>
            <a:off x="176210" y="309527"/>
            <a:ext cx="6051091" cy="1325563"/>
          </a:xfrm>
        </p:spPr>
        <p:txBody>
          <a:bodyPr/>
          <a:lstStyle/>
          <a:p>
            <a:r>
              <a:rPr lang="en-GB" sz="4400" dirty="0">
                <a:solidFill>
                  <a:schemeClr val="tx2"/>
                </a:solidFill>
                <a:latin typeface="+mn-lt"/>
              </a:rPr>
              <a:t>Storing - 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696017" y="949868"/>
            <a:ext cx="7952874" cy="461665"/>
          </a:xfrm>
          <a:prstGeom prst="rect">
            <a:avLst/>
          </a:prstGeom>
        </p:spPr>
        <p:txBody>
          <a:bodyPr wrap="square">
            <a:spAutoFit/>
          </a:bodyPr>
          <a:lstStyle/>
          <a:p>
            <a:r>
              <a:rPr lang="en-GB" sz="2400" u="sng" dirty="0"/>
              <a:t>What food safety risks might occur during storing?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597799" y="2051873"/>
            <a:ext cx="6051092" cy="2324571"/>
          </a:xfrm>
        </p:spPr>
        <p:txBody>
          <a:bodyPr/>
          <a:lstStyle/>
          <a:p>
            <a:r>
              <a:rPr lang="en-GB" sz="2400" dirty="0"/>
              <a:t> Is the fridge temperature cold enough?</a:t>
            </a:r>
          </a:p>
          <a:p>
            <a:r>
              <a:rPr lang="en-GB" sz="2400" dirty="0"/>
              <a:t> Where should different food items be kept in the fridge? </a:t>
            </a:r>
          </a:p>
          <a:p>
            <a:r>
              <a:rPr lang="en-GB" sz="2400" dirty="0"/>
              <a:t> Do you store eggs in the fridge?</a:t>
            </a:r>
          </a:p>
          <a:p>
            <a:r>
              <a:rPr lang="en-GB" sz="2400" dirty="0"/>
              <a:t> How often do you clean out the fridge? </a:t>
            </a:r>
          </a:p>
          <a:p>
            <a:endParaRPr lang="en-GB" dirty="0"/>
          </a:p>
          <a:p>
            <a:endParaRPr lang="en-GB" dirty="0"/>
          </a:p>
        </p:txBody>
      </p:sp>
      <p:sp>
        <p:nvSpPr>
          <p:cNvPr id="8" name="Rectangle 7">
            <a:extLst>
              <a:ext uri="{FF2B5EF4-FFF2-40B4-BE49-F238E27FC236}">
                <a16:creationId xmlns:a16="http://schemas.microsoft.com/office/drawing/2014/main" id="{9719CC67-A2D6-4A14-9DF0-F57583BB485C}"/>
              </a:ext>
            </a:extLst>
          </p:cNvPr>
          <p:cNvSpPr/>
          <p:nvPr/>
        </p:nvSpPr>
        <p:spPr>
          <a:xfrm>
            <a:off x="249655" y="4988347"/>
            <a:ext cx="8399236"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pic>
        <p:nvPicPr>
          <p:cNvPr id="11" name="Picture 10">
            <a:extLst>
              <a:ext uri="{FF2B5EF4-FFF2-40B4-BE49-F238E27FC236}">
                <a16:creationId xmlns:a16="http://schemas.microsoft.com/office/drawing/2014/main" id="{238D1D8E-19E1-4D4B-B670-04895A1B9FB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9107" t="19017" r="39414" b="61967"/>
          <a:stretch/>
        </p:blipFill>
        <p:spPr bwMode="auto">
          <a:xfrm>
            <a:off x="333272" y="2447048"/>
            <a:ext cx="2264527" cy="23245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19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708C32-BA6F-4995-939E-C13AFACD1BFF}"/>
              </a:ext>
            </a:extLst>
          </p:cNvPr>
          <p:cNvSpPr>
            <a:spLocks noGrp="1"/>
          </p:cNvSpPr>
          <p:nvPr>
            <p:ph type="title"/>
          </p:nvPr>
        </p:nvSpPr>
        <p:spPr>
          <a:xfrm>
            <a:off x="318977" y="363512"/>
            <a:ext cx="6354892" cy="1325563"/>
          </a:xfrm>
        </p:spPr>
        <p:txBody>
          <a:bodyPr/>
          <a:lstStyle/>
          <a:p>
            <a:r>
              <a:rPr lang="en-GB" sz="4400" dirty="0">
                <a:solidFill>
                  <a:schemeClr val="tx2"/>
                </a:solidFill>
                <a:latin typeface="+mn-lt"/>
              </a:rPr>
              <a:t>Storing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413533" y="952053"/>
            <a:ext cx="7952874" cy="461665"/>
          </a:xfrm>
          <a:prstGeom prst="rect">
            <a:avLst/>
          </a:prstGeom>
        </p:spPr>
        <p:txBody>
          <a:bodyPr wrap="square">
            <a:spAutoFit/>
          </a:bodyPr>
          <a:lstStyle/>
          <a:p>
            <a:r>
              <a:rPr lang="en-GB" sz="2400" u="sng" dirty="0"/>
              <a:t>How can we reduce food safety risks during storage?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875486" y="1580849"/>
            <a:ext cx="5949537" cy="2452751"/>
          </a:xfrm>
        </p:spPr>
        <p:txBody>
          <a:bodyPr/>
          <a:lstStyle/>
          <a:p>
            <a:r>
              <a:rPr lang="en-GB" sz="1800" dirty="0"/>
              <a:t> </a:t>
            </a:r>
            <a:r>
              <a:rPr lang="en-GB" sz="1800" u="sng" dirty="0">
                <a:solidFill>
                  <a:schemeClr val="tx2"/>
                </a:solidFill>
              </a:rPr>
              <a:t>Set</a:t>
            </a:r>
            <a:r>
              <a:rPr lang="en-GB" sz="1800" dirty="0">
                <a:solidFill>
                  <a:schemeClr val="tx2"/>
                </a:solidFill>
              </a:rPr>
              <a:t> </a:t>
            </a:r>
            <a:r>
              <a:rPr lang="en-GB" sz="1800" dirty="0"/>
              <a:t>fridge to </a:t>
            </a:r>
            <a:r>
              <a:rPr lang="en-GB" sz="1800" dirty="0">
                <a:solidFill>
                  <a:schemeClr val="tx2"/>
                </a:solidFill>
              </a:rPr>
              <a:t>4°C</a:t>
            </a:r>
            <a:r>
              <a:rPr lang="en-GB" sz="1800" dirty="0"/>
              <a:t> or below</a:t>
            </a:r>
          </a:p>
          <a:p>
            <a:r>
              <a:rPr lang="en-GB" sz="1800" dirty="0"/>
              <a:t> </a:t>
            </a:r>
            <a:r>
              <a:rPr lang="en-GB" sz="1800" u="sng" dirty="0">
                <a:solidFill>
                  <a:schemeClr val="tx2"/>
                </a:solidFill>
              </a:rPr>
              <a:t>Remove</a:t>
            </a:r>
            <a:r>
              <a:rPr lang="en-GB" sz="1800" dirty="0"/>
              <a:t> out of date items from the </a:t>
            </a:r>
            <a:r>
              <a:rPr lang="en-GB" sz="1800" dirty="0">
                <a:solidFill>
                  <a:schemeClr val="tx2"/>
                </a:solidFill>
              </a:rPr>
              <a:t>fridge</a:t>
            </a:r>
          </a:p>
          <a:p>
            <a:r>
              <a:rPr lang="en-GB" sz="1800" dirty="0"/>
              <a:t> </a:t>
            </a:r>
            <a:r>
              <a:rPr lang="en-GB" sz="1800" u="sng" dirty="0">
                <a:solidFill>
                  <a:schemeClr val="accent1"/>
                </a:solidFill>
              </a:rPr>
              <a:t>Avoid filling </a:t>
            </a:r>
            <a:r>
              <a:rPr lang="en-GB" sz="1800" dirty="0"/>
              <a:t>the fridge with unnecessary items – e.g. large bottles of water. Items that need to be in the fridge include </a:t>
            </a:r>
            <a:r>
              <a:rPr lang="en-GB" sz="1800" dirty="0">
                <a:solidFill>
                  <a:schemeClr val="accent1"/>
                </a:solidFill>
              </a:rPr>
              <a:t>meat and dairy products</a:t>
            </a:r>
            <a:r>
              <a:rPr lang="en-GB" sz="1800" dirty="0"/>
              <a:t>, and some foods that have been opened e.g. </a:t>
            </a:r>
            <a:r>
              <a:rPr lang="en-GB" sz="1800" dirty="0">
                <a:solidFill>
                  <a:schemeClr val="accent1"/>
                </a:solidFill>
              </a:rPr>
              <a:t>jars of jam, and sauces</a:t>
            </a:r>
          </a:p>
          <a:p>
            <a:r>
              <a:rPr lang="en-GB" sz="1800" b="1" dirty="0"/>
              <a:t> </a:t>
            </a:r>
            <a:r>
              <a:rPr lang="en-GB" sz="1800" u="sng" dirty="0">
                <a:solidFill>
                  <a:schemeClr val="tx2"/>
                </a:solidFill>
              </a:rPr>
              <a:t>Stick to </a:t>
            </a:r>
            <a:r>
              <a:rPr lang="en-GB" sz="1800" dirty="0"/>
              <a:t>use by dates </a:t>
            </a:r>
          </a:p>
          <a:p>
            <a:r>
              <a:rPr lang="en-GB" sz="1800" dirty="0"/>
              <a:t> </a:t>
            </a:r>
            <a:r>
              <a:rPr lang="en-GB" sz="1800" u="sng" dirty="0">
                <a:solidFill>
                  <a:schemeClr val="tx2"/>
                </a:solidFill>
              </a:rPr>
              <a:t>Store</a:t>
            </a:r>
            <a:r>
              <a:rPr lang="en-GB" sz="1800" dirty="0">
                <a:solidFill>
                  <a:schemeClr val="tx2"/>
                </a:solidFill>
              </a:rPr>
              <a:t> eggs </a:t>
            </a:r>
            <a:r>
              <a:rPr lang="en-GB" sz="1800" dirty="0"/>
              <a:t>in the </a:t>
            </a:r>
            <a:r>
              <a:rPr lang="en-GB" sz="1800" dirty="0">
                <a:solidFill>
                  <a:schemeClr val="tx2"/>
                </a:solidFill>
              </a:rPr>
              <a:t>fridge</a:t>
            </a:r>
            <a:r>
              <a:rPr lang="en-GB" sz="1800" dirty="0"/>
              <a:t> to keep fresh. Non-British Lion-marked eggs can grow </a:t>
            </a:r>
            <a:r>
              <a:rPr lang="en-GB" sz="1800" i="1" dirty="0"/>
              <a:t>Salmonella</a:t>
            </a:r>
            <a:r>
              <a:rPr lang="en-GB" sz="1800" dirty="0"/>
              <a:t> at room temperature </a:t>
            </a:r>
          </a:p>
          <a:p>
            <a:r>
              <a:rPr lang="en-GB" sz="1800" dirty="0"/>
              <a:t> </a:t>
            </a:r>
            <a:r>
              <a:rPr lang="en-GB" sz="1800" u="sng" dirty="0">
                <a:solidFill>
                  <a:schemeClr val="tx2"/>
                </a:solidFill>
              </a:rPr>
              <a:t>Cover</a:t>
            </a:r>
            <a:r>
              <a:rPr lang="en-GB" sz="1800" dirty="0">
                <a:solidFill>
                  <a:schemeClr val="tx2"/>
                </a:solidFill>
              </a:rPr>
              <a:t> raw meat</a:t>
            </a:r>
            <a:r>
              <a:rPr lang="en-GB" sz="1800" dirty="0"/>
              <a:t>, or keep in a well-sealed package to prevent spillage and cross-contamination</a:t>
            </a:r>
          </a:p>
          <a:p>
            <a:r>
              <a:rPr lang="en-GB" sz="1800" dirty="0"/>
              <a:t> </a:t>
            </a:r>
            <a:r>
              <a:rPr lang="en-GB" sz="1800" u="sng" dirty="0">
                <a:solidFill>
                  <a:schemeClr val="tx2"/>
                </a:solidFill>
              </a:rPr>
              <a:t>Freeze</a:t>
            </a:r>
            <a:r>
              <a:rPr lang="en-GB" sz="1800" dirty="0"/>
              <a:t> ready to eat foods if you wont be eating in the next few days</a:t>
            </a:r>
          </a:p>
          <a:p>
            <a:endParaRPr lang="en-GB" sz="700" dirty="0"/>
          </a:p>
        </p:txBody>
      </p:sp>
      <p:pic>
        <p:nvPicPr>
          <p:cNvPr id="11" name="Picture 10">
            <a:extLst>
              <a:ext uri="{FF2B5EF4-FFF2-40B4-BE49-F238E27FC236}">
                <a16:creationId xmlns:a16="http://schemas.microsoft.com/office/drawing/2014/main" id="{238D1D8E-19E1-4D4B-B670-04895A1B9FB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9107" t="19017" r="39414" b="61967"/>
          <a:stretch/>
        </p:blipFill>
        <p:spPr bwMode="auto">
          <a:xfrm>
            <a:off x="199623" y="1512145"/>
            <a:ext cx="2675863" cy="2754728"/>
          </a:xfrm>
          <a:prstGeom prst="rect">
            <a:avLst/>
          </a:prstGeom>
          <a:noFill/>
          <a:ln>
            <a:noFill/>
          </a:ln>
          <a:extLst>
            <a:ext uri="{53640926-AAD7-44D8-BBD7-CCE9431645EC}">
              <a14:shadowObscured xmlns:a14="http://schemas.microsoft.com/office/drawing/2010/main"/>
            </a:ext>
          </a:extLst>
        </p:spPr>
      </p:pic>
      <p:pic>
        <p:nvPicPr>
          <p:cNvPr id="15" name="Picture 14" descr="Eggs and veg/fruit stored on the top shelf of fridge. Raw meat stored on lower shelf of fridge. ">
            <a:extLst>
              <a:ext uri="{FF2B5EF4-FFF2-40B4-BE49-F238E27FC236}">
                <a16:creationId xmlns:a16="http://schemas.microsoft.com/office/drawing/2014/main" id="{099AE705-0F26-42AD-9725-83638A76976E}"/>
              </a:ext>
            </a:extLst>
          </p:cNvPr>
          <p:cNvPicPr>
            <a:picLocks noChangeAspect="1"/>
          </p:cNvPicPr>
          <p:nvPr/>
        </p:nvPicPr>
        <p:blipFill>
          <a:blip r:embed="rId4"/>
          <a:stretch>
            <a:fillRect/>
          </a:stretch>
        </p:blipFill>
        <p:spPr>
          <a:xfrm>
            <a:off x="129492" y="4463727"/>
            <a:ext cx="2522753" cy="2007906"/>
          </a:xfrm>
          <a:prstGeom prst="rect">
            <a:avLst/>
          </a:prstGeom>
        </p:spPr>
      </p:pic>
      <p:sp>
        <p:nvSpPr>
          <p:cNvPr id="2" name="Rectangle 1">
            <a:extLst>
              <a:ext uri="{FF2B5EF4-FFF2-40B4-BE49-F238E27FC236}">
                <a16:creationId xmlns:a16="http://schemas.microsoft.com/office/drawing/2014/main" id="{34FB46F3-9A32-4E07-9E34-C013E4DC0BAD}"/>
              </a:ext>
              <a:ext uri="{C183D7F6-B498-43B3-948B-1728B52AA6E4}">
                <adec:decorative xmlns:adec="http://schemas.microsoft.com/office/drawing/2017/decorative" val="1"/>
              </a:ext>
            </a:extLst>
          </p:cNvPr>
          <p:cNvSpPr/>
          <p:nvPr/>
        </p:nvSpPr>
        <p:spPr>
          <a:xfrm>
            <a:off x="685800" y="5191125"/>
            <a:ext cx="1752600" cy="361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Eggs+ Veg/Fruit</a:t>
            </a:r>
          </a:p>
        </p:txBody>
      </p:sp>
      <p:sp>
        <p:nvSpPr>
          <p:cNvPr id="8" name="Rectangle 7">
            <a:extLst>
              <a:ext uri="{FF2B5EF4-FFF2-40B4-BE49-F238E27FC236}">
                <a16:creationId xmlns:a16="http://schemas.microsoft.com/office/drawing/2014/main" id="{202B51B4-C838-4E1F-8092-2F895BCE8BC7}"/>
              </a:ext>
              <a:ext uri="{C183D7F6-B498-43B3-948B-1728B52AA6E4}">
                <adec:decorative xmlns:adec="http://schemas.microsoft.com/office/drawing/2017/decorative" val="1"/>
              </a:ext>
            </a:extLst>
          </p:cNvPr>
          <p:cNvSpPr/>
          <p:nvPr/>
        </p:nvSpPr>
        <p:spPr>
          <a:xfrm>
            <a:off x="685800" y="5768979"/>
            <a:ext cx="1752600" cy="361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Raw meat</a:t>
            </a:r>
          </a:p>
        </p:txBody>
      </p:sp>
    </p:spTree>
    <p:extLst>
      <p:ext uri="{BB962C8B-B14F-4D97-AF65-F5344CB8AC3E}">
        <p14:creationId xmlns:p14="http://schemas.microsoft.com/office/powerpoint/2010/main" val="40771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F7D31-B6C6-48E5-A4DB-DC28AC3C95AC}"/>
              </a:ext>
            </a:extLst>
          </p:cNvPr>
          <p:cNvSpPr>
            <a:spLocks noGrp="1"/>
          </p:cNvSpPr>
          <p:nvPr>
            <p:ph type="title"/>
          </p:nvPr>
        </p:nvSpPr>
        <p:spPr>
          <a:xfrm>
            <a:off x="333272" y="358435"/>
            <a:ext cx="6988609" cy="1325563"/>
          </a:xfrm>
        </p:spPr>
        <p:txBody>
          <a:bodyPr/>
          <a:lstStyle/>
          <a:p>
            <a:r>
              <a:rPr lang="en-GB" sz="4400" dirty="0">
                <a:solidFill>
                  <a:schemeClr val="tx2"/>
                </a:solidFill>
                <a:latin typeface="+mn-lt"/>
              </a:rPr>
              <a:t>Food preparation - 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681990" cy="461665"/>
          </a:xfrm>
          <a:prstGeom prst="rect">
            <a:avLst/>
          </a:prstGeom>
        </p:spPr>
        <p:txBody>
          <a:bodyPr wrap="square">
            <a:spAutoFit/>
          </a:bodyPr>
          <a:lstStyle/>
          <a:p>
            <a:r>
              <a:rPr lang="en-GB" sz="2400" u="sng" dirty="0"/>
              <a:t>What food safety risks might occur during food preparation?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574410" y="1928799"/>
            <a:ext cx="6440852" cy="2138272"/>
          </a:xfrm>
        </p:spPr>
        <p:txBody>
          <a:bodyPr/>
          <a:lstStyle/>
          <a:p>
            <a:r>
              <a:rPr lang="en-GB" sz="2400" dirty="0"/>
              <a:t> Do you prepare or cook food when ill?</a:t>
            </a:r>
          </a:p>
          <a:p>
            <a:r>
              <a:rPr lang="en-GB" sz="2400" dirty="0"/>
              <a:t> What tools would you use to prepare raw meat and vegetables?</a:t>
            </a:r>
          </a:p>
          <a:p>
            <a:r>
              <a:rPr lang="en-GB" sz="2400" dirty="0"/>
              <a:t> How do you handle raw meat?</a:t>
            </a:r>
          </a:p>
          <a:p>
            <a:r>
              <a:rPr lang="en-GB" sz="2400" dirty="0"/>
              <a:t> At what points should you wash hands?</a:t>
            </a:r>
          </a:p>
          <a:p>
            <a:r>
              <a:rPr lang="en-GB" sz="2400" dirty="0"/>
              <a:t> How do you clean surfaces/utensils?</a:t>
            </a:r>
          </a:p>
          <a:p>
            <a:r>
              <a:rPr lang="en-GB" sz="2400" dirty="0"/>
              <a:t> Do you wash raw fruits and vegetables?</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ADB87BBA-54B9-454D-B20A-4B65B58BE35A}"/>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0" y="2498650"/>
            <a:ext cx="2626242" cy="2227167"/>
          </a:xfrm>
          <a:prstGeom prst="rect">
            <a:avLst/>
          </a:prstGeom>
        </p:spPr>
      </p:pic>
      <p:sp>
        <p:nvSpPr>
          <p:cNvPr id="8" name="Rectangle 7">
            <a:extLst>
              <a:ext uri="{FF2B5EF4-FFF2-40B4-BE49-F238E27FC236}">
                <a16:creationId xmlns:a16="http://schemas.microsoft.com/office/drawing/2014/main" id="{5B4B2F58-849A-4AC7-B5A7-C896E09524D6}"/>
              </a:ext>
            </a:extLst>
          </p:cNvPr>
          <p:cNvSpPr/>
          <p:nvPr/>
        </p:nvSpPr>
        <p:spPr>
          <a:xfrm>
            <a:off x="333272" y="5981700"/>
            <a:ext cx="8417028"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spTree>
    <p:extLst>
      <p:ext uri="{BB962C8B-B14F-4D97-AF65-F5344CB8AC3E}">
        <p14:creationId xmlns:p14="http://schemas.microsoft.com/office/powerpoint/2010/main" val="247984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E24F5-5B80-4C0B-97CB-F24512504B1D}"/>
              </a:ext>
            </a:extLst>
          </p:cNvPr>
          <p:cNvSpPr>
            <a:spLocks noGrp="1"/>
          </p:cNvSpPr>
          <p:nvPr>
            <p:ph type="title"/>
          </p:nvPr>
        </p:nvSpPr>
        <p:spPr>
          <a:xfrm>
            <a:off x="333272" y="325135"/>
            <a:ext cx="8563077" cy="1325563"/>
          </a:xfrm>
        </p:spPr>
        <p:txBody>
          <a:bodyPr/>
          <a:lstStyle/>
          <a:p>
            <a:r>
              <a:rPr lang="en-GB" sz="4400" dirty="0">
                <a:solidFill>
                  <a:schemeClr val="tx2"/>
                </a:solidFill>
                <a:latin typeface="+mn-lt"/>
              </a:rPr>
              <a:t>Food preparation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681990" cy="461665"/>
          </a:xfrm>
          <a:prstGeom prst="rect">
            <a:avLst/>
          </a:prstGeom>
        </p:spPr>
        <p:txBody>
          <a:bodyPr wrap="square">
            <a:spAutoFit/>
          </a:bodyPr>
          <a:lstStyle/>
          <a:p>
            <a:r>
              <a:rPr lang="en-GB" sz="2400" u="sng" dirty="0"/>
              <a:t>How can we reduce food safety risks during food preparation?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080103" y="1650698"/>
            <a:ext cx="6935158" cy="2138272"/>
          </a:xfrm>
        </p:spPr>
        <p:txBody>
          <a:bodyPr/>
          <a:lstStyle/>
          <a:p>
            <a:r>
              <a:rPr lang="en-GB" sz="2400" u="sng" dirty="0">
                <a:solidFill>
                  <a:schemeClr val="tx2"/>
                </a:solidFill>
              </a:rPr>
              <a:t> </a:t>
            </a:r>
            <a:r>
              <a:rPr lang="en-GB" sz="2000" u="sng" dirty="0">
                <a:solidFill>
                  <a:schemeClr val="tx2"/>
                </a:solidFill>
              </a:rPr>
              <a:t>Don’t prepare food </a:t>
            </a:r>
            <a:r>
              <a:rPr lang="en-GB" sz="2000" dirty="0"/>
              <a:t>or</a:t>
            </a:r>
            <a:r>
              <a:rPr lang="en-GB" sz="2000" dirty="0">
                <a:solidFill>
                  <a:schemeClr val="tx2"/>
                </a:solidFill>
              </a:rPr>
              <a:t> </a:t>
            </a:r>
            <a:r>
              <a:rPr lang="en-GB" sz="2000" dirty="0"/>
              <a:t>cook for others if you are ill</a:t>
            </a:r>
            <a:endParaRPr lang="en-GB" sz="2000" dirty="0">
              <a:solidFill>
                <a:schemeClr val="tx2"/>
              </a:solidFill>
            </a:endParaRPr>
          </a:p>
          <a:p>
            <a:r>
              <a:rPr lang="en-GB" sz="2000" dirty="0">
                <a:solidFill>
                  <a:schemeClr val="tx2"/>
                </a:solidFill>
              </a:rPr>
              <a:t> </a:t>
            </a:r>
            <a:r>
              <a:rPr lang="en-GB" sz="2000" u="sng" dirty="0">
                <a:solidFill>
                  <a:schemeClr val="tx2"/>
                </a:solidFill>
              </a:rPr>
              <a:t>Use</a:t>
            </a:r>
            <a:r>
              <a:rPr lang="en-GB" sz="2000" dirty="0">
                <a:solidFill>
                  <a:schemeClr val="tx2"/>
                </a:solidFill>
              </a:rPr>
              <a:t> separate</a:t>
            </a:r>
            <a:r>
              <a:rPr lang="en-GB" sz="2000" dirty="0"/>
              <a:t> </a:t>
            </a:r>
            <a:r>
              <a:rPr lang="en-GB" sz="2000" dirty="0">
                <a:solidFill>
                  <a:schemeClr val="tx2"/>
                </a:solidFill>
              </a:rPr>
              <a:t>chopping boards </a:t>
            </a:r>
            <a:r>
              <a:rPr lang="en-GB" sz="2000" dirty="0"/>
              <a:t>and </a:t>
            </a:r>
            <a:r>
              <a:rPr lang="en-GB" sz="2000" dirty="0">
                <a:solidFill>
                  <a:schemeClr val="tx2"/>
                </a:solidFill>
              </a:rPr>
              <a:t>knives</a:t>
            </a:r>
            <a:r>
              <a:rPr lang="en-GB" sz="2000" dirty="0"/>
              <a:t> for cutting meat and vegetables</a:t>
            </a:r>
          </a:p>
          <a:p>
            <a:r>
              <a:rPr lang="en-GB" sz="2000" dirty="0"/>
              <a:t> </a:t>
            </a:r>
            <a:r>
              <a:rPr lang="en-GB" sz="2000" u="sng" dirty="0">
                <a:solidFill>
                  <a:schemeClr val="tx2"/>
                </a:solidFill>
              </a:rPr>
              <a:t>Wash</a:t>
            </a:r>
            <a:r>
              <a:rPr lang="en-GB" sz="2000" dirty="0">
                <a:solidFill>
                  <a:schemeClr val="tx2"/>
                </a:solidFill>
              </a:rPr>
              <a:t> </a:t>
            </a:r>
            <a:r>
              <a:rPr lang="en-GB" sz="2000" dirty="0"/>
              <a:t>hands with </a:t>
            </a:r>
            <a:r>
              <a:rPr lang="en-GB" sz="2000" dirty="0">
                <a:solidFill>
                  <a:schemeClr val="tx2"/>
                </a:solidFill>
              </a:rPr>
              <a:t>soap </a:t>
            </a:r>
            <a:r>
              <a:rPr lang="en-GB" sz="2000" dirty="0"/>
              <a:t>and water and clean surfaces</a:t>
            </a:r>
          </a:p>
          <a:p>
            <a:r>
              <a:rPr lang="en-GB" sz="2000" u="sng" dirty="0">
                <a:solidFill>
                  <a:schemeClr val="tx2"/>
                </a:solidFill>
              </a:rPr>
              <a:t>Use</a:t>
            </a:r>
            <a:r>
              <a:rPr lang="en-GB" sz="2000" dirty="0"/>
              <a:t> </a:t>
            </a:r>
            <a:r>
              <a:rPr lang="en-GB" sz="2000" dirty="0">
                <a:solidFill>
                  <a:schemeClr val="tx2"/>
                </a:solidFill>
              </a:rPr>
              <a:t>separate cloths / dish brushes </a:t>
            </a:r>
            <a:r>
              <a:rPr lang="en-GB" sz="2000" dirty="0"/>
              <a:t>for washing dishes, cleaning surfaces, and drying hands. Make sure to dry them after use and replace regularly </a:t>
            </a:r>
          </a:p>
          <a:p>
            <a:r>
              <a:rPr lang="en-GB" sz="2000" b="1" u="sng" dirty="0">
                <a:solidFill>
                  <a:schemeClr val="tx2"/>
                </a:solidFill>
              </a:rPr>
              <a:t>Do NOT</a:t>
            </a:r>
            <a:r>
              <a:rPr lang="en-GB" sz="2000" b="1" dirty="0">
                <a:solidFill>
                  <a:schemeClr val="tx2"/>
                </a:solidFill>
              </a:rPr>
              <a:t> </a:t>
            </a:r>
            <a:r>
              <a:rPr lang="en-GB" sz="2000" dirty="0">
                <a:solidFill>
                  <a:schemeClr val="tx2"/>
                </a:solidFill>
              </a:rPr>
              <a:t>wash chicken </a:t>
            </a:r>
            <a:r>
              <a:rPr lang="en-GB" sz="2000" dirty="0"/>
              <a:t>or other meat but </a:t>
            </a:r>
            <a:r>
              <a:rPr lang="en-GB" sz="2000" b="1" u="sng" dirty="0"/>
              <a:t>DO</a:t>
            </a:r>
            <a:r>
              <a:rPr lang="en-GB" sz="2000" dirty="0"/>
              <a:t> wash raw fruits and vegetables</a:t>
            </a:r>
          </a:p>
          <a:p>
            <a:endParaRPr lang="en-GB" sz="2000" dirty="0"/>
          </a:p>
          <a:p>
            <a:r>
              <a:rPr lang="en-GB" sz="2000" dirty="0"/>
              <a:t> All of the above can help to reduce the risk of cross-contamination onto other foods, and surfaces</a:t>
            </a:r>
          </a:p>
        </p:txBody>
      </p:sp>
      <p:pic>
        <p:nvPicPr>
          <p:cNvPr id="8" name="Picture 7">
            <a:extLst>
              <a:ext uri="{FF2B5EF4-FFF2-40B4-BE49-F238E27FC236}">
                <a16:creationId xmlns:a16="http://schemas.microsoft.com/office/drawing/2014/main" id="{FC0A8B37-DC10-43EF-B88D-BA76BDAF0F47}"/>
              </a:ex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19760" t="-528" r="17377" b="528"/>
          <a:stretch/>
        </p:blipFill>
        <p:spPr>
          <a:xfrm>
            <a:off x="203167" y="2945219"/>
            <a:ext cx="1689428" cy="1989446"/>
          </a:xfrm>
          <a:prstGeom prst="rect">
            <a:avLst/>
          </a:prstGeom>
        </p:spPr>
      </p:pic>
    </p:spTree>
    <p:extLst>
      <p:ext uri="{BB962C8B-B14F-4D97-AF65-F5344CB8AC3E}">
        <p14:creationId xmlns:p14="http://schemas.microsoft.com/office/powerpoint/2010/main" val="103030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8878D-2A80-41E0-8D66-419A90282910}"/>
              </a:ext>
            </a:extLst>
          </p:cNvPr>
          <p:cNvSpPr>
            <a:spLocks noGrp="1"/>
          </p:cNvSpPr>
          <p:nvPr>
            <p:ph type="title"/>
          </p:nvPr>
        </p:nvSpPr>
        <p:spPr>
          <a:xfrm>
            <a:off x="448510" y="380279"/>
            <a:ext cx="6444150" cy="1325563"/>
          </a:xfrm>
        </p:spPr>
        <p:txBody>
          <a:bodyPr/>
          <a:lstStyle/>
          <a:p>
            <a:r>
              <a:rPr lang="en-GB" sz="4400" dirty="0">
                <a:solidFill>
                  <a:schemeClr val="tx2"/>
                </a:solidFill>
                <a:latin typeface="+mn-lt"/>
              </a:rPr>
              <a:t>Cooking food - Risks</a:t>
            </a:r>
            <a:br>
              <a:rPr lang="en-GB" sz="3600" dirty="0">
                <a:solidFill>
                  <a:srgbClr val="1E9399"/>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605188" y="1035958"/>
            <a:ext cx="7952874" cy="461665"/>
          </a:xfrm>
          <a:prstGeom prst="rect">
            <a:avLst/>
          </a:prstGeom>
        </p:spPr>
        <p:txBody>
          <a:bodyPr wrap="square">
            <a:spAutoFit/>
          </a:bodyPr>
          <a:lstStyle/>
          <a:p>
            <a:r>
              <a:rPr lang="en-GB" sz="2400" u="sng" dirty="0"/>
              <a:t>What food safety risks might occur when cooking food?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477386" y="2534883"/>
            <a:ext cx="6543120" cy="2138272"/>
          </a:xfrm>
        </p:spPr>
        <p:txBody>
          <a:bodyPr/>
          <a:lstStyle/>
          <a:p>
            <a:r>
              <a:rPr lang="en-GB" sz="2400" dirty="0"/>
              <a:t> How do you cook raw meat?</a:t>
            </a:r>
          </a:p>
          <a:p>
            <a:r>
              <a:rPr lang="en-GB" sz="2400" dirty="0"/>
              <a:t> How do you cook eggs?</a:t>
            </a:r>
          </a:p>
          <a:p>
            <a:r>
              <a:rPr lang="en-GB" sz="2400" dirty="0"/>
              <a:t> How do you check if meat is cooked through?</a:t>
            </a:r>
          </a:p>
          <a:p>
            <a:r>
              <a:rPr lang="en-GB" sz="2400" dirty="0"/>
              <a:t> What could distract you in the kitchen?</a:t>
            </a:r>
          </a:p>
          <a:p>
            <a:endParaRPr lang="en-GB" dirty="0"/>
          </a:p>
          <a:p>
            <a:endParaRPr lang="en-GB" dirty="0"/>
          </a:p>
          <a:p>
            <a:endParaRPr lang="en-GB" dirty="0"/>
          </a:p>
          <a:p>
            <a:endParaRPr lang="en-GB" dirty="0"/>
          </a:p>
        </p:txBody>
      </p:sp>
      <p:pic>
        <p:nvPicPr>
          <p:cNvPr id="10" name="Picture 9">
            <a:extLst>
              <a:ext uri="{FF2B5EF4-FFF2-40B4-BE49-F238E27FC236}">
                <a16:creationId xmlns:a16="http://schemas.microsoft.com/office/drawing/2014/main" id="{32B8A836-34FD-49CD-A07F-B058477808CB}"/>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4236" r="75420" b="40659"/>
          <a:stretch/>
        </p:blipFill>
        <p:spPr bwMode="auto">
          <a:xfrm>
            <a:off x="333272" y="2319488"/>
            <a:ext cx="2333662" cy="2252512"/>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08C2C0F4-32A1-403A-AF5E-7840329AF8AB}"/>
              </a:ext>
            </a:extLst>
          </p:cNvPr>
          <p:cNvSpPr/>
          <p:nvPr/>
        </p:nvSpPr>
        <p:spPr>
          <a:xfrm>
            <a:off x="228600" y="5822042"/>
            <a:ext cx="85217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spTree>
    <p:extLst>
      <p:ext uri="{BB962C8B-B14F-4D97-AF65-F5344CB8AC3E}">
        <p14:creationId xmlns:p14="http://schemas.microsoft.com/office/powerpoint/2010/main" val="60628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1C8EF-84EF-4863-984D-650898DAFB1F}"/>
              </a:ext>
            </a:extLst>
          </p:cNvPr>
          <p:cNvSpPr>
            <a:spLocks noGrp="1"/>
          </p:cNvSpPr>
          <p:nvPr>
            <p:ph type="title"/>
          </p:nvPr>
        </p:nvSpPr>
        <p:spPr>
          <a:xfrm>
            <a:off x="333273" y="312865"/>
            <a:ext cx="7015764" cy="1325563"/>
          </a:xfrm>
        </p:spPr>
        <p:txBody>
          <a:bodyPr/>
          <a:lstStyle/>
          <a:p>
            <a:r>
              <a:rPr lang="en-GB" sz="4400" dirty="0">
                <a:solidFill>
                  <a:schemeClr val="tx2"/>
                </a:solidFill>
                <a:latin typeface="+mn-lt"/>
              </a:rPr>
              <a:t>Cooking food - Solutions</a:t>
            </a:r>
            <a:br>
              <a:rPr lang="en-GB" sz="4400" dirty="0">
                <a:solidFill>
                  <a:schemeClr val="tx2"/>
                </a:solidFill>
                <a:latin typeface="+mn-lt"/>
              </a:rPr>
            </a:br>
            <a:endParaRPr lang="en-GB" sz="4400" dirty="0">
              <a:solidFill>
                <a:schemeClr val="tx2"/>
              </a:solidFill>
              <a:latin typeface="+mn-lt"/>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681990" cy="461665"/>
          </a:xfrm>
          <a:prstGeom prst="rect">
            <a:avLst/>
          </a:prstGeom>
        </p:spPr>
        <p:txBody>
          <a:bodyPr wrap="square">
            <a:spAutoFit/>
          </a:bodyPr>
          <a:lstStyle/>
          <a:p>
            <a:r>
              <a:rPr lang="en-GB" sz="2400" u="sng" dirty="0"/>
              <a:t>How can we reduce food safety risks during cooking?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1961779" y="1827274"/>
            <a:ext cx="6596283" cy="2138272"/>
          </a:xfrm>
        </p:spPr>
        <p:txBody>
          <a:bodyPr/>
          <a:lstStyle/>
          <a:p>
            <a:r>
              <a:rPr lang="en-GB" sz="2000" dirty="0">
                <a:solidFill>
                  <a:schemeClr val="tx2"/>
                </a:solidFill>
              </a:rPr>
              <a:t> </a:t>
            </a:r>
            <a:r>
              <a:rPr lang="en-GB" sz="2000" u="sng" dirty="0">
                <a:solidFill>
                  <a:schemeClr val="tx2"/>
                </a:solidFill>
              </a:rPr>
              <a:t>Check </a:t>
            </a:r>
            <a:r>
              <a:rPr lang="en-GB" sz="2000" dirty="0"/>
              <a:t>meat is cooked </a:t>
            </a:r>
            <a:r>
              <a:rPr lang="en-GB" sz="2000" dirty="0">
                <a:solidFill>
                  <a:schemeClr val="tx2"/>
                </a:solidFill>
              </a:rPr>
              <a:t>thoroughly</a:t>
            </a:r>
            <a:r>
              <a:rPr lang="en-GB" sz="2000" dirty="0"/>
              <a:t> using a meat thermometer, by inserting it at the thickest part and wait 15 seconds. For smaller pieces of meat cut at its thickest part – making sure there are no pink bits </a:t>
            </a:r>
          </a:p>
          <a:p>
            <a:r>
              <a:rPr lang="en-GB" sz="2000" dirty="0">
                <a:solidFill>
                  <a:schemeClr val="tx2"/>
                </a:solidFill>
              </a:rPr>
              <a:t> </a:t>
            </a:r>
            <a:r>
              <a:rPr lang="en-GB" sz="2000" u="sng" dirty="0">
                <a:solidFill>
                  <a:schemeClr val="tx2"/>
                </a:solidFill>
              </a:rPr>
              <a:t>Cook</a:t>
            </a:r>
            <a:r>
              <a:rPr lang="en-GB" sz="2000" dirty="0">
                <a:solidFill>
                  <a:schemeClr val="tx2"/>
                </a:solidFill>
              </a:rPr>
              <a:t> </a:t>
            </a:r>
            <a:r>
              <a:rPr lang="en-GB" sz="2000" dirty="0"/>
              <a:t>eggs thoroughly - </a:t>
            </a:r>
            <a:r>
              <a:rPr lang="en-GB" sz="2000" i="1" dirty="0"/>
              <a:t>Salmonella</a:t>
            </a:r>
            <a:r>
              <a:rPr lang="en-GB" sz="2000" dirty="0"/>
              <a:t>  is naturally found in </a:t>
            </a:r>
            <a:r>
              <a:rPr lang="en-GB" sz="2000" dirty="0">
                <a:solidFill>
                  <a:schemeClr val="tx2"/>
                </a:solidFill>
              </a:rPr>
              <a:t>eggs</a:t>
            </a:r>
            <a:endParaRPr lang="en-GB" sz="2000" dirty="0"/>
          </a:p>
          <a:p>
            <a:r>
              <a:rPr lang="en-GB" sz="2000" dirty="0"/>
              <a:t> </a:t>
            </a:r>
            <a:r>
              <a:rPr lang="en-GB" sz="2000" u="sng" dirty="0">
                <a:solidFill>
                  <a:schemeClr val="tx2"/>
                </a:solidFill>
              </a:rPr>
              <a:t>If</a:t>
            </a:r>
            <a:r>
              <a:rPr lang="en-GB" sz="2000" dirty="0"/>
              <a:t> you eat non British Lion marked eggs and serve them raw or undercooked, (e.g. ‘wet’ scrambled eggs) you are at greater risk of getting ill from </a:t>
            </a:r>
            <a:r>
              <a:rPr lang="en-GB" sz="2000" i="1" dirty="0"/>
              <a:t>Salmonella</a:t>
            </a:r>
          </a:p>
          <a:p>
            <a:r>
              <a:rPr lang="en-GB" sz="2000" dirty="0"/>
              <a:t> </a:t>
            </a:r>
            <a:r>
              <a:rPr lang="en-GB" sz="2000" u="sng" dirty="0">
                <a:solidFill>
                  <a:schemeClr val="tx2"/>
                </a:solidFill>
              </a:rPr>
              <a:t>Be aware</a:t>
            </a:r>
            <a:r>
              <a:rPr lang="en-GB" sz="2000" dirty="0">
                <a:solidFill>
                  <a:schemeClr val="tx2"/>
                </a:solidFill>
              </a:rPr>
              <a:t> </a:t>
            </a:r>
            <a:r>
              <a:rPr lang="en-GB" sz="2000" dirty="0"/>
              <a:t>of </a:t>
            </a:r>
            <a:r>
              <a:rPr lang="en-GB" sz="2000" dirty="0">
                <a:solidFill>
                  <a:schemeClr val="tx2"/>
                </a:solidFill>
              </a:rPr>
              <a:t>distractions</a:t>
            </a:r>
            <a:r>
              <a:rPr lang="en-GB" sz="2000" b="1" dirty="0">
                <a:solidFill>
                  <a:schemeClr val="tx2"/>
                </a:solidFill>
              </a:rPr>
              <a:t> </a:t>
            </a:r>
            <a:r>
              <a:rPr lang="en-GB" sz="2000" dirty="0"/>
              <a:t>to ensure you don’t miss food safety steps – phones and tablets can be a source of cross-contamination</a:t>
            </a:r>
          </a:p>
          <a:p>
            <a:endParaRPr lang="en-GB" dirty="0"/>
          </a:p>
        </p:txBody>
      </p:sp>
      <p:pic>
        <p:nvPicPr>
          <p:cNvPr id="10" name="Picture 9">
            <a:extLst>
              <a:ext uri="{FF2B5EF4-FFF2-40B4-BE49-F238E27FC236}">
                <a16:creationId xmlns:a16="http://schemas.microsoft.com/office/drawing/2014/main" id="{32B8A836-34FD-49CD-A07F-B058477808CB}"/>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4236" r="75420" b="40659"/>
          <a:stretch/>
        </p:blipFill>
        <p:spPr bwMode="auto">
          <a:xfrm>
            <a:off x="106326" y="2796363"/>
            <a:ext cx="2317898" cy="21290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30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9420A-204A-4E83-83A8-873A7E510515}"/>
              </a:ext>
            </a:extLst>
          </p:cNvPr>
          <p:cNvSpPr>
            <a:spLocks noGrp="1"/>
          </p:cNvSpPr>
          <p:nvPr>
            <p:ph type="title"/>
          </p:nvPr>
        </p:nvSpPr>
        <p:spPr>
          <a:xfrm>
            <a:off x="448510" y="424474"/>
            <a:ext cx="7001087" cy="1325563"/>
          </a:xfrm>
        </p:spPr>
        <p:txBody>
          <a:bodyPr/>
          <a:lstStyle/>
          <a:p>
            <a:r>
              <a:rPr lang="en-GB" sz="4400" dirty="0">
                <a:solidFill>
                  <a:schemeClr val="tx2"/>
                </a:solidFill>
                <a:latin typeface="+mn-lt"/>
              </a:rPr>
              <a:t>Storing leftovers - 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701440" y="1119995"/>
            <a:ext cx="7952874" cy="461665"/>
          </a:xfrm>
          <a:prstGeom prst="rect">
            <a:avLst/>
          </a:prstGeom>
        </p:spPr>
        <p:txBody>
          <a:bodyPr wrap="square">
            <a:spAutoFit/>
          </a:bodyPr>
          <a:lstStyle/>
          <a:p>
            <a:r>
              <a:rPr lang="en-GB" sz="2400" u="sng" dirty="0"/>
              <a:t>What food safety risks might occur with storing leftovers?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593623" y="2574125"/>
            <a:ext cx="6181613" cy="2138272"/>
          </a:xfrm>
        </p:spPr>
        <p:txBody>
          <a:bodyPr/>
          <a:lstStyle/>
          <a:p>
            <a:r>
              <a:rPr lang="en-GB" sz="2400" dirty="0"/>
              <a:t> How do you cool the food after cooking?</a:t>
            </a:r>
          </a:p>
          <a:p>
            <a:r>
              <a:rPr lang="en-GB" sz="2400" dirty="0"/>
              <a:t> How do you defrost your food?</a:t>
            </a:r>
          </a:p>
          <a:p>
            <a:r>
              <a:rPr lang="en-GB" sz="2400" dirty="0"/>
              <a:t> Where do you store the leftovers? </a:t>
            </a:r>
          </a:p>
          <a:p>
            <a:r>
              <a:rPr lang="en-GB" sz="2400" dirty="0"/>
              <a:t> How many times can you reheat leftovers? </a:t>
            </a:r>
          </a:p>
          <a:p>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8F13DF28-96A3-4D7E-BC8A-AA5F99C0135B}"/>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8893" t="65546" r="41569" b="18365"/>
          <a:stretch/>
        </p:blipFill>
        <p:spPr bwMode="auto">
          <a:xfrm>
            <a:off x="0" y="1840320"/>
            <a:ext cx="2593623" cy="2402686"/>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03765BF-FA40-4BE6-A577-F175738F5699}"/>
              </a:ext>
            </a:extLst>
          </p:cNvPr>
          <p:cNvSpPr/>
          <p:nvPr/>
        </p:nvSpPr>
        <p:spPr>
          <a:xfrm>
            <a:off x="219075" y="5886450"/>
            <a:ext cx="8531225" cy="72938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spTree>
    <p:extLst>
      <p:ext uri="{BB962C8B-B14F-4D97-AF65-F5344CB8AC3E}">
        <p14:creationId xmlns:p14="http://schemas.microsoft.com/office/powerpoint/2010/main" val="135922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0AEA7-27C4-4192-A67C-3F3517B8DEBB}"/>
              </a:ext>
            </a:extLst>
          </p:cNvPr>
          <p:cNvSpPr>
            <a:spLocks noGrp="1"/>
          </p:cNvSpPr>
          <p:nvPr>
            <p:ph type="title"/>
          </p:nvPr>
        </p:nvSpPr>
        <p:spPr>
          <a:xfrm>
            <a:off x="257175" y="413447"/>
            <a:ext cx="7491096" cy="1325563"/>
          </a:xfrm>
        </p:spPr>
        <p:txBody>
          <a:bodyPr/>
          <a:lstStyle/>
          <a:p>
            <a:r>
              <a:rPr lang="en-GB" sz="4400" dirty="0">
                <a:solidFill>
                  <a:schemeClr val="tx2"/>
                </a:solidFill>
                <a:latin typeface="+mn-lt"/>
              </a:rPr>
              <a:t>Storing leftovers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117987" y="1058792"/>
            <a:ext cx="9026013" cy="461665"/>
          </a:xfrm>
          <a:prstGeom prst="rect">
            <a:avLst/>
          </a:prstGeom>
        </p:spPr>
        <p:txBody>
          <a:bodyPr wrap="square">
            <a:spAutoFit/>
          </a:bodyPr>
          <a:lstStyle/>
          <a:p>
            <a:r>
              <a:rPr lang="en-GB" sz="2400" u="sng" dirty="0"/>
              <a:t>How can we reduce food safety risks during storage of leftovers?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661232" y="2220268"/>
            <a:ext cx="5926432" cy="2138272"/>
          </a:xfrm>
        </p:spPr>
        <p:txBody>
          <a:bodyPr/>
          <a:lstStyle/>
          <a:p>
            <a:r>
              <a:rPr lang="en-GB" sz="2400" dirty="0"/>
              <a:t> </a:t>
            </a:r>
            <a:r>
              <a:rPr lang="en-GB" sz="2400" u="sng" dirty="0">
                <a:solidFill>
                  <a:schemeClr val="tx2"/>
                </a:solidFill>
              </a:rPr>
              <a:t>Cool</a:t>
            </a:r>
            <a:r>
              <a:rPr lang="en-GB" sz="2400" dirty="0">
                <a:solidFill>
                  <a:schemeClr val="tx2"/>
                </a:solidFill>
              </a:rPr>
              <a:t> </a:t>
            </a:r>
            <a:r>
              <a:rPr lang="en-GB" sz="2400" dirty="0"/>
              <a:t>and place leftovers in the </a:t>
            </a:r>
            <a:r>
              <a:rPr lang="en-GB" sz="2400" dirty="0">
                <a:solidFill>
                  <a:schemeClr val="tx2"/>
                </a:solidFill>
              </a:rPr>
              <a:t>fridge</a:t>
            </a:r>
            <a:r>
              <a:rPr lang="en-GB" sz="2400" dirty="0"/>
              <a:t> within </a:t>
            </a:r>
            <a:r>
              <a:rPr lang="en-GB" sz="2400" u="sng" dirty="0">
                <a:solidFill>
                  <a:schemeClr val="accent1"/>
                </a:solidFill>
              </a:rPr>
              <a:t>two </a:t>
            </a:r>
            <a:r>
              <a:rPr lang="en-GB" sz="2400" dirty="0"/>
              <a:t>hours. Keep the fridge at 4°C</a:t>
            </a:r>
          </a:p>
          <a:p>
            <a:r>
              <a:rPr lang="en-GB" sz="2400" dirty="0">
                <a:solidFill>
                  <a:schemeClr val="tx2"/>
                </a:solidFill>
              </a:rPr>
              <a:t> </a:t>
            </a:r>
            <a:r>
              <a:rPr lang="en-GB" sz="2400" u="sng" dirty="0">
                <a:solidFill>
                  <a:schemeClr val="tx2"/>
                </a:solidFill>
              </a:rPr>
              <a:t>Reheat leftovers</a:t>
            </a:r>
            <a:r>
              <a:rPr lang="en-GB" sz="2400" dirty="0">
                <a:solidFill>
                  <a:schemeClr val="tx2"/>
                </a:solidFill>
              </a:rPr>
              <a:t> </a:t>
            </a:r>
            <a:r>
              <a:rPr lang="en-GB" sz="2400" dirty="0"/>
              <a:t>thoroughly</a:t>
            </a:r>
          </a:p>
          <a:p>
            <a:r>
              <a:rPr lang="en-GB" sz="2400" u="sng" dirty="0">
                <a:solidFill>
                  <a:schemeClr val="tx2"/>
                </a:solidFill>
              </a:rPr>
              <a:t>Keep leftovers </a:t>
            </a:r>
            <a:r>
              <a:rPr lang="en-GB" sz="2400" dirty="0"/>
              <a:t>for no more than </a:t>
            </a:r>
            <a:r>
              <a:rPr lang="en-GB" sz="2400" u="sng" dirty="0">
                <a:solidFill>
                  <a:schemeClr val="accent1"/>
                </a:solidFill>
              </a:rPr>
              <a:t>two</a:t>
            </a:r>
            <a:r>
              <a:rPr lang="en-GB" sz="2400" dirty="0"/>
              <a:t> days</a:t>
            </a:r>
          </a:p>
          <a:p>
            <a:r>
              <a:rPr lang="en-GB" sz="2400" dirty="0">
                <a:solidFill>
                  <a:schemeClr val="tx2"/>
                </a:solidFill>
              </a:rPr>
              <a:t> </a:t>
            </a:r>
            <a:r>
              <a:rPr lang="en-GB" sz="2400" u="sng" dirty="0">
                <a:solidFill>
                  <a:schemeClr val="tx2"/>
                </a:solidFill>
              </a:rPr>
              <a:t>Defrost food</a:t>
            </a:r>
            <a:r>
              <a:rPr lang="en-GB" sz="2400" dirty="0"/>
              <a:t> in the fridge not at room temperature</a:t>
            </a:r>
          </a:p>
          <a:p>
            <a:r>
              <a:rPr lang="en-GB" sz="2400" dirty="0"/>
              <a:t> </a:t>
            </a:r>
            <a:r>
              <a:rPr lang="en-GB" sz="2400" u="sng" dirty="0">
                <a:solidFill>
                  <a:schemeClr val="tx2"/>
                </a:solidFill>
              </a:rPr>
              <a:t>Put</a:t>
            </a:r>
            <a:r>
              <a:rPr lang="en-GB" sz="2400" dirty="0">
                <a:solidFill>
                  <a:schemeClr val="tx2"/>
                </a:solidFill>
              </a:rPr>
              <a:t> labels </a:t>
            </a:r>
            <a:r>
              <a:rPr lang="en-GB" sz="2400" dirty="0"/>
              <a:t>and dates on leftovers</a:t>
            </a:r>
          </a:p>
          <a:p>
            <a:r>
              <a:rPr lang="en-GB" sz="2400" dirty="0">
                <a:solidFill>
                  <a:schemeClr val="tx2"/>
                </a:solidFill>
              </a:rPr>
              <a:t> </a:t>
            </a:r>
            <a:r>
              <a:rPr lang="en-GB" sz="2400" u="sng" dirty="0">
                <a:solidFill>
                  <a:schemeClr val="tx2"/>
                </a:solidFill>
              </a:rPr>
              <a:t>Freeze leftovers</a:t>
            </a:r>
            <a:r>
              <a:rPr lang="en-GB" sz="2400" dirty="0">
                <a:solidFill>
                  <a:schemeClr val="tx2"/>
                </a:solidFill>
              </a:rPr>
              <a:t> </a:t>
            </a:r>
            <a:r>
              <a:rPr lang="en-GB" sz="2400" dirty="0"/>
              <a:t>and note down the date</a:t>
            </a:r>
          </a:p>
          <a:p>
            <a:endParaRPr lang="en-GB" sz="2400" dirty="0"/>
          </a:p>
          <a:p>
            <a:endParaRPr lang="en-GB" dirty="0"/>
          </a:p>
        </p:txBody>
      </p:sp>
      <p:pic>
        <p:nvPicPr>
          <p:cNvPr id="6" name="Picture 5">
            <a:extLst>
              <a:ext uri="{FF2B5EF4-FFF2-40B4-BE49-F238E27FC236}">
                <a16:creationId xmlns:a16="http://schemas.microsoft.com/office/drawing/2014/main" id="{8887F882-6D86-4BC7-8179-51C41206E918}"/>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28893" t="65546" r="41569" b="18365"/>
          <a:stretch/>
        </p:blipFill>
        <p:spPr bwMode="auto">
          <a:xfrm>
            <a:off x="117987" y="2482973"/>
            <a:ext cx="2593623" cy="24026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26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0CE48-DBCC-445B-975D-494885F7DB82}"/>
              </a:ext>
            </a:extLst>
          </p:cNvPr>
          <p:cNvSpPr>
            <a:spLocks noGrp="1"/>
          </p:cNvSpPr>
          <p:nvPr>
            <p:ph type="title"/>
          </p:nvPr>
        </p:nvSpPr>
        <p:spPr>
          <a:xfrm>
            <a:off x="235408" y="294667"/>
            <a:ext cx="6036655" cy="1325563"/>
          </a:xfrm>
        </p:spPr>
        <p:txBody>
          <a:bodyPr/>
          <a:lstStyle/>
          <a:p>
            <a:r>
              <a:rPr lang="en-GB" sz="4400" dirty="0">
                <a:solidFill>
                  <a:schemeClr val="tx2"/>
                </a:solidFill>
                <a:latin typeface="+mn-lt"/>
              </a:rPr>
              <a:t>Optional activity</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137544" y="896225"/>
            <a:ext cx="8681990" cy="584775"/>
          </a:xfrm>
          <a:prstGeom prst="rect">
            <a:avLst/>
          </a:prstGeom>
        </p:spPr>
        <p:txBody>
          <a:bodyPr wrap="square">
            <a:spAutoFit/>
          </a:bodyPr>
          <a:lstStyle/>
          <a:p>
            <a:pPr algn="ctr"/>
            <a:r>
              <a:rPr lang="en-GB" sz="3200" u="sng" dirty="0"/>
              <a:t>Distractions in the kitchen!</a:t>
            </a:r>
          </a:p>
        </p:txBody>
      </p:sp>
      <p:sp>
        <p:nvSpPr>
          <p:cNvPr id="11" name="Content Placeholder 2">
            <a:extLst>
              <a:ext uri="{FF2B5EF4-FFF2-40B4-BE49-F238E27FC236}">
                <a16:creationId xmlns:a16="http://schemas.microsoft.com/office/drawing/2014/main" id="{51FF74FB-F897-46F3-918A-9BE84FD924D0}"/>
              </a:ext>
            </a:extLst>
          </p:cNvPr>
          <p:cNvSpPr txBox="1">
            <a:spLocks/>
          </p:cNvSpPr>
          <p:nvPr/>
        </p:nvSpPr>
        <p:spPr>
          <a:xfrm>
            <a:off x="235408" y="1553977"/>
            <a:ext cx="8908592" cy="50541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400" dirty="0">
                <a:solidFill>
                  <a:schemeClr val="tx1"/>
                </a:solidFill>
              </a:rPr>
              <a:t>Simulate how easy it is to be </a:t>
            </a:r>
            <a:r>
              <a:rPr lang="en-GB" sz="2400" b="1" dirty="0">
                <a:solidFill>
                  <a:schemeClr val="tx1"/>
                </a:solidFill>
              </a:rPr>
              <a:t>distracted</a:t>
            </a:r>
            <a:r>
              <a:rPr lang="en-GB" sz="2400" dirty="0">
                <a:solidFill>
                  <a:schemeClr val="tx1"/>
                </a:solidFill>
              </a:rPr>
              <a:t> in the kitchen and do the wrong thing</a:t>
            </a:r>
          </a:p>
          <a:p>
            <a:pPr marL="0" indent="0">
              <a:buNone/>
            </a:pPr>
            <a:endParaRPr lang="en-GB" sz="2400" dirty="0">
              <a:solidFill>
                <a:schemeClr val="tx1"/>
              </a:solidFill>
            </a:endParaRPr>
          </a:p>
          <a:p>
            <a:pPr marL="0" indent="0">
              <a:buNone/>
            </a:pPr>
            <a:endParaRPr lang="en-GB" sz="2400" dirty="0">
              <a:solidFill>
                <a:schemeClr val="tx1"/>
              </a:solidFill>
            </a:endParaRPr>
          </a:p>
        </p:txBody>
      </p:sp>
      <p:sp>
        <p:nvSpPr>
          <p:cNvPr id="3" name="Rectangle 2">
            <a:extLst>
              <a:ext uri="{FF2B5EF4-FFF2-40B4-BE49-F238E27FC236}">
                <a16:creationId xmlns:a16="http://schemas.microsoft.com/office/drawing/2014/main" id="{52F451C3-F77E-45F9-81A9-C687FF614A90}"/>
              </a:ext>
            </a:extLst>
          </p:cNvPr>
          <p:cNvSpPr/>
          <p:nvPr/>
        </p:nvSpPr>
        <p:spPr>
          <a:xfrm>
            <a:off x="333728" y="2423047"/>
            <a:ext cx="8485806" cy="1938992"/>
          </a:xfrm>
          <a:prstGeom prst="rect">
            <a:avLst/>
          </a:prstGeom>
        </p:spPr>
        <p:txBody>
          <a:bodyPr wrap="square">
            <a:spAutoFit/>
          </a:bodyPr>
          <a:lstStyle/>
          <a:p>
            <a:pPr marL="171450" indent="-171450">
              <a:buFont typeface="Arial" panose="020B0604020202020204" pitchFamily="34" charset="0"/>
              <a:buChar char="•"/>
            </a:pPr>
            <a:r>
              <a:rPr lang="en-GB" sz="2000" dirty="0"/>
              <a:t>1 volunteer to act out cooking a chicken roast dinner using props in the class. Speak aloud about how you would safely prepare and cook the meal. </a:t>
            </a:r>
          </a:p>
          <a:p>
            <a:pPr marL="171450" indent="-171450">
              <a:buFont typeface="Arial" panose="020B0604020202020204" pitchFamily="34" charset="0"/>
              <a:buChar char="•"/>
            </a:pPr>
            <a:r>
              <a:rPr lang="en-GB" sz="2000" dirty="0"/>
              <a:t>3 – 4 students must attempt to distract the student from cooking safely. </a:t>
            </a:r>
          </a:p>
          <a:p>
            <a:pPr marL="171450" indent="-171450">
              <a:buFont typeface="Arial" panose="020B0604020202020204" pitchFamily="34" charset="0"/>
              <a:buChar char="•"/>
            </a:pPr>
            <a:r>
              <a:rPr lang="en-GB" sz="2000" dirty="0"/>
              <a:t>As a class, decide what distractions are most common in your kitchens.</a:t>
            </a:r>
          </a:p>
          <a:p>
            <a:pPr marL="171450" indent="-171450">
              <a:buFont typeface="Arial" panose="020B0604020202020204" pitchFamily="34" charset="0"/>
              <a:buChar char="•"/>
            </a:pPr>
            <a:r>
              <a:rPr lang="en-GB" sz="2000" dirty="0"/>
              <a:t>Be as creative and fun as you like!</a:t>
            </a:r>
          </a:p>
        </p:txBody>
      </p:sp>
      <p:sp>
        <p:nvSpPr>
          <p:cNvPr id="2" name="Rectangle 1">
            <a:extLst>
              <a:ext uri="{FF2B5EF4-FFF2-40B4-BE49-F238E27FC236}">
                <a16:creationId xmlns:a16="http://schemas.microsoft.com/office/drawing/2014/main" id="{B49FA467-4370-463F-94F7-6B59E6A2A894}"/>
              </a:ext>
            </a:extLst>
          </p:cNvPr>
          <p:cNvSpPr/>
          <p:nvPr/>
        </p:nvSpPr>
        <p:spPr>
          <a:xfrm>
            <a:off x="235408" y="4696794"/>
            <a:ext cx="5998245"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800" dirty="0"/>
              <a:t>Suggestions:</a:t>
            </a:r>
          </a:p>
          <a:p>
            <a:pPr marL="285750" indent="-285750">
              <a:buFont typeface="Wingdings" panose="05000000000000000000" pitchFamily="2" charset="2"/>
              <a:buChar char="§"/>
            </a:pPr>
            <a:r>
              <a:rPr lang="en-GB" sz="1800" dirty="0"/>
              <a:t>Pet distracting the owner, stealing food or getting in the way</a:t>
            </a:r>
          </a:p>
          <a:p>
            <a:pPr marL="285750" indent="-285750">
              <a:buFont typeface="Wingdings" panose="05000000000000000000" pitchFamily="2" charset="2"/>
              <a:buChar char="§"/>
            </a:pPr>
            <a:r>
              <a:rPr lang="en-GB" sz="1800" dirty="0"/>
              <a:t>Baby crying or asking for attention</a:t>
            </a:r>
          </a:p>
          <a:p>
            <a:pPr marL="285750" indent="-285750">
              <a:buFont typeface="Wingdings" panose="05000000000000000000" pitchFamily="2" charset="2"/>
              <a:buChar char="§"/>
            </a:pPr>
            <a:r>
              <a:rPr lang="en-GB" sz="1800" dirty="0"/>
              <a:t>Phone ringing</a:t>
            </a:r>
          </a:p>
          <a:p>
            <a:pPr marL="285750" indent="-285750">
              <a:buFont typeface="Wingdings" panose="05000000000000000000" pitchFamily="2" charset="2"/>
              <a:buChar char="§"/>
            </a:pPr>
            <a:r>
              <a:rPr lang="en-GB" sz="1800" dirty="0"/>
              <a:t>Food falls on the floor</a:t>
            </a:r>
          </a:p>
          <a:p>
            <a:pPr marL="285750" indent="-285750">
              <a:buFont typeface="Wingdings" panose="05000000000000000000" pitchFamily="2" charset="2"/>
              <a:buChar char="§"/>
            </a:pPr>
            <a:r>
              <a:rPr lang="en-GB" sz="1800" dirty="0"/>
              <a:t>Something burns or catches fire!</a:t>
            </a:r>
          </a:p>
        </p:txBody>
      </p:sp>
      <p:pic>
        <p:nvPicPr>
          <p:cNvPr id="6146" name="Picture 2" descr="Cat reaching up to the kitchen counter.">
            <a:extLst>
              <a:ext uri="{FF2B5EF4-FFF2-40B4-BE49-F238E27FC236}">
                <a16:creationId xmlns:a16="http://schemas.microsoft.com/office/drawing/2014/main" id="{6DC47BD1-9B53-4783-8C79-487F53E6B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4" t="14038" r="2294" b="26177"/>
          <a:stretch/>
        </p:blipFill>
        <p:spPr bwMode="auto">
          <a:xfrm>
            <a:off x="6614963" y="4444181"/>
            <a:ext cx="2067452" cy="219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5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652B-EB4E-440F-B7B7-9F09CFE0623C}"/>
              </a:ext>
            </a:extLst>
          </p:cNvPr>
          <p:cNvSpPr>
            <a:spLocks noGrp="1"/>
          </p:cNvSpPr>
          <p:nvPr>
            <p:ph type="title"/>
          </p:nvPr>
        </p:nvSpPr>
        <p:spPr>
          <a:xfrm>
            <a:off x="414087" y="212125"/>
            <a:ext cx="8324228" cy="773109"/>
          </a:xfrm>
        </p:spPr>
        <p:txBody>
          <a:bodyPr/>
          <a:lstStyle/>
          <a:p>
            <a:r>
              <a:rPr lang="en-GB" sz="4400" dirty="0">
                <a:solidFill>
                  <a:schemeClr val="tx2"/>
                </a:solidFill>
                <a:latin typeface="+mn-lt"/>
              </a:rPr>
              <a:t>Summary</a:t>
            </a:r>
          </a:p>
        </p:txBody>
      </p:sp>
      <p:sp>
        <p:nvSpPr>
          <p:cNvPr id="3" name="Content Placeholder 2">
            <a:extLst>
              <a:ext uri="{FF2B5EF4-FFF2-40B4-BE49-F238E27FC236}">
                <a16:creationId xmlns:a16="http://schemas.microsoft.com/office/drawing/2014/main" id="{709B0559-DC75-4181-B836-5E8B3919C907}"/>
              </a:ext>
            </a:extLst>
          </p:cNvPr>
          <p:cNvSpPr>
            <a:spLocks noGrp="1"/>
          </p:cNvSpPr>
          <p:nvPr>
            <p:ph idx="1"/>
          </p:nvPr>
        </p:nvSpPr>
        <p:spPr>
          <a:xfrm>
            <a:off x="322727" y="985234"/>
            <a:ext cx="8415588" cy="5451285"/>
          </a:xfrm>
        </p:spPr>
        <p:txBody>
          <a:bodyPr/>
          <a:lstStyle/>
          <a:p>
            <a:r>
              <a:rPr lang="en-GB" sz="2400" dirty="0"/>
              <a:t> Cross-contamination is a food safety risk, and various risks of contamination are found during the different steps of the food journey, from buying, to transporting, preparing, cooking, and managing leftovers</a:t>
            </a:r>
          </a:p>
          <a:p>
            <a:r>
              <a:rPr lang="en-GB" sz="2400" dirty="0"/>
              <a:t> Foodborne illness can affect all of us and can be serious</a:t>
            </a:r>
          </a:p>
          <a:p>
            <a:r>
              <a:rPr lang="en-GB" sz="2400" dirty="0"/>
              <a:t> There are several actions, including hygiene, and preventing cross-contamination, keeping food refrigerated, and cooking meat thoroughly that can help avoid foodborne illness</a:t>
            </a:r>
          </a:p>
          <a:p>
            <a:r>
              <a:rPr lang="en-GB" sz="2400" dirty="0"/>
              <a:t> It is easy to be distracted and do the wrong thing when you are cooking, be aware of these and try to minimise distractions where possible, and handle </a:t>
            </a:r>
            <a:r>
              <a:rPr lang="en-GB" sz="2400"/>
              <a:t>them appropriately </a:t>
            </a:r>
            <a:endParaRPr lang="en-GB" sz="2400" dirty="0"/>
          </a:p>
        </p:txBody>
      </p:sp>
    </p:spTree>
    <p:extLst>
      <p:ext uri="{BB962C8B-B14F-4D97-AF65-F5344CB8AC3E}">
        <p14:creationId xmlns:p14="http://schemas.microsoft.com/office/powerpoint/2010/main" val="1898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554D-2FA1-4717-81F0-2D8AA1E022EE}"/>
              </a:ext>
            </a:extLst>
          </p:cNvPr>
          <p:cNvSpPr>
            <a:spLocks noGrp="1"/>
          </p:cNvSpPr>
          <p:nvPr>
            <p:ph type="title"/>
          </p:nvPr>
        </p:nvSpPr>
        <p:spPr>
          <a:xfrm>
            <a:off x="370443" y="158747"/>
            <a:ext cx="7886700" cy="1325563"/>
          </a:xfrm>
        </p:spPr>
        <p:txBody>
          <a:bodyPr/>
          <a:lstStyle/>
          <a:p>
            <a:r>
              <a:rPr lang="en-GB" sz="4400" dirty="0">
                <a:latin typeface="+mn-lt"/>
              </a:rPr>
              <a:t>Learning outcomes</a:t>
            </a:r>
          </a:p>
        </p:txBody>
      </p:sp>
      <p:sp>
        <p:nvSpPr>
          <p:cNvPr id="3" name="Content Placeholder 2">
            <a:extLst>
              <a:ext uri="{FF2B5EF4-FFF2-40B4-BE49-F238E27FC236}">
                <a16:creationId xmlns:a16="http://schemas.microsoft.com/office/drawing/2014/main" id="{A82CF773-1373-4343-ABF3-9ED465A33D51}"/>
              </a:ext>
            </a:extLst>
          </p:cNvPr>
          <p:cNvSpPr>
            <a:spLocks noGrp="1"/>
          </p:cNvSpPr>
          <p:nvPr>
            <p:ph idx="1"/>
          </p:nvPr>
        </p:nvSpPr>
        <p:spPr>
          <a:xfrm>
            <a:off x="436498" y="1394083"/>
            <a:ext cx="7886700" cy="3623751"/>
          </a:xfrm>
        </p:spPr>
        <p:txBody>
          <a:bodyPr/>
          <a:lstStyle/>
          <a:p>
            <a:pPr marL="342900" indent="-342900">
              <a:buAutoNum type="arabicPeriod"/>
            </a:pPr>
            <a:r>
              <a:rPr lang="en-GB" sz="1800" dirty="0"/>
              <a:t>To understand that there are harmful microbes in food that can cause food poisoning, where they can be found, and risks and consequences of food poisoning. </a:t>
            </a:r>
          </a:p>
          <a:p>
            <a:pPr marL="342900" indent="-342900">
              <a:buAutoNum type="arabicPeriod"/>
            </a:pPr>
            <a:endParaRPr lang="en-GB" sz="1800" dirty="0"/>
          </a:p>
          <a:p>
            <a:pPr marL="342900" indent="-342900">
              <a:buAutoNum type="arabicPeriod"/>
            </a:pPr>
            <a:r>
              <a:rPr lang="en-GB" sz="1800" dirty="0"/>
              <a:t>To understand cross-contamination and how it occurs and develop and normalise skills for good hand and food hygiene and preparation in everyday life to remain in good health.</a:t>
            </a:r>
          </a:p>
          <a:p>
            <a:pPr marL="342900" indent="-342900">
              <a:buAutoNum type="arabicPeriod"/>
            </a:pPr>
            <a:endParaRPr lang="en-GB" sz="1800" dirty="0"/>
          </a:p>
          <a:p>
            <a:pPr marL="342900" indent="-342900">
              <a:buAutoNum type="arabicPeriod"/>
            </a:pPr>
            <a:r>
              <a:rPr lang="en-GB" sz="1800" dirty="0"/>
              <a:t>To understand the chain of infection and critical points for food hygiene.</a:t>
            </a:r>
          </a:p>
          <a:p>
            <a:endParaRPr lang="en-GB" dirty="0"/>
          </a:p>
        </p:txBody>
      </p:sp>
    </p:spTree>
    <p:extLst>
      <p:ext uri="{BB962C8B-B14F-4D97-AF65-F5344CB8AC3E}">
        <p14:creationId xmlns:p14="http://schemas.microsoft.com/office/powerpoint/2010/main" val="42647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64D7-9124-4BD6-9623-C0A4ACA860EA}"/>
              </a:ext>
            </a:extLst>
          </p:cNvPr>
          <p:cNvSpPr>
            <a:spLocks noGrp="1"/>
          </p:cNvSpPr>
          <p:nvPr>
            <p:ph type="title"/>
          </p:nvPr>
        </p:nvSpPr>
        <p:spPr>
          <a:xfrm>
            <a:off x="394313" y="278563"/>
            <a:ext cx="7886700" cy="1325563"/>
          </a:xfrm>
        </p:spPr>
        <p:txBody>
          <a:bodyPr>
            <a:normAutofit/>
          </a:bodyPr>
          <a:lstStyle/>
          <a:p>
            <a:r>
              <a:rPr lang="en-GB" sz="4400" b="1" dirty="0">
                <a:solidFill>
                  <a:srgbClr val="00707C"/>
                </a:solidFill>
                <a:latin typeface="+mn-lt"/>
              </a:rPr>
              <a:t>Foodborne illness</a:t>
            </a:r>
            <a:endParaRPr lang="en-GB" sz="4400" dirty="0">
              <a:solidFill>
                <a:srgbClr val="00707C"/>
              </a:solidFill>
              <a:latin typeface="+mn-lt"/>
            </a:endParaRPr>
          </a:p>
        </p:txBody>
      </p:sp>
      <p:pic>
        <p:nvPicPr>
          <p:cNvPr id="6" name="Picture 2">
            <a:extLst>
              <a:ext uri="{FF2B5EF4-FFF2-40B4-BE49-F238E27FC236}">
                <a16:creationId xmlns:a16="http://schemas.microsoft.com/office/drawing/2014/main" id="{E6828D41-DCD4-49A8-BF37-F065EB9D233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5" t="-1" r="310" b="3"/>
          <a:stretch/>
        </p:blipFill>
        <p:spPr bwMode="auto">
          <a:xfrm>
            <a:off x="5416960" y="1580740"/>
            <a:ext cx="3696929" cy="22513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6CC02A3-24B9-4C02-88DD-2883277177DD}"/>
              </a:ext>
            </a:extLst>
          </p:cNvPr>
          <p:cNvSpPr/>
          <p:nvPr/>
        </p:nvSpPr>
        <p:spPr>
          <a:xfrm>
            <a:off x="151988" y="4209066"/>
            <a:ext cx="8732276" cy="1938992"/>
          </a:xfrm>
          <a:prstGeom prst="rect">
            <a:avLst/>
          </a:prstGeom>
        </p:spPr>
        <p:txBody>
          <a:bodyPr wrap="square">
            <a:spAutoFit/>
          </a:bodyPr>
          <a:lstStyle/>
          <a:p>
            <a:pPr marL="285750" indent="-285750">
              <a:buFont typeface="Arial" panose="020B0604020202020204" pitchFamily="34" charset="0"/>
              <a:buChar char="•"/>
            </a:pPr>
            <a:endParaRPr lang="en-GB" sz="1800" dirty="0"/>
          </a:p>
          <a:p>
            <a:endParaRPr lang="en-GB" sz="1800" dirty="0"/>
          </a:p>
          <a:p>
            <a:endParaRPr lang="en-GB" sz="1800" dirty="0"/>
          </a:p>
          <a:p>
            <a:r>
              <a:rPr lang="en-GB" sz="1800" dirty="0"/>
              <a:t>Can you tell what food caused the illness?</a:t>
            </a:r>
          </a:p>
          <a:p>
            <a:pPr lvl="1"/>
            <a:endParaRPr lang="en-GB" sz="1600" dirty="0">
              <a:solidFill>
                <a:srgbClr val="DD4758"/>
              </a:solidFill>
            </a:endParaRPr>
          </a:p>
          <a:p>
            <a:pPr lvl="1"/>
            <a:endParaRPr lang="en-GB" sz="1600" dirty="0">
              <a:solidFill>
                <a:srgbClr val="DD4758"/>
              </a:solidFill>
            </a:endParaRPr>
          </a:p>
          <a:p>
            <a:pPr lvl="1"/>
            <a:endParaRPr lang="en-GB" sz="1600" dirty="0">
              <a:solidFill>
                <a:srgbClr val="DD4758"/>
              </a:solidFill>
            </a:endParaRPr>
          </a:p>
        </p:txBody>
      </p:sp>
      <p:sp>
        <p:nvSpPr>
          <p:cNvPr id="5" name="Rectangle 4">
            <a:extLst>
              <a:ext uri="{FF2B5EF4-FFF2-40B4-BE49-F238E27FC236}">
                <a16:creationId xmlns:a16="http://schemas.microsoft.com/office/drawing/2014/main" id="{A92F47B1-CD0B-474F-B71D-8C9DE21255F9}"/>
              </a:ext>
            </a:extLst>
          </p:cNvPr>
          <p:cNvSpPr/>
          <p:nvPr/>
        </p:nvSpPr>
        <p:spPr>
          <a:xfrm>
            <a:off x="218562" y="914836"/>
            <a:ext cx="5428022" cy="5509200"/>
          </a:xfrm>
          <a:prstGeom prst="rect">
            <a:avLst/>
          </a:prstGeom>
        </p:spPr>
        <p:txBody>
          <a:bodyPr wrap="square">
            <a:spAutoFit/>
          </a:bodyPr>
          <a:lstStyle/>
          <a:p>
            <a:endParaRPr lang="en-GB" sz="1800" dirty="0"/>
          </a:p>
          <a:p>
            <a:r>
              <a:rPr lang="en-GB" sz="1800" dirty="0"/>
              <a:t>What is foodborne illness?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1800" dirty="0"/>
          </a:p>
          <a:p>
            <a:endParaRPr lang="en-GB" sz="1800" dirty="0"/>
          </a:p>
          <a:p>
            <a:r>
              <a:rPr lang="en-GB" sz="1800" dirty="0"/>
              <a:t>What are the symptoms of foodborne illness?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800" dirty="0"/>
          </a:p>
          <a:p>
            <a:endParaRPr lang="en-GB" sz="1100" dirty="0"/>
          </a:p>
          <a:p>
            <a:pPr marL="514350" lvl="1" indent="-285750">
              <a:buFont typeface="Arial" panose="020B0604020202020204" pitchFamily="34" charset="0"/>
              <a:buChar char="•"/>
            </a:pPr>
            <a:endParaRPr lang="en-GB" sz="100" dirty="0">
              <a:solidFill>
                <a:srgbClr val="DD4758"/>
              </a:solidFill>
            </a:endParaRPr>
          </a:p>
          <a:p>
            <a:r>
              <a:rPr lang="en-GB" sz="1800" dirty="0"/>
              <a:t>How quickly do symptoms appear and last for?</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p:txBody>
      </p:sp>
      <p:sp>
        <p:nvSpPr>
          <p:cNvPr id="11" name="Rectangle 10">
            <a:extLst>
              <a:ext uri="{FF2B5EF4-FFF2-40B4-BE49-F238E27FC236}">
                <a16:creationId xmlns:a16="http://schemas.microsoft.com/office/drawing/2014/main" id="{4C9152A2-9CE8-439D-9F2D-8E580910C38A}"/>
              </a:ext>
            </a:extLst>
          </p:cNvPr>
          <p:cNvSpPr/>
          <p:nvPr/>
        </p:nvSpPr>
        <p:spPr>
          <a:xfrm>
            <a:off x="175341" y="1615083"/>
            <a:ext cx="551446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Any illness that arises from contaminated food that may occur at any stage in the process from food production to consumption. </a:t>
            </a:r>
          </a:p>
        </p:txBody>
      </p:sp>
      <p:sp>
        <p:nvSpPr>
          <p:cNvPr id="3" name="Rectangle 2">
            <a:extLst>
              <a:ext uri="{FF2B5EF4-FFF2-40B4-BE49-F238E27FC236}">
                <a16:creationId xmlns:a16="http://schemas.microsoft.com/office/drawing/2014/main" id="{F55D1159-A850-4CB9-AA90-5AF070C953D4}"/>
              </a:ext>
            </a:extLst>
          </p:cNvPr>
          <p:cNvSpPr/>
          <p:nvPr/>
        </p:nvSpPr>
        <p:spPr>
          <a:xfrm>
            <a:off x="151988" y="2927899"/>
            <a:ext cx="4887911"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Diarrhoea, vomiting, stomach cramps and fever. Some symptoms can be more serious, or even fatal.</a:t>
            </a:r>
          </a:p>
        </p:txBody>
      </p:sp>
      <p:sp>
        <p:nvSpPr>
          <p:cNvPr id="4" name="Rectangle 3">
            <a:extLst>
              <a:ext uri="{FF2B5EF4-FFF2-40B4-BE49-F238E27FC236}">
                <a16:creationId xmlns:a16="http://schemas.microsoft.com/office/drawing/2014/main" id="{F5E5144D-BCFF-49E9-94E9-22702465576D}"/>
              </a:ext>
            </a:extLst>
          </p:cNvPr>
          <p:cNvSpPr/>
          <p:nvPr/>
        </p:nvSpPr>
        <p:spPr>
          <a:xfrm>
            <a:off x="151988" y="3991827"/>
            <a:ext cx="6248812"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Symptoms can appear immediately or take longer (sometimes up to 90 days, e.g. with </a:t>
            </a:r>
            <a:r>
              <a:rPr lang="en-GB" sz="1400" i="1" dirty="0"/>
              <a:t>Listeria monocytogenes </a:t>
            </a:r>
            <a:r>
              <a:rPr lang="en-GB" sz="1400" dirty="0"/>
              <a:t>) and last anywhere from a few days to a week or longer.</a:t>
            </a:r>
          </a:p>
          <a:p>
            <a:endParaRPr lang="en-GB" sz="1400" dirty="0"/>
          </a:p>
        </p:txBody>
      </p:sp>
      <p:sp>
        <p:nvSpPr>
          <p:cNvPr id="9" name="Rectangle 8">
            <a:extLst>
              <a:ext uri="{FF2B5EF4-FFF2-40B4-BE49-F238E27FC236}">
                <a16:creationId xmlns:a16="http://schemas.microsoft.com/office/drawing/2014/main" id="{301FF9D9-18F9-4250-996D-254ED4F1185D}"/>
              </a:ext>
            </a:extLst>
          </p:cNvPr>
          <p:cNvSpPr/>
          <p:nvPr/>
        </p:nvSpPr>
        <p:spPr>
          <a:xfrm>
            <a:off x="114912" y="5496698"/>
            <a:ext cx="8445502"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1400" dirty="0"/>
              <a:t>It is difficult to tell what food caused the illness. People often blame the food eaten just before symptoms appear, however as symptoms can take time to develop, it may have been the meal eaten a day or two days previously!</a:t>
            </a:r>
          </a:p>
        </p:txBody>
      </p:sp>
    </p:spTree>
    <p:extLst>
      <p:ext uri="{BB962C8B-B14F-4D97-AF65-F5344CB8AC3E}">
        <p14:creationId xmlns:p14="http://schemas.microsoft.com/office/powerpoint/2010/main" val="26779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1E2E-1F2D-4A4E-A211-A780CCBC3D21}"/>
              </a:ext>
            </a:extLst>
          </p:cNvPr>
          <p:cNvSpPr>
            <a:spLocks noGrp="1"/>
          </p:cNvSpPr>
          <p:nvPr>
            <p:ph type="title"/>
          </p:nvPr>
        </p:nvSpPr>
        <p:spPr>
          <a:xfrm>
            <a:off x="341908" y="284479"/>
            <a:ext cx="7886700" cy="1325563"/>
          </a:xfrm>
        </p:spPr>
        <p:txBody>
          <a:bodyPr/>
          <a:lstStyle/>
          <a:p>
            <a:r>
              <a:rPr lang="en-GB" sz="4400" b="1" dirty="0">
                <a:solidFill>
                  <a:schemeClr val="tx2"/>
                </a:solidFill>
                <a:latin typeface="+mn-lt"/>
              </a:rPr>
              <a:t>Food Journey </a:t>
            </a:r>
            <a:r>
              <a:rPr lang="en-GB" sz="4400" dirty="0">
                <a:solidFill>
                  <a:schemeClr val="tx2"/>
                </a:solidFill>
                <a:latin typeface="+mn-lt"/>
              </a:rPr>
              <a:t>Animation</a:t>
            </a:r>
          </a:p>
        </p:txBody>
      </p:sp>
      <p:pic>
        <p:nvPicPr>
          <p:cNvPr id="5" name="Online Media 4" descr="Click the video to open in YouTube. Audio and subtitles provided." title="Food Journey Animation">
            <a:hlinkClick r:id="" action="ppaction://media"/>
            <a:extLst>
              <a:ext uri="{FF2B5EF4-FFF2-40B4-BE49-F238E27FC236}">
                <a16:creationId xmlns:a16="http://schemas.microsoft.com/office/drawing/2014/main" id="{23433E31-977A-4F4C-9AC0-394BD0187B5A}"/>
              </a:ext>
            </a:extLst>
          </p:cNvPr>
          <p:cNvPicPr>
            <a:picLocks noRot="1" noChangeAspect="1"/>
          </p:cNvPicPr>
          <p:nvPr>
            <a:videoFile r:link="rId1"/>
          </p:nvPr>
        </p:nvPicPr>
        <p:blipFill>
          <a:blip r:embed="rId4"/>
          <a:stretch>
            <a:fillRect/>
          </a:stretch>
        </p:blipFill>
        <p:spPr>
          <a:xfrm>
            <a:off x="264776" y="1006186"/>
            <a:ext cx="8614448" cy="4845627"/>
          </a:xfrm>
          <a:prstGeom prst="rect">
            <a:avLst/>
          </a:prstGeom>
        </p:spPr>
      </p:pic>
    </p:spTree>
    <p:extLst>
      <p:ext uri="{BB962C8B-B14F-4D97-AF65-F5344CB8AC3E}">
        <p14:creationId xmlns:p14="http://schemas.microsoft.com/office/powerpoint/2010/main" val="84712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F978266A-B626-4922-9508-7729DB624B6F}"/>
              </a:ext>
            </a:extLst>
          </p:cNvPr>
          <p:cNvSpPr txBox="1">
            <a:spLocks/>
          </p:cNvSpPr>
          <p:nvPr/>
        </p:nvSpPr>
        <p:spPr>
          <a:xfrm>
            <a:off x="0" y="832539"/>
            <a:ext cx="8730213" cy="8960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35">
              <a:lnSpc>
                <a:spcPts val="3938"/>
              </a:lnSpc>
            </a:pPr>
            <a:r>
              <a:rPr lang="en-GB" sz="4400" b="1" dirty="0">
                <a:solidFill>
                  <a:schemeClr val="tx2"/>
                </a:solidFill>
                <a:latin typeface="+mn-lt"/>
              </a:rPr>
              <a:t>The food on our plate goes through a journey from when we buy it to when we eat it</a:t>
            </a:r>
          </a:p>
        </p:txBody>
      </p:sp>
      <p:sp>
        <p:nvSpPr>
          <p:cNvPr id="2" name="Title 1">
            <a:extLst>
              <a:ext uri="{FF2B5EF4-FFF2-40B4-BE49-F238E27FC236}">
                <a16:creationId xmlns:a16="http://schemas.microsoft.com/office/drawing/2014/main" id="{46761760-C8EC-4326-9BAE-0C5EADCB0F76}"/>
              </a:ext>
            </a:extLst>
          </p:cNvPr>
          <p:cNvSpPr>
            <a:spLocks noGrp="1"/>
          </p:cNvSpPr>
          <p:nvPr>
            <p:ph type="title"/>
          </p:nvPr>
        </p:nvSpPr>
        <p:spPr>
          <a:xfrm>
            <a:off x="179005" y="1825515"/>
            <a:ext cx="8682605" cy="2467833"/>
          </a:xfrm>
        </p:spPr>
        <p:txBody>
          <a:bodyPr>
            <a:noAutofit/>
          </a:bodyPr>
          <a:lstStyle/>
          <a:p>
            <a:pPr algn="ctr"/>
            <a:r>
              <a:rPr lang="en-GB" sz="2000" b="0" dirty="0">
                <a:solidFill>
                  <a:schemeClr val="tx1"/>
                </a:solidFill>
                <a:latin typeface="+mn-lt"/>
              </a:rPr>
              <a:t>During this journey, microbes can multiply and there are risks for contamination, which can lead us to becoming ill</a:t>
            </a:r>
            <a:br>
              <a:rPr lang="en-GB" sz="2000" b="0" u="sng" dirty="0">
                <a:solidFill>
                  <a:schemeClr val="tx1"/>
                </a:solidFill>
                <a:latin typeface="+mn-lt"/>
              </a:rPr>
            </a:br>
            <a:r>
              <a:rPr lang="en-GB" sz="2000" u="sng" dirty="0">
                <a:solidFill>
                  <a:schemeClr val="tx1"/>
                </a:solidFill>
                <a:latin typeface="+mn-lt"/>
              </a:rPr>
              <a:t>What can we do to ensure food is safe at every step in this journey?</a:t>
            </a:r>
          </a:p>
        </p:txBody>
      </p:sp>
      <p:pic>
        <p:nvPicPr>
          <p:cNvPr id="4" name="Picture 3" descr="Writing a shopping list">
            <a:extLst>
              <a:ext uri="{FF2B5EF4-FFF2-40B4-BE49-F238E27FC236}">
                <a16:creationId xmlns:a16="http://schemas.microsoft.com/office/drawing/2014/main" id="{0C3B2931-5F38-4C64-8A5F-763054ECCA63}"/>
              </a:ext>
            </a:extLst>
          </p:cNvPr>
          <p:cNvPicPr/>
          <p:nvPr/>
        </p:nvPicPr>
        <p:blipFill rotWithShape="1">
          <a:blip r:embed="rId3" cstate="print">
            <a:extLst>
              <a:ext uri="{28A0092B-C50C-407E-A947-70E740481C1C}">
                <a14:useLocalDpi xmlns:a14="http://schemas.microsoft.com/office/drawing/2010/main" val="0"/>
              </a:ext>
            </a:extLst>
          </a:blip>
          <a:srcRect r="77927" b="85299"/>
          <a:stretch/>
        </p:blipFill>
        <p:spPr bwMode="auto">
          <a:xfrm>
            <a:off x="179005" y="3668882"/>
            <a:ext cx="1271101" cy="1249050"/>
          </a:xfrm>
          <a:prstGeom prst="rect">
            <a:avLst/>
          </a:prstGeom>
          <a:noFill/>
          <a:ln>
            <a:noFill/>
          </a:ln>
          <a:extLst>
            <a:ext uri="{53640926-AAD7-44D8-BBD7-CCE9431645EC}">
              <a14:shadowObscured xmlns:a14="http://schemas.microsoft.com/office/drawing/2010/main"/>
            </a:ext>
          </a:extLst>
        </p:spPr>
      </p:pic>
      <p:cxnSp>
        <p:nvCxnSpPr>
          <p:cNvPr id="13" name="Connector: Curved 12">
            <a:extLst>
              <a:ext uri="{FF2B5EF4-FFF2-40B4-BE49-F238E27FC236}">
                <a16:creationId xmlns:a16="http://schemas.microsoft.com/office/drawing/2014/main" id="{046DD265-0812-4949-B6D5-9F268397582C}"/>
              </a:ext>
              <a:ext uri="{C183D7F6-B498-43B3-948B-1728B52AA6E4}">
                <adec:decorative xmlns:adec="http://schemas.microsoft.com/office/drawing/2017/decorative" val="1"/>
              </a:ext>
            </a:extLst>
          </p:cNvPr>
          <p:cNvCxnSpPr>
            <a:cxnSpLocks/>
          </p:cNvCxnSpPr>
          <p:nvPr/>
        </p:nvCxnSpPr>
        <p:spPr>
          <a:xfrm>
            <a:off x="1102404" y="4398640"/>
            <a:ext cx="634502" cy="434340"/>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1" name="Picture 10" descr="Man shopping">
            <a:extLst>
              <a:ext uri="{FF2B5EF4-FFF2-40B4-BE49-F238E27FC236}">
                <a16:creationId xmlns:a16="http://schemas.microsoft.com/office/drawing/2014/main" id="{11154FA6-CF80-4D64-A436-A8045C2BA0E4}"/>
              </a:ext>
            </a:extLst>
          </p:cNvPr>
          <p:cNvPicPr/>
          <p:nvPr/>
        </p:nvPicPr>
        <p:blipFill rotWithShape="1">
          <a:blip r:embed="rId4" cstate="print">
            <a:extLst>
              <a:ext uri="{28A0092B-C50C-407E-A947-70E740481C1C}">
                <a14:useLocalDpi xmlns:a14="http://schemas.microsoft.com/office/drawing/2010/main" val="0"/>
              </a:ext>
            </a:extLst>
          </a:blip>
          <a:srcRect l="29537" r="48390" b="85299"/>
          <a:stretch/>
        </p:blipFill>
        <p:spPr bwMode="auto">
          <a:xfrm>
            <a:off x="1851355" y="3927221"/>
            <a:ext cx="1281620" cy="1409065"/>
          </a:xfrm>
          <a:prstGeom prst="rect">
            <a:avLst/>
          </a:prstGeom>
          <a:noFill/>
          <a:ln>
            <a:noFill/>
          </a:ln>
          <a:extLst>
            <a:ext uri="{53640926-AAD7-44D8-BBD7-CCE9431645EC}">
              <a14:shadowObscured xmlns:a14="http://schemas.microsoft.com/office/drawing/2010/main"/>
            </a:ext>
          </a:extLst>
        </p:spPr>
      </p:pic>
      <p:cxnSp>
        <p:nvCxnSpPr>
          <p:cNvPr id="19" name="Connector: Curved 18">
            <a:extLst>
              <a:ext uri="{FF2B5EF4-FFF2-40B4-BE49-F238E27FC236}">
                <a16:creationId xmlns:a16="http://schemas.microsoft.com/office/drawing/2014/main" id="{4B5208F8-BE62-4E05-9A26-F2F1AA9E7FF5}"/>
              </a:ext>
              <a:ext uri="{C183D7F6-B498-43B3-948B-1728B52AA6E4}">
                <adec:decorative xmlns:adec="http://schemas.microsoft.com/office/drawing/2017/decorative" val="1"/>
              </a:ext>
            </a:extLst>
          </p:cNvPr>
          <p:cNvCxnSpPr>
            <a:cxnSpLocks/>
          </p:cNvCxnSpPr>
          <p:nvPr/>
        </p:nvCxnSpPr>
        <p:spPr>
          <a:xfrm flipV="1">
            <a:off x="3297231" y="4373715"/>
            <a:ext cx="554779" cy="453934"/>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2" name="Picture 11" descr="Woman pack up shopping">
            <a:extLst>
              <a:ext uri="{FF2B5EF4-FFF2-40B4-BE49-F238E27FC236}">
                <a16:creationId xmlns:a16="http://schemas.microsoft.com/office/drawing/2014/main" id="{F92BBA22-1769-4096-AAF8-C7FDD5167A7F}"/>
              </a:ext>
            </a:extLst>
          </p:cNvPr>
          <p:cNvPicPr/>
          <p:nvPr/>
        </p:nvPicPr>
        <p:blipFill rotWithShape="1">
          <a:blip r:embed="rId5" cstate="print">
            <a:extLst>
              <a:ext uri="{28A0092B-C50C-407E-A947-70E740481C1C}">
                <a14:useLocalDpi xmlns:a14="http://schemas.microsoft.com/office/drawing/2010/main" val="0"/>
              </a:ext>
            </a:extLst>
          </a:blip>
          <a:srcRect l="71301" t="298" r="6626" b="85001"/>
          <a:stretch/>
        </p:blipFill>
        <p:spPr bwMode="auto">
          <a:xfrm>
            <a:off x="3917181" y="3768768"/>
            <a:ext cx="1323340" cy="1409065"/>
          </a:xfrm>
          <a:prstGeom prst="rect">
            <a:avLst/>
          </a:prstGeom>
          <a:noFill/>
          <a:ln>
            <a:noFill/>
          </a:ln>
          <a:extLst>
            <a:ext uri="{53640926-AAD7-44D8-BBD7-CCE9431645EC}">
              <a14:shadowObscured xmlns:a14="http://schemas.microsoft.com/office/drawing/2010/main"/>
            </a:ext>
          </a:extLst>
        </p:spPr>
      </p:pic>
      <p:cxnSp>
        <p:nvCxnSpPr>
          <p:cNvPr id="25" name="Connector: Curved 24">
            <a:extLst>
              <a:ext uri="{FF2B5EF4-FFF2-40B4-BE49-F238E27FC236}">
                <a16:creationId xmlns:a16="http://schemas.microsoft.com/office/drawing/2014/main" id="{EA0FC416-2748-4CCB-9094-F5348F958C04}"/>
              </a:ext>
              <a:ext uri="{C183D7F6-B498-43B3-948B-1728B52AA6E4}">
                <adec:decorative xmlns:adec="http://schemas.microsoft.com/office/drawing/2017/decorative" val="1"/>
              </a:ext>
            </a:extLst>
          </p:cNvPr>
          <p:cNvCxnSpPr>
            <a:cxnSpLocks/>
          </p:cNvCxnSpPr>
          <p:nvPr/>
        </p:nvCxnSpPr>
        <p:spPr>
          <a:xfrm>
            <a:off x="5024492" y="4346383"/>
            <a:ext cx="570370" cy="531373"/>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8" name="Picture 7" descr="Transporting shopping in a car">
            <a:extLst>
              <a:ext uri="{FF2B5EF4-FFF2-40B4-BE49-F238E27FC236}">
                <a16:creationId xmlns:a16="http://schemas.microsoft.com/office/drawing/2014/main" id="{679A7188-B922-4BAD-8868-24441E2446D2}"/>
              </a:ext>
            </a:extLst>
          </p:cNvPr>
          <p:cNvPicPr/>
          <p:nvPr/>
        </p:nvPicPr>
        <p:blipFill rotWithShape="1">
          <a:blip r:embed="rId6" cstate="print">
            <a:extLst>
              <a:ext uri="{28A0092B-C50C-407E-A947-70E740481C1C}">
                <a14:useLocalDpi xmlns:a14="http://schemas.microsoft.com/office/drawing/2010/main" val="0"/>
              </a:ext>
            </a:extLst>
          </a:blip>
          <a:srcRect l="59724" t="25220" r="-43" b="62237"/>
          <a:stretch/>
        </p:blipFill>
        <p:spPr bwMode="auto">
          <a:xfrm>
            <a:off x="5527314" y="4157648"/>
            <a:ext cx="1622426" cy="935739"/>
          </a:xfrm>
          <a:prstGeom prst="rect">
            <a:avLst/>
          </a:prstGeom>
          <a:noFill/>
          <a:ln>
            <a:noFill/>
          </a:ln>
          <a:extLst>
            <a:ext uri="{53640926-AAD7-44D8-BBD7-CCE9431645EC}">
              <a14:shadowObscured xmlns:a14="http://schemas.microsoft.com/office/drawing/2010/main"/>
            </a:ext>
          </a:extLst>
        </p:spPr>
      </p:pic>
      <p:cxnSp>
        <p:nvCxnSpPr>
          <p:cNvPr id="26" name="Connector: Curved 25">
            <a:extLst>
              <a:ext uri="{FF2B5EF4-FFF2-40B4-BE49-F238E27FC236}">
                <a16:creationId xmlns:a16="http://schemas.microsoft.com/office/drawing/2014/main" id="{315B478E-372B-4210-AFF1-A9BD6A11E448}"/>
              </a:ext>
              <a:ext uri="{C183D7F6-B498-43B3-948B-1728B52AA6E4}">
                <adec:decorative xmlns:adec="http://schemas.microsoft.com/office/drawing/2017/decorative" val="1"/>
              </a:ext>
            </a:extLst>
          </p:cNvPr>
          <p:cNvCxnSpPr>
            <a:cxnSpLocks/>
          </p:cNvCxnSpPr>
          <p:nvPr/>
        </p:nvCxnSpPr>
        <p:spPr>
          <a:xfrm>
            <a:off x="6891277" y="4903286"/>
            <a:ext cx="477010" cy="417976"/>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5" name="Picture 4" descr="Man storing food in a fridge">
            <a:extLst>
              <a:ext uri="{FF2B5EF4-FFF2-40B4-BE49-F238E27FC236}">
                <a16:creationId xmlns:a16="http://schemas.microsoft.com/office/drawing/2014/main" id="{F2589845-F5CC-4412-9088-C9FC95C0B6D4}"/>
              </a:ext>
            </a:extLst>
          </p:cNvPr>
          <p:cNvPicPr/>
          <p:nvPr/>
        </p:nvPicPr>
        <p:blipFill rotWithShape="1">
          <a:blip r:embed="rId7" cstate="print">
            <a:extLst>
              <a:ext uri="{28A0092B-C50C-407E-A947-70E740481C1C}">
                <a14:useLocalDpi xmlns:a14="http://schemas.microsoft.com/office/drawing/2010/main" val="0"/>
              </a:ext>
            </a:extLst>
          </a:blip>
          <a:srcRect l="29107" t="19017" r="39414" b="61967"/>
          <a:stretch/>
        </p:blipFill>
        <p:spPr bwMode="auto">
          <a:xfrm>
            <a:off x="7431901" y="4383973"/>
            <a:ext cx="1642110" cy="1584325"/>
          </a:xfrm>
          <a:prstGeom prst="rect">
            <a:avLst/>
          </a:prstGeom>
          <a:noFill/>
          <a:ln>
            <a:noFill/>
          </a:ln>
          <a:extLst>
            <a:ext uri="{53640926-AAD7-44D8-BBD7-CCE9431645EC}">
              <a14:shadowObscured xmlns:a14="http://schemas.microsoft.com/office/drawing/2010/main"/>
            </a:ext>
          </a:extLst>
        </p:spPr>
      </p:pic>
      <p:cxnSp>
        <p:nvCxnSpPr>
          <p:cNvPr id="30" name="Connector: Curved 29">
            <a:extLst>
              <a:ext uri="{FF2B5EF4-FFF2-40B4-BE49-F238E27FC236}">
                <a16:creationId xmlns:a16="http://schemas.microsoft.com/office/drawing/2014/main" id="{08D3D9FB-0C2D-4116-A9E7-DF51EBF16F90}"/>
              </a:ext>
              <a:ext uri="{C183D7F6-B498-43B3-948B-1728B52AA6E4}">
                <adec:decorative xmlns:adec="http://schemas.microsoft.com/office/drawing/2017/decorative" val="1"/>
              </a:ext>
            </a:extLst>
          </p:cNvPr>
          <p:cNvCxnSpPr>
            <a:cxnSpLocks/>
          </p:cNvCxnSpPr>
          <p:nvPr/>
        </p:nvCxnSpPr>
        <p:spPr>
          <a:xfrm rot="10800000" flipV="1">
            <a:off x="7099537" y="5916075"/>
            <a:ext cx="537500" cy="35683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9" name="Picture 8" descr="Woman prepping food">
            <a:extLst>
              <a:ext uri="{FF2B5EF4-FFF2-40B4-BE49-F238E27FC236}">
                <a16:creationId xmlns:a16="http://schemas.microsoft.com/office/drawing/2014/main" id="{B3DD4272-E994-4E79-A779-DE5F2AB75C96}"/>
              </a:ext>
            </a:extLst>
          </p:cNvPr>
          <p:cNvPicPr/>
          <p:nvPr/>
        </p:nvPicPr>
        <p:blipFill>
          <a:blip r:embed="rId8">
            <a:extLst>
              <a:ext uri="{28A0092B-C50C-407E-A947-70E740481C1C}">
                <a14:useLocalDpi xmlns:a14="http://schemas.microsoft.com/office/drawing/2010/main" val="0"/>
              </a:ext>
            </a:extLst>
          </a:blip>
          <a:stretch>
            <a:fillRect/>
          </a:stretch>
        </p:blipFill>
        <p:spPr>
          <a:xfrm>
            <a:off x="5741950" y="5331808"/>
            <a:ext cx="1622425" cy="1342390"/>
          </a:xfrm>
          <a:prstGeom prst="rect">
            <a:avLst/>
          </a:prstGeom>
        </p:spPr>
      </p:pic>
      <p:cxnSp>
        <p:nvCxnSpPr>
          <p:cNvPr id="32" name="Connector: Curved 31">
            <a:extLst>
              <a:ext uri="{FF2B5EF4-FFF2-40B4-BE49-F238E27FC236}">
                <a16:creationId xmlns:a16="http://schemas.microsoft.com/office/drawing/2014/main" id="{AE3F079C-8E7B-44AD-967A-FEE9D011C65E}"/>
              </a:ext>
              <a:ext uri="{C183D7F6-B498-43B3-948B-1728B52AA6E4}">
                <adec:decorative xmlns:adec="http://schemas.microsoft.com/office/drawing/2017/decorative" val="1"/>
              </a:ext>
            </a:extLst>
          </p:cNvPr>
          <p:cNvCxnSpPr>
            <a:cxnSpLocks/>
          </p:cNvCxnSpPr>
          <p:nvPr/>
        </p:nvCxnSpPr>
        <p:spPr>
          <a:xfrm rot="10800000">
            <a:off x="5292193" y="5961142"/>
            <a:ext cx="605339" cy="350014"/>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6" name="Picture 5" descr="Man cooking with warning of microbes">
            <a:extLst>
              <a:ext uri="{FF2B5EF4-FFF2-40B4-BE49-F238E27FC236}">
                <a16:creationId xmlns:a16="http://schemas.microsoft.com/office/drawing/2014/main" id="{0B5009F8-838B-46E8-847C-5C25F7239A29}"/>
              </a:ext>
            </a:extLst>
          </p:cNvPr>
          <p:cNvPicPr/>
          <p:nvPr/>
        </p:nvPicPr>
        <p:blipFill rotWithShape="1">
          <a:blip r:embed="rId9" cstate="print">
            <a:extLst>
              <a:ext uri="{28A0092B-C50C-407E-A947-70E740481C1C}">
                <a14:useLocalDpi xmlns:a14="http://schemas.microsoft.com/office/drawing/2010/main" val="0"/>
              </a:ext>
            </a:extLst>
          </a:blip>
          <a:srcRect t="44236" r="75420" b="40659"/>
          <a:stretch/>
        </p:blipFill>
        <p:spPr bwMode="auto">
          <a:xfrm>
            <a:off x="4076821" y="5256609"/>
            <a:ext cx="1323340" cy="1409065"/>
          </a:xfrm>
          <a:prstGeom prst="rect">
            <a:avLst/>
          </a:prstGeom>
          <a:noFill/>
          <a:ln>
            <a:noFill/>
          </a:ln>
          <a:extLst>
            <a:ext uri="{53640926-AAD7-44D8-BBD7-CCE9431645EC}">
              <a14:shadowObscured xmlns:a14="http://schemas.microsoft.com/office/drawing/2010/main"/>
            </a:ext>
          </a:extLst>
        </p:spPr>
      </p:pic>
      <p:cxnSp>
        <p:nvCxnSpPr>
          <p:cNvPr id="34" name="Connector: Curved 33">
            <a:extLst>
              <a:ext uri="{FF2B5EF4-FFF2-40B4-BE49-F238E27FC236}">
                <a16:creationId xmlns:a16="http://schemas.microsoft.com/office/drawing/2014/main" id="{A5703D90-6DF7-43A2-906B-19B41A292F48}"/>
              </a:ext>
              <a:ext uri="{C183D7F6-B498-43B3-948B-1728B52AA6E4}">
                <adec:decorative xmlns:adec="http://schemas.microsoft.com/office/drawing/2017/decorative" val="1"/>
              </a:ext>
            </a:extLst>
          </p:cNvPr>
          <p:cNvCxnSpPr>
            <a:cxnSpLocks/>
          </p:cNvCxnSpPr>
          <p:nvPr/>
        </p:nvCxnSpPr>
        <p:spPr>
          <a:xfrm rot="10800000" flipV="1">
            <a:off x="3350840" y="5916308"/>
            <a:ext cx="537500" cy="356837"/>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7" name="Picture 6" descr="Leftover food to be stored">
            <a:extLst>
              <a:ext uri="{FF2B5EF4-FFF2-40B4-BE49-F238E27FC236}">
                <a16:creationId xmlns:a16="http://schemas.microsoft.com/office/drawing/2014/main" id="{C0D80E5F-BCF5-4EA9-9523-077A6255E919}"/>
              </a:ext>
            </a:extLst>
          </p:cNvPr>
          <p:cNvPicPr/>
          <p:nvPr/>
        </p:nvPicPr>
        <p:blipFill rotWithShape="1">
          <a:blip r:embed="rId10" cstate="print">
            <a:extLst>
              <a:ext uri="{28A0092B-C50C-407E-A947-70E740481C1C}">
                <a14:useLocalDpi xmlns:a14="http://schemas.microsoft.com/office/drawing/2010/main" val="0"/>
              </a:ext>
            </a:extLst>
          </a:blip>
          <a:srcRect l="28893" t="65546" r="41569" b="18271"/>
          <a:stretch/>
        </p:blipFill>
        <p:spPr bwMode="auto">
          <a:xfrm>
            <a:off x="1787590" y="5075858"/>
            <a:ext cx="1704975" cy="1518396"/>
          </a:xfrm>
          <a:prstGeom prst="rect">
            <a:avLst/>
          </a:prstGeom>
          <a:noFill/>
          <a:ln>
            <a:noFill/>
          </a:ln>
          <a:extLst>
            <a:ext uri="{53640926-AAD7-44D8-BBD7-CCE9431645EC}">
              <a14:shadowObscured xmlns:a14="http://schemas.microsoft.com/office/drawing/2010/main"/>
            </a:ext>
          </a:extLst>
        </p:spPr>
      </p:pic>
      <p:cxnSp>
        <p:nvCxnSpPr>
          <p:cNvPr id="35" name="Connector: Curved 34">
            <a:extLst>
              <a:ext uri="{FF2B5EF4-FFF2-40B4-BE49-F238E27FC236}">
                <a16:creationId xmlns:a16="http://schemas.microsoft.com/office/drawing/2014/main" id="{3579164E-BA60-4022-9DAE-48ACEE2A9205}"/>
              </a:ext>
              <a:ext uri="{C183D7F6-B498-43B3-948B-1728B52AA6E4}">
                <adec:decorative xmlns:adec="http://schemas.microsoft.com/office/drawing/2017/decorative" val="1"/>
              </a:ext>
            </a:extLst>
          </p:cNvPr>
          <p:cNvCxnSpPr>
            <a:cxnSpLocks/>
          </p:cNvCxnSpPr>
          <p:nvPr/>
        </p:nvCxnSpPr>
        <p:spPr>
          <a:xfrm rot="10800000">
            <a:off x="1083211" y="5996118"/>
            <a:ext cx="605339" cy="350014"/>
          </a:xfrm>
          <a:prstGeom prst="curvedConnector3">
            <a:avLst>
              <a:gd name="adj1" fmla="val 50000"/>
            </a:avLst>
          </a:prstGeom>
          <a:ln>
            <a:solidFill>
              <a:schemeClr val="accent3">
                <a:lumMod val="75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0" name="Picture 9" descr="Woman eating apple">
            <a:extLst>
              <a:ext uri="{FF2B5EF4-FFF2-40B4-BE49-F238E27FC236}">
                <a16:creationId xmlns:a16="http://schemas.microsoft.com/office/drawing/2014/main" id="{E2D3E402-B5F3-4D77-9F98-92E1BA13D9E8}"/>
              </a:ext>
            </a:extLst>
          </p:cNvPr>
          <p:cNvPicPr/>
          <p:nvPr/>
        </p:nvPicPr>
        <p:blipFill rotWithShape="1">
          <a:blip r:embed="rId11" cstate="print">
            <a:extLst>
              <a:ext uri="{28A0092B-C50C-407E-A947-70E740481C1C}">
                <a14:useLocalDpi xmlns:a14="http://schemas.microsoft.com/office/drawing/2010/main" val="0"/>
              </a:ext>
            </a:extLst>
          </a:blip>
          <a:srcRect l="65331" t="70401" r="5131" b="17731"/>
          <a:stretch/>
        </p:blipFill>
        <p:spPr bwMode="auto">
          <a:xfrm>
            <a:off x="94796" y="5205759"/>
            <a:ext cx="1642110" cy="11053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920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4C476A-37CE-47EE-95C2-BBFEB7A5D4F9}"/>
              </a:ext>
            </a:extLst>
          </p:cNvPr>
          <p:cNvSpPr>
            <a:spLocks noGrp="1"/>
          </p:cNvSpPr>
          <p:nvPr>
            <p:ph type="title"/>
          </p:nvPr>
        </p:nvSpPr>
        <p:spPr>
          <a:xfrm>
            <a:off x="176980" y="319180"/>
            <a:ext cx="7740897" cy="1024146"/>
          </a:xfrm>
        </p:spPr>
        <p:txBody>
          <a:bodyPr/>
          <a:lstStyle/>
          <a:p>
            <a:r>
              <a:rPr lang="en-GB" sz="4400" dirty="0">
                <a:solidFill>
                  <a:schemeClr val="tx2"/>
                </a:solidFill>
                <a:latin typeface="+mn-lt"/>
              </a:rPr>
              <a:t>Planning</a:t>
            </a:r>
            <a:r>
              <a:rPr lang="en-GB" sz="3600" dirty="0">
                <a:solidFill>
                  <a:srgbClr val="1E9399"/>
                </a:solidFill>
                <a:latin typeface="+mn-lt"/>
              </a:rPr>
              <a:t> </a:t>
            </a:r>
            <a:r>
              <a:rPr lang="en-GB" sz="4400" dirty="0">
                <a:solidFill>
                  <a:schemeClr val="tx2"/>
                </a:solidFill>
                <a:latin typeface="+mn-lt"/>
              </a:rPr>
              <a:t>&amp;</a:t>
            </a:r>
            <a:r>
              <a:rPr lang="en-GB" sz="3600" dirty="0">
                <a:solidFill>
                  <a:srgbClr val="1E9399"/>
                </a:solidFill>
                <a:latin typeface="+mn-lt"/>
              </a:rPr>
              <a:t> </a:t>
            </a:r>
            <a:r>
              <a:rPr lang="en-GB" sz="4400" dirty="0">
                <a:solidFill>
                  <a:schemeClr val="tx2"/>
                </a:solidFill>
                <a:latin typeface="+mn-lt"/>
              </a:rPr>
              <a:t>shopping</a:t>
            </a:r>
            <a:r>
              <a:rPr lang="en-GB" sz="3600" dirty="0">
                <a:solidFill>
                  <a:srgbClr val="1E9399"/>
                </a:solidFill>
                <a:latin typeface="+mn-lt"/>
              </a:rPr>
              <a:t> - </a:t>
            </a:r>
            <a:r>
              <a:rPr lang="en-GB" sz="4400" dirty="0">
                <a:solidFill>
                  <a:schemeClr val="tx2"/>
                </a:solidFill>
                <a:latin typeface="+mn-lt"/>
              </a:rPr>
              <a:t>Risks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1" y="1141969"/>
            <a:ext cx="9144000" cy="461665"/>
          </a:xfrm>
          <a:prstGeom prst="rect">
            <a:avLst/>
          </a:prstGeom>
        </p:spPr>
        <p:txBody>
          <a:bodyPr wrap="square">
            <a:spAutoFit/>
          </a:bodyPr>
          <a:lstStyle/>
          <a:p>
            <a:r>
              <a:rPr lang="en-GB" sz="2400" u="sng" dirty="0"/>
              <a:t>What </a:t>
            </a:r>
            <a:r>
              <a:rPr lang="en-GB" sz="2400" b="1" u="sng" dirty="0"/>
              <a:t>food safety risks </a:t>
            </a:r>
            <a:r>
              <a:rPr lang="en-GB" sz="2400" u="sng" dirty="0"/>
              <a:t>might occur during planning and shopping?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883966" y="2166115"/>
            <a:ext cx="5519851" cy="3216133"/>
          </a:xfrm>
        </p:spPr>
        <p:txBody>
          <a:bodyPr/>
          <a:lstStyle/>
          <a:p>
            <a:r>
              <a:rPr lang="en-GB" sz="2400" dirty="0"/>
              <a:t> Are you involved in planning and shopping?</a:t>
            </a:r>
          </a:p>
          <a:p>
            <a:r>
              <a:rPr lang="en-GB" sz="2400" dirty="0"/>
              <a:t> What do you help buy and pack?</a:t>
            </a:r>
          </a:p>
          <a:p>
            <a:r>
              <a:rPr lang="en-GB" sz="2400" dirty="0"/>
              <a:t> Where do you buy your food from?</a:t>
            </a:r>
          </a:p>
          <a:p>
            <a:r>
              <a:rPr lang="en-GB" sz="2400" dirty="0"/>
              <a:t> How do you put the food in the trolley?</a:t>
            </a:r>
          </a:p>
          <a:p>
            <a:r>
              <a:rPr lang="en-GB" sz="2400" dirty="0"/>
              <a:t> What do you check on the packaging?</a:t>
            </a:r>
          </a:p>
          <a:p>
            <a:endParaRPr lang="en-GB" dirty="0"/>
          </a:p>
          <a:p>
            <a:endParaRPr lang="en-GB" dirty="0"/>
          </a:p>
        </p:txBody>
      </p:sp>
      <p:sp>
        <p:nvSpPr>
          <p:cNvPr id="2" name="Rectangle 1">
            <a:extLst>
              <a:ext uri="{FF2B5EF4-FFF2-40B4-BE49-F238E27FC236}">
                <a16:creationId xmlns:a16="http://schemas.microsoft.com/office/drawing/2014/main" id="{DBC0E7DC-51F7-483B-A5DC-D5A01347D628}"/>
              </a:ext>
            </a:extLst>
          </p:cNvPr>
          <p:cNvSpPr/>
          <p:nvPr/>
        </p:nvSpPr>
        <p:spPr>
          <a:xfrm>
            <a:off x="352425" y="5870491"/>
            <a:ext cx="8370471"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pic>
        <p:nvPicPr>
          <p:cNvPr id="8" name="Picture 7">
            <a:extLst>
              <a:ext uri="{FF2B5EF4-FFF2-40B4-BE49-F238E27FC236}">
                <a16:creationId xmlns:a16="http://schemas.microsoft.com/office/drawing/2014/main" id="{90864974-5D74-4295-94E3-40DBC00CAEEA}"/>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226" r="81677" b="85299"/>
          <a:stretch/>
        </p:blipFill>
        <p:spPr bwMode="auto">
          <a:xfrm>
            <a:off x="493044" y="1905806"/>
            <a:ext cx="1984685" cy="1735531"/>
          </a:xfrm>
          <a:prstGeom prst="rect">
            <a:avLst/>
          </a:prstGeom>
          <a:noFill/>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32AAF36-8FAA-487B-907D-597EA2BC6794}"/>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9537" r="48390" b="85299"/>
          <a:stretch/>
        </p:blipFill>
        <p:spPr bwMode="auto">
          <a:xfrm>
            <a:off x="176981" y="3572478"/>
            <a:ext cx="2300748" cy="229801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28512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F606F-5A5A-4700-8382-F0674249909A}"/>
              </a:ext>
            </a:extLst>
          </p:cNvPr>
          <p:cNvSpPr>
            <a:spLocks noGrp="1"/>
          </p:cNvSpPr>
          <p:nvPr>
            <p:ph type="title"/>
          </p:nvPr>
        </p:nvSpPr>
        <p:spPr>
          <a:xfrm>
            <a:off x="190501" y="294066"/>
            <a:ext cx="8843856" cy="1325563"/>
          </a:xfrm>
        </p:spPr>
        <p:txBody>
          <a:bodyPr/>
          <a:lstStyle/>
          <a:p>
            <a:r>
              <a:rPr lang="en-GB" sz="4400" dirty="0">
                <a:solidFill>
                  <a:schemeClr val="tx2"/>
                </a:solidFill>
                <a:latin typeface="+mn-lt"/>
              </a:rPr>
              <a:t>Planning</a:t>
            </a:r>
            <a:r>
              <a:rPr lang="en-GB" sz="3600" dirty="0">
                <a:solidFill>
                  <a:srgbClr val="1E9399"/>
                </a:solidFill>
                <a:latin typeface="Arial" panose="020B0604020202020204" pitchFamily="34" charset="0"/>
                <a:cs typeface="Arial" panose="020B0604020202020204" pitchFamily="34" charset="0"/>
              </a:rPr>
              <a:t> </a:t>
            </a:r>
            <a:r>
              <a:rPr lang="en-GB" sz="4400" dirty="0">
                <a:solidFill>
                  <a:schemeClr val="tx2"/>
                </a:solidFill>
                <a:latin typeface="+mn-lt"/>
              </a:rPr>
              <a:t>&amp; shopping - Solutions</a:t>
            </a:r>
            <a:br>
              <a:rPr lang="en-GB" sz="4400" dirty="0">
                <a:solidFill>
                  <a:schemeClr val="tx2"/>
                </a:solidFill>
                <a:latin typeface="+mn-lt"/>
              </a:rPr>
            </a:br>
            <a:endParaRPr lang="en-GB" sz="4400" dirty="0">
              <a:solidFill>
                <a:schemeClr val="tx2"/>
              </a:solidFill>
              <a:latin typeface="+mn-lt"/>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109643" y="956848"/>
            <a:ext cx="9034357" cy="830997"/>
          </a:xfrm>
          <a:prstGeom prst="rect">
            <a:avLst/>
          </a:prstGeom>
        </p:spPr>
        <p:txBody>
          <a:bodyPr wrap="square">
            <a:spAutoFit/>
          </a:bodyPr>
          <a:lstStyle/>
          <a:p>
            <a:r>
              <a:rPr lang="en-GB" sz="2400" u="sng" dirty="0"/>
              <a:t>How can we reduce food safety risks during planning &amp; shopping?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2906003" y="1787845"/>
            <a:ext cx="5890438" cy="2531147"/>
          </a:xfrm>
        </p:spPr>
        <p:txBody>
          <a:bodyPr/>
          <a:lstStyle/>
          <a:p>
            <a:r>
              <a:rPr lang="en-GB" sz="2400" dirty="0"/>
              <a:t> Consider where you are buying, or growing your own food </a:t>
            </a:r>
          </a:p>
          <a:p>
            <a:r>
              <a:rPr lang="en-GB" sz="2400" dirty="0"/>
              <a:t> Place risky food, such as chicken, in separate compartments in a trolley e.g. meat separate from vegetables </a:t>
            </a:r>
          </a:p>
          <a:p>
            <a:r>
              <a:rPr lang="en-GB" sz="2400" dirty="0"/>
              <a:t> Timing – Buy chilled foods and high-risk foods towards the end of the shopping trip</a:t>
            </a:r>
          </a:p>
          <a:p>
            <a:r>
              <a:rPr lang="en-GB" sz="2400" dirty="0"/>
              <a:t> Plan what you are going to cook to avoid wasting foods close to their use by date </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9AFDC157-1345-4E26-9201-6A7072128041}"/>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t="4192" r="81999" b="85299"/>
          <a:stretch/>
        </p:blipFill>
        <p:spPr bwMode="auto">
          <a:xfrm>
            <a:off x="347559" y="2194559"/>
            <a:ext cx="1949872" cy="1741079"/>
          </a:xfrm>
          <a:prstGeom prst="rect">
            <a:avLst/>
          </a:prstGeom>
          <a:noFill/>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0699F34-5C9E-4989-BB18-ADF2293B5B31}"/>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9537" r="48390" b="85299"/>
          <a:stretch/>
        </p:blipFill>
        <p:spPr bwMode="auto">
          <a:xfrm>
            <a:off x="319818" y="3935639"/>
            <a:ext cx="2300748" cy="229801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11312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6C53-8506-4AF0-ADF4-E6BFA8389F91}"/>
              </a:ext>
            </a:extLst>
          </p:cNvPr>
          <p:cNvSpPr>
            <a:spLocks noGrp="1"/>
          </p:cNvSpPr>
          <p:nvPr>
            <p:ph type="title"/>
          </p:nvPr>
        </p:nvSpPr>
        <p:spPr>
          <a:xfrm>
            <a:off x="333272" y="247310"/>
            <a:ext cx="8686567" cy="1325563"/>
          </a:xfrm>
        </p:spPr>
        <p:txBody>
          <a:bodyPr/>
          <a:lstStyle/>
          <a:p>
            <a:r>
              <a:rPr lang="en-GB" sz="4400" dirty="0">
                <a:solidFill>
                  <a:schemeClr val="tx2"/>
                </a:solidFill>
                <a:latin typeface="+mn-lt"/>
              </a:rPr>
              <a:t>Packing &amp; transporting - Risks</a:t>
            </a:r>
            <a:br>
              <a:rPr lang="en-GB" sz="4400" dirty="0">
                <a:solidFill>
                  <a:schemeClr val="tx2"/>
                </a:solidFill>
                <a:latin typeface="+mn-lt"/>
              </a:rPr>
            </a:br>
            <a:endParaRPr lang="en-GB" sz="4400" dirty="0">
              <a:solidFill>
                <a:schemeClr val="tx2"/>
              </a:solidFill>
              <a:latin typeface="+mn-lt"/>
            </a:endParaRPr>
          </a:p>
        </p:txBody>
      </p:sp>
      <p:sp>
        <p:nvSpPr>
          <p:cNvPr id="14" name="Rectangle 13">
            <a:extLst>
              <a:ext uri="{FF2B5EF4-FFF2-40B4-BE49-F238E27FC236}">
                <a16:creationId xmlns:a16="http://schemas.microsoft.com/office/drawing/2014/main" id="{F817898D-8D7A-4467-929A-846CD67D0FAB}"/>
              </a:ext>
            </a:extLst>
          </p:cNvPr>
          <p:cNvSpPr/>
          <p:nvPr/>
        </p:nvSpPr>
        <p:spPr>
          <a:xfrm>
            <a:off x="333272" y="987917"/>
            <a:ext cx="8810727" cy="830997"/>
          </a:xfrm>
          <a:prstGeom prst="rect">
            <a:avLst/>
          </a:prstGeom>
        </p:spPr>
        <p:txBody>
          <a:bodyPr wrap="square">
            <a:spAutoFit/>
          </a:bodyPr>
          <a:lstStyle/>
          <a:p>
            <a:pPr algn="ctr"/>
            <a:r>
              <a:rPr lang="en-GB" sz="2400" u="sng" dirty="0"/>
              <a:t>What food safety risks might occur during packing and transporting? </a:t>
            </a:r>
          </a:p>
        </p:txBody>
      </p:sp>
      <p:sp>
        <p:nvSpPr>
          <p:cNvPr id="3" name="Content Placeholder 2">
            <a:extLst>
              <a:ext uri="{FF2B5EF4-FFF2-40B4-BE49-F238E27FC236}">
                <a16:creationId xmlns:a16="http://schemas.microsoft.com/office/drawing/2014/main" id="{0F845B39-7972-4B03-80A3-5CD802F2FF04}"/>
              </a:ext>
            </a:extLst>
          </p:cNvPr>
          <p:cNvSpPr>
            <a:spLocks noGrp="1"/>
          </p:cNvSpPr>
          <p:nvPr>
            <p:ph idx="1"/>
          </p:nvPr>
        </p:nvSpPr>
        <p:spPr>
          <a:xfrm>
            <a:off x="3221664" y="2137051"/>
            <a:ext cx="5447967" cy="2138272"/>
          </a:xfrm>
        </p:spPr>
        <p:txBody>
          <a:bodyPr/>
          <a:lstStyle/>
          <a:p>
            <a:r>
              <a:rPr lang="en-GB" sz="2400" dirty="0"/>
              <a:t> Do you use the same bag for all food?</a:t>
            </a:r>
          </a:p>
          <a:p>
            <a:r>
              <a:rPr lang="en-GB" sz="2400" dirty="0"/>
              <a:t> How long will the food be out of the fridge?</a:t>
            </a:r>
          </a:p>
          <a:p>
            <a:r>
              <a:rPr lang="en-GB" sz="2400" dirty="0"/>
              <a:t> Are you going home straight away?</a:t>
            </a:r>
          </a:p>
          <a:p>
            <a:r>
              <a:rPr lang="en-GB" sz="2400" dirty="0"/>
              <a:t> What if it’s a hot day?</a:t>
            </a:r>
          </a:p>
          <a:p>
            <a:endParaRPr lang="en-GB" dirty="0"/>
          </a:p>
          <a:p>
            <a:endParaRPr lang="en-GB" dirty="0"/>
          </a:p>
          <a:p>
            <a:endParaRPr lang="en-GB" dirty="0"/>
          </a:p>
        </p:txBody>
      </p:sp>
      <p:sp>
        <p:nvSpPr>
          <p:cNvPr id="11" name="Rectangle 10">
            <a:extLst>
              <a:ext uri="{FF2B5EF4-FFF2-40B4-BE49-F238E27FC236}">
                <a16:creationId xmlns:a16="http://schemas.microsoft.com/office/drawing/2014/main" id="{AB53EBB0-E6B5-4EBF-838F-85E77BFAC7C3}"/>
              </a:ext>
            </a:extLst>
          </p:cNvPr>
          <p:cNvSpPr/>
          <p:nvPr/>
        </p:nvSpPr>
        <p:spPr>
          <a:xfrm>
            <a:off x="333272" y="6021034"/>
            <a:ext cx="8417028" cy="71824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On the worksheet: </a:t>
            </a:r>
            <a:r>
              <a:rPr lang="en-GB" sz="2000" dirty="0"/>
              <a:t>write down </a:t>
            </a:r>
            <a:r>
              <a:rPr lang="en-GB" sz="2000" b="1" dirty="0"/>
              <a:t>food safety risk</a:t>
            </a:r>
            <a:r>
              <a:rPr lang="en-GB" sz="2000" dirty="0"/>
              <a:t>s and share with the class</a:t>
            </a:r>
          </a:p>
        </p:txBody>
      </p:sp>
      <p:pic>
        <p:nvPicPr>
          <p:cNvPr id="9" name="Picture 8">
            <a:extLst>
              <a:ext uri="{FF2B5EF4-FFF2-40B4-BE49-F238E27FC236}">
                <a16:creationId xmlns:a16="http://schemas.microsoft.com/office/drawing/2014/main" id="{961BD2CD-D2DE-4AFA-ACB2-6B1BFF31D59F}"/>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59724" t="25220" r="-43" b="62237"/>
          <a:stretch/>
        </p:blipFill>
        <p:spPr bwMode="auto">
          <a:xfrm>
            <a:off x="-304464" y="4238496"/>
            <a:ext cx="3526128" cy="174409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EC893A9-8A1F-4482-BFB9-C101B14B545E}"/>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71301" t="298" r="6626" b="85001"/>
          <a:stretch/>
        </p:blipFill>
        <p:spPr bwMode="auto">
          <a:xfrm>
            <a:off x="124161" y="1414485"/>
            <a:ext cx="2369287" cy="23816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24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53D6-476E-4F61-8D51-94A659F9718F}"/>
              </a:ext>
            </a:extLst>
          </p:cNvPr>
          <p:cNvSpPr>
            <a:spLocks noGrp="1"/>
          </p:cNvSpPr>
          <p:nvPr>
            <p:ph type="title"/>
          </p:nvPr>
        </p:nvSpPr>
        <p:spPr>
          <a:xfrm>
            <a:off x="313794" y="63814"/>
            <a:ext cx="7886700" cy="1325563"/>
          </a:xfrm>
        </p:spPr>
        <p:txBody>
          <a:bodyPr/>
          <a:lstStyle/>
          <a:p>
            <a:r>
              <a:rPr lang="en-GB" sz="4400" dirty="0">
                <a:solidFill>
                  <a:schemeClr val="tx2"/>
                </a:solidFill>
                <a:latin typeface="+mn-lt"/>
              </a:rPr>
              <a:t>Packing &amp; transporting - Solutions</a:t>
            </a:r>
            <a:br>
              <a:rPr lang="en-GB" sz="3600" dirty="0">
                <a:solidFill>
                  <a:srgbClr val="1E9399"/>
                </a:solidFill>
              </a:rPr>
            </a:br>
            <a:endParaRPr lang="en-GB" dirty="0"/>
          </a:p>
        </p:txBody>
      </p:sp>
      <p:sp>
        <p:nvSpPr>
          <p:cNvPr id="14" name="Rectangle 13">
            <a:extLst>
              <a:ext uri="{FF2B5EF4-FFF2-40B4-BE49-F238E27FC236}">
                <a16:creationId xmlns:a16="http://schemas.microsoft.com/office/drawing/2014/main" id="{F817898D-8D7A-4467-929A-846CD67D0FAB}"/>
              </a:ext>
            </a:extLst>
          </p:cNvPr>
          <p:cNvSpPr/>
          <p:nvPr/>
        </p:nvSpPr>
        <p:spPr>
          <a:xfrm>
            <a:off x="612063" y="1251786"/>
            <a:ext cx="9709484" cy="400110"/>
          </a:xfrm>
          <a:prstGeom prst="rect">
            <a:avLst/>
          </a:prstGeom>
        </p:spPr>
        <p:txBody>
          <a:bodyPr wrap="square">
            <a:spAutoFit/>
          </a:bodyPr>
          <a:lstStyle/>
          <a:p>
            <a:r>
              <a:rPr lang="en-GB" sz="2000" u="sng" dirty="0"/>
              <a:t>How can we reduce food safety risks during packing &amp; transporting? </a:t>
            </a:r>
          </a:p>
        </p:txBody>
      </p:sp>
      <p:pic>
        <p:nvPicPr>
          <p:cNvPr id="16" name="Picture 15" descr="Woman packing shopping">
            <a:extLst>
              <a:ext uri="{FF2B5EF4-FFF2-40B4-BE49-F238E27FC236}">
                <a16:creationId xmlns:a16="http://schemas.microsoft.com/office/drawing/2014/main" id="{331655C4-6EC8-4922-A010-1B7250EE95C0}"/>
              </a:ext>
            </a:extLst>
          </p:cNvPr>
          <p:cNvPicPr/>
          <p:nvPr/>
        </p:nvPicPr>
        <p:blipFill rotWithShape="1">
          <a:blip r:embed="rId3" cstate="print">
            <a:extLst>
              <a:ext uri="{28A0092B-C50C-407E-A947-70E740481C1C}">
                <a14:useLocalDpi xmlns:a14="http://schemas.microsoft.com/office/drawing/2010/main" val="0"/>
              </a:ext>
            </a:extLst>
          </a:blip>
          <a:srcRect l="71301" t="298" r="6626" b="85001"/>
          <a:stretch/>
        </p:blipFill>
        <p:spPr bwMode="auto">
          <a:xfrm>
            <a:off x="38608" y="1911375"/>
            <a:ext cx="2550911" cy="2491576"/>
          </a:xfrm>
          <a:prstGeom prst="rect">
            <a:avLst/>
          </a:prstGeom>
          <a:noFill/>
          <a:ln>
            <a:noFill/>
          </a:ln>
          <a:extLst>
            <a:ext uri="{53640926-AAD7-44D8-BBD7-CCE9431645EC}">
              <a14:shadowObscured xmlns:a14="http://schemas.microsoft.com/office/drawing/2010/main"/>
            </a:ext>
          </a:extLst>
        </p:spPr>
      </p:pic>
      <p:pic>
        <p:nvPicPr>
          <p:cNvPr id="10" name="Picture 9" descr="Transporting shopping home by car">
            <a:extLst>
              <a:ext uri="{FF2B5EF4-FFF2-40B4-BE49-F238E27FC236}">
                <a16:creationId xmlns:a16="http://schemas.microsoft.com/office/drawing/2014/main" id="{F6430D03-110D-4B68-88D2-73F060D7C20F}"/>
              </a:ext>
            </a:extLst>
          </p:cNvPr>
          <p:cNvPicPr/>
          <p:nvPr/>
        </p:nvPicPr>
        <p:blipFill rotWithShape="1">
          <a:blip r:embed="rId4" cstate="print">
            <a:extLst>
              <a:ext uri="{28A0092B-C50C-407E-A947-70E740481C1C}">
                <a14:useLocalDpi xmlns:a14="http://schemas.microsoft.com/office/drawing/2010/main" val="0"/>
              </a:ext>
            </a:extLst>
          </a:blip>
          <a:srcRect l="59724" t="25220" r="-43" b="62237"/>
          <a:stretch/>
        </p:blipFill>
        <p:spPr bwMode="auto">
          <a:xfrm>
            <a:off x="38608" y="4280934"/>
            <a:ext cx="4218536" cy="2199348"/>
          </a:xfrm>
          <a:prstGeom prst="rect">
            <a:avLst/>
          </a:prstGeom>
          <a:noFill/>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0FC68408-4448-4BC3-8C56-F099BE69BD57}"/>
              </a:ext>
            </a:extLst>
          </p:cNvPr>
          <p:cNvSpPr txBox="1">
            <a:spLocks/>
          </p:cNvSpPr>
          <p:nvPr/>
        </p:nvSpPr>
        <p:spPr>
          <a:xfrm>
            <a:off x="2430755" y="2037087"/>
            <a:ext cx="6647714" cy="4271250"/>
          </a:xfrm>
          <a:prstGeom prst="rect">
            <a:avLst/>
          </a:prstGeom>
        </p:spPr>
        <p:txBody>
          <a:bodyPr vert="horz" lIns="0" tIns="0" rIns="0" bIns="0" rtlCol="0">
            <a:norm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a:t> </a:t>
            </a:r>
            <a:r>
              <a:rPr lang="en-GB" sz="2400" u="sng" dirty="0">
                <a:solidFill>
                  <a:schemeClr val="accent1"/>
                </a:solidFill>
              </a:rPr>
              <a:t>Pack</a:t>
            </a:r>
            <a:r>
              <a:rPr lang="en-GB" sz="2400" dirty="0"/>
              <a:t> meat and vegetables in </a:t>
            </a:r>
            <a:r>
              <a:rPr lang="en-GB" sz="2400" dirty="0">
                <a:solidFill>
                  <a:schemeClr val="accent1"/>
                </a:solidFill>
              </a:rPr>
              <a:t>separate bags</a:t>
            </a:r>
          </a:p>
          <a:p>
            <a:r>
              <a:rPr lang="en-GB" sz="2400" dirty="0"/>
              <a:t> </a:t>
            </a:r>
            <a:r>
              <a:rPr lang="en-GB" sz="2400" u="sng" dirty="0">
                <a:solidFill>
                  <a:schemeClr val="accent1"/>
                </a:solidFill>
              </a:rPr>
              <a:t>Use</a:t>
            </a:r>
            <a:r>
              <a:rPr lang="en-GB" sz="2400" dirty="0"/>
              <a:t> </a:t>
            </a:r>
            <a:r>
              <a:rPr lang="en-GB" sz="2400" dirty="0">
                <a:solidFill>
                  <a:schemeClr val="tx2"/>
                </a:solidFill>
              </a:rPr>
              <a:t>cool bags </a:t>
            </a:r>
            <a:r>
              <a:rPr lang="en-GB" sz="2400" dirty="0"/>
              <a:t>to keep </a:t>
            </a:r>
            <a:r>
              <a:rPr lang="en-GB" sz="2400" dirty="0">
                <a:solidFill>
                  <a:schemeClr val="tx2"/>
                </a:solidFill>
              </a:rPr>
              <a:t>chilled</a:t>
            </a:r>
            <a:r>
              <a:rPr lang="en-GB" sz="2400" dirty="0"/>
              <a:t> or frozen food cold. Pack these separately to other items</a:t>
            </a:r>
            <a:endParaRPr lang="en-GB" sz="2400" dirty="0">
              <a:solidFill>
                <a:schemeClr val="accent1"/>
              </a:solidFill>
            </a:endParaRPr>
          </a:p>
          <a:p>
            <a:r>
              <a:rPr lang="en-GB" sz="2400" dirty="0"/>
              <a:t> </a:t>
            </a:r>
            <a:r>
              <a:rPr lang="en-GB" sz="2400" u="sng" dirty="0">
                <a:solidFill>
                  <a:schemeClr val="tx2"/>
                </a:solidFill>
              </a:rPr>
              <a:t>Wash</a:t>
            </a:r>
            <a:r>
              <a:rPr lang="en-GB" sz="2400" dirty="0"/>
              <a:t> your reusable bags</a:t>
            </a:r>
          </a:p>
          <a:p>
            <a:r>
              <a:rPr lang="en-GB" sz="2400" dirty="0"/>
              <a:t> </a:t>
            </a:r>
            <a:r>
              <a:rPr lang="en-GB" sz="2400" u="sng" dirty="0">
                <a:solidFill>
                  <a:schemeClr val="accent1"/>
                </a:solidFill>
              </a:rPr>
              <a:t>Take</a:t>
            </a:r>
            <a:r>
              <a:rPr lang="en-GB" sz="2400" dirty="0"/>
              <a:t> food home immediately if possible</a:t>
            </a:r>
          </a:p>
        </p:txBody>
      </p:sp>
    </p:spTree>
    <p:extLst>
      <p:ext uri="{BB962C8B-B14F-4D97-AF65-F5344CB8AC3E}">
        <p14:creationId xmlns:p14="http://schemas.microsoft.com/office/powerpoint/2010/main" val="2530164070"/>
      </p:ext>
    </p:extLst>
  </p:cSld>
  <p:clrMapOvr>
    <a:masterClrMapping/>
  </p:clrMapOvr>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54E69-C7EE-4CDA-9747-A7988B496189}">
  <ds:schemaRefs>
    <ds:schemaRef ds:uri="http://schemas.microsoft.com/sharepoint/v3/contenttype/forms"/>
  </ds:schemaRefs>
</ds:datastoreItem>
</file>

<file path=customXml/itemProps2.xml><?xml version="1.0" encoding="utf-8"?>
<ds:datastoreItem xmlns:ds="http://schemas.openxmlformats.org/officeDocument/2006/customXml" ds:itemID="{EC531374-720A-4693-90AA-898E9EC973F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fb14ad6-309a-489a-a37a-efadb6fb7c1d"/>
    <ds:schemaRef ds:uri="http://www.w3.org/XML/1998/namespace"/>
    <ds:schemaRef ds:uri="http://purl.org/dc/dcmitype/"/>
  </ds:schemaRefs>
</ds:datastoreItem>
</file>

<file path=customXml/itemProps3.xml><?xml version="1.0" encoding="utf-8"?>
<ds:datastoreItem xmlns:ds="http://schemas.openxmlformats.org/officeDocument/2006/customXml" ds:itemID="{133788D3-03DA-431D-8F40-5849D859A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SafeConsume</Template>
  <TotalTime>3585</TotalTime>
  <Words>4314</Words>
  <Application>Microsoft Office PowerPoint</Application>
  <PresentationFormat>On-screen Show (4:3)</PresentationFormat>
  <Paragraphs>329</Paragraphs>
  <Slides>19</Slides>
  <Notes>18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SafeConsume</vt:lpstr>
      <vt:lpstr>Food Hygiene &amp; Safety   The Food Journey </vt:lpstr>
      <vt:lpstr>Learning outcomes</vt:lpstr>
      <vt:lpstr>Foodborne illness</vt:lpstr>
      <vt:lpstr>Food Journey Animation</vt:lpstr>
      <vt:lpstr>During this journey, microbes can multiply and there are risks for contamination, which can lead us to becoming ill What can we do to ensure food is safe at every step in this journey?</vt:lpstr>
      <vt:lpstr>Planning &amp; shopping - Risks </vt:lpstr>
      <vt:lpstr>Planning &amp; shopping - Solutions </vt:lpstr>
      <vt:lpstr>Packing &amp; transporting - Risks </vt:lpstr>
      <vt:lpstr>Packing &amp; transporting - Solutions </vt:lpstr>
      <vt:lpstr>Storing - Risks </vt:lpstr>
      <vt:lpstr>Storing – Solutions </vt:lpstr>
      <vt:lpstr>Food preparation - Risks </vt:lpstr>
      <vt:lpstr>Food preparation - Solutions </vt:lpstr>
      <vt:lpstr>Cooking food - Risks </vt:lpstr>
      <vt:lpstr>Cooking food - Solutions </vt:lpstr>
      <vt:lpstr>Storing leftovers - Risks </vt:lpstr>
      <vt:lpstr>Storing leftovers - Solutions </vt:lpstr>
      <vt:lpstr>Optional activity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Amy Jackson</cp:lastModifiedBy>
  <cp:revision>180</cp:revision>
  <dcterms:created xsi:type="dcterms:W3CDTF">2019-07-08T12:48:48Z</dcterms:created>
  <dcterms:modified xsi:type="dcterms:W3CDTF">2022-08-16T14:19:57Z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