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E9D8"/>
    <a:srgbClr val="DC165D"/>
    <a:srgbClr val="E3E8F5"/>
    <a:srgbClr val="FFFFFF"/>
    <a:srgbClr val="3D54B5"/>
    <a:srgbClr val="CEF0D8"/>
    <a:srgbClr val="FFD8FF"/>
    <a:srgbClr val="46ACA7"/>
    <a:srgbClr val="E3F2DD"/>
    <a:srgbClr val="33AC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74"/>
    <p:restoredTop sz="94705"/>
  </p:normalViewPr>
  <p:slideViewPr>
    <p:cSldViewPr snapToGrid="0">
      <p:cViewPr varScale="1">
        <p:scale>
          <a:sx n="109" d="100"/>
          <a:sy n="109" d="100"/>
        </p:scale>
        <p:origin x="60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83F1A7F-2A5F-9FD9-4EBE-4602090905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00999D7-3A40-33DB-76A5-F54C243E56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0CEC807-5DF8-437C-FC4A-1801AEBFC6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84C6B-BAAA-9A45-839E-BFB6D759AE9E}" type="datetimeFigureOut">
              <a:rPr lang="fr-FR" smtClean="0"/>
              <a:t>16/06/2023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CBB2CF9-88AC-4ACD-3C19-CD6A593EDD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554027D-0BE9-981E-5911-EDAECFCFF0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5F52A-35FD-2A4C-A78B-48775F76C39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1045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6E6DA7D-4946-17A1-E473-F401333D16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4E34AE1-9001-5A9A-D1C1-CE462CB4C8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84AB300-84B4-1C01-A1FA-AA2E7D207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84C6B-BAAA-9A45-839E-BFB6D759AE9E}" type="datetimeFigureOut">
              <a:rPr lang="fr-FR" smtClean="0"/>
              <a:t>16/06/2023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97AE863-AFC3-8EE7-FA6C-932A26D011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29D524F-3CBC-E159-54E2-2DF851F7F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5F52A-35FD-2A4C-A78B-48775F76C39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4516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B24CA443-1BB9-9AA3-C31B-126CB17A3A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441F3C0-EA17-D71E-C847-56C87A19CA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198F86F-E893-45F0-23E0-C57A6A01E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84C6B-BAAA-9A45-839E-BFB6D759AE9E}" type="datetimeFigureOut">
              <a:rPr lang="fr-FR" smtClean="0"/>
              <a:t>16/06/2023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94E1775-C296-E32A-6FE2-18B83BEB74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45E8863-8211-8D19-20C4-18A8292D2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5F52A-35FD-2A4C-A78B-48775F76C39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1442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A1BA687-29F7-A590-6DE3-49B88DF076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7B6BEFE-7FCD-DD3D-50BA-14C8AF2C4E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DAD9F72-BC25-FA4D-14B1-D3F8BA7AD5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84C6B-BAAA-9A45-839E-BFB6D759AE9E}" type="datetimeFigureOut">
              <a:rPr lang="fr-FR" smtClean="0"/>
              <a:t>16/06/2023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D6E831C-24E1-1014-06C6-7589A549D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9EA88E4-1754-B630-7618-4F9158D29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5F52A-35FD-2A4C-A78B-48775F76C39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5929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F140962-4EF3-BDD9-F8CB-4EF0FCCB7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6FD06BC-8620-E628-92B0-F514033221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8C9136C-C425-308E-C3BD-0B8C46285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84C6B-BAAA-9A45-839E-BFB6D759AE9E}" type="datetimeFigureOut">
              <a:rPr lang="fr-FR" smtClean="0"/>
              <a:t>16/06/2023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13F26BA-4592-9DC8-E8C6-381ED00405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C978002-E181-BF5B-9B3C-538B04B20A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5F52A-35FD-2A4C-A78B-48775F76C39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614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15E57DF-51E6-4643-B183-5183328CF0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1AA1CCF-7E10-2AD5-6716-350BEB3E12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01F5F32-BDDB-CD68-DC5A-0FD0580A33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1926EFD-4F06-2727-8789-906103D94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84C6B-BAAA-9A45-839E-BFB6D759AE9E}" type="datetimeFigureOut">
              <a:rPr lang="fr-FR" smtClean="0"/>
              <a:t>16/06/2023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55F9B2E-BD1E-639A-166F-AE5D4E89C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9BD5BAF-3976-5880-69C1-02E5DD2EA3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5F52A-35FD-2A4C-A78B-48775F76C39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452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D2788C4-5398-CA10-4913-F3A9191730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587DF00-AB7B-7D78-D8C4-AAE090C806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47417EF-5518-F928-7082-56A8E65B4E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8F84078-4B3F-85CB-7091-80AB2DE087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4937B381-5D9D-52F8-2D19-4DB515488D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7D03B51-0CA9-4B2B-7B7D-126CF33D1B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84C6B-BAAA-9A45-839E-BFB6D759AE9E}" type="datetimeFigureOut">
              <a:rPr lang="fr-FR" smtClean="0"/>
              <a:t>16/06/2023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17FAB1FD-7150-6059-2719-988E1315A2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AEDD8F77-E0E9-CDAB-DBFD-FEED4DB0B5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5F52A-35FD-2A4C-A78B-48775F76C39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3065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192F6B-7A8D-1404-27D6-7D6194F722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2901FDD-380F-7172-1F39-CAF6E8FF10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84C6B-BAAA-9A45-839E-BFB6D759AE9E}" type="datetimeFigureOut">
              <a:rPr lang="fr-FR" smtClean="0"/>
              <a:t>16/06/2023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FBDEB93-35E0-849A-D95F-417732E5D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EDC7C92-7374-F591-22AA-D127F841D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5F52A-35FD-2A4C-A78B-48775F76C39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8995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3D3B3BD6-EC5C-5F32-CCE6-EDA8C1B94B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84C6B-BAAA-9A45-839E-BFB6D759AE9E}" type="datetimeFigureOut">
              <a:rPr lang="fr-FR" smtClean="0"/>
              <a:t>16/06/2023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3EC01C80-8D9A-6522-FD99-82A8C8440C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47ED667-D9D5-4ADD-C8AC-F83C1E4117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5F52A-35FD-2A4C-A78B-48775F76C39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8020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26B8258-1ADE-9B3D-4D53-D114821AD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9035F2A-5C61-1E56-DFEE-F2E6A1C91F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0E7EB32-90E1-69AC-0C87-79F7343E5C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010B93F-AE3C-29BD-516E-2BF6BD8ED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84C6B-BAAA-9A45-839E-BFB6D759AE9E}" type="datetimeFigureOut">
              <a:rPr lang="fr-FR" smtClean="0"/>
              <a:t>16/06/2023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21FC50A-96CC-21ED-E5C9-4AF8EB8659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EA6EE01-AA37-ED92-5522-8B8ED8E8E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5F52A-35FD-2A4C-A78B-48775F76C39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0288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534660E-D235-6F55-4A84-17194F5C9D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036E0276-A4C4-ACA2-78CD-33602466C71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F3AAB2E-E91F-D09A-2DB1-609F0DF1CA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8265BF3-F97E-C542-AFD9-12E7ADCCDC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84C6B-BAAA-9A45-839E-BFB6D759AE9E}" type="datetimeFigureOut">
              <a:rPr lang="fr-FR" smtClean="0"/>
              <a:t>16/06/2023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A09AF86-C034-83EC-1650-E4522CC0EC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B359B67-78FC-2AB3-924B-39DA679801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5F52A-35FD-2A4C-A78B-48775F76C39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4961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0E8768F3-8FA1-B735-65B4-4BD67FA77B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34E590F-9DD9-DC3F-CBC2-16034EF4B5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66B2CFC-8FC9-3FF6-F838-8D7A37D764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484C6B-BAAA-9A45-839E-BFB6D759AE9E}" type="datetimeFigureOut">
              <a:rPr lang="fr-FR" smtClean="0"/>
              <a:t>16/06/2023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E4ED3CE-7002-3BC3-B7CC-F1D8507A10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8326A97-693B-BB09-3F2D-C076720C7A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F5F52A-35FD-2A4C-A78B-48775F76C39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9659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rapèze 31">
            <a:extLst>
              <a:ext uri="{FF2B5EF4-FFF2-40B4-BE49-F238E27FC236}">
                <a16:creationId xmlns:a16="http://schemas.microsoft.com/office/drawing/2014/main" id="{90B5CCF2-D11D-ACF8-1B9D-318BF064627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 rot="7615323">
            <a:off x="7032610" y="3683953"/>
            <a:ext cx="1322102" cy="1810902"/>
          </a:xfrm>
          <a:prstGeom prst="trapezoid">
            <a:avLst/>
          </a:prstGeom>
          <a:gradFill>
            <a:gsLst>
              <a:gs pos="0">
                <a:srgbClr val="3D54B5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4" name="Rectangle à coins arrondis 16">
            <a:extLst>
              <a:ext uri="{FF2B5EF4-FFF2-40B4-BE49-F238E27FC236}">
                <a16:creationId xmlns:a16="http://schemas.microsoft.com/office/drawing/2014/main" id="{6FC65A28-1755-1378-A0B1-7776B6430CA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9273864" y="3741242"/>
            <a:ext cx="2381884" cy="2910837"/>
          </a:xfrm>
          <a:prstGeom prst="roundRect">
            <a:avLst/>
          </a:prstGeom>
          <a:solidFill>
            <a:srgbClr val="E3E8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>
              <a:solidFill>
                <a:srgbClr val="FFFFFF"/>
              </a:solidFill>
            </a:endParaRPr>
          </a:p>
        </p:txBody>
      </p:sp>
      <p:sp>
        <p:nvSpPr>
          <p:cNvPr id="30" name="Trapèze 29">
            <a:extLst>
              <a:ext uri="{FF2B5EF4-FFF2-40B4-BE49-F238E27FC236}">
                <a16:creationId xmlns:a16="http://schemas.microsoft.com/office/drawing/2014/main" id="{071C1A56-BFC7-A477-00AE-88956AC99CC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 rot="13889644">
            <a:off x="3768505" y="3746998"/>
            <a:ext cx="1322102" cy="1810902"/>
          </a:xfrm>
          <a:prstGeom prst="trapezoid">
            <a:avLst/>
          </a:prstGeom>
          <a:gradFill>
            <a:gsLst>
              <a:gs pos="0">
                <a:srgbClr val="DC165D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Trapèze 28">
            <a:extLst>
              <a:ext uri="{FF2B5EF4-FFF2-40B4-BE49-F238E27FC236}">
                <a16:creationId xmlns:a16="http://schemas.microsoft.com/office/drawing/2014/main" id="{7E6A7CD5-49D1-9BD7-046B-57E7C6CD523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 rot="3352234">
            <a:off x="7096648" y="1560995"/>
            <a:ext cx="1322102" cy="1810902"/>
          </a:xfrm>
          <a:prstGeom prst="trapezoid">
            <a:avLst/>
          </a:prstGeom>
          <a:gradFill>
            <a:gsLst>
              <a:gs pos="0">
                <a:srgbClr val="CEF0D8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Trapèze 27">
            <a:extLst>
              <a:ext uri="{FF2B5EF4-FFF2-40B4-BE49-F238E27FC236}">
                <a16:creationId xmlns:a16="http://schemas.microsoft.com/office/drawing/2014/main" id="{25CC12F2-CEF9-294C-EE49-6AE29EB2802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 rot="18408499">
            <a:off x="3834874" y="1560952"/>
            <a:ext cx="1322102" cy="1810902"/>
          </a:xfrm>
          <a:prstGeom prst="trapezoid">
            <a:avLst/>
          </a:prstGeom>
          <a:gradFill>
            <a:gsLst>
              <a:gs pos="0">
                <a:srgbClr val="FFD8FF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Rectangle à coins arrondis 13">
            <a:extLst>
              <a:ext uri="{FF2B5EF4-FFF2-40B4-BE49-F238E27FC236}">
                <a16:creationId xmlns:a16="http://schemas.microsoft.com/office/drawing/2014/main" id="{6C4556E4-C4F5-B7BB-7F25-82570F18A04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519443" y="3724886"/>
            <a:ext cx="2392045" cy="2927194"/>
          </a:xfrm>
          <a:prstGeom prst="roundRect">
            <a:avLst/>
          </a:prstGeom>
          <a:solidFill>
            <a:srgbClr val="F8E9D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>
              <a:solidFill>
                <a:srgbClr val="FFD7D6"/>
              </a:solidFill>
            </a:endParaRPr>
          </a:p>
        </p:txBody>
      </p:sp>
      <p:sp>
        <p:nvSpPr>
          <p:cNvPr id="19" name="Ellipse 18">
            <a:extLst>
              <a:ext uri="{FF2B5EF4-FFF2-40B4-BE49-F238E27FC236}">
                <a16:creationId xmlns:a16="http://schemas.microsoft.com/office/drawing/2014/main" id="{234B8AB8-1359-720D-3E3F-3C85E8481E6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4721628" y="2251041"/>
            <a:ext cx="2759780" cy="2558001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 w="76200">
            <a:solidFill>
              <a:srgbClr val="8D87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/>
          </a:p>
        </p:txBody>
      </p:sp>
      <p:sp>
        <p:nvSpPr>
          <p:cNvPr id="16" name="Rectangle à coins arrondis 11">
            <a:extLst>
              <a:ext uri="{FF2B5EF4-FFF2-40B4-BE49-F238E27FC236}">
                <a16:creationId xmlns:a16="http://schemas.microsoft.com/office/drawing/2014/main" id="{7C6CD23E-EC3D-3496-2066-2BF67A35EF7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521997" y="402431"/>
            <a:ext cx="2389492" cy="3105892"/>
          </a:xfrm>
          <a:prstGeom prst="roundRect">
            <a:avLst/>
          </a:prstGeom>
          <a:solidFill>
            <a:srgbClr val="FFD8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/>
          </a:p>
        </p:txBody>
      </p:sp>
      <p:sp>
        <p:nvSpPr>
          <p:cNvPr id="4" name="Zone de texte 2">
            <a:extLst>
              <a:ext uri="{FF2B5EF4-FFF2-40B4-BE49-F238E27FC236}">
                <a16:creationId xmlns:a16="http://schemas.microsoft.com/office/drawing/2014/main" id="{E1B2821D-9FA4-0C34-5A01-287A577F80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75525" y="165717"/>
            <a:ext cx="4240090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36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</a:t>
            </a:r>
            <a:r>
              <a:rPr lang="fr-FR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Antimicrobiens :</a:t>
            </a:r>
            <a:endParaRPr lang="fr-FR" sz="11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Résumé</a:t>
            </a:r>
            <a:endParaRPr lang="fr-FR" sz="11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Zone de texte 2">
            <a:extLst>
              <a:ext uri="{FF2B5EF4-FFF2-40B4-BE49-F238E27FC236}">
                <a16:creationId xmlns:a16="http://schemas.microsoft.com/office/drawing/2014/main" id="{1FBA4813-FFCA-FD9F-7E09-ACE9E0E59B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602" y="485571"/>
            <a:ext cx="2392045" cy="29271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R="28575" algn="ctr">
              <a:lnSpc>
                <a:spcPct val="107000"/>
              </a:lnSpc>
              <a:spcAft>
                <a:spcPts val="800"/>
              </a:spcAft>
            </a:pPr>
            <a:r>
              <a:rPr lang="fr-FR" sz="1200" b="1" dirty="0" smtClean="0">
                <a:solidFill>
                  <a:srgbClr val="FFD8FF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fr-FR" sz="12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Combattre</a:t>
            </a:r>
            <a:r>
              <a:rPr lang="fr-FR" sz="1200" b="1" dirty="0" smtClean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12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des </a:t>
            </a:r>
            <a:r>
              <a:rPr lang="fr-FR" sz="1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infections causées par des</a:t>
            </a:r>
            <a:r>
              <a:rPr lang="fr-FR" sz="1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fr-FR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2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Bactéries</a:t>
            </a:r>
            <a:endParaRPr lang="fr-FR" sz="1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R="28575" algn="ctr">
              <a:lnSpc>
                <a:spcPct val="107000"/>
              </a:lnSpc>
              <a:spcAft>
                <a:spcPts val="800"/>
              </a:spcAft>
            </a:pPr>
            <a:r>
              <a:rPr lang="fr-FR" sz="11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28575" algn="ctr">
              <a:lnSpc>
                <a:spcPct val="107000"/>
              </a:lnSpc>
              <a:spcAft>
                <a:spcPts val="800"/>
              </a:spcAft>
            </a:pPr>
            <a:r>
              <a:rPr lang="fr-FR" sz="11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28575" algn="ctr">
              <a:lnSpc>
                <a:spcPct val="107000"/>
              </a:lnSpc>
              <a:spcAft>
                <a:spcPts val="800"/>
              </a:spcAft>
            </a:pPr>
            <a:r>
              <a:rPr lang="fr-FR" sz="11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28575" algn="ctr">
              <a:spcAft>
                <a:spcPts val="800"/>
              </a:spcAft>
            </a:pPr>
            <a:r>
              <a:rPr lang="fr-FR" sz="11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fr-FR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</a:t>
            </a:r>
            <a:r>
              <a:rPr lang="fr-FR" sz="12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elles </a:t>
            </a:r>
            <a:r>
              <a:rPr lang="fr-FR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que les infections des voies urinaires, la </a:t>
            </a:r>
            <a:r>
              <a:rPr lang="fr-FR" sz="12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pneumonie, </a:t>
            </a:r>
            <a:r>
              <a:rPr lang="fr-FR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certaines infections sexuellement transmissibles (IST) </a:t>
            </a:r>
            <a:r>
              <a:rPr lang="fr-FR" sz="12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causées par des bactéries comme </a:t>
            </a:r>
            <a:r>
              <a:rPr lang="fr-FR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 </a:t>
            </a:r>
            <a:r>
              <a:rPr lang="fr-FR" sz="12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gonocoque ou le chlamydia</a:t>
            </a:r>
            <a:endParaRPr lang="fr-FR" sz="1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Zone de texte 1">
            <a:extLst>
              <a:ext uri="{FF2B5EF4-FFF2-40B4-BE49-F238E27FC236}">
                <a16:creationId xmlns:a16="http://schemas.microsoft.com/office/drawing/2014/main" id="{D5768686-844E-51C6-7666-A399BDBDE6DB}"/>
              </a:ext>
            </a:extLst>
          </p:cNvPr>
          <p:cNvSpPr txBox="1"/>
          <p:nvPr/>
        </p:nvSpPr>
        <p:spPr>
          <a:xfrm>
            <a:off x="5072074" y="2486990"/>
            <a:ext cx="2066925" cy="179070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fr-FR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Les antimicrobiens</a:t>
            </a:r>
            <a:endParaRPr lang="fr-FR" sz="1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sont des médicaments utilisés pour </a:t>
            </a:r>
            <a:r>
              <a:rPr lang="fr-FR" sz="12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combattre </a:t>
            </a:r>
            <a:r>
              <a:rPr lang="fr-FR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les infections causées par des micro-organismes chez les humains, les animaux et les </a:t>
            </a:r>
            <a:r>
              <a:rPr lang="fr-FR" sz="12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plantes.</a:t>
            </a:r>
            <a:endParaRPr lang="fr-FR" sz="1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2" name="Zone de texte 2">
            <a:extLst>
              <a:ext uri="{FF2B5EF4-FFF2-40B4-BE49-F238E27FC236}">
                <a16:creationId xmlns:a16="http://schemas.microsoft.com/office/drawing/2014/main" id="{F9E6860E-DB6B-ACA5-2A6D-984BE803E8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602" y="3805137"/>
            <a:ext cx="2371725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1200" b="1" dirty="0" smtClean="0">
                <a:solidFill>
                  <a:srgbClr val="F8E9D8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8</a:t>
            </a:r>
            <a:r>
              <a:rPr lang="fr-FR" sz="12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Combattre des </a:t>
            </a:r>
            <a:r>
              <a:rPr lang="fr-FR" sz="1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infections causées par des</a:t>
            </a:r>
            <a:r>
              <a:rPr lang="fr-FR" sz="1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fr-FR" sz="1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fr-FR" sz="2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Champignons</a:t>
            </a:r>
            <a:endParaRPr lang="fr-FR" sz="1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11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11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11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11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11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</a:t>
            </a:r>
            <a:r>
              <a:rPr lang="fr-FR" sz="12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elles </a:t>
            </a:r>
            <a:r>
              <a:rPr lang="fr-FR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que le muguet, les teignes et le pied d’athlète</a:t>
            </a:r>
          </a:p>
        </p:txBody>
      </p:sp>
      <p:sp>
        <p:nvSpPr>
          <p:cNvPr id="14" name="Zone de texte 2">
            <a:extLst>
              <a:ext uri="{FF2B5EF4-FFF2-40B4-BE49-F238E27FC236}">
                <a16:creationId xmlns:a16="http://schemas.microsoft.com/office/drawing/2014/main" id="{96217FDA-F848-D5DB-3FBE-639E3A9A0A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78262" y="3854983"/>
            <a:ext cx="2409825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1200" b="1" dirty="0" smtClean="0">
                <a:solidFill>
                  <a:srgbClr val="E3E8F5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10</a:t>
            </a:r>
            <a:r>
              <a:rPr lang="fr-FR" sz="12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Combattre des </a:t>
            </a:r>
            <a:r>
              <a:rPr lang="fr-FR" sz="1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infections causées par des</a:t>
            </a:r>
            <a:r>
              <a:rPr lang="fr-FR" sz="1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fr-FR" sz="1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fr-FR" sz="2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Parasites</a:t>
            </a:r>
            <a:endParaRPr lang="fr-FR" sz="1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11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11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11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11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 </a:t>
            </a:r>
            <a:endParaRPr lang="fr-F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1200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fr-FR" sz="1200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</a:t>
            </a:r>
            <a:r>
              <a:rPr lang="fr-FR" sz="12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elles </a:t>
            </a:r>
            <a:r>
              <a:rPr lang="fr-FR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que le paludisme, les oxyures et les poux</a:t>
            </a:r>
          </a:p>
        </p:txBody>
      </p:sp>
      <p:sp>
        <p:nvSpPr>
          <p:cNvPr id="15" name="Zone de texte 15">
            <a:extLst>
              <a:ext uri="{FF2B5EF4-FFF2-40B4-BE49-F238E27FC236}">
                <a16:creationId xmlns:a16="http://schemas.microsoft.com/office/drawing/2014/main" id="{414812E5-0AD6-73C6-5790-D815276E4740}"/>
              </a:ext>
            </a:extLst>
          </p:cNvPr>
          <p:cNvSpPr txBox="1"/>
          <p:nvPr/>
        </p:nvSpPr>
        <p:spPr>
          <a:xfrm>
            <a:off x="4342970" y="5095796"/>
            <a:ext cx="3505200" cy="151447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800"/>
              </a:spcAft>
            </a:pPr>
            <a:r>
              <a:rPr lang="fr-FR" sz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11</a:t>
            </a:r>
            <a:r>
              <a:rPr lang="fr-FR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 antimicrobien ne fonctionne </a:t>
            </a:r>
            <a:r>
              <a:rPr lang="fr-FR" sz="1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fr-FR" sz="1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fr-FR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que sur </a:t>
            </a:r>
            <a:r>
              <a:rPr lang="fr-FR" sz="1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 seul type</a:t>
            </a:r>
            <a:r>
              <a:rPr lang="fr-FR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12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 micro-organisme.</a:t>
            </a:r>
            <a:endParaRPr lang="fr-FR" sz="1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12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Résistance</a:t>
            </a:r>
            <a:r>
              <a:rPr lang="fr-FR" sz="1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aux antimicrobiens</a:t>
            </a:r>
            <a:r>
              <a:rPr lang="fr-FR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: </a:t>
            </a:r>
            <a:r>
              <a:rPr lang="fr-FR" sz="1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fr-FR" sz="1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fr-FR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Quand </a:t>
            </a:r>
            <a:r>
              <a:rPr lang="fr-FR" sz="12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les micro-organismes changent </a:t>
            </a:r>
            <a:r>
              <a:rPr lang="fr-FR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ou </a:t>
            </a:r>
            <a:r>
              <a:rPr lang="fr-FR" sz="12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mutent ils </a:t>
            </a:r>
            <a:r>
              <a:rPr lang="fr-FR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 </a:t>
            </a:r>
            <a:r>
              <a:rPr lang="fr-FR" sz="12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répondent </a:t>
            </a:r>
            <a:r>
              <a:rPr lang="fr-FR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plus aux </a:t>
            </a:r>
            <a:r>
              <a:rPr lang="fr-FR" sz="12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antimicrobiens </a:t>
            </a:r>
            <a:r>
              <a:rPr lang="fr-FR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qui permettaient de </a:t>
            </a:r>
            <a:r>
              <a:rPr lang="fr-FR" sz="12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les traiter. Cela est favorisé par l’utilisation inappropriée des antimicrobiens.</a:t>
            </a:r>
            <a:endParaRPr lang="fr-FR" sz="1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Ellipse 16" descr="dessin d'une bactérie">
            <a:extLst>
              <a:ext uri="{FF2B5EF4-FFF2-40B4-BE49-F238E27FC236}">
                <a16:creationId xmlns:a16="http://schemas.microsoft.com/office/drawing/2014/main" id="{3F75ED90-CCDF-7A70-4D60-B0D6AC491BDF}"/>
              </a:ext>
            </a:extLst>
          </p:cNvPr>
          <p:cNvSpPr/>
          <p:nvPr/>
        </p:nvSpPr>
        <p:spPr>
          <a:xfrm>
            <a:off x="1251822" y="1320000"/>
            <a:ext cx="874911" cy="824761"/>
          </a:xfrm>
          <a:prstGeom prst="ellipse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/>
          </a:p>
        </p:txBody>
      </p:sp>
      <p:sp>
        <p:nvSpPr>
          <p:cNvPr id="18" name="Ellipse 17">
            <a:extLst>
              <a:ext uri="{FF2B5EF4-FFF2-40B4-BE49-F238E27FC236}">
                <a16:creationId xmlns:a16="http://schemas.microsoft.com/office/drawing/2014/main" id="{61089737-FB0A-136A-F481-0E368B92B09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2331066" y="1320000"/>
            <a:ext cx="1714500" cy="981075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>
              <a:solidFill>
                <a:srgbClr val="FF2C79"/>
              </a:solidFill>
            </a:endParaRPr>
          </a:p>
        </p:txBody>
      </p:sp>
      <p:sp>
        <p:nvSpPr>
          <p:cNvPr id="7" name="Zone de texte 2">
            <a:extLst>
              <a:ext uri="{FF2B5EF4-FFF2-40B4-BE49-F238E27FC236}">
                <a16:creationId xmlns:a16="http://schemas.microsoft.com/office/drawing/2014/main" id="{EEC4D2E7-549D-5ACB-7A61-F0907C1334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8386" y="1567231"/>
            <a:ext cx="1704975" cy="5534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1600" b="1" dirty="0">
                <a:solidFill>
                  <a:srgbClr val="7030A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</a:t>
            </a:r>
            <a:r>
              <a:rPr lang="fr-FR" sz="16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Antibiotiques        </a:t>
            </a:r>
            <a:r>
              <a:rPr lang="fr-FR" sz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(ou antibactériens)</a:t>
            </a:r>
            <a:endParaRPr lang="fr-FR" sz="1100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2" name="Ellipse 21" descr="dessin de champignons">
            <a:extLst>
              <a:ext uri="{FF2B5EF4-FFF2-40B4-BE49-F238E27FC236}">
                <a16:creationId xmlns:a16="http://schemas.microsoft.com/office/drawing/2014/main" id="{368DAA58-1D51-4449-B44B-7DFF3B8E2DCB}"/>
              </a:ext>
            </a:extLst>
          </p:cNvPr>
          <p:cNvSpPr/>
          <p:nvPr/>
        </p:nvSpPr>
        <p:spPr>
          <a:xfrm>
            <a:off x="1185698" y="4836414"/>
            <a:ext cx="1048858" cy="1016619"/>
          </a:xfrm>
          <a:prstGeom prst="ellipse">
            <a:avLst/>
          </a:prstGeom>
          <a:blipFill dpi="0"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38100">
            <a:solidFill>
              <a:srgbClr val="E012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/>
          </a:p>
        </p:txBody>
      </p:sp>
      <p:sp>
        <p:nvSpPr>
          <p:cNvPr id="23" name="Ellipse 22">
            <a:extLst>
              <a:ext uri="{FF2B5EF4-FFF2-40B4-BE49-F238E27FC236}">
                <a16:creationId xmlns:a16="http://schemas.microsoft.com/office/drawing/2014/main" id="{E233EFA7-37C0-3078-4058-8DF2D948237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2329584" y="4800231"/>
            <a:ext cx="1712337" cy="981075"/>
          </a:xfrm>
          <a:prstGeom prst="ellipse">
            <a:avLst/>
          </a:prstGeom>
          <a:solidFill>
            <a:srgbClr val="DC165D"/>
          </a:solidFill>
          <a:ln>
            <a:solidFill>
              <a:srgbClr val="DC165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dirty="0">
              <a:solidFill>
                <a:srgbClr val="FF2C79"/>
              </a:solidFill>
              <a:highlight>
                <a:srgbClr val="FFD7D6"/>
              </a:highlight>
            </a:endParaRPr>
          </a:p>
        </p:txBody>
      </p:sp>
      <p:sp>
        <p:nvSpPr>
          <p:cNvPr id="11" name="Zone de texte 2">
            <a:extLst>
              <a:ext uri="{FF2B5EF4-FFF2-40B4-BE49-F238E27FC236}">
                <a16:creationId xmlns:a16="http://schemas.microsoft.com/office/drawing/2014/main" id="{84B1D615-E106-ABFB-AF85-41D89CA181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51557" y="5095796"/>
            <a:ext cx="1873785" cy="388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400" b="1" dirty="0" smtClean="0">
                <a:solidFill>
                  <a:srgbClr val="DC165D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7</a:t>
            </a:r>
            <a:r>
              <a:rPr lang="fr-FR" sz="1800" b="1" dirty="0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Antifongiques</a:t>
            </a:r>
            <a:endParaRPr lang="fr-FR" sz="1100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ectangle à coins arrondis 18">
            <a:extLst>
              <a:ext uri="{FF2B5EF4-FFF2-40B4-BE49-F238E27FC236}">
                <a16:creationId xmlns:a16="http://schemas.microsoft.com/office/drawing/2014/main" id="{B824308F-816D-1BC5-42CB-3B7DF251F85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9273864" y="402430"/>
            <a:ext cx="2392045" cy="2927195"/>
          </a:xfrm>
          <a:prstGeom prst="roundRect">
            <a:avLst/>
          </a:prstGeom>
          <a:solidFill>
            <a:srgbClr val="CEF0D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/>
          </a:p>
        </p:txBody>
      </p:sp>
      <p:sp>
        <p:nvSpPr>
          <p:cNvPr id="9" name="Zone de texte 2">
            <a:extLst>
              <a:ext uri="{FF2B5EF4-FFF2-40B4-BE49-F238E27FC236}">
                <a16:creationId xmlns:a16="http://schemas.microsoft.com/office/drawing/2014/main" id="{4B9C043C-966A-3443-0FD4-D4CF64E6DDE8}"/>
              </a:ext>
              <a:ext uri="{C183D7F6-B498-43B3-948B-1728B52AA6E4}">
                <adec:decorative xmlns:adec="http://schemas.microsoft.com/office/drawing/2017/decorative" xmlns="" val="0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84023" y="523400"/>
            <a:ext cx="2371725" cy="272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1200" b="1" dirty="0" smtClean="0">
                <a:solidFill>
                  <a:srgbClr val="CEF0D8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6</a:t>
            </a:r>
            <a:r>
              <a:rPr lang="fr-FR" sz="12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Combattre des </a:t>
            </a:r>
            <a:r>
              <a:rPr lang="fr-FR" sz="1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infections </a:t>
            </a:r>
            <a:r>
              <a:rPr lang="fr-FR" sz="12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sévères causées </a:t>
            </a:r>
            <a:r>
              <a:rPr lang="fr-FR" sz="1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 des</a:t>
            </a:r>
            <a:r>
              <a:rPr lang="fr-FR" sz="1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fr-FR" sz="1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fr-FR" sz="2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Virus</a:t>
            </a:r>
            <a:endParaRPr lang="fr-FR" sz="1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11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11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1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11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fr-FR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fr-FR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11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br>
              <a:rPr lang="fr-FR" sz="11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</a:t>
            </a:r>
            <a:r>
              <a:rPr lang="fr-FR" sz="12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elles </a:t>
            </a:r>
            <a:r>
              <a:rPr lang="fr-FR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que le </a:t>
            </a:r>
            <a:r>
              <a:rPr lang="fr-FR" sz="12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VIH et chez des personnes à risque: </a:t>
            </a:r>
            <a:r>
              <a:rPr lang="fr-FR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grippe, la varicelle ou le </a:t>
            </a:r>
            <a:r>
              <a:rPr lang="fr-FR" sz="12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zona</a:t>
            </a:r>
            <a:endParaRPr lang="fr-FR" sz="1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5" name="Ellipse 24">
            <a:extLst>
              <a:ext uri="{FF2B5EF4-FFF2-40B4-BE49-F238E27FC236}">
                <a16:creationId xmlns:a16="http://schemas.microsoft.com/office/drawing/2014/main" id="{CC3866AF-4B45-17B2-9426-13D84422BF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7984494" y="1402764"/>
            <a:ext cx="1872170" cy="1076739"/>
          </a:xfrm>
          <a:prstGeom prst="ellipse">
            <a:avLst/>
          </a:prstGeom>
          <a:solidFill>
            <a:srgbClr val="46ACA7"/>
          </a:solidFill>
          <a:ln>
            <a:solidFill>
              <a:srgbClr val="46ACA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/>
          </a:p>
        </p:txBody>
      </p:sp>
      <p:sp>
        <p:nvSpPr>
          <p:cNvPr id="8" name="Zone de texte 2">
            <a:extLst>
              <a:ext uri="{FF2B5EF4-FFF2-40B4-BE49-F238E27FC236}">
                <a16:creationId xmlns:a16="http://schemas.microsoft.com/office/drawing/2014/main" id="{F664FCF6-DC71-707F-8EB2-E7B0AB0DBD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14535" y="1759252"/>
            <a:ext cx="1547446" cy="367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b="1" dirty="0">
                <a:solidFill>
                  <a:srgbClr val="46ACA7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</a:t>
            </a:r>
            <a:r>
              <a:rPr lang="fr-FR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Antiviraux</a:t>
            </a:r>
            <a:endParaRPr lang="fr-FR" sz="1100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6" name="Ellipse 25" descr="dessin d'un virus">
            <a:extLst>
              <a:ext uri="{FF2B5EF4-FFF2-40B4-BE49-F238E27FC236}">
                <a16:creationId xmlns:a16="http://schemas.microsoft.com/office/drawing/2014/main" id="{A08C9FE3-0DC1-4B78-D028-2AADBFAC4EC0}"/>
              </a:ext>
            </a:extLst>
          </p:cNvPr>
          <p:cNvSpPr/>
          <p:nvPr/>
        </p:nvSpPr>
        <p:spPr>
          <a:xfrm>
            <a:off x="9922377" y="1455390"/>
            <a:ext cx="1104900" cy="1028700"/>
          </a:xfrm>
          <a:prstGeom prst="ellipse">
            <a:avLst/>
          </a:prstGeom>
          <a:blipFill dpi="0"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38100">
            <a:solidFill>
              <a:srgbClr val="499D8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dirty="0">
              <a:solidFill>
                <a:srgbClr val="46ACA7"/>
              </a:solidFill>
              <a:highlight>
                <a:srgbClr val="46ACA7"/>
              </a:highlight>
            </a:endParaRPr>
          </a:p>
        </p:txBody>
      </p:sp>
      <p:sp>
        <p:nvSpPr>
          <p:cNvPr id="35" name="Ellipse 34" descr="dessins de parasites">
            <a:extLst>
              <a:ext uri="{FF2B5EF4-FFF2-40B4-BE49-F238E27FC236}">
                <a16:creationId xmlns:a16="http://schemas.microsoft.com/office/drawing/2014/main" id="{A7765D64-62C3-F462-66AE-42659FC5291A}"/>
              </a:ext>
              <a:ext uri="{C183D7F6-B498-43B3-948B-1728B52AA6E4}">
                <adec:decorative xmlns:adec="http://schemas.microsoft.com/office/drawing/2017/decorative" xmlns="" val="0"/>
              </a:ext>
            </a:extLst>
          </p:cNvPr>
          <p:cNvSpPr/>
          <p:nvPr/>
        </p:nvSpPr>
        <p:spPr>
          <a:xfrm>
            <a:off x="9948293" y="4674133"/>
            <a:ext cx="1104900" cy="1028700"/>
          </a:xfrm>
          <a:prstGeom prst="ellipse">
            <a:avLst/>
          </a:prstGeom>
          <a:blipFill dpi="0"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38100">
            <a:solidFill>
              <a:srgbClr val="4363B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/>
          </a:p>
        </p:txBody>
      </p:sp>
      <p:sp>
        <p:nvSpPr>
          <p:cNvPr id="36" name="Ellipse 35">
            <a:extLst>
              <a:ext uri="{FF2B5EF4-FFF2-40B4-BE49-F238E27FC236}">
                <a16:creationId xmlns:a16="http://schemas.microsoft.com/office/drawing/2014/main" id="{DA52DE2F-58C7-636F-B010-A84819680E9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7939793" y="4787615"/>
            <a:ext cx="1916871" cy="985622"/>
          </a:xfrm>
          <a:prstGeom prst="ellipse">
            <a:avLst/>
          </a:prstGeom>
          <a:solidFill>
            <a:srgbClr val="3D54B5"/>
          </a:solidFill>
          <a:ln>
            <a:solidFill>
              <a:srgbClr val="3D54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/>
          </a:p>
        </p:txBody>
      </p:sp>
      <p:sp>
        <p:nvSpPr>
          <p:cNvPr id="13" name="Zone de texte 2">
            <a:extLst>
              <a:ext uri="{FF2B5EF4-FFF2-40B4-BE49-F238E27FC236}">
                <a16:creationId xmlns:a16="http://schemas.microsoft.com/office/drawing/2014/main" id="{F67E3183-4437-17EE-588F-B84436312A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2863" y="5095796"/>
            <a:ext cx="1999054" cy="388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100" b="1" dirty="0">
                <a:solidFill>
                  <a:srgbClr val="3D54B5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9</a:t>
            </a:r>
            <a:r>
              <a:rPr lang="fr-FR" sz="18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Antiparasitaires</a:t>
            </a:r>
            <a:endParaRPr lang="fr-FR" sz="1100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age 2" descr="logo ebug">
            <a:extLst>
              <a:ext uri="{FF2B5EF4-FFF2-40B4-BE49-F238E27FC236}">
                <a16:creationId xmlns:a16="http://schemas.microsoft.com/office/drawing/2014/main" id="{6C315CE6-C4AB-9274-9F5D-C9E214FAAFA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56921" y="236788"/>
            <a:ext cx="778959" cy="778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398228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</TotalTime>
  <Words>208</Words>
  <Application>Microsoft Office PowerPoint</Application>
  <PresentationFormat>Grand écran</PresentationFormat>
  <Paragraphs>35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lesage vanessa</dc:creator>
  <cp:lastModifiedBy>LESAGE VANESSA CHU Nice</cp:lastModifiedBy>
  <cp:revision>12</cp:revision>
  <cp:lastPrinted>2023-06-16T10:03:26Z</cp:lastPrinted>
  <dcterms:created xsi:type="dcterms:W3CDTF">2023-06-12T08:13:39Z</dcterms:created>
  <dcterms:modified xsi:type="dcterms:W3CDTF">2023-06-16T11:48:00Z</dcterms:modified>
</cp:coreProperties>
</file>