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256" r:id="rId2"/>
    <p:sldId id="307" r:id="rId3"/>
    <p:sldId id="308" r:id="rId4"/>
    <p:sldId id="309" r:id="rId5"/>
    <p:sldId id="384" r:id="rId6"/>
    <p:sldId id="367" r:id="rId7"/>
    <p:sldId id="368" r:id="rId8"/>
    <p:sldId id="369" r:id="rId9"/>
    <p:sldId id="371" r:id="rId10"/>
    <p:sldId id="370" r:id="rId11"/>
    <p:sldId id="385" r:id="rId12"/>
    <p:sldId id="366" r:id="rId13"/>
    <p:sldId id="386" r:id="rId14"/>
    <p:sldId id="399" r:id="rId15"/>
    <p:sldId id="335" r:id="rId16"/>
    <p:sldId id="402" r:id="rId17"/>
    <p:sldId id="352" r:id="rId18"/>
    <p:sldId id="391" r:id="rId19"/>
    <p:sldId id="392" r:id="rId20"/>
    <p:sldId id="393" r:id="rId21"/>
    <p:sldId id="394" r:id="rId22"/>
    <p:sldId id="398" r:id="rId23"/>
    <p:sldId id="401" r:id="rId24"/>
    <p:sldId id="395" r:id="rId25"/>
    <p:sldId id="376" r:id="rId26"/>
    <p:sldId id="372" r:id="rId27"/>
    <p:sldId id="396" r:id="rId28"/>
    <p:sldId id="388" r:id="rId29"/>
    <p:sldId id="400" r:id="rId30"/>
    <p:sldId id="358" r:id="rId31"/>
    <p:sldId id="350" r:id="rId32"/>
    <p:sldId id="360" r:id="rId33"/>
    <p:sldId id="374" r:id="rId34"/>
    <p:sldId id="390" r:id="rId35"/>
    <p:sldId id="332" r:id="rId36"/>
  </p:sldIdLst>
  <p:sldSz cx="9144000" cy="5143500" type="screen16x9"/>
  <p:notesSz cx="6858000" cy="9144000"/>
  <p:defaultTextStyle>
    <a:defPPr>
      <a:defRPr lang="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32B8F"/>
    <a:srgbClr val="8A33AC"/>
    <a:srgbClr val="5B225F"/>
    <a:srgbClr val="2862A5"/>
    <a:srgbClr val="2D71C1"/>
    <a:srgbClr val="1C4073"/>
    <a:srgbClr val="2A62A4"/>
    <a:srgbClr val="6D8B2A"/>
    <a:srgbClr val="12B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2" autoAdjust="0"/>
    <p:restoredTop sz="79864" autoAdjust="0"/>
  </p:normalViewPr>
  <p:slideViewPr>
    <p:cSldViewPr snapToGrid="0">
      <p:cViewPr varScale="1">
        <p:scale>
          <a:sx n="120" d="100"/>
          <a:sy n="120" d="100"/>
        </p:scale>
        <p:origin x="1332" y="-906"/>
      </p:cViewPr>
      <p:guideLst/>
    </p:cSldViewPr>
  </p:slideViewPr>
  <p:outlineViewPr>
    <p:cViewPr>
      <p:scale>
        <a:sx n="33" d="100"/>
        <a:sy n="33" d="100"/>
      </p:scale>
      <p:origin x="0" y="-7108"/>
    </p:cViewPr>
  </p:outlineViewPr>
  <p:notesTextViewPr>
    <p:cViewPr>
      <p:scale>
        <a:sx n="70" d="100"/>
        <a:sy n="70" d="100"/>
      </p:scale>
      <p:origin x="0" y="0"/>
    </p:cViewPr>
  </p:notesTextViewPr>
  <p:sorterViewPr>
    <p:cViewPr>
      <p:scale>
        <a:sx n="80" d="100"/>
        <a:sy n="80" d="100"/>
      </p:scale>
      <p:origin x="0" y="0"/>
    </p:cViewPr>
  </p:sorter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DEA87C-39DB-E90E-A890-50EDE9B6D9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1F5B74-F4CB-3744-CCF9-66705C87F2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11417C-B61E-6447-810B-DE075B1699E3}" type="datetimeFigureOut">
              <a:rPr lang="en-US" smtClean="0"/>
              <a:t>3/9/2026</a:t>
            </a:fld>
            <a:endParaRPr lang="en-US"/>
          </a:p>
        </p:txBody>
      </p:sp>
      <p:sp>
        <p:nvSpPr>
          <p:cNvPr id="4" name="Footer Placeholder 3">
            <a:extLst>
              <a:ext uri="{FF2B5EF4-FFF2-40B4-BE49-F238E27FC236}">
                <a16:creationId xmlns:a16="http://schemas.microsoft.com/office/drawing/2014/main" id="{42365C53-D709-F6ED-8BD0-CDDC67E89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941E2E-FF2B-1F2A-C34C-8F8F16CFEB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F460A-4D4C-7E43-B32E-7960B822135F}" type="slidenum">
              <a:rPr lang="en-US" smtClean="0"/>
              <a:t>‹N°›</a:t>
            </a:fld>
            <a:endParaRPr lang="en-US"/>
          </a:p>
        </p:txBody>
      </p:sp>
    </p:spTree>
    <p:extLst>
      <p:ext uri="{BB962C8B-B14F-4D97-AF65-F5344CB8AC3E}">
        <p14:creationId xmlns:p14="http://schemas.microsoft.com/office/powerpoint/2010/main" val="26802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‹N°›</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a:t>
            </a:fld>
            <a:endParaRPr lang="en-GB"/>
          </a:p>
        </p:txBody>
      </p:sp>
    </p:spTree>
    <p:extLst>
      <p:ext uri="{BB962C8B-B14F-4D97-AF65-F5344CB8AC3E}">
        <p14:creationId xmlns:p14="http://schemas.microsoft.com/office/powerpoint/2010/main" val="410577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794C7-EC01-1008-76F5-AB628FBA3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73037C-E1D4-6DE0-E155-70FADA888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77C66-E7FE-9836-A1C3-5C32691C85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Expliquez aux élèves que le système immunitaire nous protège des microbes nocifs. Les infections vectorielles utilisent différentes stratégies pour se développer dans l'organisme en contournant ou en affaiblissant le système immunitaire, </a:t>
            </a:r>
            <a:r>
              <a:rPr lang="fr" sz="1800" kern="100" dirty="0">
                <a:effectLst/>
                <a:latin typeface="Aptos" panose="020B0004020202020204" pitchFamily="34" charset="0"/>
                <a:ea typeface="Aptos" panose="020B0004020202020204" pitchFamily="34" charset="0"/>
                <a:cs typeface="Arial" panose="020B0604020202020204" pitchFamily="34" charset="0"/>
              </a:rPr>
              <a:t>ce qui explique la persistance et la propagation d’infections comme le paludisme.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CAA6B5-C403-5E19-1C47-975EB40115CA}"/>
              </a:ext>
            </a:extLst>
          </p:cNvPr>
          <p:cNvSpPr>
            <a:spLocks noGrp="1"/>
          </p:cNvSpPr>
          <p:nvPr>
            <p:ph type="sldNum" sz="quarter" idx="5"/>
          </p:nvPr>
        </p:nvSpPr>
        <p:spPr/>
        <p:txBody>
          <a:bodyPr/>
          <a:lstStyle/>
          <a:p>
            <a:fld id="{12D6F3CC-95FF-41DB-95F3-E8B54B757E68}" type="slidenum">
              <a:rPr lang="en-GB" smtClean="0"/>
              <a:t>11</a:t>
            </a:fld>
            <a:endParaRPr lang="en-GB"/>
          </a:p>
        </p:txBody>
      </p:sp>
    </p:spTree>
    <p:extLst>
      <p:ext uri="{BB962C8B-B14F-4D97-AF65-F5344CB8AC3E}">
        <p14:creationId xmlns:p14="http://schemas.microsoft.com/office/powerpoint/2010/main" val="71231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4F38-640B-72C7-C5BB-39BADF29A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AB69F-9229-2601-4C4D-E37BB3CBB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4F15C-D719-6F31-D160-FC2E134216C8}"/>
              </a:ext>
            </a:extLst>
          </p:cNvPr>
          <p:cNvSpPr>
            <a:spLocks noGrp="1"/>
          </p:cNvSpPr>
          <p:nvPr>
            <p:ph type="body" idx="1"/>
          </p:nvPr>
        </p:nvSpPr>
        <p:spPr/>
        <p:txBody>
          <a:bodyPr/>
          <a:lstStyle/>
          <a:p>
            <a:r>
              <a:rPr lang="fr" dirty="0"/>
              <a:t>Expliquez aux élèves que la meilleure façon de se protéger des infections vectorielles est d'éviter les piqûres et morsures. Le port de vêtements protecteurs à l'extérieur et l'utilisation d'un répulsif anti-insectes sont deux méthodes efficaces.</a:t>
            </a:r>
          </a:p>
          <a:p>
            <a:r>
              <a:rPr lang="fr" sz="1200" dirty="0">
                <a:effectLst/>
                <a:latin typeface="Aptos" panose="020B0004020202020204" pitchFamily="34" charset="0"/>
                <a:ea typeface="Aptos" panose="020B0004020202020204" pitchFamily="34" charset="0"/>
                <a:cs typeface="Arial" panose="020B0604020202020204" pitchFamily="34" charset="0"/>
              </a:rPr>
              <a:t>Ajoutez que le développement de médicaments représente un défi permanent et que la résistance est désormais un problème, car des parasites comme </a:t>
            </a:r>
            <a:r>
              <a:rPr lang="fr" sz="1200" i="1" dirty="0">
                <a:effectLst/>
                <a:latin typeface="Aptos" panose="020B0004020202020204" pitchFamily="34" charset="0"/>
                <a:ea typeface="Aptos" panose="020B0004020202020204" pitchFamily="34" charset="0"/>
                <a:cs typeface="Arial" panose="020B0604020202020204" pitchFamily="34" charset="0"/>
              </a:rPr>
              <a:t>Plasmodium falciparum </a:t>
            </a:r>
            <a:r>
              <a:rPr lang="fr" sz="1200" dirty="0">
                <a:effectLst/>
                <a:latin typeface="Aptos" panose="020B0004020202020204" pitchFamily="34" charset="0"/>
                <a:ea typeface="Aptos" panose="020B0004020202020204" pitchFamily="34" charset="0"/>
                <a:cs typeface="Arial" panose="020B0604020202020204" pitchFamily="34" charset="0"/>
              </a:rPr>
              <a:t>évoluent pour résister aux traitements actuels. Vous pouvez demander aux élèves d'explorer les raisons de ce phénomène.</a:t>
            </a:r>
            <a:endParaRPr lang="en-US" dirty="0"/>
          </a:p>
        </p:txBody>
      </p:sp>
      <p:sp>
        <p:nvSpPr>
          <p:cNvPr id="4" name="Slide Number Placeholder 3">
            <a:extLst>
              <a:ext uri="{FF2B5EF4-FFF2-40B4-BE49-F238E27FC236}">
                <a16:creationId xmlns:a16="http://schemas.microsoft.com/office/drawing/2014/main" id="{A5DD895F-A85A-52CE-9155-26A2CF49E9A6}"/>
              </a:ext>
            </a:extLst>
          </p:cNvPr>
          <p:cNvSpPr>
            <a:spLocks noGrp="1"/>
          </p:cNvSpPr>
          <p:nvPr>
            <p:ph type="sldNum" sz="quarter" idx="5"/>
          </p:nvPr>
        </p:nvSpPr>
        <p:spPr/>
        <p:txBody>
          <a:bodyPr/>
          <a:lstStyle/>
          <a:p>
            <a:fld id="{12D6F3CC-95FF-41DB-95F3-E8B54B757E68}" type="slidenum">
              <a:rPr lang="en-GB" smtClean="0"/>
              <a:t>12</a:t>
            </a:fld>
            <a:endParaRPr lang="en-GB"/>
          </a:p>
        </p:txBody>
      </p:sp>
    </p:spTree>
    <p:extLst>
      <p:ext uri="{BB962C8B-B14F-4D97-AF65-F5344CB8AC3E}">
        <p14:creationId xmlns:p14="http://schemas.microsoft.com/office/powerpoint/2010/main" val="403622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5846-E218-2C99-E7E7-BCEA77D7B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3ACC2-0242-ACE4-28A0-85736FFBB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1E2CE-3699-37A6-8BCD-C0855BE56632}"/>
              </a:ext>
            </a:extLst>
          </p:cNvPr>
          <p:cNvSpPr>
            <a:spLocks noGrp="1"/>
          </p:cNvSpPr>
          <p:nvPr>
            <p:ph type="body" idx="1"/>
          </p:nvPr>
        </p:nvSpPr>
        <p:spPr/>
        <p:txBody>
          <a:bodyPr/>
          <a:lstStyle/>
          <a:p>
            <a:r>
              <a:rPr lang="fr" dirty="0"/>
              <a:t>Expliquez aux élèves que la meilleure façon de se protéger des infections vectorielles est d'éviter les piqûres et morsures. Le port de vêtements protecteurs à l'extérieur et l'utilisation d'un répulsif anti-insectes sont deux méthodes efficaces.</a:t>
            </a:r>
          </a:p>
          <a:p>
            <a:r>
              <a:rPr lang="fr" sz="1200" dirty="0">
                <a:effectLst/>
                <a:latin typeface="Aptos" panose="020B0004020202020204" pitchFamily="34" charset="0"/>
                <a:ea typeface="Aptos" panose="020B0004020202020204" pitchFamily="34" charset="0"/>
                <a:cs typeface="Arial" panose="020B0604020202020204" pitchFamily="34" charset="0"/>
              </a:rPr>
              <a:t>Ajoutez que le développement de médicaments représente un défi permanent et que la résistance est désormais un problème, car des parasites comme </a:t>
            </a:r>
            <a:r>
              <a:rPr lang="fr" sz="1200" i="1" dirty="0">
                <a:effectLst/>
                <a:latin typeface="Aptos" panose="020B0004020202020204" pitchFamily="34" charset="0"/>
                <a:ea typeface="Aptos" panose="020B0004020202020204" pitchFamily="34" charset="0"/>
                <a:cs typeface="Arial" panose="020B0604020202020204" pitchFamily="34" charset="0"/>
              </a:rPr>
              <a:t>Plasmodium falciparum </a:t>
            </a:r>
            <a:r>
              <a:rPr lang="fr" sz="1200" dirty="0">
                <a:effectLst/>
                <a:latin typeface="Aptos" panose="020B0004020202020204" pitchFamily="34" charset="0"/>
                <a:ea typeface="Aptos" panose="020B0004020202020204" pitchFamily="34" charset="0"/>
                <a:cs typeface="Arial" panose="020B0604020202020204" pitchFamily="34" charset="0"/>
              </a:rPr>
              <a:t>évoluent pour résister aux traitements actuels. Vous pouvez demander aux élèves d'explorer les raisons de ce phénomène.</a:t>
            </a:r>
            <a:endParaRPr lang="en-US" dirty="0"/>
          </a:p>
        </p:txBody>
      </p:sp>
      <p:sp>
        <p:nvSpPr>
          <p:cNvPr id="4" name="Slide Number Placeholder 3">
            <a:extLst>
              <a:ext uri="{FF2B5EF4-FFF2-40B4-BE49-F238E27FC236}">
                <a16:creationId xmlns:a16="http://schemas.microsoft.com/office/drawing/2014/main" id="{8E68C9D3-28CC-B2BA-E039-E3F8534177B6}"/>
              </a:ext>
            </a:extLst>
          </p:cNvPr>
          <p:cNvSpPr>
            <a:spLocks noGrp="1"/>
          </p:cNvSpPr>
          <p:nvPr>
            <p:ph type="sldNum" sz="quarter" idx="5"/>
          </p:nvPr>
        </p:nvSpPr>
        <p:spPr/>
        <p:txBody>
          <a:bodyPr/>
          <a:lstStyle/>
          <a:p>
            <a:fld id="{12D6F3CC-95FF-41DB-95F3-E8B54B757E68}" type="slidenum">
              <a:rPr lang="en-GB" smtClean="0"/>
              <a:t>13</a:t>
            </a:fld>
            <a:endParaRPr lang="en-GB"/>
          </a:p>
        </p:txBody>
      </p:sp>
    </p:spTree>
    <p:extLst>
      <p:ext uri="{BB962C8B-B14F-4D97-AF65-F5344CB8AC3E}">
        <p14:creationId xmlns:p14="http://schemas.microsoft.com/office/powerpoint/2010/main" val="33807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sz="1800" dirty="0">
                <a:effectLst/>
                <a:latin typeface="Aptos" panose="020B0004020202020204" pitchFamily="34" charset="0"/>
                <a:ea typeface="Aptos" panose="020B0004020202020204" pitchFamily="34" charset="0"/>
                <a:cs typeface="Arial" panose="020B0604020202020204" pitchFamily="34" charset="0"/>
              </a:rPr>
              <a:t>Décrivez les signes et symptômes des infections vectorielles.</a:t>
            </a:r>
          </a:p>
          <a:p>
            <a:r>
              <a:rPr lang="fr" dirty="0"/>
              <a:t>Distribuez/montrez le tableau des signes et symptômes pour l'explorer en détail avec les élèves.</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14</a:t>
            </a:fld>
            <a:endParaRPr lang="en-GB"/>
          </a:p>
        </p:txBody>
      </p:sp>
    </p:spTree>
    <p:extLst>
      <p:ext uri="{BB962C8B-B14F-4D97-AF65-F5344CB8AC3E}">
        <p14:creationId xmlns:p14="http://schemas.microsoft.com/office/powerpoint/2010/main" val="3905600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15</a:t>
            </a:fld>
            <a:endParaRPr lang="en-GB"/>
          </a:p>
        </p:txBody>
      </p:sp>
    </p:spTree>
    <p:extLst>
      <p:ext uri="{BB962C8B-B14F-4D97-AF65-F5344CB8AC3E}">
        <p14:creationId xmlns:p14="http://schemas.microsoft.com/office/powerpoint/2010/main" val="350291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mj-lt"/>
              <a:buAutoNum type="arabicPeriod"/>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Les élèves doivent créer une infographie d'information en santé publique pour sensibiliser le public aux infections vectorielles. L'infographie doit être claire, attrayante et destinée à informer le grand public.</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Choisissez une infection vectorielle spécifique : par exemple, le paludisme (moustique), la maladie de Lyme (tique).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buFont typeface="+mj-lt"/>
              <a:buNone/>
            </a:pPr>
            <a:endParaRPr lang="en-GB"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lvl="0" indent="0">
              <a:lnSpc>
                <a:spcPct val="107000"/>
              </a:lnSpc>
              <a:buFont typeface="+mj-lt"/>
              <a:buNone/>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2. Recherchez et incluez les informations clés suivantes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Qu'est-ce que c'est et comment ça se propage : par exemple, le paludisme est causé par un parasite transmis par la piqûre de la femelle du moustique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Effets sur la santé humaine : par exemple, fièvre, maux de tête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Traitement : par exemple, médicaments antipaludiques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Prévention : par exemple, utilisation de moustiquaires, de répulsifs anti-insectes, vaccination (lorsqu’elle est disponible), élimination des sites de reproduction.</a:t>
            </a:r>
          </a:p>
          <a:p>
            <a:pPr marL="0" lvl="0" indent="0">
              <a:lnSpc>
                <a:spcPct val="107000"/>
              </a:lnSpc>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Font typeface="+mj-lt"/>
              <a:buNone/>
            </a:pPr>
            <a:r>
              <a:rPr lang="fr" sz="1200" kern="100" dirty="0">
                <a:solidFill>
                  <a:srgbClr val="000000"/>
                </a:solidFill>
                <a:effectLst/>
                <a:latin typeface="Aptos" panose="020B0004020202020204" pitchFamily="34" charset="0"/>
                <a:ea typeface="Aptos" panose="020B0004020202020204" pitchFamily="34" charset="0"/>
                <a:cs typeface="Aptos" panose="020B0004020202020204" pitchFamily="34" charset="0"/>
              </a:rPr>
              <a:t>3. Les infographies peuvent être créées avec PowerPoint, Word ou manuscrites et doivent inclure un titre court et percutant, ainsi qu'au moins une image ou un schéma. Présentez trois points clés sous chaque rubrique (effets, traitement, prévention) et utilisez des couleurs contrastées pour mettre en évidence les informations essentielles.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16</a:t>
            </a:fld>
            <a:endParaRPr lang="en-GB"/>
          </a:p>
        </p:txBody>
      </p:sp>
    </p:spTree>
    <p:extLst>
      <p:ext uri="{BB962C8B-B14F-4D97-AF65-F5344CB8AC3E}">
        <p14:creationId xmlns:p14="http://schemas.microsoft.com/office/powerpoint/2010/main" val="120297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BDADC-F4F2-5007-9874-D088D096F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C6937-FEDC-C3C0-AD73-006932E79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E1CB8C-C498-49DD-E597-EADEC3716E1A}"/>
              </a:ext>
            </a:extLst>
          </p:cNvPr>
          <p:cNvSpPr>
            <a:spLocks noGrp="1"/>
          </p:cNvSpPr>
          <p:nvPr>
            <p:ph type="body" idx="1"/>
          </p:nvPr>
        </p:nvSpPr>
        <p:spPr/>
        <p:txBody>
          <a:bodyPr/>
          <a:lstStyle/>
          <a:p>
            <a:r>
              <a:rPr lang="fr" dirty="0"/>
              <a:t>Expliquez aux élèves en quoi les moustiques et les tiques peuvent être utiles :</a:t>
            </a:r>
          </a:p>
          <a:p>
            <a:r>
              <a:rPr lang="fr" sz="1200" b="1" dirty="0"/>
              <a:t>Pollinisateurs </a:t>
            </a:r>
            <a:r>
              <a:rPr lang="fr" sz="1200" dirty="0"/>
              <a:t>- Les moustiques se nourrissent du nectar des fleurs et transfèrent le pollen d' une fleur à l'autre, aidant ainsi les plantes à se reproduire en les fertilisant.</a:t>
            </a:r>
          </a:p>
          <a:p>
            <a:endParaRPr lang="en-US" sz="1200" dirty="0"/>
          </a:p>
          <a:p>
            <a:r>
              <a:rPr lang="fr" sz="1200" b="1" dirty="0"/>
              <a:t>Réseau trophique : </a:t>
            </a:r>
            <a:r>
              <a:rPr lang="fr" sz="1200" dirty="0"/>
              <a:t>les moustiques constituent une source de nourriture essentielle pour les poissons, les oiseaux, les libellules, les araignées et les chauves-souris. Les tiques servent de nourriture à certains reptiles, oiseaux et mammifères comme les opossums.</a:t>
            </a:r>
          </a:p>
          <a:p>
            <a:endParaRPr lang="en-US" sz="1200" dirty="0"/>
          </a:p>
          <a:p>
            <a:r>
              <a:rPr lang="fr" sz="1200" b="1" dirty="0"/>
              <a:t>Santé de l'habitat - </a:t>
            </a:r>
            <a:r>
              <a:rPr lang="fr" sz="1200" dirty="0"/>
              <a:t>La population de tiques dans une zone est un indicateur de la population de petits animaux ( </a:t>
            </a:r>
            <a:r>
              <a:rPr lang="fr" sz="1200" dirty="0" err="1"/>
              <a:t>par exemple </a:t>
            </a:r>
            <a:r>
              <a:rPr lang="fr" sz="1200" dirty="0"/>
              <a:t>, rongeurs, lapins, écureuils).</a:t>
            </a:r>
          </a:p>
          <a:p>
            <a:endParaRPr lang="en-US" sz="1200" dirty="0"/>
          </a:p>
          <a:p>
            <a:r>
              <a:rPr lang="fr" sz="1200" b="1" dirty="0"/>
              <a:t>Contrôle des populations</a:t>
            </a:r>
            <a:r>
              <a:rPr lang="fr" sz="1200" dirty="0"/>
              <a:t> : les tiques régulent les populations animales en propageant des infections. Ce faisant, les animaux plus faibles ou plus âgés meurent, libérant ainsi de l’espace et des ressources pour que les individus plus jeunes et plus robustes puissent prospérer.</a:t>
            </a:r>
          </a:p>
          <a:p>
            <a:pPr lvl="0" algn="l"/>
            <a:endParaRPr lang="en-US" dirty="0"/>
          </a:p>
        </p:txBody>
      </p:sp>
      <p:sp>
        <p:nvSpPr>
          <p:cNvPr id="4" name="Slide Number Placeholder 3">
            <a:extLst>
              <a:ext uri="{FF2B5EF4-FFF2-40B4-BE49-F238E27FC236}">
                <a16:creationId xmlns:a16="http://schemas.microsoft.com/office/drawing/2014/main" id="{BB253E93-950D-5A92-6BD8-AAD7076908F0}"/>
              </a:ext>
            </a:extLst>
          </p:cNvPr>
          <p:cNvSpPr>
            <a:spLocks noGrp="1"/>
          </p:cNvSpPr>
          <p:nvPr>
            <p:ph type="sldNum" sz="quarter" idx="5"/>
          </p:nvPr>
        </p:nvSpPr>
        <p:spPr/>
        <p:txBody>
          <a:bodyPr/>
          <a:lstStyle/>
          <a:p>
            <a:fld id="{12D6F3CC-95FF-41DB-95F3-E8B54B757E68}" type="slidenum">
              <a:rPr lang="en-GB" smtClean="0"/>
              <a:t>17</a:t>
            </a:fld>
            <a:endParaRPr lang="en-GB"/>
          </a:p>
        </p:txBody>
      </p:sp>
    </p:spTree>
    <p:extLst>
      <p:ext uri="{BB962C8B-B14F-4D97-AF65-F5344CB8AC3E}">
        <p14:creationId xmlns:p14="http://schemas.microsoft.com/office/powerpoint/2010/main" val="170963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78CB-E247-5866-DA0C-AF7DD5E27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173A8-E602-04B7-25DD-A5A91F415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2FFA4-BE7F-3B74-C95B-645CFEA3B990}"/>
              </a:ext>
            </a:extLst>
          </p:cNvPr>
          <p:cNvSpPr>
            <a:spLocks noGrp="1"/>
          </p:cNvSpPr>
          <p:nvPr>
            <p:ph type="body" idx="1"/>
          </p:nvPr>
        </p:nvSpPr>
        <p:spPr/>
        <p:txBody>
          <a:bodyPr/>
          <a:lstStyle/>
          <a:p>
            <a:pPr lvl="0" algn="l"/>
            <a:endParaRPr lang="en-US" dirty="0"/>
          </a:p>
        </p:txBody>
      </p:sp>
      <p:sp>
        <p:nvSpPr>
          <p:cNvPr id="4" name="Slide Number Placeholder 3">
            <a:extLst>
              <a:ext uri="{FF2B5EF4-FFF2-40B4-BE49-F238E27FC236}">
                <a16:creationId xmlns:a16="http://schemas.microsoft.com/office/drawing/2014/main" id="{9D0287FB-8C53-5925-325E-EFE9A789D371}"/>
              </a:ext>
            </a:extLst>
          </p:cNvPr>
          <p:cNvSpPr>
            <a:spLocks noGrp="1"/>
          </p:cNvSpPr>
          <p:nvPr>
            <p:ph type="sldNum" sz="quarter" idx="5"/>
          </p:nvPr>
        </p:nvSpPr>
        <p:spPr/>
        <p:txBody>
          <a:bodyPr/>
          <a:lstStyle/>
          <a:p>
            <a:fld id="{12D6F3CC-95FF-41DB-95F3-E8B54B757E68}" type="slidenum">
              <a:rPr lang="en-GB" smtClean="0"/>
              <a:t>18</a:t>
            </a:fld>
            <a:endParaRPr lang="en-GB"/>
          </a:p>
        </p:txBody>
      </p:sp>
    </p:spTree>
    <p:extLst>
      <p:ext uri="{BB962C8B-B14F-4D97-AF65-F5344CB8AC3E}">
        <p14:creationId xmlns:p14="http://schemas.microsoft.com/office/powerpoint/2010/main" val="229592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0EAC-EF5A-1C5F-CD05-05D65B9B2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28D81-22CA-F443-A05E-1C1B84794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4ABB8-E4AE-A7E1-22F8-E6A70BF097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Expliquez aux élèves que </a:t>
            </a:r>
            <a:r>
              <a:rPr lang="fr" sz="1200" dirty="0">
                <a:latin typeface="Arial" panose="020B0604020202020204" pitchFamily="34" charset="0"/>
                <a:cs typeface="Arial" panose="020B0604020202020204" pitchFamily="34" charset="0"/>
              </a:rPr>
              <a:t>le changement climatique est un facteur majeur de l'augmentation de la propagation et de la prévalence des vecteurs et des infections vectorielles.</a:t>
            </a:r>
          </a:p>
          <a:p>
            <a:r>
              <a:rPr lang="fr" dirty="0"/>
              <a:t>Utilisez quelques exemples tirés des études de cas pour expliquer plus en détail le lien entre le climat et les infections vectorielles.</a:t>
            </a:r>
            <a:endParaRPr lang="en-GB" dirty="0"/>
          </a:p>
          <a:p>
            <a:pPr lvl="0" algn="l"/>
            <a:endParaRPr lang="en-US" dirty="0"/>
          </a:p>
        </p:txBody>
      </p:sp>
      <p:sp>
        <p:nvSpPr>
          <p:cNvPr id="4" name="Slide Number Placeholder 3">
            <a:extLst>
              <a:ext uri="{FF2B5EF4-FFF2-40B4-BE49-F238E27FC236}">
                <a16:creationId xmlns:a16="http://schemas.microsoft.com/office/drawing/2014/main" id="{236DD67F-67E8-DC7F-6429-A8CFD2E9DCBD}"/>
              </a:ext>
            </a:extLst>
          </p:cNvPr>
          <p:cNvSpPr>
            <a:spLocks noGrp="1"/>
          </p:cNvSpPr>
          <p:nvPr>
            <p:ph type="sldNum" sz="quarter" idx="5"/>
          </p:nvPr>
        </p:nvSpPr>
        <p:spPr/>
        <p:txBody>
          <a:bodyPr/>
          <a:lstStyle/>
          <a:p>
            <a:fld id="{12D6F3CC-95FF-41DB-95F3-E8B54B757E68}" type="slidenum">
              <a:rPr lang="en-GB" smtClean="0"/>
              <a:t>19</a:t>
            </a:fld>
            <a:endParaRPr lang="en-GB"/>
          </a:p>
        </p:txBody>
      </p:sp>
    </p:spTree>
    <p:extLst>
      <p:ext uri="{BB962C8B-B14F-4D97-AF65-F5344CB8AC3E}">
        <p14:creationId xmlns:p14="http://schemas.microsoft.com/office/powerpoint/2010/main" val="2377998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6A4F-6933-488B-1216-7D3BE7BA27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B372E-04CD-D8A4-3A9A-66638337C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5E6F5-F58F-613B-233F-0E52CFD358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Utilisez quelques exemples tirés des études de cas pour expliquer plus en détail le lien entre les voyages internationaux et la propagation des infections vectorielles.</a:t>
            </a:r>
            <a:endParaRPr lang="en-GB" dirty="0"/>
          </a:p>
          <a:p>
            <a:pPr lvl="0" algn="l"/>
            <a:endParaRPr lang="en-US" dirty="0"/>
          </a:p>
        </p:txBody>
      </p:sp>
      <p:sp>
        <p:nvSpPr>
          <p:cNvPr id="4" name="Slide Number Placeholder 3">
            <a:extLst>
              <a:ext uri="{FF2B5EF4-FFF2-40B4-BE49-F238E27FC236}">
                <a16:creationId xmlns:a16="http://schemas.microsoft.com/office/drawing/2014/main" id="{B8CE4D73-FF22-3353-4A2C-B697E3DF974E}"/>
              </a:ext>
            </a:extLst>
          </p:cNvPr>
          <p:cNvSpPr>
            <a:spLocks noGrp="1"/>
          </p:cNvSpPr>
          <p:nvPr>
            <p:ph type="sldNum" sz="quarter" idx="5"/>
          </p:nvPr>
        </p:nvSpPr>
        <p:spPr/>
        <p:txBody>
          <a:bodyPr/>
          <a:lstStyle/>
          <a:p>
            <a:fld id="{12D6F3CC-95FF-41DB-95F3-E8B54B757E68}" type="slidenum">
              <a:rPr lang="en-GB" smtClean="0"/>
              <a:t>20</a:t>
            </a:fld>
            <a:endParaRPr lang="en-GB"/>
          </a:p>
        </p:txBody>
      </p:sp>
    </p:spTree>
    <p:extLst>
      <p:ext uri="{BB962C8B-B14F-4D97-AF65-F5344CB8AC3E}">
        <p14:creationId xmlns:p14="http://schemas.microsoft.com/office/powerpoint/2010/main" val="258781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D6F3CC-95FF-41DB-95F3-E8B54B757E68}" type="slidenum">
              <a:rPr lang="en-GB" smtClean="0"/>
              <a:t>3</a:t>
            </a:fld>
            <a:endParaRPr lang="en-GB"/>
          </a:p>
        </p:txBody>
      </p:sp>
    </p:spTree>
    <p:extLst>
      <p:ext uri="{BB962C8B-B14F-4D97-AF65-F5344CB8AC3E}">
        <p14:creationId xmlns:p14="http://schemas.microsoft.com/office/powerpoint/2010/main" val="214939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C9D25-9F9A-8D5A-CA79-15101677C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FCAD6-A0A7-FBBB-4726-C1309CA36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0D74D-A7BF-0F97-349A-71EC0A97317C}"/>
              </a:ext>
            </a:extLst>
          </p:cNvPr>
          <p:cNvSpPr>
            <a:spLocks noGrp="1"/>
          </p:cNvSpPr>
          <p:nvPr>
            <p:ph type="body" idx="1"/>
          </p:nvPr>
        </p:nvSpPr>
        <p:spPr/>
        <p:txBody>
          <a:bodyPr/>
          <a:lstStyle/>
          <a:p>
            <a:pPr marL="228600" indent="-228600">
              <a:buFont typeface="+mj-lt"/>
              <a:buAutoNum type="arabicPeriod"/>
            </a:pPr>
            <a:r>
              <a:rPr lang="fr" dirty="0"/>
              <a:t>Discuter de l’effet des vecteurs et des infections vectorielles sur les humains, les animaux, les plantes et l’environnement en soulignant les principaux effets.</a:t>
            </a:r>
          </a:p>
          <a:p>
            <a:pPr marL="228600" indent="-228600">
              <a:buFont typeface="+mj-lt"/>
              <a:buAutoNum type="arabicPeriod"/>
            </a:pPr>
            <a:r>
              <a:rPr lang="fr" dirty="0"/>
              <a:t>Encouragez les élèves à prendre en compte les répercussions sociales et économiques plus larges. Les infections vectorielles pèsent plus lourdement sur les pays à revenu faible et intermédiaire, où l'accès aux soins de santé est limité. Cela peut réduire l'espérance de vie, affecter la fréquentation scolaire et freiner la croissance économique.</a:t>
            </a:r>
          </a:p>
          <a:p>
            <a:pPr marL="228600" indent="-228600">
              <a:buFont typeface="+mj-lt"/>
              <a:buAutoNum type="arabicPeriod"/>
            </a:pPr>
            <a:r>
              <a:rPr lang="fr" dirty="0"/>
              <a:t>Discuter des moyens de lutter contre la propagation des infections vectorielles</a:t>
            </a:r>
            <a:endParaRPr lang="en-GB" dirty="0"/>
          </a:p>
        </p:txBody>
      </p:sp>
      <p:sp>
        <p:nvSpPr>
          <p:cNvPr id="4" name="Slide Number Placeholder 3">
            <a:extLst>
              <a:ext uri="{FF2B5EF4-FFF2-40B4-BE49-F238E27FC236}">
                <a16:creationId xmlns:a16="http://schemas.microsoft.com/office/drawing/2014/main" id="{0C0A2791-07EE-7A50-943D-1612CC46A005}"/>
              </a:ext>
            </a:extLst>
          </p:cNvPr>
          <p:cNvSpPr>
            <a:spLocks noGrp="1"/>
          </p:cNvSpPr>
          <p:nvPr>
            <p:ph type="sldNum" sz="quarter" idx="5"/>
          </p:nvPr>
        </p:nvSpPr>
        <p:spPr/>
        <p:txBody>
          <a:bodyPr/>
          <a:lstStyle/>
          <a:p>
            <a:fld id="{12D6F3CC-95FF-41DB-95F3-E8B54B757E68}" type="slidenum">
              <a:rPr lang="en-GB" smtClean="0"/>
              <a:t>21</a:t>
            </a:fld>
            <a:endParaRPr lang="en-GB"/>
          </a:p>
        </p:txBody>
      </p:sp>
    </p:spTree>
    <p:extLst>
      <p:ext uri="{BB962C8B-B14F-4D97-AF65-F5344CB8AC3E}">
        <p14:creationId xmlns:p14="http://schemas.microsoft.com/office/powerpoint/2010/main" val="3787389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64F62-D8C0-8851-E3C4-E89EBDC94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83C96-4B8A-C3A1-52C0-866C2C451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75041-6FEF-009C-00E1-EBB38C659C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0B8232-F2D4-EF55-F974-B0F794B2683C}"/>
              </a:ext>
            </a:extLst>
          </p:cNvPr>
          <p:cNvSpPr>
            <a:spLocks noGrp="1"/>
          </p:cNvSpPr>
          <p:nvPr>
            <p:ph type="sldNum" sz="quarter" idx="5"/>
          </p:nvPr>
        </p:nvSpPr>
        <p:spPr/>
        <p:txBody>
          <a:bodyPr/>
          <a:lstStyle/>
          <a:p>
            <a:fld id="{12D6F3CC-95FF-41DB-95F3-E8B54B757E68}" type="slidenum">
              <a:rPr lang="en-GB" smtClean="0"/>
              <a:t>22</a:t>
            </a:fld>
            <a:endParaRPr lang="en-GB"/>
          </a:p>
        </p:txBody>
      </p:sp>
    </p:spTree>
    <p:extLst>
      <p:ext uri="{BB962C8B-B14F-4D97-AF65-F5344CB8AC3E}">
        <p14:creationId xmlns:p14="http://schemas.microsoft.com/office/powerpoint/2010/main" val="3061027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fr" sz="1200" kern="100" dirty="0">
                <a:effectLst/>
                <a:latin typeface="Aptos" panose="020B0004020202020204" pitchFamily="34" charset="0"/>
                <a:ea typeface="Aptos" panose="020B0004020202020204" pitchFamily="34" charset="0"/>
                <a:cs typeface="Arial" panose="020B0604020202020204" pitchFamily="34" charset="0"/>
              </a:rPr>
              <a:t>Encouragez les élèves à explorer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Quels sont les vecteurs et quels sont les exemples concrets d’infections (par exemple, les épidémies de Zika, de dengue et de maladie de Lyme)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Facteurs environnementaux et sociaux et leur influence sur la propagation (ex. : changement climatique, urbanisation, voyages)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Quel rôle jouent les voyages internationaux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Qu’est-ce que l’approche « Une seule santé » et comment peut-elle être appliquée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fr" sz="1200" kern="100" dirty="0">
                <a:effectLst/>
                <a:latin typeface="Aptos" panose="020B0004020202020204" pitchFamily="34" charset="0"/>
                <a:ea typeface="Aptos" panose="020B0004020202020204" pitchFamily="34" charset="0"/>
                <a:cs typeface="Arial" panose="020B0604020202020204" pitchFamily="34" charset="0"/>
              </a:rPr>
              <a:t>Chaque élève présentera ensuite ses conclusions lors d'un exposé de 5 à 7 minutes. L'utilisation de supports visuels, d'affiches ou de diapositives est encouragée.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fr" sz="1200" kern="100" dirty="0">
                <a:effectLst/>
                <a:latin typeface="Aptos" panose="020B0004020202020204" pitchFamily="34" charset="0"/>
                <a:ea typeface="Aptos" panose="020B0004020202020204" pitchFamily="34" charset="0"/>
                <a:cs typeface="Arial" panose="020B0604020202020204" pitchFamily="34" charset="0"/>
              </a:rPr>
              <a:t>Facultatif : Après chaque présentation, les étudiants peuvent se poser des questions ou remettre en question les idées des autres. Les présentateurs peuvent défendre leur position en s’appuyant sur des éléments de leurs recherches.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23</a:t>
            </a:fld>
            <a:endParaRPr lang="en-GB"/>
          </a:p>
        </p:txBody>
      </p:sp>
    </p:spTree>
    <p:extLst>
      <p:ext uri="{BB962C8B-B14F-4D97-AF65-F5344CB8AC3E}">
        <p14:creationId xmlns:p14="http://schemas.microsoft.com/office/powerpoint/2010/main" val="3202770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C6E1-0061-1AE7-5448-48F0F7365F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9F911-F128-168A-E877-6E5B21C49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D3918-2D82-6CF8-191A-B979E95B549C}"/>
              </a:ext>
            </a:extLst>
          </p:cNvPr>
          <p:cNvSpPr>
            <a:spLocks noGrp="1"/>
          </p:cNvSpPr>
          <p:nvPr>
            <p:ph type="body" idx="1"/>
          </p:nvPr>
        </p:nvSpPr>
        <p:spPr/>
        <p:txBody>
          <a:bodyPr/>
          <a:lstStyle/>
          <a:p>
            <a:pPr marL="228600">
              <a:lnSpc>
                <a:spcPct val="107000"/>
              </a:lnSpc>
              <a:spcAft>
                <a:spcPts val="800"/>
              </a:spcAft>
            </a:pPr>
            <a:r>
              <a:rPr lang="fr" sz="1200" kern="100" dirty="0">
                <a:effectLst/>
                <a:latin typeface="Aptos" panose="020B0004020202020204" pitchFamily="34" charset="0"/>
                <a:ea typeface="Aptos" panose="020B0004020202020204" pitchFamily="34" charset="0"/>
                <a:cs typeface="Arial" panose="020B0604020202020204" pitchFamily="34" charset="0"/>
              </a:rPr>
              <a:t>Encouragez les élèves à explorer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Quels sont les vecteurs et quels sont les exemples concrets d’infections (par exemple, les épidémies de Zika, de dengue et de maladie de Lyme)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Facteurs environnementaux et sociaux et leur influence sur la propagation (ex. : changement climatique, urbanisation, voyages)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Quel rôle jouent les voyages internationaux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Qu’est-ce que l’approche « Une seule santé » et comment peut-elle être appliquée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fr" sz="1200" kern="100" dirty="0">
                <a:effectLst/>
                <a:latin typeface="Aptos" panose="020B0004020202020204" pitchFamily="34" charset="0"/>
                <a:ea typeface="Aptos" panose="020B0004020202020204" pitchFamily="34" charset="0"/>
                <a:cs typeface="Arial" panose="020B0604020202020204" pitchFamily="34" charset="0"/>
              </a:rPr>
              <a:t>Chaque élève présentera ensuite ses conclusions lors d'un exposé de 5 à 7 minutes. L'utilisation de supports visuels, d'affiches ou de diapositives est encouragée.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fr" sz="1200" kern="100" dirty="0">
                <a:effectLst/>
                <a:latin typeface="Aptos" panose="020B0004020202020204" pitchFamily="34" charset="0"/>
                <a:ea typeface="Aptos" panose="020B0004020202020204" pitchFamily="34" charset="0"/>
                <a:cs typeface="Arial" panose="020B0604020202020204" pitchFamily="34" charset="0"/>
              </a:rPr>
              <a:t>Facultatif : Après chaque présentation, les étudiants peuvent se poser des questions ou remettre en question les idées des autres. Les présentateurs peuvent défendre leur position en s’appuyant sur des éléments de leurs recherches.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228600" indent="-228600">
              <a:buFont typeface="+mj-lt"/>
              <a:buAutoNum type="arabicPeriod"/>
            </a:pPr>
            <a:endParaRPr lang="en-GB" dirty="0"/>
          </a:p>
        </p:txBody>
      </p:sp>
      <p:sp>
        <p:nvSpPr>
          <p:cNvPr id="4" name="Slide Number Placeholder 3">
            <a:extLst>
              <a:ext uri="{FF2B5EF4-FFF2-40B4-BE49-F238E27FC236}">
                <a16:creationId xmlns:a16="http://schemas.microsoft.com/office/drawing/2014/main" id="{0603829B-ED8E-BA67-F847-A3F3179F2015}"/>
              </a:ext>
            </a:extLst>
          </p:cNvPr>
          <p:cNvSpPr>
            <a:spLocks noGrp="1"/>
          </p:cNvSpPr>
          <p:nvPr>
            <p:ph type="sldNum" sz="quarter" idx="5"/>
          </p:nvPr>
        </p:nvSpPr>
        <p:spPr/>
        <p:txBody>
          <a:bodyPr/>
          <a:lstStyle/>
          <a:p>
            <a:fld id="{12D6F3CC-95FF-41DB-95F3-E8B54B757E68}" type="slidenum">
              <a:rPr lang="en-GB" smtClean="0"/>
              <a:t>24</a:t>
            </a:fld>
            <a:endParaRPr lang="en-GB"/>
          </a:p>
        </p:txBody>
      </p:sp>
    </p:spTree>
    <p:extLst>
      <p:ext uri="{BB962C8B-B14F-4D97-AF65-F5344CB8AC3E}">
        <p14:creationId xmlns:p14="http://schemas.microsoft.com/office/powerpoint/2010/main" val="44848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7A166-1778-7A4B-7A8F-9A0949AFDE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B375-EEC1-8A21-BABF-D148581F1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CB9BF-D4FA-D321-9512-CD03B21A6F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F5F18-7A07-B49E-01F0-62D12D2D55F8}"/>
              </a:ext>
            </a:extLst>
          </p:cNvPr>
          <p:cNvSpPr>
            <a:spLocks noGrp="1"/>
          </p:cNvSpPr>
          <p:nvPr>
            <p:ph type="sldNum" sz="quarter" idx="5"/>
          </p:nvPr>
        </p:nvSpPr>
        <p:spPr/>
        <p:txBody>
          <a:bodyPr/>
          <a:lstStyle/>
          <a:p>
            <a:fld id="{12D6F3CC-95FF-41DB-95F3-E8B54B757E68}" type="slidenum">
              <a:rPr lang="en-GB" smtClean="0"/>
              <a:t>25</a:t>
            </a:fld>
            <a:endParaRPr lang="en-GB"/>
          </a:p>
        </p:txBody>
      </p:sp>
    </p:spTree>
    <p:extLst>
      <p:ext uri="{BB962C8B-B14F-4D97-AF65-F5344CB8AC3E}">
        <p14:creationId xmlns:p14="http://schemas.microsoft.com/office/powerpoint/2010/main" val="1336019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D47F6-B9AC-C949-4FDD-6703CF91C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0F630-1D71-E0DF-1C1F-2A9754288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9AAFAB-4A75-69C0-9F1E-D6E942CF2B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10961E-4203-E2C9-0371-DC79FC49F17F}"/>
              </a:ext>
            </a:extLst>
          </p:cNvPr>
          <p:cNvSpPr>
            <a:spLocks noGrp="1"/>
          </p:cNvSpPr>
          <p:nvPr>
            <p:ph type="sldNum" sz="quarter" idx="5"/>
          </p:nvPr>
        </p:nvSpPr>
        <p:spPr/>
        <p:txBody>
          <a:bodyPr/>
          <a:lstStyle/>
          <a:p>
            <a:fld id="{12D6F3CC-95FF-41DB-95F3-E8B54B757E68}" type="slidenum">
              <a:rPr lang="en-GB" smtClean="0"/>
              <a:t>26</a:t>
            </a:fld>
            <a:endParaRPr lang="en-GB"/>
          </a:p>
        </p:txBody>
      </p:sp>
    </p:spTree>
    <p:extLst>
      <p:ext uri="{BB962C8B-B14F-4D97-AF65-F5344CB8AC3E}">
        <p14:creationId xmlns:p14="http://schemas.microsoft.com/office/powerpoint/2010/main" val="837434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E24A3-88B3-87AC-8EE3-E74E2A55D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3CCA9-EB4D-0B91-0FE3-1D0FE1068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303DC-1009-2C8F-6D44-C239BEB2F468}"/>
              </a:ext>
            </a:extLst>
          </p:cNvPr>
          <p:cNvSpPr>
            <a:spLocks noGrp="1"/>
          </p:cNvSpPr>
          <p:nvPr>
            <p:ph type="body" idx="1"/>
          </p:nvPr>
        </p:nvSpPr>
        <p:spPr/>
        <p:txBody>
          <a:bodyPr/>
          <a:lstStyle/>
          <a:p>
            <a:pPr marL="342900" lvl="0" indent="-342900">
              <a:lnSpc>
                <a:spcPct val="107000"/>
              </a:lnSpc>
              <a:buFont typeface="+mj-lt"/>
              <a:buAutoNum type="arabicPeriod"/>
            </a:pPr>
            <a:r>
              <a:rPr lang="fr" sz="1200" kern="100" dirty="0">
                <a:effectLst/>
                <a:latin typeface="Aptos" panose="020B0004020202020204" pitchFamily="34" charset="0"/>
                <a:ea typeface="Aptos" panose="020B0004020202020204" pitchFamily="34" charset="0"/>
                <a:cs typeface="Arial" panose="020B0604020202020204" pitchFamily="34" charset="0"/>
              </a:rPr>
              <a:t>Divisez les élèves en groupes de 3 ou 4 pour effectuer des recherches sur l'une des infections suivantes : dengue, fièvre jaune, paludisme, chikungunya ou virus Zika.</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fr" sz="1200" kern="100" dirty="0">
                <a:effectLst/>
                <a:latin typeface="Aptos" panose="020B0004020202020204" pitchFamily="34" charset="0"/>
                <a:ea typeface="Aptos" panose="020B0004020202020204" pitchFamily="34" charset="0"/>
                <a:cs typeface="Arial" panose="020B0604020202020204" pitchFamily="34" charset="0"/>
              </a:rPr>
              <a:t>Les groupes peuvent souhaiter décider eux-mêmes de l’infection qu'ils souhaitent étudier.</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fr" sz="1200" kern="100" dirty="0">
                <a:effectLst/>
                <a:latin typeface="Aptos" panose="020B0004020202020204" pitchFamily="34" charset="0"/>
                <a:ea typeface="Aptos" panose="020B0004020202020204" pitchFamily="34" charset="0"/>
                <a:cs typeface="Arial" panose="020B0604020202020204" pitchFamily="34" charset="0"/>
              </a:rPr>
              <a:t>Invitez les élèves à faire des recherches sur les sujets suivants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fr" sz="1200" kern="100" dirty="0">
                <a:effectLst/>
                <a:latin typeface="Aptos" panose="020B0004020202020204" pitchFamily="34" charset="0"/>
                <a:ea typeface="Aptos" panose="020B0004020202020204" pitchFamily="34" charset="0"/>
                <a:cs typeface="Arial" panose="020B0604020202020204" pitchFamily="34" charset="0"/>
              </a:rPr>
              <a:t>Signes et symptômes de l’infection, options de traitement, épidémies, y compris dans les nouveaux pays où la maladie est apparue, et impact de l'épidémie sur la santé de la population.</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fr" sz="1200" kern="100" dirty="0">
                <a:effectLst/>
                <a:latin typeface="Aptos" panose="020B0004020202020204" pitchFamily="34" charset="0"/>
                <a:ea typeface="Aptos" panose="020B0004020202020204" pitchFamily="34" charset="0"/>
                <a:cs typeface="Arial" panose="020B0604020202020204" pitchFamily="34" charset="0"/>
              </a:rPr>
              <a:t>À partir des recherches effectuées et des informations contenues dans les fiches (voir </a:t>
            </a:r>
            <a:r>
              <a:rPr lang="fr" sz="1200" b="1" kern="100" dirty="0">
                <a:effectLst/>
                <a:latin typeface="Aptos" panose="020B0004020202020204" pitchFamily="34" charset="0"/>
                <a:ea typeface="Aptos" panose="020B0004020202020204" pitchFamily="34" charset="0"/>
                <a:cs typeface="Arial" panose="020B0604020202020204" pitchFamily="34" charset="0"/>
              </a:rPr>
              <a:t>les fiches d'information sur la découverte des infections</a:t>
            </a:r>
            <a:r>
              <a:rPr lang="fr" sz="1200" kern="100" dirty="0">
                <a:effectLst/>
                <a:latin typeface="Aptos" panose="020B0004020202020204" pitchFamily="34" charset="0"/>
                <a:ea typeface="Aptos" panose="020B0004020202020204" pitchFamily="34" charset="0"/>
                <a:cs typeface="Arial" panose="020B0604020202020204" pitchFamily="34" charset="0"/>
              </a:rPr>
              <a:t>), les élèves doivent ensuite créer une présentation en groupe.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fr" sz="1200" kern="100" dirty="0">
                <a:effectLst/>
                <a:latin typeface="Aptos" panose="020B0004020202020204" pitchFamily="34" charset="0"/>
                <a:ea typeface="Aptos" panose="020B0004020202020204" pitchFamily="34" charset="0"/>
                <a:cs typeface="Arial" panose="020B0604020202020204" pitchFamily="34" charset="0"/>
              </a:rPr>
              <a:t>Les présentations doivent inclure des vidéos/images.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fr" sz="1200" kern="100" dirty="0">
                <a:effectLst/>
                <a:latin typeface="Aptos" panose="020B0004020202020204" pitchFamily="34" charset="0"/>
                <a:ea typeface="Aptos" panose="020B0004020202020204" pitchFamily="34" charset="0"/>
                <a:cs typeface="Arial" panose="020B0604020202020204" pitchFamily="34" charset="0"/>
              </a:rPr>
              <a:t>Chaque groupe présentera ensuite ses conclusions à la classe. Les enseignants peuvent utiliser la </a:t>
            </a:r>
            <a:r>
              <a:rPr lang="fr" sz="1200" b="1" kern="100" dirty="0">
                <a:effectLst/>
                <a:latin typeface="Aptos" panose="020B0004020202020204" pitchFamily="34" charset="0"/>
                <a:ea typeface="Aptos" panose="020B0004020202020204" pitchFamily="34" charset="0"/>
                <a:cs typeface="Arial" panose="020B0604020202020204" pitchFamily="34" charset="0"/>
              </a:rPr>
              <a:t>fiche d'aide « Découverte des infections » </a:t>
            </a:r>
            <a:r>
              <a:rPr lang="fr" sz="1200" kern="100" dirty="0">
                <a:effectLst/>
                <a:latin typeface="Aptos" panose="020B0004020202020204" pitchFamily="34" charset="0"/>
                <a:ea typeface="Aptos" panose="020B0004020202020204" pitchFamily="34" charset="0"/>
                <a:cs typeface="Arial" panose="020B0604020202020204" pitchFamily="34" charset="0"/>
              </a:rPr>
              <a:t>pour fournir des exemples aux élèves.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228600" indent="-228600">
              <a:buFont typeface="+mj-lt"/>
              <a:buAutoNum type="arabicPeriod"/>
            </a:pPr>
            <a:endParaRPr lang="en-GB" dirty="0"/>
          </a:p>
        </p:txBody>
      </p:sp>
      <p:sp>
        <p:nvSpPr>
          <p:cNvPr id="4" name="Slide Number Placeholder 3">
            <a:extLst>
              <a:ext uri="{FF2B5EF4-FFF2-40B4-BE49-F238E27FC236}">
                <a16:creationId xmlns:a16="http://schemas.microsoft.com/office/drawing/2014/main" id="{A6A52109-B794-E92F-60A8-734B0A2282F4}"/>
              </a:ext>
            </a:extLst>
          </p:cNvPr>
          <p:cNvSpPr>
            <a:spLocks noGrp="1"/>
          </p:cNvSpPr>
          <p:nvPr>
            <p:ph type="sldNum" sz="quarter" idx="5"/>
          </p:nvPr>
        </p:nvSpPr>
        <p:spPr/>
        <p:txBody>
          <a:bodyPr/>
          <a:lstStyle/>
          <a:p>
            <a:fld id="{12D6F3CC-95FF-41DB-95F3-E8B54B757E68}" type="slidenum">
              <a:rPr lang="en-GB" smtClean="0"/>
              <a:t>27</a:t>
            </a:fld>
            <a:endParaRPr lang="en-GB"/>
          </a:p>
        </p:txBody>
      </p:sp>
    </p:spTree>
    <p:extLst>
      <p:ext uri="{BB962C8B-B14F-4D97-AF65-F5344CB8AC3E}">
        <p14:creationId xmlns:p14="http://schemas.microsoft.com/office/powerpoint/2010/main" val="2297715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BFD13-7D93-3F8D-ACF7-4F61FFB44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9D2DC-7212-BA37-FC91-906E05817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B8E8F-8527-0B22-8E8E-4CA253BD23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BA55D0-E785-7BF7-1884-891122397D2E}"/>
              </a:ext>
            </a:extLst>
          </p:cNvPr>
          <p:cNvSpPr>
            <a:spLocks noGrp="1"/>
          </p:cNvSpPr>
          <p:nvPr>
            <p:ph type="sldNum" sz="quarter" idx="5"/>
          </p:nvPr>
        </p:nvSpPr>
        <p:spPr/>
        <p:txBody>
          <a:bodyPr/>
          <a:lstStyle/>
          <a:p>
            <a:fld id="{12D6F3CC-95FF-41DB-95F3-E8B54B757E68}" type="slidenum">
              <a:rPr lang="en-GB" smtClean="0"/>
              <a:t>28</a:t>
            </a:fld>
            <a:endParaRPr lang="en-GB"/>
          </a:p>
        </p:txBody>
      </p:sp>
    </p:spTree>
    <p:extLst>
      <p:ext uri="{BB962C8B-B14F-4D97-AF65-F5344CB8AC3E}">
        <p14:creationId xmlns:p14="http://schemas.microsoft.com/office/powerpoint/2010/main" val="3313412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fr" dirty="0"/>
              <a:t>Montrez aux élèves les schémas de transmission des infections par les moustiques et les tiques.</a:t>
            </a:r>
          </a:p>
          <a:p>
            <a:pPr marL="228600" indent="-228600">
              <a:buFont typeface="+mj-lt"/>
              <a:buAutoNum type="arabicPeriod"/>
            </a:pPr>
            <a:r>
              <a:rPr lang="fr" dirty="0"/>
              <a:t>Demandez aux élèves d'indiquer quelle infection est transmise par quel vecteur.</a:t>
            </a:r>
          </a:p>
          <a:p>
            <a:pPr marL="228600" indent="-228600">
              <a:buFont typeface="+mj-lt"/>
              <a:buAutoNum type="arabicPeriod"/>
            </a:pPr>
            <a:r>
              <a:rPr lang="fr" dirty="0"/>
              <a:t>Demandez ensuite aux élèves de relever les similitudes et les différences entre les moustiques et les tiques, voire entre différentes espèces, dans leur façon de transmettre les infections.</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29</a:t>
            </a:fld>
            <a:endParaRPr lang="en-GB"/>
          </a:p>
        </p:txBody>
      </p:sp>
    </p:spTree>
    <p:extLst>
      <p:ext uri="{BB962C8B-B14F-4D97-AF65-F5344CB8AC3E}">
        <p14:creationId xmlns:p14="http://schemas.microsoft.com/office/powerpoint/2010/main" val="306087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C5A24-0F62-DF5C-2412-446FD7FE6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E548F-F8AD-0FE1-8961-E6EBDF41D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0B541-A616-16E1-33FA-F2B3592ADC1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0406B0-78CC-F4CF-08AD-75170FC6CB22}"/>
              </a:ext>
            </a:extLst>
          </p:cNvPr>
          <p:cNvSpPr>
            <a:spLocks noGrp="1"/>
          </p:cNvSpPr>
          <p:nvPr>
            <p:ph type="sldNum" sz="quarter" idx="5"/>
          </p:nvPr>
        </p:nvSpPr>
        <p:spPr/>
        <p:txBody>
          <a:bodyPr/>
          <a:lstStyle/>
          <a:p>
            <a:fld id="{12D6F3CC-95FF-41DB-95F3-E8B54B757E68}" type="slidenum">
              <a:rPr lang="en-GB" smtClean="0"/>
              <a:t>31</a:t>
            </a:fld>
            <a:endParaRPr lang="en-GB"/>
          </a:p>
        </p:txBody>
      </p:sp>
    </p:spTree>
    <p:extLst>
      <p:ext uri="{BB962C8B-B14F-4D97-AF65-F5344CB8AC3E}">
        <p14:creationId xmlns:p14="http://schemas.microsoft.com/office/powerpoint/2010/main" val="197350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9F63C-4D7F-8420-75B9-40D1E3146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27CB3-E90C-47B7-1732-FE96E5342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CCD89-6E58-E9FD-CF48-76C4195735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A292D1E-0F13-1669-070D-1524200F17D0}"/>
              </a:ext>
            </a:extLst>
          </p:cNvPr>
          <p:cNvSpPr>
            <a:spLocks noGrp="1"/>
          </p:cNvSpPr>
          <p:nvPr>
            <p:ph type="sldNum" sz="quarter" idx="5"/>
          </p:nvPr>
        </p:nvSpPr>
        <p:spPr/>
        <p:txBody>
          <a:bodyPr/>
          <a:lstStyle/>
          <a:p>
            <a:fld id="{12D6F3CC-95FF-41DB-95F3-E8B54B757E68}" type="slidenum">
              <a:rPr lang="en-GB" smtClean="0"/>
              <a:t>4</a:t>
            </a:fld>
            <a:endParaRPr lang="en-GB"/>
          </a:p>
        </p:txBody>
      </p:sp>
    </p:spTree>
    <p:extLst>
      <p:ext uri="{BB962C8B-B14F-4D97-AF65-F5344CB8AC3E}">
        <p14:creationId xmlns:p14="http://schemas.microsoft.com/office/powerpoint/2010/main" val="2767395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dirty="0"/>
              <a:t>Plan de réponse :</a:t>
            </a:r>
          </a:p>
          <a:p>
            <a:pPr marL="228600" indent="-228600">
              <a:buAutoNum type="arabicPeriod"/>
            </a:pPr>
            <a:r>
              <a:rPr lang="fr" dirty="0"/>
              <a:t>décrire les stades (œuf, larve (aquatique), pupe, adulte), le comportement hématophage des femelles, le développement du parasite chez le moustique.</a:t>
            </a:r>
          </a:p>
          <a:p>
            <a:pPr marL="228600" indent="-228600">
              <a:buAutoNum type="arabicPeriod"/>
            </a:pPr>
            <a:r>
              <a:rPr lang="fr" dirty="0"/>
              <a:t>Expliquez comment les stades larvaires aquatiques créent des sites de reproduction liés aux eaux stagnantes et aux activités humaines.</a:t>
            </a:r>
          </a:p>
          <a:p>
            <a:pPr marL="228600" indent="-228600">
              <a:buAutoNum type="arabicPeriod"/>
            </a:pPr>
            <a:r>
              <a:rPr lang="fr" dirty="0"/>
              <a:t>Évaluer les méthodes de contrôle (filets, gestion des sources larvaires) avec un bref commentaire sur leur efficacité.</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33</a:t>
            </a:fld>
            <a:endParaRPr lang="en-GB"/>
          </a:p>
        </p:txBody>
      </p:sp>
    </p:spTree>
    <p:extLst>
      <p:ext uri="{BB962C8B-B14F-4D97-AF65-F5344CB8AC3E}">
        <p14:creationId xmlns:p14="http://schemas.microsoft.com/office/powerpoint/2010/main" val="1311016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dirty="0"/>
              <a:t>Plan de réponse :</a:t>
            </a:r>
          </a:p>
          <a:p>
            <a:pPr marL="171450" indent="-171450">
              <a:buFont typeface="Arial" panose="020B0604020202020204" pitchFamily="34" charset="0"/>
              <a:buChar char="•"/>
            </a:pPr>
            <a:r>
              <a:rPr lang="fr" dirty="0"/>
              <a:t>Présenter les définitions ; discuter du changement climatique (température, précipitations) et donner des exemples (expansion de l'aire de répartition </a:t>
            </a:r>
            <a:r>
              <a:rPr lang="fr" i="1" dirty="0"/>
              <a:t>d'Aedes </a:t>
            </a:r>
            <a:r>
              <a:rPr lang="fr" dirty="0"/>
              <a:t>, saisons de transmission plus précoces) ;</a:t>
            </a:r>
          </a:p>
          <a:p>
            <a:pPr marL="171450" indent="-171450">
              <a:buFont typeface="Arial" panose="020B0604020202020204" pitchFamily="34" charset="0"/>
              <a:buChar char="•"/>
            </a:pPr>
            <a:r>
              <a:rPr lang="fr" dirty="0"/>
              <a:t>facteurs humains (voyages, </a:t>
            </a:r>
            <a:r>
              <a:rPr lang="fr" dirty="0" err="1"/>
              <a:t>urbanisation </a:t>
            </a:r>
            <a:r>
              <a:rPr lang="fr" dirty="0"/>
              <a:t>, déforestation) avec des exemples (épidémies urbaines de dengue) ;</a:t>
            </a:r>
          </a:p>
          <a:p>
            <a:pPr marL="171450" indent="-171450">
              <a:buFont typeface="Arial" panose="020B0604020202020204" pitchFamily="34" charset="0"/>
              <a:buChar char="•"/>
            </a:pPr>
            <a:r>
              <a:rPr lang="fr" dirty="0"/>
              <a:t>Évaluer en tenant compte des contre-arguments et conclure sur l'approche « Une seule santé » et les stratégies d'adaptation/d'atténuation.</a:t>
            </a:r>
            <a:endParaRPr lang="en-GB" dirty="0"/>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34</a:t>
            </a:fld>
            <a:endParaRPr lang="en-GB"/>
          </a:p>
        </p:txBody>
      </p:sp>
    </p:spTree>
    <p:extLst>
      <p:ext uri="{BB962C8B-B14F-4D97-AF65-F5344CB8AC3E}">
        <p14:creationId xmlns:p14="http://schemas.microsoft.com/office/powerpoint/2010/main" val="3168821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35</a:t>
            </a:fld>
            <a:endParaRPr lang="en-GB"/>
          </a:p>
        </p:txBody>
      </p:sp>
    </p:spTree>
    <p:extLst>
      <p:ext uri="{BB962C8B-B14F-4D97-AF65-F5344CB8AC3E}">
        <p14:creationId xmlns:p14="http://schemas.microsoft.com/office/powerpoint/2010/main" val="156287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800" kern="100" dirty="0">
                <a:effectLst/>
                <a:latin typeface="Aptos" panose="020B0004020202020204" pitchFamily="34" charset="0"/>
                <a:ea typeface="Aptos" panose="020B0004020202020204" pitchFamily="34" charset="0"/>
                <a:cs typeface="Arial" panose="020B0604020202020204" pitchFamily="34" charset="0"/>
              </a:rPr>
              <a:t>Expliquez à la classe qu'ils vont étudier le cycle de vie des vecteurs, leur mode de transmission des infections, les techniques de prévention et comment la propagation des infections vectorielles a affecté la santé humaine, animale et environnementale.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 sz="1200" kern="100" dirty="0">
                <a:effectLst/>
                <a:latin typeface="Aptos" panose="020B0004020202020204" pitchFamily="34" charset="0"/>
                <a:ea typeface="Aptos" panose="020B0004020202020204" pitchFamily="34" charset="0"/>
                <a:cs typeface="Arial" panose="020B0604020202020204" pitchFamily="34" charset="0"/>
              </a:rPr>
              <a:t>Expliquez que chaque insecte passe par un cycle de vie biologique, c'est-à-dire la manière dont un être vivant se transforme au fur et à mesure de sa croissance.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 sz="1200" kern="100" dirty="0">
                <a:effectLst/>
                <a:latin typeface="Aptos" panose="020B0004020202020204" pitchFamily="34" charset="0"/>
                <a:ea typeface="Aptos" panose="020B0004020202020204" pitchFamily="34" charset="0"/>
                <a:cs typeface="Arial" panose="020B0604020202020204" pitchFamily="34" charset="0"/>
              </a:rPr>
              <a:t>Montrez-leur l' image </a:t>
            </a:r>
            <a:r>
              <a:rPr lang="fr" sz="1200" b="1" kern="100" dirty="0">
                <a:effectLst/>
                <a:latin typeface="Aptos" panose="020B0004020202020204" pitchFamily="34" charset="0"/>
                <a:ea typeface="Aptos" panose="020B0004020202020204" pitchFamily="34" charset="0"/>
                <a:cs typeface="Arial" panose="020B0604020202020204" pitchFamily="34" charset="0"/>
              </a:rPr>
              <a:t>du cycle de vie </a:t>
            </a:r>
            <a:r>
              <a:rPr lang="fr" sz="1200" kern="100" dirty="0">
                <a:effectLst/>
                <a:latin typeface="Aptos" panose="020B0004020202020204" pitchFamily="34" charset="0"/>
                <a:ea typeface="Aptos" panose="020B0004020202020204" pitchFamily="34" charset="0"/>
                <a:cs typeface="Arial" panose="020B0604020202020204" pitchFamily="34" charset="0"/>
              </a:rPr>
              <a:t>et demandez-leur d'identifier la différence entre le cycle de vie d'un moustique et celui d'une tique (le premier passe du stade larvaire au stade de nymphe tandis que la seconde passe du stade larvaire au stade de nymphe).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5</a:t>
            </a:fld>
            <a:endParaRPr lang="en-GB"/>
          </a:p>
        </p:txBody>
      </p:sp>
    </p:spTree>
    <p:extLst>
      <p:ext uri="{BB962C8B-B14F-4D97-AF65-F5344CB8AC3E}">
        <p14:creationId xmlns:p14="http://schemas.microsoft.com/office/powerpoint/2010/main" val="139168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Informez les élèves que </a:t>
            </a:r>
            <a:r>
              <a:rPr lang="fr" sz="1200" dirty="0">
                <a:latin typeface="Arial" panose="020B0604020202020204" pitchFamily="34" charset="0"/>
                <a:cs typeface="Arial" panose="020B0604020202020204" pitchFamily="34" charset="0"/>
              </a:rPr>
              <a:t>les  infections transmises par les moustiques causent environ 700 000 décès par an dans le monde et que les risques d'infection augmentent en Europe.</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6</a:t>
            </a:fld>
            <a:endParaRPr lang="en-GB"/>
          </a:p>
        </p:txBody>
      </p:sp>
    </p:spTree>
    <p:extLst>
      <p:ext uri="{BB962C8B-B14F-4D97-AF65-F5344CB8AC3E}">
        <p14:creationId xmlns:p14="http://schemas.microsoft.com/office/powerpoint/2010/main" val="412369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Utilisez le schéma de transmission des infections transmises par les moustiques pour expliquer comment se transmettent les infections transmises par les moustiques.</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7</a:t>
            </a:fld>
            <a:endParaRPr lang="en-GB"/>
          </a:p>
        </p:txBody>
      </p:sp>
    </p:spTree>
    <p:extLst>
      <p:ext uri="{BB962C8B-B14F-4D97-AF65-F5344CB8AC3E}">
        <p14:creationId xmlns:p14="http://schemas.microsoft.com/office/powerpoint/2010/main" val="416690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8</a:t>
            </a:fld>
            <a:endParaRPr lang="en-GB"/>
          </a:p>
        </p:txBody>
      </p:sp>
    </p:spTree>
    <p:extLst>
      <p:ext uri="{BB962C8B-B14F-4D97-AF65-F5344CB8AC3E}">
        <p14:creationId xmlns:p14="http://schemas.microsoft.com/office/powerpoint/2010/main" val="413648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Informez les élèves que </a:t>
            </a:r>
            <a:r>
              <a:rPr lang="fr" sz="1200" dirty="0">
                <a:latin typeface="Arial" panose="020B0604020202020204" pitchFamily="34" charset="0"/>
                <a:cs typeface="Arial" panose="020B0604020202020204" pitchFamily="34" charset="0"/>
              </a:rPr>
              <a:t>la maladie de Lyme est l’infection vectorielle la plus répandue en Europe et au Royaume-Uni, avec environ 3 000 à 4 000 nouveaux cas chaque année au Royaume-Uni.</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9</a:t>
            </a:fld>
            <a:endParaRPr lang="en-GB"/>
          </a:p>
        </p:txBody>
      </p:sp>
    </p:spTree>
    <p:extLst>
      <p:ext uri="{BB962C8B-B14F-4D97-AF65-F5344CB8AC3E}">
        <p14:creationId xmlns:p14="http://schemas.microsoft.com/office/powerpoint/2010/main" val="426492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 dirty="0"/>
              <a:t>Utilisez le schéma de transmission des infections transmises par les tiques pour expliquer comment se transmettent les infections transmises par les tiques.</a:t>
            </a:r>
          </a:p>
          <a:p>
            <a:endParaRPr lang="en-US" dirty="0"/>
          </a:p>
        </p:txBody>
      </p:sp>
      <p:sp>
        <p:nvSpPr>
          <p:cNvPr id="4" name="Slide Number Placeholder 3"/>
          <p:cNvSpPr>
            <a:spLocks noGrp="1"/>
          </p:cNvSpPr>
          <p:nvPr>
            <p:ph type="sldNum" sz="quarter" idx="5"/>
          </p:nvPr>
        </p:nvSpPr>
        <p:spPr/>
        <p:txBody>
          <a:bodyPr/>
          <a:lstStyle/>
          <a:p>
            <a:fld id="{12D6F3CC-95FF-41DB-95F3-E8B54B757E68}" type="slidenum">
              <a:rPr lang="en-GB" smtClean="0"/>
              <a:t>10</a:t>
            </a:fld>
            <a:endParaRPr lang="en-GB"/>
          </a:p>
        </p:txBody>
      </p:sp>
    </p:spTree>
    <p:extLst>
      <p:ext uri="{BB962C8B-B14F-4D97-AF65-F5344CB8AC3E}">
        <p14:creationId xmlns:p14="http://schemas.microsoft.com/office/powerpoint/2010/main" val="3952795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600000" y="1625899"/>
            <a:ext cx="4962646" cy="1790700"/>
          </a:xfrm>
        </p:spPr>
        <p:txBody>
          <a:bodyPr anchor="b">
            <a:normAutofit/>
          </a:bodyPr>
          <a:lstStyle>
            <a:lvl1pPr algn="l">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00000" y="3529046"/>
            <a:ext cx="4559511" cy="414304"/>
          </a:xfrm>
        </p:spPr>
        <p:txBody>
          <a:bodyPr/>
          <a:lstStyle>
            <a:lvl1pPr marL="0" indent="0" algn="l">
              <a:buNone/>
              <a:defRPr sz="1800" i="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Graphic 4">
            <a:extLst>
              <a:ext uri="{FF2B5EF4-FFF2-40B4-BE49-F238E27FC236}">
                <a16:creationId xmlns:a16="http://schemas.microsoft.com/office/drawing/2014/main" id="{6C990C39-A3F3-28A9-51F6-6FD41ECF11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1354" y="682906"/>
            <a:ext cx="2285501" cy="3777687"/>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3 columns">
    <p:bg>
      <p:bgPr>
        <a:solidFill>
          <a:srgbClr val="732B8F"/>
        </a:solidFill>
        <a:effectLst/>
      </p:bgPr>
    </p:bg>
    <p:spTree>
      <p:nvGrpSpPr>
        <p:cNvPr id="1" name=""/>
        <p:cNvGrpSpPr/>
        <p:nvPr/>
      </p:nvGrpSpPr>
      <p:grpSpPr>
        <a:xfrm>
          <a:off x="0" y="0"/>
          <a:ext cx="0" cy="0"/>
          <a:chOff x="0" y="0"/>
          <a:chExt cx="0" cy="0"/>
        </a:xfrm>
      </p:grpSpPr>
      <p:pic>
        <p:nvPicPr>
          <p:cNvPr id="10" name="Picture 9" descr="A white rectangular object with purple edges&#10;&#10;AI-generated content may be incorrect.">
            <a:extLst>
              <a:ext uri="{FF2B5EF4-FFF2-40B4-BE49-F238E27FC236}">
                <a16:creationId xmlns:a16="http://schemas.microsoft.com/office/drawing/2014/main" id="{0F39B07D-2415-D3CC-5C3D-1EBED86189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55" y="-869728"/>
            <a:ext cx="9510840" cy="7939831"/>
          </a:xfrm>
          <a:prstGeom prst="rect">
            <a:avLst/>
          </a:prstGeom>
        </p:spPr>
      </p:pic>
      <p:sp>
        <p:nvSpPr>
          <p:cNvPr id="3" name="Content Placeholder 2"/>
          <p:cNvSpPr>
            <a:spLocks noGrp="1"/>
          </p:cNvSpPr>
          <p:nvPr>
            <p:ph idx="1"/>
          </p:nvPr>
        </p:nvSpPr>
        <p:spPr>
          <a:xfrm>
            <a:off x="1034717" y="1505716"/>
            <a:ext cx="2158094" cy="3147698"/>
          </a:xfrm>
        </p:spPr>
        <p:txBody>
          <a:bodyPr/>
          <a:lstStyle>
            <a:lvl1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1pPr>
            <a:lvl2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2pPr>
            <a:lvl3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3pPr>
            <a:lvl4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4pPr>
            <a:lvl5pPr>
              <a:buClr>
                <a:schemeClr val="tx1"/>
              </a:buCl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3363175" y="1505716"/>
            <a:ext cx="2292377"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81087F1-C858-24E8-08DF-01516FF7E5FA}"/>
              </a:ext>
            </a:extLst>
          </p:cNvPr>
          <p:cNvSpPr>
            <a:spLocks noGrp="1"/>
          </p:cNvSpPr>
          <p:nvPr>
            <p:ph idx="13"/>
          </p:nvPr>
        </p:nvSpPr>
        <p:spPr>
          <a:xfrm>
            <a:off x="5825916" y="1505716"/>
            <a:ext cx="2292376" cy="3147698"/>
          </a:xfrm>
        </p:spPr>
        <p:txBody>
          <a:bodyPr/>
          <a:lstStyle>
            <a:lvl1pPr>
              <a:buFont typeface="+mj-lt"/>
              <a:buAutoNum type="arabicPeriod" startAt="3"/>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3"/>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3"/>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3"/>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3"/>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a:extLst>
              <a:ext uri="{FF2B5EF4-FFF2-40B4-BE49-F238E27FC236}">
                <a16:creationId xmlns:a16="http://schemas.microsoft.com/office/drawing/2014/main" id="{A3E520DA-A237-2D27-C55C-FBB84D79958A}"/>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
        <p:nvSpPr>
          <p:cNvPr id="6" name="Footer Placeholder 4">
            <a:extLst>
              <a:ext uri="{FF2B5EF4-FFF2-40B4-BE49-F238E27FC236}">
                <a16:creationId xmlns:a16="http://schemas.microsoft.com/office/drawing/2014/main" id="{F0B42BA4-1687-154B-00DD-0125269A0CE5}"/>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7" name="Graphic 4">
            <a:extLst>
              <a:ext uri="{FF2B5EF4-FFF2-40B4-BE49-F238E27FC236}">
                <a16:creationId xmlns:a16="http://schemas.microsoft.com/office/drawing/2014/main" id="{7EA66435-A65D-9282-9FAE-E1DF483DF407}"/>
              </a:ext>
            </a:extLst>
          </p:cNvPr>
          <p:cNvGrpSpPr/>
          <p:nvPr userDrawn="1"/>
        </p:nvGrpSpPr>
        <p:grpSpPr>
          <a:xfrm>
            <a:off x="261417" y="4663421"/>
            <a:ext cx="250149" cy="275183"/>
            <a:chOff x="53949" y="4817101"/>
            <a:chExt cx="250149" cy="275183"/>
          </a:xfrm>
          <a:solidFill>
            <a:srgbClr val="FFFFFF"/>
          </a:solidFill>
        </p:grpSpPr>
        <p:sp>
          <p:nvSpPr>
            <p:cNvPr id="18" name="Rectangle 17">
              <a:extLst>
                <a:ext uri="{FF2B5EF4-FFF2-40B4-BE49-F238E27FC236}">
                  <a16:creationId xmlns:a16="http://schemas.microsoft.com/office/drawing/2014/main" id="{FEFD8C8C-7A61-900A-7592-FD5F341BA596}"/>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US"/>
            </a:p>
          </p:txBody>
        </p:sp>
        <p:sp>
          <p:nvSpPr>
            <p:cNvPr id="19" name="Freeform 18">
              <a:extLst>
                <a:ext uri="{FF2B5EF4-FFF2-40B4-BE49-F238E27FC236}">
                  <a16:creationId xmlns:a16="http://schemas.microsoft.com/office/drawing/2014/main" id="{A475E1D0-9276-AE27-098D-26504572C4F4}"/>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US"/>
            </a:p>
          </p:txBody>
        </p:sp>
        <p:sp>
          <p:nvSpPr>
            <p:cNvPr id="20" name="Freeform 19">
              <a:extLst>
                <a:ext uri="{FF2B5EF4-FFF2-40B4-BE49-F238E27FC236}">
                  <a16:creationId xmlns:a16="http://schemas.microsoft.com/office/drawing/2014/main" id="{0A61F315-BC96-2EAE-3944-D12933287A86}"/>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US"/>
            </a:p>
          </p:txBody>
        </p:sp>
        <p:sp>
          <p:nvSpPr>
            <p:cNvPr id="21" name="Rectangle 20">
              <a:extLst>
                <a:ext uri="{FF2B5EF4-FFF2-40B4-BE49-F238E27FC236}">
                  <a16:creationId xmlns:a16="http://schemas.microsoft.com/office/drawing/2014/main" id="{3E339F7D-7F1F-B501-A01F-BE500BA00FC9}"/>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US"/>
            </a:p>
          </p:txBody>
        </p:sp>
        <p:sp>
          <p:nvSpPr>
            <p:cNvPr id="22" name="Freeform 21">
              <a:extLst>
                <a:ext uri="{FF2B5EF4-FFF2-40B4-BE49-F238E27FC236}">
                  <a16:creationId xmlns:a16="http://schemas.microsoft.com/office/drawing/2014/main" id="{E312BBB9-80A6-2832-0AE4-0C9A5E3C2CD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US"/>
            </a:p>
          </p:txBody>
        </p:sp>
        <p:sp>
          <p:nvSpPr>
            <p:cNvPr id="23" name="Freeform 22">
              <a:extLst>
                <a:ext uri="{FF2B5EF4-FFF2-40B4-BE49-F238E27FC236}">
                  <a16:creationId xmlns:a16="http://schemas.microsoft.com/office/drawing/2014/main" id="{14746980-0179-1158-71EE-19F696E96526}"/>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US"/>
            </a:p>
          </p:txBody>
        </p:sp>
        <p:sp>
          <p:nvSpPr>
            <p:cNvPr id="24" name="Freeform 23">
              <a:extLst>
                <a:ext uri="{FF2B5EF4-FFF2-40B4-BE49-F238E27FC236}">
                  <a16:creationId xmlns:a16="http://schemas.microsoft.com/office/drawing/2014/main" id="{8991C185-4B59-1D04-B457-EC4DA8039399}"/>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US"/>
            </a:p>
          </p:txBody>
        </p:sp>
      </p:grpSp>
    </p:spTree>
    <p:extLst>
      <p:ext uri="{BB962C8B-B14F-4D97-AF65-F5344CB8AC3E}">
        <p14:creationId xmlns:p14="http://schemas.microsoft.com/office/powerpoint/2010/main" val="23662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2 columns sml">
    <p:bg>
      <p:bgPr>
        <a:solidFill>
          <a:srgbClr val="12B38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1C71815-D41B-A71A-C3D4-FD109A103846}"/>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03628" y="736753"/>
            <a:ext cx="8136743" cy="3559825"/>
          </a:xfrm>
          <a:prstGeom prst="rect">
            <a:avLst/>
          </a:prstGeom>
        </p:spPr>
      </p:pic>
      <p:sp>
        <p:nvSpPr>
          <p:cNvPr id="3" name="Content Placeholder 2"/>
          <p:cNvSpPr>
            <a:spLocks noGrp="1"/>
          </p:cNvSpPr>
          <p:nvPr>
            <p:ph idx="1"/>
          </p:nvPr>
        </p:nvSpPr>
        <p:spPr>
          <a:xfrm>
            <a:off x="1329485" y="1369218"/>
            <a:ext cx="3056440" cy="3147698"/>
          </a:xfrm>
        </p:spPr>
        <p:txBody>
          <a:bodyPr/>
          <a:lstStyle>
            <a:lvl1pPr>
              <a:buFont typeface="+mj-lt"/>
              <a:buAutoNum type="arabicPeriod"/>
              <a:defRPr sz="1600" b="0">
                <a:solidFill>
                  <a:srgbClr val="000000"/>
                </a:solidFill>
                <a:latin typeface="Arial" panose="020B0604020202020204" pitchFamily="34" charset="0"/>
                <a:cs typeface="Arial" panose="020B0604020202020204" pitchFamily="34" charset="0"/>
              </a:defRPr>
            </a:lvl1pPr>
            <a:lvl2pPr>
              <a:buFont typeface="+mj-lt"/>
              <a:buAutoNum type="arabicPeriod"/>
              <a:defRPr sz="1600" b="0">
                <a:solidFill>
                  <a:srgbClr val="000000"/>
                </a:solidFill>
                <a:latin typeface="Arial" panose="020B0604020202020204" pitchFamily="34" charset="0"/>
                <a:cs typeface="Arial" panose="020B0604020202020204" pitchFamily="34" charset="0"/>
              </a:defRPr>
            </a:lvl2pPr>
            <a:lvl3pPr>
              <a:buFont typeface="+mj-lt"/>
              <a:buAutoNum type="arabicPeriod"/>
              <a:defRPr sz="1600" b="0">
                <a:solidFill>
                  <a:srgbClr val="000000"/>
                </a:solidFill>
                <a:latin typeface="Arial" panose="020B0604020202020204" pitchFamily="34" charset="0"/>
                <a:cs typeface="Arial" panose="020B0604020202020204" pitchFamily="34" charset="0"/>
              </a:defRPr>
            </a:lvl3pPr>
            <a:lvl4pPr>
              <a:buFont typeface="+mj-lt"/>
              <a:buAutoNum type="arabicPeriod"/>
              <a:defRPr sz="1600" b="0">
                <a:solidFill>
                  <a:srgbClr val="000000"/>
                </a:solidFill>
                <a:latin typeface="Arial" panose="020B0604020202020204" pitchFamily="34" charset="0"/>
                <a:cs typeface="Arial" panose="020B0604020202020204" pitchFamily="34" charset="0"/>
              </a:defRPr>
            </a:lvl4pPr>
            <a:lvl5pP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4603841" y="1369218"/>
            <a:ext cx="3056440"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4">
            <a:extLst>
              <a:ext uri="{FF2B5EF4-FFF2-40B4-BE49-F238E27FC236}">
                <a16:creationId xmlns:a16="http://schemas.microsoft.com/office/drawing/2014/main" id="{2D7B380A-DD94-4598-BB24-B1C1AAF13B08}"/>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9" name="Graphic 4">
            <a:extLst>
              <a:ext uri="{FF2B5EF4-FFF2-40B4-BE49-F238E27FC236}">
                <a16:creationId xmlns:a16="http://schemas.microsoft.com/office/drawing/2014/main" id="{3106735D-B7CB-1BA6-6D2E-E9D7CA212734}"/>
              </a:ext>
            </a:extLst>
          </p:cNvPr>
          <p:cNvGrpSpPr/>
          <p:nvPr userDrawn="1"/>
        </p:nvGrpSpPr>
        <p:grpSpPr>
          <a:xfrm>
            <a:off x="261417" y="4663421"/>
            <a:ext cx="250149" cy="275183"/>
            <a:chOff x="53949" y="4817101"/>
            <a:chExt cx="250149" cy="275183"/>
          </a:xfrm>
          <a:solidFill>
            <a:srgbClr val="FFFFFF"/>
          </a:solidFill>
        </p:grpSpPr>
        <p:sp>
          <p:nvSpPr>
            <p:cNvPr id="20" name="Rectangle 19">
              <a:extLst>
                <a:ext uri="{FF2B5EF4-FFF2-40B4-BE49-F238E27FC236}">
                  <a16:creationId xmlns:a16="http://schemas.microsoft.com/office/drawing/2014/main" id="{6B52FD11-E1C6-779D-BBAD-6A444B4822C6}"/>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21" name="Freeform 20">
              <a:extLst>
                <a:ext uri="{FF2B5EF4-FFF2-40B4-BE49-F238E27FC236}">
                  <a16:creationId xmlns:a16="http://schemas.microsoft.com/office/drawing/2014/main" id="{7D0BB2A9-5EB6-5E72-FFC0-47B83BF0E5D9}"/>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22" name="Freeform 21">
              <a:extLst>
                <a:ext uri="{FF2B5EF4-FFF2-40B4-BE49-F238E27FC236}">
                  <a16:creationId xmlns:a16="http://schemas.microsoft.com/office/drawing/2014/main" id="{DD64C8BC-3E63-1569-D1B5-C4CEEA98A9F0}"/>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23" name="Rectangle 22">
              <a:extLst>
                <a:ext uri="{FF2B5EF4-FFF2-40B4-BE49-F238E27FC236}">
                  <a16:creationId xmlns:a16="http://schemas.microsoft.com/office/drawing/2014/main" id="{E2BD770F-B782-77D3-3EE8-B26BABCC09AD}"/>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24" name="Freeform 23">
              <a:extLst>
                <a:ext uri="{FF2B5EF4-FFF2-40B4-BE49-F238E27FC236}">
                  <a16:creationId xmlns:a16="http://schemas.microsoft.com/office/drawing/2014/main" id="{EB4D8D48-2890-F9F5-BD2D-455A54090DAB}"/>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25" name="Freeform 24">
              <a:extLst>
                <a:ext uri="{FF2B5EF4-FFF2-40B4-BE49-F238E27FC236}">
                  <a16:creationId xmlns:a16="http://schemas.microsoft.com/office/drawing/2014/main" id="{F45427F8-FFE3-6A97-3BA0-969E52EF2738}"/>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26" name="Freeform 25">
              <a:extLst>
                <a:ext uri="{FF2B5EF4-FFF2-40B4-BE49-F238E27FC236}">
                  <a16:creationId xmlns:a16="http://schemas.microsoft.com/office/drawing/2014/main" id="{278AF7ED-A732-BA2E-FDC9-5EF7900EF07B}"/>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Tree>
    <p:extLst>
      <p:ext uri="{BB962C8B-B14F-4D97-AF65-F5344CB8AC3E}">
        <p14:creationId xmlns:p14="http://schemas.microsoft.com/office/powerpoint/2010/main" val="345299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CEF5CDD-6EC6-B935-2CCF-1FD56A41EA4A}"/>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3" name="Graphic 5">
            <a:extLst>
              <a:ext uri="{FF2B5EF4-FFF2-40B4-BE49-F238E27FC236}">
                <a16:creationId xmlns:a16="http://schemas.microsoft.com/office/drawing/2014/main" id="{3B84E615-85D7-8BE6-53E0-114FB67758D3}"/>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8" name="Title 1">
            <a:extLst>
              <a:ext uri="{FF2B5EF4-FFF2-40B4-BE49-F238E27FC236}">
                <a16:creationId xmlns:a16="http://schemas.microsoft.com/office/drawing/2014/main" id="{776BCF94-3E2B-FC78-D1DC-1224EEDCC2CA}"/>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71576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ques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F43A47-0865-421A-E264-86A25C96D130}"/>
              </a:ext>
            </a:extLst>
          </p:cNvPr>
          <p:cNvSpPr>
            <a:spLocks noGrp="1" noRot="1" noMove="1" noResize="1" noEditPoints="1" noAdjustHandles="1" noChangeArrowheads="1" noChangeShapeType="1"/>
          </p:cNvSpPr>
          <p:nvPr userDrawn="1"/>
        </p:nvSpPr>
        <p:spPr>
          <a:xfrm>
            <a:off x="0" y="0"/>
            <a:ext cx="9144000" cy="1075038"/>
          </a:xfrm>
          <a:prstGeom prst="rect">
            <a:avLst/>
          </a:prstGeom>
          <a:solidFill>
            <a:srgbClr val="732B8F"/>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4">
            <a:extLst>
              <a:ext uri="{FF2B5EF4-FFF2-40B4-BE49-F238E27FC236}">
                <a16:creationId xmlns:a16="http://schemas.microsoft.com/office/drawing/2014/main" id="{22CB2F68-7B59-87E7-4BB2-23C951AA3D41}"/>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4" name="Graphic 5">
            <a:extLst>
              <a:ext uri="{FF2B5EF4-FFF2-40B4-BE49-F238E27FC236}">
                <a16:creationId xmlns:a16="http://schemas.microsoft.com/office/drawing/2014/main" id="{042282DE-29CA-DA47-F1AC-18B203C86ED5}"/>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5" name="Text Placeholder 4">
            <a:extLst>
              <a:ext uri="{FF2B5EF4-FFF2-40B4-BE49-F238E27FC236}">
                <a16:creationId xmlns:a16="http://schemas.microsoft.com/office/drawing/2014/main" id="{77210C17-AB68-0CAE-61FA-B2A4D869DCE6}"/>
              </a:ext>
            </a:extLst>
          </p:cNvPr>
          <p:cNvSpPr>
            <a:spLocks noGrp="1"/>
          </p:cNvSpPr>
          <p:nvPr>
            <p:ph type="body" sz="quarter" idx="10" hasCustomPrompt="1"/>
          </p:nvPr>
        </p:nvSpPr>
        <p:spPr>
          <a:xfrm>
            <a:off x="261938" y="263740"/>
            <a:ext cx="8567737" cy="646112"/>
          </a:xfrm>
          <a:ln>
            <a:noFill/>
          </a:ln>
        </p:spPr>
        <p:txBody>
          <a:bodyPr lIns="0" anchor="ctr" anchorCtr="0"/>
          <a:lstStyle>
            <a:lvl1pPr>
              <a:buNone/>
              <a:defRPr sz="2800" b="1">
                <a:solidFill>
                  <a:srgbClr val="000000"/>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28791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316F07-B819-C855-2720-2B5DF34F8CAF}"/>
              </a:ext>
            </a:extLst>
          </p:cNvPr>
          <p:cNvSpPr>
            <a:spLocks noGrp="1"/>
          </p:cNvSpPr>
          <p:nvPr>
            <p:ph type="pic" sz="quarter" idx="12"/>
          </p:nvPr>
        </p:nvSpPr>
        <p:spPr>
          <a:xfrm>
            <a:off x="338527"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3" name="Picture Placeholder 11">
            <a:extLst>
              <a:ext uri="{FF2B5EF4-FFF2-40B4-BE49-F238E27FC236}">
                <a16:creationId xmlns:a16="http://schemas.microsoft.com/office/drawing/2014/main" id="{29890775-5943-EF67-199E-D9FCC27D4C62}"/>
              </a:ext>
            </a:extLst>
          </p:cNvPr>
          <p:cNvSpPr>
            <a:spLocks noGrp="1"/>
          </p:cNvSpPr>
          <p:nvPr>
            <p:ph type="pic" sz="quarter" idx="13"/>
          </p:nvPr>
        </p:nvSpPr>
        <p:spPr>
          <a:xfrm>
            <a:off x="3199976"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4" name="Picture Placeholder 11">
            <a:extLst>
              <a:ext uri="{FF2B5EF4-FFF2-40B4-BE49-F238E27FC236}">
                <a16:creationId xmlns:a16="http://schemas.microsoft.com/office/drawing/2014/main" id="{1B2D5741-6F4E-4235-FF62-4E87D52EFEF7}"/>
              </a:ext>
            </a:extLst>
          </p:cNvPr>
          <p:cNvSpPr>
            <a:spLocks noGrp="1"/>
          </p:cNvSpPr>
          <p:nvPr>
            <p:ph type="pic" sz="quarter" idx="14"/>
          </p:nvPr>
        </p:nvSpPr>
        <p:spPr>
          <a:xfrm>
            <a:off x="6061425" y="1368425"/>
            <a:ext cx="2722573" cy="263048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2" name="Footer Placeholder 4">
            <a:extLst>
              <a:ext uri="{FF2B5EF4-FFF2-40B4-BE49-F238E27FC236}">
                <a16:creationId xmlns:a16="http://schemas.microsoft.com/office/drawing/2014/main" id="{8C9EE756-F6BF-924E-6376-D0C2D99FDB14}"/>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3" name="Graphic 5">
            <a:extLst>
              <a:ext uri="{FF2B5EF4-FFF2-40B4-BE49-F238E27FC236}">
                <a16:creationId xmlns:a16="http://schemas.microsoft.com/office/drawing/2014/main" id="{E791045F-7128-D607-0415-D8204E0BEC61}"/>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4" name="Title 1">
            <a:extLst>
              <a:ext uri="{FF2B5EF4-FFF2-40B4-BE49-F238E27FC236}">
                <a16:creationId xmlns:a16="http://schemas.microsoft.com/office/drawing/2014/main" id="{E78EC9F4-96C9-92E2-060D-E8C15027492C}"/>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54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F316F07-B819-C855-2720-2B5DF34F8CAF}"/>
              </a:ext>
            </a:extLst>
          </p:cNvPr>
          <p:cNvSpPr>
            <a:spLocks noGrp="1"/>
          </p:cNvSpPr>
          <p:nvPr>
            <p:ph type="pic" sz="quarter" idx="12"/>
          </p:nvPr>
        </p:nvSpPr>
        <p:spPr>
          <a:xfrm>
            <a:off x="332487" y="1324346"/>
            <a:ext cx="2058174"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3" name="Picture Placeholder 11">
            <a:extLst>
              <a:ext uri="{FF2B5EF4-FFF2-40B4-BE49-F238E27FC236}">
                <a16:creationId xmlns:a16="http://schemas.microsoft.com/office/drawing/2014/main" id="{29890775-5943-EF67-199E-D9FCC27D4C62}"/>
              </a:ext>
            </a:extLst>
          </p:cNvPr>
          <p:cNvSpPr>
            <a:spLocks noGrp="1"/>
          </p:cNvSpPr>
          <p:nvPr>
            <p:ph type="pic" sz="quarter" idx="13"/>
          </p:nvPr>
        </p:nvSpPr>
        <p:spPr>
          <a:xfrm>
            <a:off x="2497411" y="1324346"/>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4" name="Picture Placeholder 11">
            <a:extLst>
              <a:ext uri="{FF2B5EF4-FFF2-40B4-BE49-F238E27FC236}">
                <a16:creationId xmlns:a16="http://schemas.microsoft.com/office/drawing/2014/main" id="{1B2D5741-6F4E-4235-FF62-4E87D52EFEF7}"/>
              </a:ext>
            </a:extLst>
          </p:cNvPr>
          <p:cNvSpPr>
            <a:spLocks noGrp="1"/>
          </p:cNvSpPr>
          <p:nvPr>
            <p:ph type="pic" sz="quarter" idx="14"/>
          </p:nvPr>
        </p:nvSpPr>
        <p:spPr>
          <a:xfrm>
            <a:off x="6827261" y="1324346"/>
            <a:ext cx="1984253"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2" name="Picture Placeholder 11">
            <a:extLst>
              <a:ext uri="{FF2B5EF4-FFF2-40B4-BE49-F238E27FC236}">
                <a16:creationId xmlns:a16="http://schemas.microsoft.com/office/drawing/2014/main" id="{86F38D4F-18E1-F0C3-47C2-048E7D6AF336}"/>
              </a:ext>
            </a:extLst>
          </p:cNvPr>
          <p:cNvSpPr>
            <a:spLocks noGrp="1"/>
          </p:cNvSpPr>
          <p:nvPr>
            <p:ph type="pic" sz="quarter" idx="15"/>
          </p:nvPr>
        </p:nvSpPr>
        <p:spPr>
          <a:xfrm>
            <a:off x="4662336" y="1324346"/>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3" name="Picture Placeholder 11">
            <a:extLst>
              <a:ext uri="{FF2B5EF4-FFF2-40B4-BE49-F238E27FC236}">
                <a16:creationId xmlns:a16="http://schemas.microsoft.com/office/drawing/2014/main" id="{1CDA9854-8C31-2B29-0224-4CFE954FF6B1}"/>
              </a:ext>
            </a:extLst>
          </p:cNvPr>
          <p:cNvSpPr>
            <a:spLocks noGrp="1"/>
          </p:cNvSpPr>
          <p:nvPr>
            <p:ph type="pic" sz="quarter" idx="16"/>
          </p:nvPr>
        </p:nvSpPr>
        <p:spPr>
          <a:xfrm>
            <a:off x="332487" y="2891979"/>
            <a:ext cx="2058174"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4" name="Picture Placeholder 11">
            <a:extLst>
              <a:ext uri="{FF2B5EF4-FFF2-40B4-BE49-F238E27FC236}">
                <a16:creationId xmlns:a16="http://schemas.microsoft.com/office/drawing/2014/main" id="{ABE42113-A2B3-D0EE-FCF1-E342DCC892BD}"/>
              </a:ext>
            </a:extLst>
          </p:cNvPr>
          <p:cNvSpPr>
            <a:spLocks noGrp="1"/>
          </p:cNvSpPr>
          <p:nvPr>
            <p:ph type="pic" sz="quarter" idx="17"/>
          </p:nvPr>
        </p:nvSpPr>
        <p:spPr>
          <a:xfrm>
            <a:off x="2497411" y="2891979"/>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8" name="Picture Placeholder 11">
            <a:extLst>
              <a:ext uri="{FF2B5EF4-FFF2-40B4-BE49-F238E27FC236}">
                <a16:creationId xmlns:a16="http://schemas.microsoft.com/office/drawing/2014/main" id="{CF50C5E1-075C-CBF0-154C-6F8BAB10756C}"/>
              </a:ext>
            </a:extLst>
          </p:cNvPr>
          <p:cNvSpPr>
            <a:spLocks noGrp="1"/>
          </p:cNvSpPr>
          <p:nvPr>
            <p:ph type="pic" sz="quarter" idx="18"/>
          </p:nvPr>
        </p:nvSpPr>
        <p:spPr>
          <a:xfrm>
            <a:off x="6827261" y="2891979"/>
            <a:ext cx="1984253"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9" name="Picture Placeholder 11">
            <a:extLst>
              <a:ext uri="{FF2B5EF4-FFF2-40B4-BE49-F238E27FC236}">
                <a16:creationId xmlns:a16="http://schemas.microsoft.com/office/drawing/2014/main" id="{1146A31B-F9E9-60CB-0203-A3122B47502A}"/>
              </a:ext>
            </a:extLst>
          </p:cNvPr>
          <p:cNvSpPr>
            <a:spLocks noGrp="1"/>
          </p:cNvSpPr>
          <p:nvPr>
            <p:ph type="pic" sz="quarter" idx="19"/>
          </p:nvPr>
        </p:nvSpPr>
        <p:spPr>
          <a:xfrm>
            <a:off x="4662336" y="2891979"/>
            <a:ext cx="2058175" cy="1515968"/>
          </a:xfrm>
          <a:prstGeom prst="roundRect">
            <a:avLst>
              <a:gd name="adj" fmla="val 4940"/>
            </a:avLst>
          </a:prstGeom>
          <a:noFill/>
          <a:ln cap="rnd">
            <a:solidFill>
              <a:srgbClr val="2A62A4"/>
            </a:solidFill>
            <a:round/>
          </a:ln>
        </p:spPr>
        <p:style>
          <a:lnRef idx="2">
            <a:schemeClr val="accent3"/>
          </a:lnRef>
          <a:fillRef idx="1">
            <a:schemeClr val="lt1"/>
          </a:fillRef>
          <a:effectRef idx="0">
            <a:schemeClr val="accent3"/>
          </a:effectRef>
          <a:fontRef idx="minor">
            <a:schemeClr val="dk1"/>
          </a:fontRef>
        </p:style>
        <p:txBody>
          <a:bodyPr/>
          <a:lstStyle/>
          <a:p>
            <a:endParaRPr lang="en-US"/>
          </a:p>
        </p:txBody>
      </p:sp>
      <p:sp>
        <p:nvSpPr>
          <p:cNvPr id="10" name="Footer Placeholder 4">
            <a:extLst>
              <a:ext uri="{FF2B5EF4-FFF2-40B4-BE49-F238E27FC236}">
                <a16:creationId xmlns:a16="http://schemas.microsoft.com/office/drawing/2014/main" id="{64B3ACBA-E26E-CE5A-D655-431C3CED27F6}"/>
              </a:ext>
            </a:extLst>
          </p:cNvPr>
          <p:cNvSpPr txBox="1">
            <a:spLocks/>
          </p:cNvSpPr>
          <p:nvPr userDrawn="1"/>
        </p:nvSpPr>
        <p:spPr>
          <a:xfrm>
            <a:off x="545995" y="4677091"/>
            <a:ext cx="696190" cy="249901"/>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11" name="Graphic 5">
            <a:extLst>
              <a:ext uri="{FF2B5EF4-FFF2-40B4-BE49-F238E27FC236}">
                <a16:creationId xmlns:a16="http://schemas.microsoft.com/office/drawing/2014/main" id="{2A6C9831-4681-53EE-3580-6D8325DCC8AB}"/>
              </a:ext>
            </a:extLst>
          </p:cNvPr>
          <p:cNvSpPr/>
          <p:nvPr userDrawn="1"/>
        </p:nvSpPr>
        <p:spPr>
          <a:xfrm>
            <a:off x="261417" y="4663422"/>
            <a:ext cx="250149" cy="25112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15" name="Title 1">
            <a:extLst>
              <a:ext uri="{FF2B5EF4-FFF2-40B4-BE49-F238E27FC236}">
                <a16:creationId xmlns:a16="http://schemas.microsoft.com/office/drawing/2014/main" id="{EE899E06-595F-BF62-1DF4-A3F0B3626AD1}"/>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15607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1260872"/>
            <a:ext cx="4138182" cy="617934"/>
          </a:xfrm>
        </p:spPr>
        <p:txBody>
          <a:bodyPr lIns="0" anchor="ctr">
            <a:noAutofit/>
          </a:bodyPr>
          <a:lstStyle>
            <a:lvl1pPr marL="0" indent="0" algn="ctr">
              <a:buNone/>
              <a:defRPr sz="1800" b="1">
                <a:solidFill>
                  <a:sysClr val="windowText" lastClr="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38527" y="1878806"/>
            <a:ext cx="4159655" cy="2763441"/>
          </a:xfrm>
          <a:prstGeom prst="rect">
            <a:avLst/>
          </a:prstGeom>
        </p:spPr>
        <p:txBody>
          <a:bodyPr lIns="0">
            <a:no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2"/>
            <a:ext cx="4176322" cy="617934"/>
          </a:xfrm>
        </p:spPr>
        <p:txBody>
          <a:bodyPr lIns="0" anchor="ctr">
            <a:noAutofit/>
          </a:bodyPr>
          <a:lstStyle>
            <a:lvl1pPr marL="0" indent="0" algn="ctr">
              <a:buNone/>
              <a:defRPr sz="1800" b="1">
                <a:solidFill>
                  <a:sysClr val="windowText" lastClr="0000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1" y="1878806"/>
            <a:ext cx="4154849" cy="2763441"/>
          </a:xfrm>
          <a:prstGeom prst="rect">
            <a:avLst/>
          </a:prstGeom>
        </p:spPr>
        <p:txBody>
          <a:bodyPr lIns="0">
            <a:noAutofit/>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4">
            <a:extLst>
              <a:ext uri="{FF2B5EF4-FFF2-40B4-BE49-F238E27FC236}">
                <a16:creationId xmlns:a16="http://schemas.microsoft.com/office/drawing/2014/main" id="{A3DC3C2F-A1E7-107B-F93F-76792890D93B}"/>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10" name="Graphic 5">
            <a:extLst>
              <a:ext uri="{FF2B5EF4-FFF2-40B4-BE49-F238E27FC236}">
                <a16:creationId xmlns:a16="http://schemas.microsoft.com/office/drawing/2014/main" id="{DC3D6B5D-A9D0-3323-7072-426FCD1F0BB4}"/>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
        <p:nvSpPr>
          <p:cNvPr id="11" name="Title 1">
            <a:extLst>
              <a:ext uri="{FF2B5EF4-FFF2-40B4-BE49-F238E27FC236}">
                <a16:creationId xmlns:a16="http://schemas.microsoft.com/office/drawing/2014/main" id="{0AC71816-887C-5A15-AAF9-494FFE0D4DA3}"/>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9963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CB022-4747-7473-D172-EB43F2193E4D}"/>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 name="Footer Placeholder 4">
            <a:extLst>
              <a:ext uri="{FF2B5EF4-FFF2-40B4-BE49-F238E27FC236}">
                <a16:creationId xmlns:a16="http://schemas.microsoft.com/office/drawing/2014/main" id="{8CE158D7-9A42-2390-36F9-83292EBDE0AF}"/>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6" name="Graphic 5">
            <a:extLst>
              <a:ext uri="{FF2B5EF4-FFF2-40B4-BE49-F238E27FC236}">
                <a16:creationId xmlns:a16="http://schemas.microsoft.com/office/drawing/2014/main" id="{54EF55E0-EB68-9FCF-F4DC-4519F3D7302A}"/>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txBody>
          <a:bodyPr/>
          <a:lstStyle/>
          <a:p>
            <a:endParaRPr lang="en-GB"/>
          </a:p>
        </p:txBody>
      </p:sp>
    </p:spTree>
    <p:extLst>
      <p:ext uri="{BB962C8B-B14F-4D97-AF65-F5344CB8AC3E}">
        <p14:creationId xmlns:p14="http://schemas.microsoft.com/office/powerpoint/2010/main" val="172647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527" y="342900"/>
            <a:ext cx="3240492" cy="1166411"/>
          </a:xfrm>
        </p:spPr>
        <p:txBody>
          <a:bodyPr lIns="0" anchor="b"/>
          <a:lstStyle>
            <a:lvl1pPr>
              <a:defRPr sz="2800">
                <a:solidFill>
                  <a:srgbClr val="000000"/>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342900"/>
            <a:ext cx="4918082" cy="4052889"/>
          </a:xfrm>
        </p:spPr>
        <p:txBody>
          <a:bodyPr anchor="t"/>
          <a:lstStyle>
            <a:lvl1pPr marL="0" indent="0">
              <a:buNone/>
              <a:defRPr sz="2400">
                <a:solidFill>
                  <a:srgbClr val="00000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338527" y="1543050"/>
            <a:ext cx="3240492" cy="2778327"/>
          </a:xfrm>
        </p:spPr>
        <p:txBody>
          <a:bodyPr lIns="0"/>
          <a:lstStyle>
            <a:lvl1pPr marL="0" indent="0">
              <a:buNone/>
              <a:defRPr sz="1200">
                <a:solidFill>
                  <a:srgbClr val="00000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Footer Placeholder 4">
            <a:extLst>
              <a:ext uri="{FF2B5EF4-FFF2-40B4-BE49-F238E27FC236}">
                <a16:creationId xmlns:a16="http://schemas.microsoft.com/office/drawing/2014/main" id="{4633F54C-7F95-BED4-2200-0D78CE04E2DD}"/>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8" name="Graphic 5">
            <a:extLst>
              <a:ext uri="{FF2B5EF4-FFF2-40B4-BE49-F238E27FC236}">
                <a16:creationId xmlns:a16="http://schemas.microsoft.com/office/drawing/2014/main" id="{2E6CE634-2CDF-4006-E8C0-751FDF6E29AE}"/>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sp>
    </p:spTree>
    <p:extLst>
      <p:ext uri="{BB962C8B-B14F-4D97-AF65-F5344CB8AC3E}">
        <p14:creationId xmlns:p14="http://schemas.microsoft.com/office/powerpoint/2010/main" val="2957109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slide_KS1">
    <p:bg>
      <p:bgPr>
        <a:solidFill>
          <a:srgbClr val="732B8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116CD58-0F6F-E941-E063-95A54FAB1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9250" y="682906"/>
            <a:ext cx="2285501" cy="3777687"/>
          </a:xfrm>
          <a:prstGeom prst="rect">
            <a:avLst/>
          </a:prstGeom>
        </p:spPr>
      </p:pic>
    </p:spTree>
    <p:extLst>
      <p:ext uri="{BB962C8B-B14F-4D97-AF65-F5344CB8AC3E}">
        <p14:creationId xmlns:p14="http://schemas.microsoft.com/office/powerpoint/2010/main" val="295756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4" name="Graphic 4">
            <a:extLst>
              <a:ext uri="{FF2B5EF4-FFF2-40B4-BE49-F238E27FC236}">
                <a16:creationId xmlns:a16="http://schemas.microsoft.com/office/drawing/2014/main" id="{40DED8A1-78B6-B2AF-ECC6-1BFB6D111D41}"/>
              </a:ext>
            </a:extLst>
          </p:cNvPr>
          <p:cNvGrpSpPr/>
          <p:nvPr/>
        </p:nvGrpSpPr>
        <p:grpSpPr>
          <a:xfrm>
            <a:off x="261417" y="4663421"/>
            <a:ext cx="250149" cy="275183"/>
            <a:chOff x="53949" y="4817101"/>
            <a:chExt cx="250149" cy="275183"/>
          </a:xfrm>
          <a:solidFill>
            <a:srgbClr val="FFFFFF"/>
          </a:solidFill>
        </p:grpSpPr>
        <p:sp>
          <p:nvSpPr>
            <p:cNvPr id="6" name="Rectangle 5">
              <a:extLst>
                <a:ext uri="{FF2B5EF4-FFF2-40B4-BE49-F238E27FC236}">
                  <a16:creationId xmlns:a16="http://schemas.microsoft.com/office/drawing/2014/main" id="{2D2663DD-5ED4-ABF3-BFBD-8AE871F65FF0}"/>
                </a:ext>
              </a:extLst>
            </p:cNvPr>
            <p:cNvSpPr/>
            <p:nvPr/>
          </p:nvSpPr>
          <p:spPr>
            <a:xfrm>
              <a:off x="129397" y="4846181"/>
              <a:ext cx="150" cy="201"/>
            </a:xfrm>
            <a:prstGeom prst="rect">
              <a:avLst/>
            </a:prstGeom>
            <a:solidFill>
              <a:srgbClr val="FFFFFF"/>
            </a:solidFill>
            <a:ln w="4953" cap="flat">
              <a:noFill/>
              <a:prstDash val="solid"/>
              <a:miter/>
            </a:ln>
          </p:spPr>
        </p:sp>
        <p:sp>
          <p:nvSpPr>
            <p:cNvPr id="8" name="Freeform 7">
              <a:extLst>
                <a:ext uri="{FF2B5EF4-FFF2-40B4-BE49-F238E27FC236}">
                  <a16:creationId xmlns:a16="http://schemas.microsoft.com/office/drawing/2014/main" id="{93F2F5AA-63DE-7096-C41B-D9BFFB6C3B9C}"/>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9" name="Freeform 8">
              <a:extLst>
                <a:ext uri="{FF2B5EF4-FFF2-40B4-BE49-F238E27FC236}">
                  <a16:creationId xmlns:a16="http://schemas.microsoft.com/office/drawing/2014/main" id="{8FA447E1-9C93-96CE-2EAC-E9CDEA1F4C9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0" name="Rectangle 9">
              <a:extLst>
                <a:ext uri="{FF2B5EF4-FFF2-40B4-BE49-F238E27FC236}">
                  <a16:creationId xmlns:a16="http://schemas.microsoft.com/office/drawing/2014/main" id="{E9CFB897-CB37-2C10-DA1B-1ADEA3957B97}"/>
                </a:ext>
              </a:extLst>
            </p:cNvPr>
            <p:cNvSpPr/>
            <p:nvPr/>
          </p:nvSpPr>
          <p:spPr>
            <a:xfrm>
              <a:off x="235713" y="5061389"/>
              <a:ext cx="900" cy="1461"/>
            </a:xfrm>
            <a:prstGeom prst="rect">
              <a:avLst/>
            </a:prstGeom>
            <a:solidFill>
              <a:srgbClr val="FFFFFF"/>
            </a:solidFill>
            <a:ln w="4953" cap="flat">
              <a:noFill/>
              <a:prstDash val="solid"/>
              <a:miter/>
            </a:ln>
          </p:spPr>
        </p:sp>
        <p:sp>
          <p:nvSpPr>
            <p:cNvPr id="11" name="Freeform 10">
              <a:extLst>
                <a:ext uri="{FF2B5EF4-FFF2-40B4-BE49-F238E27FC236}">
                  <a16:creationId xmlns:a16="http://schemas.microsoft.com/office/drawing/2014/main" id="{39A75D87-9C00-CFA3-9947-775E0FC29595}"/>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2" name="Freeform 11">
              <a:extLst>
                <a:ext uri="{FF2B5EF4-FFF2-40B4-BE49-F238E27FC236}">
                  <a16:creationId xmlns:a16="http://schemas.microsoft.com/office/drawing/2014/main" id="{B7221827-9DE8-3EEB-497D-A47BA868CFBE}"/>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6EC1D2F2-C8A9-1C33-964E-064287D0DDC6}"/>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118865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3F98B00C-D9F0-20C8-10EF-3769DB9498D4}"/>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5" name="Graphic 4">
            <a:extLst>
              <a:ext uri="{FF2B5EF4-FFF2-40B4-BE49-F238E27FC236}">
                <a16:creationId xmlns:a16="http://schemas.microsoft.com/office/drawing/2014/main" id="{75BF43AE-DACB-9728-B2F5-90BDC1A7D2AA}"/>
              </a:ext>
            </a:extLst>
          </p:cNvPr>
          <p:cNvGrpSpPr/>
          <p:nvPr userDrawn="1"/>
        </p:nvGrpSpPr>
        <p:grpSpPr>
          <a:xfrm>
            <a:off x="261417" y="4663421"/>
            <a:ext cx="250149" cy="275183"/>
            <a:chOff x="53949" y="4817101"/>
            <a:chExt cx="250149" cy="275183"/>
          </a:xfrm>
          <a:solidFill>
            <a:srgbClr val="FFFFFF"/>
          </a:solidFill>
        </p:grpSpPr>
        <p:sp>
          <p:nvSpPr>
            <p:cNvPr id="6" name="Rectangle 5">
              <a:extLst>
                <a:ext uri="{FF2B5EF4-FFF2-40B4-BE49-F238E27FC236}">
                  <a16:creationId xmlns:a16="http://schemas.microsoft.com/office/drawing/2014/main" id="{CC77F623-ADC5-0DEF-4ECC-0D59DE000676}"/>
                </a:ext>
              </a:extLst>
            </p:cNvPr>
            <p:cNvSpPr/>
            <p:nvPr/>
          </p:nvSpPr>
          <p:spPr>
            <a:xfrm>
              <a:off x="129397" y="4846181"/>
              <a:ext cx="150" cy="201"/>
            </a:xfrm>
            <a:prstGeom prst="rect">
              <a:avLst/>
            </a:prstGeom>
            <a:solidFill>
              <a:srgbClr val="FFFFFF"/>
            </a:solidFill>
            <a:ln w="4953" cap="flat">
              <a:noFill/>
              <a:prstDash val="solid"/>
              <a:miter/>
            </a:ln>
          </p:spPr>
        </p:sp>
        <p:sp>
          <p:nvSpPr>
            <p:cNvPr id="7" name="Freeform 6">
              <a:extLst>
                <a:ext uri="{FF2B5EF4-FFF2-40B4-BE49-F238E27FC236}">
                  <a16:creationId xmlns:a16="http://schemas.microsoft.com/office/drawing/2014/main" id="{F2F16A80-2C84-40C3-D2FF-DA8E3A2B2596}"/>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8" name="Freeform 7">
              <a:extLst>
                <a:ext uri="{FF2B5EF4-FFF2-40B4-BE49-F238E27FC236}">
                  <a16:creationId xmlns:a16="http://schemas.microsoft.com/office/drawing/2014/main" id="{D7683056-0ED0-8F09-0608-1FB0BDB0A29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9" name="Rectangle 8">
              <a:extLst>
                <a:ext uri="{FF2B5EF4-FFF2-40B4-BE49-F238E27FC236}">
                  <a16:creationId xmlns:a16="http://schemas.microsoft.com/office/drawing/2014/main" id="{7276A918-BB34-391D-C5EF-9E9CDD0F712C}"/>
                </a:ext>
              </a:extLst>
            </p:cNvPr>
            <p:cNvSpPr/>
            <p:nvPr/>
          </p:nvSpPr>
          <p:spPr>
            <a:xfrm>
              <a:off x="235713" y="5061389"/>
              <a:ext cx="900" cy="1461"/>
            </a:xfrm>
            <a:prstGeom prst="rect">
              <a:avLst/>
            </a:prstGeom>
            <a:solidFill>
              <a:srgbClr val="FFFFFF"/>
            </a:solidFill>
            <a:ln w="4953" cap="flat">
              <a:noFill/>
              <a:prstDash val="solid"/>
              <a:miter/>
            </a:ln>
          </p:spPr>
        </p:sp>
        <p:sp>
          <p:nvSpPr>
            <p:cNvPr id="10" name="Freeform 9">
              <a:extLst>
                <a:ext uri="{FF2B5EF4-FFF2-40B4-BE49-F238E27FC236}">
                  <a16:creationId xmlns:a16="http://schemas.microsoft.com/office/drawing/2014/main" id="{8CCE72EB-7A63-BFCF-A1BD-90D29D099EA1}"/>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1" name="Freeform 10">
              <a:extLst>
                <a:ext uri="{FF2B5EF4-FFF2-40B4-BE49-F238E27FC236}">
                  <a16:creationId xmlns:a16="http://schemas.microsoft.com/office/drawing/2014/main" id="{C1E6A78B-FD7E-7AAA-00FC-B40BB65D90D0}"/>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2" name="Freeform 11">
              <a:extLst>
                <a:ext uri="{FF2B5EF4-FFF2-40B4-BE49-F238E27FC236}">
                  <a16:creationId xmlns:a16="http://schemas.microsoft.com/office/drawing/2014/main" id="{1788BCE0-3FF6-7D55-72C2-B1E67438B303}"/>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363884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F654C86-8F8E-9CB9-F4EF-B8D567FFD4E1}"/>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chemeClr val="tx1"/>
                </a:solidFill>
              </a:rPr>
              <a:t>e-</a:t>
            </a:r>
            <a:r>
              <a:rPr lang="en-GB" dirty="0" err="1">
                <a:solidFill>
                  <a:schemeClr val="tx1"/>
                </a:solidFill>
              </a:rPr>
              <a:t>Bug.eu</a:t>
            </a:r>
            <a:endParaRPr lang="en-GB" dirty="0">
              <a:solidFill>
                <a:schemeClr val="tx1"/>
              </a:solidFill>
            </a:endParaRPr>
          </a:p>
          <a:p>
            <a:endParaRPr lang="en-GB" dirty="0"/>
          </a:p>
        </p:txBody>
      </p:sp>
      <p:sp>
        <p:nvSpPr>
          <p:cNvPr id="5" name="Graphic 5">
            <a:extLst>
              <a:ext uri="{FF2B5EF4-FFF2-40B4-BE49-F238E27FC236}">
                <a16:creationId xmlns:a16="http://schemas.microsoft.com/office/drawing/2014/main" id="{5380DA52-6268-945D-75D5-AFB844B374A0}"/>
              </a:ext>
            </a:extLst>
          </p:cNvPr>
          <p:cNvSpPr/>
          <p:nvPr userDrawn="1"/>
        </p:nvSpPr>
        <p:spPr>
          <a:xfrm>
            <a:off x="261417" y="4663422"/>
            <a:ext cx="250149" cy="275182"/>
          </a:xfrm>
          <a:custGeom>
            <a:avLst/>
            <a:gdLst>
              <a:gd name="csX0" fmla="*/ 104615 w 250149"/>
              <a:gd name="csY0" fmla="*/ 33465 h 275182"/>
              <a:gd name="csX1" fmla="*/ 104615 w 250149"/>
              <a:gd name="csY1" fmla="*/ 33465 h 275182"/>
              <a:gd name="csX2" fmla="*/ 104615 w 250149"/>
              <a:gd name="csY2" fmla="*/ 33465 h 275182"/>
              <a:gd name="csX3" fmla="*/ 116873 w 250149"/>
              <a:gd name="csY3" fmla="*/ 10282 h 275182"/>
              <a:gd name="csX4" fmla="*/ 116873 w 250149"/>
              <a:gd name="csY4" fmla="*/ 31298 h 275182"/>
              <a:gd name="csX5" fmla="*/ 104615 w 250149"/>
              <a:gd name="csY5" fmla="*/ 33465 h 275182"/>
              <a:gd name="csX6" fmla="*/ 82602 w 250149"/>
              <a:gd name="csY6" fmla="*/ 41580 h 275182"/>
              <a:gd name="csX7" fmla="*/ 75447 w 250149"/>
              <a:gd name="csY7" fmla="*/ 29232 h 275182"/>
              <a:gd name="csX8" fmla="*/ 61789 w 250149"/>
              <a:gd name="csY8" fmla="*/ 25754 h 275182"/>
              <a:gd name="csX9" fmla="*/ 58186 w 250149"/>
              <a:gd name="csY9" fmla="*/ 39614 h 275182"/>
              <a:gd name="csX10" fmla="*/ 65291 w 250149"/>
              <a:gd name="csY10" fmla="*/ 52265 h 275182"/>
              <a:gd name="csX11" fmla="*/ 42527 w 250149"/>
              <a:gd name="csY11" fmla="*/ 76154 h 275182"/>
              <a:gd name="csX12" fmla="*/ 20913 w 250149"/>
              <a:gd name="csY12" fmla="*/ 63353 h 275182"/>
              <a:gd name="csX13" fmla="*/ 7154 w 250149"/>
              <a:gd name="csY13" fmla="*/ 67435 h 275182"/>
              <a:gd name="csX14" fmla="*/ 10707 w 250149"/>
              <a:gd name="csY14" fmla="*/ 81295 h 275182"/>
              <a:gd name="csX15" fmla="*/ 32320 w 250149"/>
              <a:gd name="csY15" fmla="*/ 94147 h 275182"/>
              <a:gd name="csX16" fmla="*/ 23815 w 250149"/>
              <a:gd name="csY16" fmla="*/ 125143 h 275182"/>
              <a:gd name="csX17" fmla="*/ 9956 w 250149"/>
              <a:gd name="csY17" fmla="*/ 125042 h 275182"/>
              <a:gd name="csX18" fmla="*/ 0 w 250149"/>
              <a:gd name="csY18" fmla="*/ 135828 h 275182"/>
              <a:gd name="csX19" fmla="*/ 10707 w 250149"/>
              <a:gd name="csY19" fmla="*/ 145605 h 275182"/>
              <a:gd name="csX20" fmla="*/ 23315 w 250149"/>
              <a:gd name="csY20" fmla="*/ 145605 h 275182"/>
              <a:gd name="csX21" fmla="*/ 31520 w 250149"/>
              <a:gd name="csY21" fmla="*/ 178768 h 275182"/>
              <a:gd name="csX22" fmla="*/ 11707 w 250149"/>
              <a:gd name="csY22" fmla="*/ 189856 h 275182"/>
              <a:gd name="csX23" fmla="*/ 7655 w 250149"/>
              <a:gd name="csY23" fmla="*/ 204270 h 275182"/>
              <a:gd name="csX24" fmla="*/ 21964 w 250149"/>
              <a:gd name="csY24" fmla="*/ 207849 h 275182"/>
              <a:gd name="csX25" fmla="*/ 41226 w 250149"/>
              <a:gd name="csY25" fmla="*/ 197063 h 275182"/>
              <a:gd name="csX26" fmla="*/ 61288 w 250149"/>
              <a:gd name="csY26" fmla="*/ 219693 h 275182"/>
              <a:gd name="csX27" fmla="*/ 64640 w 250149"/>
              <a:gd name="csY27" fmla="*/ 222364 h 275182"/>
              <a:gd name="csX28" fmla="*/ 58687 w 250149"/>
              <a:gd name="csY28" fmla="*/ 232041 h 275182"/>
              <a:gd name="csX29" fmla="*/ 61789 w 250149"/>
              <a:gd name="csY29" fmla="*/ 245901 h 275182"/>
              <a:gd name="csX30" fmla="*/ 76047 w 250149"/>
              <a:gd name="csY30" fmla="*/ 242826 h 275182"/>
              <a:gd name="csX31" fmla="*/ 82101 w 250149"/>
              <a:gd name="csY31" fmla="*/ 233099 h 275182"/>
              <a:gd name="csX32" fmla="*/ 120125 w 250149"/>
              <a:gd name="csY32" fmla="*/ 243532 h 275182"/>
              <a:gd name="csX33" fmla="*/ 120475 w 250149"/>
              <a:gd name="csY33" fmla="*/ 264901 h 275182"/>
              <a:gd name="csX34" fmla="*/ 131182 w 250149"/>
              <a:gd name="csY34" fmla="*/ 275183 h 275182"/>
              <a:gd name="csX35" fmla="*/ 140938 w 250149"/>
              <a:gd name="csY35" fmla="*/ 264397 h 275182"/>
              <a:gd name="csX36" fmla="*/ 140588 w 250149"/>
              <a:gd name="csY36" fmla="*/ 242776 h 275182"/>
              <a:gd name="csX37" fmla="*/ 173958 w 250149"/>
              <a:gd name="csY37" fmla="*/ 231335 h 275182"/>
              <a:gd name="csX38" fmla="*/ 182464 w 250149"/>
              <a:gd name="csY38" fmla="*/ 245397 h 275182"/>
              <a:gd name="csX39" fmla="*/ 195572 w 250149"/>
              <a:gd name="csY39" fmla="*/ 247967 h 275182"/>
              <a:gd name="csX40" fmla="*/ 199124 w 250149"/>
              <a:gd name="csY40" fmla="*/ 233553 h 275182"/>
              <a:gd name="csX41" fmla="*/ 189868 w 250149"/>
              <a:gd name="csY41" fmla="*/ 218282 h 275182"/>
              <a:gd name="csX42" fmla="*/ 208830 w 250149"/>
              <a:gd name="csY42" fmla="*/ 187235 h 275182"/>
              <a:gd name="csX43" fmla="*/ 125678 w 250149"/>
              <a:gd name="csY43" fmla="*/ 219642 h 275182"/>
              <a:gd name="csX44" fmla="*/ 76698 w 250149"/>
              <a:gd name="csY44" fmla="*/ 200591 h 275182"/>
              <a:gd name="csX45" fmla="*/ 47580 w 250149"/>
              <a:gd name="csY45" fmla="*/ 130636 h 275182"/>
              <a:gd name="csX46" fmla="*/ 81751 w 250149"/>
              <a:gd name="csY46" fmla="*/ 69905 h 275182"/>
              <a:gd name="csX47" fmla="*/ 110369 w 250149"/>
              <a:gd name="csY47" fmla="*/ 57053 h 275182"/>
              <a:gd name="csX48" fmla="*/ 140988 w 250149"/>
              <a:gd name="csY48" fmla="*/ 55541 h 275182"/>
              <a:gd name="csX49" fmla="*/ 199174 w 250149"/>
              <a:gd name="csY49" fmla="*/ 93592 h 275182"/>
              <a:gd name="csX50" fmla="*/ 210932 w 250149"/>
              <a:gd name="csY50" fmla="*/ 132199 h 275182"/>
              <a:gd name="csX51" fmla="*/ 210932 w 250149"/>
              <a:gd name="csY51" fmla="*/ 138348 h 275182"/>
              <a:gd name="csX52" fmla="*/ 207329 w 250149"/>
              <a:gd name="csY52" fmla="*/ 142480 h 275182"/>
              <a:gd name="csX53" fmla="*/ 192520 w 250149"/>
              <a:gd name="csY53" fmla="*/ 151250 h 275182"/>
              <a:gd name="csX54" fmla="*/ 138887 w 250149"/>
              <a:gd name="csY54" fmla="*/ 157903 h 275182"/>
              <a:gd name="csX55" fmla="*/ 62839 w 250149"/>
              <a:gd name="csY55" fmla="*/ 112644 h 275182"/>
              <a:gd name="csX56" fmla="*/ 135835 w 250149"/>
              <a:gd name="csY56" fmla="*/ 181540 h 275182"/>
              <a:gd name="csX57" fmla="*/ 201676 w 250149"/>
              <a:gd name="csY57" fmla="*/ 173829 h 275182"/>
              <a:gd name="csX58" fmla="*/ 223639 w 250149"/>
              <a:gd name="csY58" fmla="*/ 160473 h 275182"/>
              <a:gd name="csX59" fmla="*/ 233295 w 250149"/>
              <a:gd name="csY59" fmla="*/ 147067 h 275182"/>
              <a:gd name="csX60" fmla="*/ 234846 w 250149"/>
              <a:gd name="csY60" fmla="*/ 136785 h 275182"/>
              <a:gd name="csX61" fmla="*/ 234846 w 250149"/>
              <a:gd name="csY61" fmla="*/ 130636 h 275182"/>
              <a:gd name="csX62" fmla="*/ 225891 w 250149"/>
              <a:gd name="csY62" fmla="*/ 93038 h 275182"/>
              <a:gd name="csX63" fmla="*/ 245003 w 250149"/>
              <a:gd name="csY63" fmla="*/ 81245 h 275182"/>
              <a:gd name="csX64" fmla="*/ 248555 w 250149"/>
              <a:gd name="csY64" fmla="*/ 67385 h 275182"/>
              <a:gd name="csX65" fmla="*/ 234296 w 250149"/>
              <a:gd name="csY65" fmla="*/ 63806 h 275182"/>
              <a:gd name="csX66" fmla="*/ 215935 w 250149"/>
              <a:gd name="csY66" fmla="*/ 75297 h 275182"/>
              <a:gd name="csX67" fmla="*/ 192320 w 250149"/>
              <a:gd name="csY67" fmla="*/ 51357 h 275182"/>
              <a:gd name="csX68" fmla="*/ 199524 w 250149"/>
              <a:gd name="csY68" fmla="*/ 39110 h 275182"/>
              <a:gd name="csX69" fmla="*/ 196473 w 250149"/>
              <a:gd name="csY69" fmla="*/ 25250 h 275182"/>
              <a:gd name="csX70" fmla="*/ 182664 w 250149"/>
              <a:gd name="csY70" fmla="*/ 28325 h 275182"/>
              <a:gd name="csX71" fmla="*/ 174709 w 250149"/>
              <a:gd name="csY71" fmla="*/ 40925 h 275182"/>
              <a:gd name="csX72" fmla="*/ 144390 w 250149"/>
              <a:gd name="csY72" fmla="*/ 31953 h 275182"/>
              <a:gd name="csX73" fmla="*/ 137236 w 250149"/>
              <a:gd name="csY73" fmla="*/ 31147 h 275182"/>
              <a:gd name="csX74" fmla="*/ 137236 w 250149"/>
              <a:gd name="csY74" fmla="*/ 10282 h 275182"/>
              <a:gd name="csX75" fmla="*/ 127029 w 250149"/>
              <a:gd name="csY75" fmla="*/ 0 h 275182"/>
              <a:gd name="csX76" fmla="*/ 116823 w 250149"/>
              <a:gd name="csY76" fmla="*/ 10282 h 275182"/>
              <a:gd name="csX77" fmla="*/ 120475 w 250149"/>
              <a:gd name="csY77" fmla="*/ 98229 h 275182"/>
              <a:gd name="csX78" fmla="*/ 105166 w 250149"/>
              <a:gd name="csY78" fmla="*/ 113652 h 275182"/>
              <a:gd name="csX79" fmla="*/ 89856 w 250149"/>
              <a:gd name="csY79" fmla="*/ 98229 h 275182"/>
              <a:gd name="csX80" fmla="*/ 105166 w 250149"/>
              <a:gd name="csY80" fmla="*/ 82807 h 275182"/>
              <a:gd name="csX81" fmla="*/ 120475 w 250149"/>
              <a:gd name="csY81" fmla="*/ 98229 h 275182"/>
              <a:gd name="csX82" fmla="*/ 184765 w 250149"/>
              <a:gd name="csY82" fmla="*/ 121917 h 275182"/>
              <a:gd name="csX83" fmla="*/ 173558 w 250149"/>
              <a:gd name="csY83" fmla="*/ 133207 h 275182"/>
              <a:gd name="csX84" fmla="*/ 162301 w 250149"/>
              <a:gd name="csY84" fmla="*/ 121917 h 275182"/>
              <a:gd name="csX85" fmla="*/ 173558 w 250149"/>
              <a:gd name="csY85" fmla="*/ 110628 h 275182"/>
              <a:gd name="csX86" fmla="*/ 184765 w 250149"/>
              <a:gd name="csY86" fmla="*/ 121917 h 2751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Lst>
            <a:rect l="l" t="t" r="r" b="b"/>
            <a:pathLst>
              <a:path w="250149" h="275182">
                <a:moveTo>
                  <a:pt x="104615" y="33465"/>
                </a:moveTo>
                <a:cubicBezTo>
                  <a:pt x="104615" y="33465"/>
                  <a:pt x="104615" y="33465"/>
                  <a:pt x="104615" y="33465"/>
                </a:cubicBezTo>
                <a:cubicBezTo>
                  <a:pt x="104615" y="33465"/>
                  <a:pt x="104615" y="33465"/>
                  <a:pt x="104615" y="33465"/>
                </a:cubicBezTo>
                <a:moveTo>
                  <a:pt x="116873" y="10282"/>
                </a:moveTo>
                <a:lnTo>
                  <a:pt x="116873" y="31298"/>
                </a:lnTo>
                <a:cubicBezTo>
                  <a:pt x="109118" y="32155"/>
                  <a:pt x="104665" y="33617"/>
                  <a:pt x="104615" y="33465"/>
                </a:cubicBezTo>
                <a:cubicBezTo>
                  <a:pt x="104265" y="33869"/>
                  <a:pt x="95359" y="35179"/>
                  <a:pt x="82602" y="41580"/>
                </a:cubicBezTo>
                <a:cubicBezTo>
                  <a:pt x="77198" y="32306"/>
                  <a:pt x="75747" y="29786"/>
                  <a:pt x="75447" y="29232"/>
                </a:cubicBezTo>
                <a:cubicBezTo>
                  <a:pt x="72395" y="24696"/>
                  <a:pt x="66291" y="23184"/>
                  <a:pt x="61789" y="25754"/>
                </a:cubicBezTo>
                <a:cubicBezTo>
                  <a:pt x="56685" y="28829"/>
                  <a:pt x="55134" y="35028"/>
                  <a:pt x="58186" y="39614"/>
                </a:cubicBezTo>
                <a:cubicBezTo>
                  <a:pt x="61238" y="45007"/>
                  <a:pt x="63540" y="49089"/>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71"/>
                  <a:pt x="10707" y="81295"/>
                </a:cubicBezTo>
                <a:cubicBezTo>
                  <a:pt x="21463" y="87645"/>
                  <a:pt x="28168" y="91677"/>
                  <a:pt x="32320" y="94147"/>
                </a:cubicBezTo>
                <a:cubicBezTo>
                  <a:pt x="28068" y="103622"/>
                  <a:pt x="25016" y="114055"/>
                  <a:pt x="23815" y="125143"/>
                </a:cubicBezTo>
                <a:cubicBezTo>
                  <a:pt x="11507" y="125143"/>
                  <a:pt x="9956" y="125092"/>
                  <a:pt x="9956" y="125042"/>
                </a:cubicBezTo>
                <a:cubicBezTo>
                  <a:pt x="4453" y="125193"/>
                  <a:pt x="0" y="130284"/>
                  <a:pt x="0" y="135828"/>
                </a:cubicBezTo>
                <a:cubicBezTo>
                  <a:pt x="0" y="141371"/>
                  <a:pt x="4553" y="145605"/>
                  <a:pt x="10707" y="145605"/>
                </a:cubicBezTo>
                <a:cubicBezTo>
                  <a:pt x="15960" y="145605"/>
                  <a:pt x="20063" y="145605"/>
                  <a:pt x="23315" y="145605"/>
                </a:cubicBezTo>
                <a:cubicBezTo>
                  <a:pt x="24215" y="157046"/>
                  <a:pt x="27117" y="168285"/>
                  <a:pt x="31520" y="178768"/>
                </a:cubicBezTo>
                <a:cubicBezTo>
                  <a:pt x="18311" y="186127"/>
                  <a:pt x="11707" y="189822"/>
                  <a:pt x="11707" y="189856"/>
                </a:cubicBezTo>
                <a:cubicBezTo>
                  <a:pt x="7154" y="192981"/>
                  <a:pt x="5053" y="199130"/>
                  <a:pt x="7655" y="204270"/>
                </a:cubicBezTo>
                <a:cubicBezTo>
                  <a:pt x="10707" y="208857"/>
                  <a:pt x="16810" y="210923"/>
                  <a:pt x="21964" y="207849"/>
                </a:cubicBezTo>
                <a:cubicBezTo>
                  <a:pt x="31069" y="202758"/>
                  <a:pt x="37123" y="199331"/>
                  <a:pt x="41226" y="197063"/>
                </a:cubicBezTo>
                <a:cubicBezTo>
                  <a:pt x="46979" y="205883"/>
                  <a:pt x="53784" y="213594"/>
                  <a:pt x="61288" y="219693"/>
                </a:cubicBezTo>
                <a:cubicBezTo>
                  <a:pt x="62389" y="220600"/>
                  <a:pt x="63540" y="221507"/>
                  <a:pt x="64640" y="222364"/>
                </a:cubicBezTo>
                <a:cubicBezTo>
                  <a:pt x="56735" y="234964"/>
                  <a:pt x="58687" y="232041"/>
                  <a:pt x="58687" y="232041"/>
                </a:cubicBezTo>
                <a:cubicBezTo>
                  <a:pt x="55635" y="236678"/>
                  <a:pt x="57186" y="242826"/>
                  <a:pt x="61789" y="245901"/>
                </a:cubicBezTo>
                <a:cubicBezTo>
                  <a:pt x="66341" y="249026"/>
                  <a:pt x="72996" y="248018"/>
                  <a:pt x="76047" y="242826"/>
                </a:cubicBezTo>
                <a:cubicBezTo>
                  <a:pt x="78549" y="238845"/>
                  <a:pt x="80550" y="235670"/>
                  <a:pt x="82101" y="233099"/>
                </a:cubicBezTo>
                <a:cubicBezTo>
                  <a:pt x="96860" y="240256"/>
                  <a:pt x="110869" y="242726"/>
                  <a:pt x="120125" y="243532"/>
                </a:cubicBezTo>
                <a:cubicBezTo>
                  <a:pt x="120359" y="257778"/>
                  <a:pt x="120475" y="264901"/>
                  <a:pt x="120475" y="264901"/>
                </a:cubicBezTo>
                <a:cubicBezTo>
                  <a:pt x="120975" y="270597"/>
                  <a:pt x="125578" y="275183"/>
                  <a:pt x="131182" y="275183"/>
                </a:cubicBezTo>
                <a:cubicBezTo>
                  <a:pt x="136785" y="274679"/>
                  <a:pt x="141438" y="270042"/>
                  <a:pt x="140938" y="264397"/>
                </a:cubicBezTo>
                <a:cubicBezTo>
                  <a:pt x="140788" y="254166"/>
                  <a:pt x="140638" y="247362"/>
                  <a:pt x="140588" y="242776"/>
                </a:cubicBezTo>
                <a:cubicBezTo>
                  <a:pt x="153646" y="241012"/>
                  <a:pt x="164653" y="237030"/>
                  <a:pt x="173958" y="231335"/>
                </a:cubicBezTo>
                <a:cubicBezTo>
                  <a:pt x="180062" y="241365"/>
                  <a:pt x="182014" y="244641"/>
                  <a:pt x="182464" y="245397"/>
                </a:cubicBezTo>
                <a:cubicBezTo>
                  <a:pt x="185366" y="249630"/>
                  <a:pt x="191319" y="250336"/>
                  <a:pt x="195572" y="247967"/>
                </a:cubicBezTo>
                <a:cubicBezTo>
                  <a:pt x="200675" y="244842"/>
                  <a:pt x="202226" y="238694"/>
                  <a:pt x="199124" y="233553"/>
                </a:cubicBezTo>
                <a:cubicBezTo>
                  <a:pt x="194271" y="225539"/>
                  <a:pt x="191419" y="220902"/>
                  <a:pt x="189868" y="218282"/>
                </a:cubicBezTo>
                <a:cubicBezTo>
                  <a:pt x="198074" y="209512"/>
                  <a:pt x="204227" y="198928"/>
                  <a:pt x="208830" y="187235"/>
                </a:cubicBezTo>
                <a:cubicBezTo>
                  <a:pt x="182814" y="210923"/>
                  <a:pt x="161401" y="219642"/>
                  <a:pt x="125678" y="219642"/>
                </a:cubicBezTo>
                <a:cubicBezTo>
                  <a:pt x="115972" y="219642"/>
                  <a:pt x="95560" y="216568"/>
                  <a:pt x="76698" y="200591"/>
                </a:cubicBezTo>
                <a:cubicBezTo>
                  <a:pt x="58286" y="185673"/>
                  <a:pt x="45028" y="157903"/>
                  <a:pt x="47580" y="130636"/>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2"/>
                </a:cubicBezTo>
                <a:cubicBezTo>
                  <a:pt x="206329" y="104882"/>
                  <a:pt x="210431" y="118339"/>
                  <a:pt x="210932" y="132199"/>
                </a:cubicBezTo>
                <a:lnTo>
                  <a:pt x="210932" y="138348"/>
                </a:lnTo>
                <a:cubicBezTo>
                  <a:pt x="210431" y="139406"/>
                  <a:pt x="209381" y="140968"/>
                  <a:pt x="207329" y="142480"/>
                </a:cubicBezTo>
                <a:cubicBezTo>
                  <a:pt x="203777" y="146059"/>
                  <a:pt x="198124" y="149133"/>
                  <a:pt x="192520" y="151250"/>
                </a:cubicBezTo>
                <a:cubicBezTo>
                  <a:pt x="170056" y="159969"/>
                  <a:pt x="148643" y="158961"/>
                  <a:pt x="138887" y="157903"/>
                </a:cubicBezTo>
                <a:cubicBezTo>
                  <a:pt x="102664" y="151754"/>
                  <a:pt x="82251" y="141976"/>
                  <a:pt x="62839" y="112644"/>
                </a:cubicBezTo>
                <a:cubicBezTo>
                  <a:pt x="66391" y="147621"/>
                  <a:pt x="90907" y="175391"/>
                  <a:pt x="135835" y="181540"/>
                </a:cubicBezTo>
                <a:cubicBezTo>
                  <a:pt x="148092" y="183103"/>
                  <a:pt x="172608" y="184665"/>
                  <a:pt x="201676" y="173829"/>
                </a:cubicBezTo>
                <a:cubicBezTo>
                  <a:pt x="208830" y="170704"/>
                  <a:pt x="215985" y="167126"/>
                  <a:pt x="223639" y="160473"/>
                </a:cubicBezTo>
                <a:cubicBezTo>
                  <a:pt x="227242" y="157348"/>
                  <a:pt x="230794" y="152762"/>
                  <a:pt x="233295" y="147067"/>
                </a:cubicBezTo>
                <a:cubicBezTo>
                  <a:pt x="234346" y="143992"/>
                  <a:pt x="234846" y="140414"/>
                  <a:pt x="234846" y="136785"/>
                </a:cubicBezTo>
                <a:lnTo>
                  <a:pt x="234846" y="130636"/>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1"/>
                  <a:pt x="234296" y="63806"/>
                </a:cubicBezTo>
                <a:cubicBezTo>
                  <a:pt x="225791" y="69149"/>
                  <a:pt x="219937" y="72777"/>
                  <a:pt x="215935" y="75297"/>
                </a:cubicBezTo>
                <a:cubicBezTo>
                  <a:pt x="209230" y="65621"/>
                  <a:pt x="201075" y="57708"/>
                  <a:pt x="192320" y="51357"/>
                </a:cubicBezTo>
                <a:cubicBezTo>
                  <a:pt x="201426" y="36389"/>
                  <a:pt x="199524" y="39110"/>
                  <a:pt x="199524" y="39110"/>
                </a:cubicBezTo>
                <a:cubicBezTo>
                  <a:pt x="202626" y="34473"/>
                  <a:pt x="201075" y="28274"/>
                  <a:pt x="196473" y="25250"/>
                </a:cubicBezTo>
                <a:cubicBezTo>
                  <a:pt x="191870" y="22176"/>
                  <a:pt x="185216" y="23738"/>
                  <a:pt x="182664" y="28325"/>
                </a:cubicBezTo>
                <a:cubicBezTo>
                  <a:pt x="179212" y="33717"/>
                  <a:pt x="176660" y="37850"/>
                  <a:pt x="174709" y="40925"/>
                </a:cubicBezTo>
                <a:cubicBezTo>
                  <a:pt x="164102" y="35885"/>
                  <a:pt x="153496" y="32961"/>
                  <a:pt x="144390" y="31953"/>
                </a:cubicBezTo>
                <a:cubicBezTo>
                  <a:pt x="141888" y="31601"/>
                  <a:pt x="139537" y="31349"/>
                  <a:pt x="137236" y="31147"/>
                </a:cubicBezTo>
                <a:lnTo>
                  <a:pt x="137236" y="10282"/>
                </a:lnTo>
                <a:cubicBezTo>
                  <a:pt x="137236" y="4082"/>
                  <a:pt x="133183" y="0"/>
                  <a:pt x="127029" y="0"/>
                </a:cubicBezTo>
                <a:cubicBezTo>
                  <a:pt x="121426" y="0"/>
                  <a:pt x="116823" y="4082"/>
                  <a:pt x="116823" y="10282"/>
                </a:cubicBezTo>
                <a:moveTo>
                  <a:pt x="120475" y="98229"/>
                </a:moveTo>
                <a:cubicBezTo>
                  <a:pt x="120475" y="106999"/>
                  <a:pt x="113821" y="113652"/>
                  <a:pt x="105166" y="113652"/>
                </a:cubicBezTo>
                <a:cubicBezTo>
                  <a:pt x="96510" y="113652"/>
                  <a:pt x="89856" y="106999"/>
                  <a:pt x="89856" y="98229"/>
                </a:cubicBezTo>
                <a:cubicBezTo>
                  <a:pt x="89856" y="89460"/>
                  <a:pt x="96510" y="82807"/>
                  <a:pt x="105166" y="82807"/>
                </a:cubicBezTo>
                <a:cubicBezTo>
                  <a:pt x="113821" y="82807"/>
                  <a:pt x="120475" y="89510"/>
                  <a:pt x="120475" y="98229"/>
                </a:cubicBezTo>
                <a:moveTo>
                  <a:pt x="184765" y="121917"/>
                </a:moveTo>
                <a:cubicBezTo>
                  <a:pt x="184765" y="128116"/>
                  <a:pt x="179712" y="133207"/>
                  <a:pt x="173558" y="133207"/>
                </a:cubicBezTo>
                <a:cubicBezTo>
                  <a:pt x="167404" y="133207"/>
                  <a:pt x="162301" y="128066"/>
                  <a:pt x="162301" y="121917"/>
                </a:cubicBezTo>
                <a:cubicBezTo>
                  <a:pt x="162301" y="115768"/>
                  <a:pt x="167404" y="110628"/>
                  <a:pt x="173558" y="110628"/>
                </a:cubicBezTo>
                <a:cubicBezTo>
                  <a:pt x="179712" y="110628"/>
                  <a:pt x="184765" y="115768"/>
                  <a:pt x="184765" y="121917"/>
                </a:cubicBezTo>
              </a:path>
            </a:pathLst>
          </a:custGeom>
          <a:gradFill>
            <a:gsLst>
              <a:gs pos="0">
                <a:srgbClr val="F05D2A"/>
              </a:gs>
              <a:gs pos="21000">
                <a:srgbClr val="F05D2A"/>
              </a:gs>
              <a:gs pos="35000">
                <a:srgbClr val="C55138"/>
              </a:gs>
              <a:gs pos="67000">
                <a:srgbClr val="5A345D"/>
              </a:gs>
              <a:gs pos="79000">
                <a:srgbClr val="2F286C"/>
              </a:gs>
              <a:gs pos="100000">
                <a:srgbClr val="2F286C"/>
              </a:gs>
            </a:gsLst>
            <a:lin ang="0" scaled="1"/>
          </a:gradFill>
          <a:ln w="4953" cap="flat">
            <a:noFill/>
            <a:prstDash val="solid"/>
            <a:miter/>
          </a:ln>
        </p:spPr>
      </p:sp>
    </p:spTree>
    <p:extLst>
      <p:ext uri="{BB962C8B-B14F-4D97-AF65-F5344CB8AC3E}">
        <p14:creationId xmlns:p14="http://schemas.microsoft.com/office/powerpoint/2010/main" val="408771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Footer Placeholder 4">
            <a:extLst>
              <a:ext uri="{FF2B5EF4-FFF2-40B4-BE49-F238E27FC236}">
                <a16:creationId xmlns:a16="http://schemas.microsoft.com/office/drawing/2014/main" id="{AF320D5D-FC36-8C4D-98FF-B5E4461C930B}"/>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5" name="Graphic 4">
            <a:extLst>
              <a:ext uri="{FF2B5EF4-FFF2-40B4-BE49-F238E27FC236}">
                <a16:creationId xmlns:a16="http://schemas.microsoft.com/office/drawing/2014/main" id="{6D2187EA-60E4-3D3B-64CF-9E21CF397636}"/>
              </a:ext>
            </a:extLst>
          </p:cNvPr>
          <p:cNvGrpSpPr/>
          <p:nvPr userDrawn="1"/>
        </p:nvGrpSpPr>
        <p:grpSpPr>
          <a:xfrm>
            <a:off x="261417" y="4663421"/>
            <a:ext cx="250149" cy="275183"/>
            <a:chOff x="53949" y="4817101"/>
            <a:chExt cx="250149" cy="275183"/>
          </a:xfrm>
          <a:solidFill>
            <a:srgbClr val="FFFFFF"/>
          </a:solidFill>
        </p:grpSpPr>
        <p:sp>
          <p:nvSpPr>
            <p:cNvPr id="7" name="Rectangle 6">
              <a:extLst>
                <a:ext uri="{FF2B5EF4-FFF2-40B4-BE49-F238E27FC236}">
                  <a16:creationId xmlns:a16="http://schemas.microsoft.com/office/drawing/2014/main" id="{FBCB92CA-5EE4-0AC2-DFD7-F86C37F195F9}"/>
                </a:ext>
              </a:extLst>
            </p:cNvPr>
            <p:cNvSpPr/>
            <p:nvPr/>
          </p:nvSpPr>
          <p:spPr>
            <a:xfrm>
              <a:off x="129397" y="4846181"/>
              <a:ext cx="150" cy="201"/>
            </a:xfrm>
            <a:prstGeom prst="rect">
              <a:avLst/>
            </a:prstGeom>
            <a:solidFill>
              <a:srgbClr val="FFFFFF"/>
            </a:solidFill>
            <a:ln w="4953" cap="flat">
              <a:noFill/>
              <a:prstDash val="solid"/>
              <a:miter/>
            </a:ln>
          </p:spPr>
        </p:sp>
        <p:sp>
          <p:nvSpPr>
            <p:cNvPr id="8" name="Freeform 7">
              <a:extLst>
                <a:ext uri="{FF2B5EF4-FFF2-40B4-BE49-F238E27FC236}">
                  <a16:creationId xmlns:a16="http://schemas.microsoft.com/office/drawing/2014/main" id="{FF208516-AD4B-DF5B-FE07-9CD174A271D0}"/>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1870A92B-3AD5-23DF-E2A3-1B7665BF72A6}"/>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7CE317FE-066A-1F46-5B25-DB9D42C18118}"/>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5F046656-728E-2E9E-0A20-FBA47575D2C0}"/>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488A30CE-3F94-B53A-85B5-1A75A8E3BCE8}"/>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C4C5A5E1-1744-3904-A48B-FED60A6AF134}"/>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14" y="1856641"/>
            <a:ext cx="6911649" cy="1471872"/>
          </a:xfrm>
        </p:spPr>
        <p:txBody>
          <a:bodyPr anchor="ctr">
            <a:noAutofit/>
          </a:bodyPr>
          <a:lstStyle>
            <a:lvl1pPr algn="l">
              <a:defRPr sz="6000">
                <a:solidFill>
                  <a:schemeClr val="tx1"/>
                </a:solidFill>
              </a:defRPr>
            </a:lvl1pPr>
          </a:lstStyle>
          <a:p>
            <a:r>
              <a:rPr lang="en-US" dirty="0"/>
              <a:t>Click to edit Master title style</a:t>
            </a:r>
          </a:p>
        </p:txBody>
      </p:sp>
      <p:sp>
        <p:nvSpPr>
          <p:cNvPr id="3" name="Footer Placeholder 4">
            <a:extLst>
              <a:ext uri="{FF2B5EF4-FFF2-40B4-BE49-F238E27FC236}">
                <a16:creationId xmlns:a16="http://schemas.microsoft.com/office/drawing/2014/main" id="{FC033832-9417-B576-C23E-BCC1F103EBBC}"/>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6" name="Graphic 4">
            <a:extLst>
              <a:ext uri="{FF2B5EF4-FFF2-40B4-BE49-F238E27FC236}">
                <a16:creationId xmlns:a16="http://schemas.microsoft.com/office/drawing/2014/main" id="{1EA727A4-14E1-4A53-3B27-A12CCAB5B8A9}"/>
              </a:ext>
            </a:extLst>
          </p:cNvPr>
          <p:cNvGrpSpPr/>
          <p:nvPr userDrawn="1"/>
        </p:nvGrpSpPr>
        <p:grpSpPr>
          <a:xfrm>
            <a:off x="261417" y="4663421"/>
            <a:ext cx="250149" cy="275183"/>
            <a:chOff x="53949" y="4817101"/>
            <a:chExt cx="250149" cy="275183"/>
          </a:xfrm>
          <a:solidFill>
            <a:srgbClr val="FFFFFF"/>
          </a:solidFill>
        </p:grpSpPr>
        <p:sp>
          <p:nvSpPr>
            <p:cNvPr id="7" name="Rectangle 6">
              <a:extLst>
                <a:ext uri="{FF2B5EF4-FFF2-40B4-BE49-F238E27FC236}">
                  <a16:creationId xmlns:a16="http://schemas.microsoft.com/office/drawing/2014/main" id="{D7BAA591-4DC5-A081-9C84-AF9BE0A74602}"/>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GB"/>
            </a:p>
          </p:txBody>
        </p:sp>
        <p:sp>
          <p:nvSpPr>
            <p:cNvPr id="8" name="Freeform 7">
              <a:extLst>
                <a:ext uri="{FF2B5EF4-FFF2-40B4-BE49-F238E27FC236}">
                  <a16:creationId xmlns:a16="http://schemas.microsoft.com/office/drawing/2014/main" id="{5EBF1D76-3F87-D7DF-0EF9-09ACBE60A6B5}"/>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GB"/>
            </a:p>
          </p:txBody>
        </p:sp>
        <p:sp>
          <p:nvSpPr>
            <p:cNvPr id="9" name="Freeform 8">
              <a:extLst>
                <a:ext uri="{FF2B5EF4-FFF2-40B4-BE49-F238E27FC236}">
                  <a16:creationId xmlns:a16="http://schemas.microsoft.com/office/drawing/2014/main" id="{F037064B-5403-D21A-4034-7AD487143409}"/>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GB"/>
            </a:p>
          </p:txBody>
        </p:sp>
        <p:sp>
          <p:nvSpPr>
            <p:cNvPr id="10" name="Rectangle 9">
              <a:extLst>
                <a:ext uri="{FF2B5EF4-FFF2-40B4-BE49-F238E27FC236}">
                  <a16:creationId xmlns:a16="http://schemas.microsoft.com/office/drawing/2014/main" id="{60BE5F4C-F8A0-3476-DB16-140913AAE455}"/>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GB"/>
            </a:p>
          </p:txBody>
        </p:sp>
        <p:sp>
          <p:nvSpPr>
            <p:cNvPr id="11" name="Freeform 10">
              <a:extLst>
                <a:ext uri="{FF2B5EF4-FFF2-40B4-BE49-F238E27FC236}">
                  <a16:creationId xmlns:a16="http://schemas.microsoft.com/office/drawing/2014/main" id="{66FCE6B5-BB11-E0F4-C06D-2836E74301EE}"/>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GB"/>
            </a:p>
          </p:txBody>
        </p:sp>
        <p:sp>
          <p:nvSpPr>
            <p:cNvPr id="12" name="Freeform 11">
              <a:extLst>
                <a:ext uri="{FF2B5EF4-FFF2-40B4-BE49-F238E27FC236}">
                  <a16:creationId xmlns:a16="http://schemas.microsoft.com/office/drawing/2014/main" id="{99ED87C8-F1E4-B59C-1172-5EA411F759A1}"/>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GB"/>
            </a:p>
          </p:txBody>
        </p:sp>
        <p:sp>
          <p:nvSpPr>
            <p:cNvPr id="13" name="Freeform 12">
              <a:extLst>
                <a:ext uri="{FF2B5EF4-FFF2-40B4-BE49-F238E27FC236}">
                  <a16:creationId xmlns:a16="http://schemas.microsoft.com/office/drawing/2014/main" id="{8B922C15-934D-4378-DEA1-72606886AB09}"/>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GB"/>
            </a:p>
          </p:txBody>
        </p:sp>
      </p:grpSp>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_KS2">
    <p:bg>
      <p:bgPr>
        <a:solidFill>
          <a:srgbClr val="732B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91164"/>
            <a:ext cx="7886700" cy="1561171"/>
          </a:xfrm>
        </p:spPr>
        <p:txBody>
          <a:bodyPr lIns="36000" anchor="b"/>
          <a:lstStyle>
            <a:lvl1pPr>
              <a:defRPr sz="6000">
                <a:solidFill>
                  <a:schemeClr val="bg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5A04BA06-D2E0-FC67-2DD7-F5E433A14A7D}"/>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009F9CED-8D03-7C63-C410-D70DD266D17C}"/>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2797F7DA-D48E-E520-9EB7-A300608E5D68}"/>
                </a:ext>
              </a:extLst>
            </p:cNvPr>
            <p:cNvSpPr/>
            <p:nvPr/>
          </p:nvSpPr>
          <p:spPr>
            <a:xfrm>
              <a:off x="129397" y="4846181"/>
              <a:ext cx="150" cy="201"/>
            </a:xfrm>
            <a:prstGeom prst="rect">
              <a:avLst/>
            </a:prstGeom>
            <a:solidFill>
              <a:srgbClr val="FFFFFF"/>
            </a:solidFill>
            <a:ln w="4953" cap="flat">
              <a:noFill/>
              <a:prstDash val="solid"/>
              <a:miter/>
            </a:ln>
          </p:spPr>
          <p:txBody>
            <a:bodyPr/>
            <a:lstStyle/>
            <a:p>
              <a:endParaRPr lang="en-US"/>
            </a:p>
          </p:txBody>
        </p:sp>
        <p:sp>
          <p:nvSpPr>
            <p:cNvPr id="9" name="Freeform 8">
              <a:extLst>
                <a:ext uri="{FF2B5EF4-FFF2-40B4-BE49-F238E27FC236}">
                  <a16:creationId xmlns:a16="http://schemas.microsoft.com/office/drawing/2014/main" id="{3BA3E2F6-E38E-DB9F-E3CF-6010BD8D6182}"/>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txBody>
            <a:bodyPr/>
            <a:lstStyle/>
            <a:p>
              <a:endParaRPr lang="en-US"/>
            </a:p>
          </p:txBody>
        </p:sp>
        <p:sp>
          <p:nvSpPr>
            <p:cNvPr id="10" name="Freeform 9">
              <a:extLst>
                <a:ext uri="{FF2B5EF4-FFF2-40B4-BE49-F238E27FC236}">
                  <a16:creationId xmlns:a16="http://schemas.microsoft.com/office/drawing/2014/main" id="{31C5C530-011A-7EB4-C09C-ABA5E32D0203}"/>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txBody>
            <a:bodyPr/>
            <a:lstStyle/>
            <a:p>
              <a:endParaRPr lang="en-US"/>
            </a:p>
          </p:txBody>
        </p:sp>
        <p:sp>
          <p:nvSpPr>
            <p:cNvPr id="11" name="Rectangle 10">
              <a:extLst>
                <a:ext uri="{FF2B5EF4-FFF2-40B4-BE49-F238E27FC236}">
                  <a16:creationId xmlns:a16="http://schemas.microsoft.com/office/drawing/2014/main" id="{42D1C79F-40BE-251A-0E61-9776EC9F7C6B}"/>
                </a:ext>
              </a:extLst>
            </p:cNvPr>
            <p:cNvSpPr/>
            <p:nvPr/>
          </p:nvSpPr>
          <p:spPr>
            <a:xfrm>
              <a:off x="235713" y="5061389"/>
              <a:ext cx="900" cy="1461"/>
            </a:xfrm>
            <a:prstGeom prst="rect">
              <a:avLst/>
            </a:prstGeom>
            <a:solidFill>
              <a:srgbClr val="FFFFFF"/>
            </a:solidFill>
            <a:ln w="4953" cap="flat">
              <a:noFill/>
              <a:prstDash val="solid"/>
              <a:miter/>
            </a:ln>
          </p:spPr>
          <p:txBody>
            <a:bodyPr/>
            <a:lstStyle/>
            <a:p>
              <a:endParaRPr lang="en-US"/>
            </a:p>
          </p:txBody>
        </p:sp>
        <p:sp>
          <p:nvSpPr>
            <p:cNvPr id="12" name="Freeform 11">
              <a:extLst>
                <a:ext uri="{FF2B5EF4-FFF2-40B4-BE49-F238E27FC236}">
                  <a16:creationId xmlns:a16="http://schemas.microsoft.com/office/drawing/2014/main" id="{31C78A1B-17D8-90D4-EA5C-99606D4946B3}"/>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txBody>
            <a:bodyPr/>
            <a:lstStyle/>
            <a:p>
              <a:endParaRPr lang="en-US"/>
            </a:p>
          </p:txBody>
        </p:sp>
        <p:sp>
          <p:nvSpPr>
            <p:cNvPr id="13" name="Freeform 12">
              <a:extLst>
                <a:ext uri="{FF2B5EF4-FFF2-40B4-BE49-F238E27FC236}">
                  <a16:creationId xmlns:a16="http://schemas.microsoft.com/office/drawing/2014/main" id="{B053D19B-7BC9-6FA7-D561-DF0D60CD868E}"/>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txBody>
            <a:bodyPr/>
            <a:lstStyle/>
            <a:p>
              <a:endParaRPr lang="en-US"/>
            </a:p>
          </p:txBody>
        </p:sp>
        <p:sp>
          <p:nvSpPr>
            <p:cNvPr id="14" name="Freeform 13">
              <a:extLst>
                <a:ext uri="{FF2B5EF4-FFF2-40B4-BE49-F238E27FC236}">
                  <a16:creationId xmlns:a16="http://schemas.microsoft.com/office/drawing/2014/main" id="{28CDB2DF-A02C-3B7E-4BCF-8DA58D24A0F3}"/>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txBody>
            <a:bodyPr/>
            <a:lstStyle/>
            <a:p>
              <a:endParaRPr lang="en-US"/>
            </a:p>
          </p:txBody>
        </p:sp>
      </p:grpSp>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Footer Placeholder 4">
            <a:extLst>
              <a:ext uri="{FF2B5EF4-FFF2-40B4-BE49-F238E27FC236}">
                <a16:creationId xmlns:a16="http://schemas.microsoft.com/office/drawing/2014/main" id="{A48E8A24-30F1-F207-A768-EF6A94FF737B}"/>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7" name="Graphic 4">
            <a:extLst>
              <a:ext uri="{FF2B5EF4-FFF2-40B4-BE49-F238E27FC236}">
                <a16:creationId xmlns:a16="http://schemas.microsoft.com/office/drawing/2014/main" id="{CBB7085C-6080-FC71-28D4-363719C478C7}"/>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B5ABAE2C-4756-F814-9E7D-EA0140E47243}"/>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6B512FFA-AC91-4A10-53AA-8B0A88009EFE}"/>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187968FC-0546-4E69-07C9-96383F8B748A}"/>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7BA31940-CABB-B9CB-CD66-7A53FBC85BD0}"/>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2611605C-7F48-28DB-3E2A-DB631DB3F9C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4BA624D2-2F5B-8566-A480-CBE167E5482C}"/>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ED6C022E-0A4D-737D-A472-5C67DB440137}"/>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Tree>
    <p:extLst>
      <p:ext uri="{BB962C8B-B14F-4D97-AF65-F5344CB8AC3E}">
        <p14:creationId xmlns:p14="http://schemas.microsoft.com/office/powerpoint/2010/main" val="192904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18" y="1369218"/>
            <a:ext cx="8493352" cy="3263504"/>
          </a:xfrm>
        </p:spPr>
        <p:txBody>
          <a:bodyPr lIns="0"/>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24A73996-12AE-3351-C2BB-1523A9F4F804}"/>
              </a:ext>
            </a:extLst>
          </p:cNvPr>
          <p:cNvSpPr>
            <a:spLocks noGrp="1" noRot="1" noMove="1" noResize="1" noEditPoints="1" noAdjustHandles="1" noChangeArrowheads="1" noChangeShapeType="1"/>
          </p:cNvSpPr>
          <p:nvPr>
            <p:ph type="ftr" sz="quarter" idx="11"/>
          </p:nvPr>
        </p:nvSpPr>
        <p:spPr>
          <a:xfrm>
            <a:off x="338527" y="4830771"/>
            <a:ext cx="696190" cy="273844"/>
          </a:xfrm>
          <a:prstGeom prst="rect">
            <a:avLst/>
          </a:prstGeom>
        </p:spPr>
        <p:txBody>
          <a:bodyPr/>
          <a:lstStyle>
            <a:lvl1pPr algn="l">
              <a:defRPr sz="1000">
                <a:solidFill>
                  <a:schemeClr val="tx1"/>
                </a:solidFill>
              </a:defRPr>
            </a:lvl1pPr>
          </a:lstStyle>
          <a:p>
            <a:r>
              <a:rPr lang="en-GB" dirty="0"/>
              <a:t>e-</a:t>
            </a:r>
            <a:r>
              <a:rPr lang="en-GB" dirty="0" err="1"/>
              <a:t>Bug.eu</a:t>
            </a:r>
            <a:endParaRPr lang="en-GB" dirty="0"/>
          </a:p>
        </p:txBody>
      </p:sp>
      <p:pic>
        <p:nvPicPr>
          <p:cNvPr id="6" name="Graphic 5">
            <a:extLst>
              <a:ext uri="{FF2B5EF4-FFF2-40B4-BE49-F238E27FC236}">
                <a16:creationId xmlns:a16="http://schemas.microsoft.com/office/drawing/2014/main" id="{D613E386-6D23-65C7-BD46-1AFE1EC6ED1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4000" y="4817101"/>
            <a:ext cx="250156" cy="277199"/>
          </a:xfrm>
          <a:prstGeom prst="rect">
            <a:avLst/>
          </a:prstGeom>
        </p:spPr>
      </p:pic>
      <p:sp>
        <p:nvSpPr>
          <p:cNvPr id="5" name="Title 1">
            <a:extLst>
              <a:ext uri="{FF2B5EF4-FFF2-40B4-BE49-F238E27FC236}">
                <a16:creationId xmlns:a16="http://schemas.microsoft.com/office/drawing/2014/main" id="{115801B0-38DE-F5B8-8A70-B96A79AFBE13}"/>
              </a:ext>
            </a:extLst>
          </p:cNvPr>
          <p:cNvSpPr>
            <a:spLocks noGrp="1"/>
          </p:cNvSpPr>
          <p:nvPr>
            <p:ph type="title"/>
          </p:nvPr>
        </p:nvSpPr>
        <p:spPr>
          <a:xfrm>
            <a:off x="261418" y="240504"/>
            <a:ext cx="8493352" cy="705701"/>
          </a:xfrm>
        </p:spPr>
        <p:txBody>
          <a:bodyPr lIns="0">
            <a:normAutofit/>
          </a:bodyPr>
          <a:lstStyle>
            <a:lvl1pPr>
              <a:defRPr sz="2800" b="1">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2478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732B8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418" y="1369218"/>
            <a:ext cx="8493352" cy="3263504"/>
          </a:xfrm>
        </p:spPr>
        <p:txBody>
          <a:bodyPr lIns="0"/>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001617F-8EFA-9BC0-68E4-FF0F399575C5}"/>
              </a:ext>
            </a:extLst>
          </p:cNvPr>
          <p:cNvSpPr txBox="1">
            <a:spLocks/>
          </p:cNvSpPr>
          <p:nvPr userDrawn="1"/>
        </p:nvSpPr>
        <p:spPr>
          <a:xfrm>
            <a:off x="545995" y="4677091"/>
            <a:ext cx="696190" cy="273844"/>
          </a:xfrm>
          <a:prstGeom prst="rect">
            <a:avLst/>
          </a:prstGeom>
        </p:spPr>
        <p:txBody>
          <a:bodyP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p>
          <a:p>
            <a:endParaRPr lang="en-GB" dirty="0"/>
          </a:p>
        </p:txBody>
      </p:sp>
      <p:grpSp>
        <p:nvGrpSpPr>
          <p:cNvPr id="7" name="Graphic 4">
            <a:extLst>
              <a:ext uri="{FF2B5EF4-FFF2-40B4-BE49-F238E27FC236}">
                <a16:creationId xmlns:a16="http://schemas.microsoft.com/office/drawing/2014/main" id="{9D4EDAFC-1B09-5219-781C-3A5FBE2B0EE6}"/>
              </a:ext>
            </a:extLst>
          </p:cNvPr>
          <p:cNvGrpSpPr/>
          <p:nvPr userDrawn="1"/>
        </p:nvGrpSpPr>
        <p:grpSpPr>
          <a:xfrm>
            <a:off x="261417" y="4663421"/>
            <a:ext cx="250149" cy="275183"/>
            <a:chOff x="53949" y="4817101"/>
            <a:chExt cx="250149" cy="275183"/>
          </a:xfrm>
          <a:solidFill>
            <a:srgbClr val="FFFFFF"/>
          </a:solidFill>
        </p:grpSpPr>
        <p:sp>
          <p:nvSpPr>
            <p:cNvPr id="8" name="Rectangle 7">
              <a:extLst>
                <a:ext uri="{FF2B5EF4-FFF2-40B4-BE49-F238E27FC236}">
                  <a16:creationId xmlns:a16="http://schemas.microsoft.com/office/drawing/2014/main" id="{B751C8BA-7C3D-844B-AF40-C7F1CD27B04B}"/>
                </a:ext>
              </a:extLst>
            </p:cNvPr>
            <p:cNvSpPr/>
            <p:nvPr/>
          </p:nvSpPr>
          <p:spPr>
            <a:xfrm>
              <a:off x="129397" y="4846181"/>
              <a:ext cx="150" cy="201"/>
            </a:xfrm>
            <a:prstGeom prst="rect">
              <a:avLst/>
            </a:prstGeom>
            <a:solidFill>
              <a:srgbClr val="FFFFFF"/>
            </a:solidFill>
            <a:ln w="4953" cap="flat">
              <a:noFill/>
              <a:prstDash val="solid"/>
              <a:miter/>
            </a:ln>
          </p:spPr>
        </p:sp>
        <p:sp>
          <p:nvSpPr>
            <p:cNvPr id="9" name="Freeform 8">
              <a:extLst>
                <a:ext uri="{FF2B5EF4-FFF2-40B4-BE49-F238E27FC236}">
                  <a16:creationId xmlns:a16="http://schemas.microsoft.com/office/drawing/2014/main" id="{7B226C3B-C97F-2BEA-E35C-520E136806A7}"/>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0" name="Freeform 9">
              <a:extLst>
                <a:ext uri="{FF2B5EF4-FFF2-40B4-BE49-F238E27FC236}">
                  <a16:creationId xmlns:a16="http://schemas.microsoft.com/office/drawing/2014/main" id="{6B25597B-3056-C8A9-7BF4-60C2D014C6BB}"/>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1" name="Rectangle 10">
              <a:extLst>
                <a:ext uri="{FF2B5EF4-FFF2-40B4-BE49-F238E27FC236}">
                  <a16:creationId xmlns:a16="http://schemas.microsoft.com/office/drawing/2014/main" id="{66E3F8F8-058D-3025-999C-B2D7848B655A}"/>
                </a:ext>
              </a:extLst>
            </p:cNvPr>
            <p:cNvSpPr/>
            <p:nvPr/>
          </p:nvSpPr>
          <p:spPr>
            <a:xfrm>
              <a:off x="235713" y="5061389"/>
              <a:ext cx="900" cy="146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A4C918AD-225D-F400-E470-EFCCAAA24398}"/>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9DA75533-6DA7-813B-57E0-224BEE161BF3}"/>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4" name="Freeform 13">
              <a:extLst>
                <a:ext uri="{FF2B5EF4-FFF2-40B4-BE49-F238E27FC236}">
                  <a16:creationId xmlns:a16="http://schemas.microsoft.com/office/drawing/2014/main" id="{606EAB00-30CD-8181-CAE2-7DCC96B3938C}"/>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
        <p:nvSpPr>
          <p:cNvPr id="2" name="Text Placeholder 4">
            <a:extLst>
              <a:ext uri="{FF2B5EF4-FFF2-40B4-BE49-F238E27FC236}">
                <a16:creationId xmlns:a16="http://schemas.microsoft.com/office/drawing/2014/main" id="{45C01EE3-4EB2-EED8-B8BD-2373D20063F5}"/>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6846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4 columns">
    <p:bg>
      <p:bgPr>
        <a:solidFill>
          <a:srgbClr val="12B38F"/>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0766D42-C8D6-B531-8F27-95741BE46EB7}"/>
              </a:ext>
            </a:extLst>
          </p:cNvPr>
          <p:cNvPicPr/>
          <p:nvPr userDrawn="1"/>
        </p:nvPicPr>
        <p:blipFill>
          <a:blip r:embed="rId2">
            <a:extLst>
              <a:ext uri="{96DAC541-7B7A-43D3-8B79-37D633B846F1}">
                <asvg:svgBlip xmlns:asvg="http://schemas.microsoft.com/office/drawing/2016/SVG/main" r:embed="rId3"/>
              </a:ext>
            </a:extLst>
          </a:blip>
          <a:stretch>
            <a:fillRect/>
          </a:stretch>
        </p:blipFill>
        <p:spPr>
          <a:xfrm>
            <a:off x="179078" y="769804"/>
            <a:ext cx="8813493" cy="3747112"/>
          </a:xfrm>
          <a:prstGeom prst="rect">
            <a:avLst/>
          </a:prstGeom>
        </p:spPr>
      </p:pic>
      <p:sp>
        <p:nvSpPr>
          <p:cNvPr id="3" name="Content Placeholder 2"/>
          <p:cNvSpPr>
            <a:spLocks noGrp="1"/>
          </p:cNvSpPr>
          <p:nvPr>
            <p:ph idx="1"/>
          </p:nvPr>
        </p:nvSpPr>
        <p:spPr>
          <a:xfrm>
            <a:off x="360000" y="1369218"/>
            <a:ext cx="1920491" cy="3147698"/>
          </a:xfrm>
        </p:spPr>
        <p:txBody>
          <a:bodyPr/>
          <a:lstStyle>
            <a:lvl1pPr>
              <a:buFont typeface="+mj-lt"/>
              <a:buAutoNum type="arabicPeriod"/>
              <a:defRPr sz="1600" b="0">
                <a:solidFill>
                  <a:srgbClr val="000000"/>
                </a:solidFill>
                <a:latin typeface="Arial" panose="020B0604020202020204" pitchFamily="34" charset="0"/>
                <a:cs typeface="Arial" panose="020B0604020202020204" pitchFamily="34" charset="0"/>
              </a:defRPr>
            </a:lvl1pPr>
            <a:lvl2pPr>
              <a:buFont typeface="+mj-lt"/>
              <a:buAutoNum type="arabicPeriod"/>
              <a:defRPr sz="1600" b="0">
                <a:solidFill>
                  <a:srgbClr val="000000"/>
                </a:solidFill>
                <a:latin typeface="Arial" panose="020B0604020202020204" pitchFamily="34" charset="0"/>
                <a:cs typeface="Arial" panose="020B0604020202020204" pitchFamily="34" charset="0"/>
              </a:defRPr>
            </a:lvl2pPr>
            <a:lvl3pPr>
              <a:buFont typeface="+mj-lt"/>
              <a:buAutoNum type="arabicPeriod"/>
              <a:defRPr sz="1600" b="0">
                <a:solidFill>
                  <a:srgbClr val="000000"/>
                </a:solidFill>
                <a:latin typeface="Arial" panose="020B0604020202020204" pitchFamily="34" charset="0"/>
                <a:cs typeface="Arial" panose="020B0604020202020204" pitchFamily="34" charset="0"/>
              </a:defRPr>
            </a:lvl3pPr>
            <a:lvl4pPr>
              <a:buFont typeface="+mj-lt"/>
              <a:buAutoNum type="arabicPeriod"/>
              <a:defRPr sz="1600" b="0">
                <a:solidFill>
                  <a:srgbClr val="000000"/>
                </a:solidFill>
                <a:latin typeface="Arial" panose="020B0604020202020204" pitchFamily="34" charset="0"/>
                <a:cs typeface="Arial" panose="020B0604020202020204" pitchFamily="34" charset="0"/>
              </a:defRPr>
            </a:lvl4pPr>
            <a:lvl5pPr>
              <a:buFont typeface="+mj-lt"/>
              <a:buAutoNum type="arabicPeriod"/>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14277BB-92F9-DA99-C01B-4FE877BF1E63}"/>
              </a:ext>
            </a:extLst>
          </p:cNvPr>
          <p:cNvSpPr>
            <a:spLocks noGrp="1"/>
          </p:cNvSpPr>
          <p:nvPr>
            <p:ph idx="12"/>
          </p:nvPr>
        </p:nvSpPr>
        <p:spPr>
          <a:xfrm>
            <a:off x="2518094" y="1369218"/>
            <a:ext cx="1920491" cy="3147698"/>
          </a:xfrm>
        </p:spPr>
        <p:txBody>
          <a:bodyPr/>
          <a:lstStyle>
            <a:lvl1pPr>
              <a:buFont typeface="+mj-lt"/>
              <a:buAutoNum type="arabicPeriod" startAt="2"/>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2"/>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2"/>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2"/>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2"/>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E81087F1-C858-24E8-08DF-01516FF7E5FA}"/>
              </a:ext>
            </a:extLst>
          </p:cNvPr>
          <p:cNvSpPr>
            <a:spLocks noGrp="1"/>
          </p:cNvSpPr>
          <p:nvPr>
            <p:ph idx="13"/>
          </p:nvPr>
        </p:nvSpPr>
        <p:spPr>
          <a:xfrm>
            <a:off x="4676188" y="1369218"/>
            <a:ext cx="1920490" cy="3147698"/>
          </a:xfrm>
        </p:spPr>
        <p:txBody>
          <a:bodyPr/>
          <a:lstStyle>
            <a:lvl1pPr>
              <a:buFont typeface="+mj-lt"/>
              <a:buAutoNum type="arabicPeriod" startAt="3"/>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3"/>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3"/>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3"/>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3"/>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F96E6C6-242D-D993-F824-5598C7D7D76A}"/>
              </a:ext>
            </a:extLst>
          </p:cNvPr>
          <p:cNvSpPr>
            <a:spLocks noGrp="1"/>
          </p:cNvSpPr>
          <p:nvPr>
            <p:ph idx="14"/>
          </p:nvPr>
        </p:nvSpPr>
        <p:spPr>
          <a:xfrm>
            <a:off x="6834280" y="1369218"/>
            <a:ext cx="1920490" cy="3147698"/>
          </a:xfrm>
        </p:spPr>
        <p:txBody>
          <a:bodyPr/>
          <a:lstStyle>
            <a:lvl1pPr>
              <a:buFont typeface="+mj-lt"/>
              <a:buAutoNum type="arabicPeriod" startAt="4"/>
              <a:defRPr sz="1600" b="0">
                <a:solidFill>
                  <a:srgbClr val="000000"/>
                </a:solidFill>
                <a:latin typeface="Arial" panose="020B0604020202020204" pitchFamily="34" charset="0"/>
                <a:cs typeface="Arial" panose="020B0604020202020204" pitchFamily="34" charset="0"/>
              </a:defRPr>
            </a:lvl1pPr>
            <a:lvl2pPr>
              <a:buFont typeface="+mj-lt"/>
              <a:buAutoNum type="arabicPeriod" startAt="4"/>
              <a:defRPr sz="1600" b="0">
                <a:solidFill>
                  <a:srgbClr val="000000"/>
                </a:solidFill>
                <a:latin typeface="Arial" panose="020B0604020202020204" pitchFamily="34" charset="0"/>
                <a:cs typeface="Arial" panose="020B0604020202020204" pitchFamily="34" charset="0"/>
              </a:defRPr>
            </a:lvl2pPr>
            <a:lvl3pPr>
              <a:buFont typeface="+mj-lt"/>
              <a:buAutoNum type="arabicPeriod" startAt="4"/>
              <a:defRPr sz="1600" b="0">
                <a:solidFill>
                  <a:srgbClr val="000000"/>
                </a:solidFill>
                <a:latin typeface="Arial" panose="020B0604020202020204" pitchFamily="34" charset="0"/>
                <a:cs typeface="Arial" panose="020B0604020202020204" pitchFamily="34" charset="0"/>
              </a:defRPr>
            </a:lvl3pPr>
            <a:lvl4pPr>
              <a:buFont typeface="+mj-lt"/>
              <a:buAutoNum type="arabicPeriod" startAt="4"/>
              <a:defRPr sz="1600" b="0">
                <a:solidFill>
                  <a:srgbClr val="000000"/>
                </a:solidFill>
                <a:latin typeface="Arial" panose="020B0604020202020204" pitchFamily="34" charset="0"/>
                <a:cs typeface="Arial" panose="020B0604020202020204" pitchFamily="34" charset="0"/>
              </a:defRPr>
            </a:lvl4pPr>
            <a:lvl5pPr>
              <a:buFont typeface="+mj-lt"/>
              <a:buAutoNum type="arabicPeriod" startAt="4"/>
              <a:defRPr sz="1600" b="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8A054EF-C469-5D21-F537-C22C310A8C4E}"/>
              </a:ext>
            </a:extLst>
          </p:cNvPr>
          <p:cNvSpPr>
            <a:spLocks noGrp="1"/>
          </p:cNvSpPr>
          <p:nvPr>
            <p:ph type="ftr" sz="quarter" idx="11"/>
          </p:nvPr>
        </p:nvSpPr>
        <p:spPr>
          <a:xfrm>
            <a:off x="545995" y="4677091"/>
            <a:ext cx="696190" cy="273844"/>
          </a:xfrm>
          <a:prstGeom prst="rect">
            <a:avLst/>
          </a:prstGeom>
        </p:spPr>
        <p:txBody>
          <a:bodyPr/>
          <a:lstStyle>
            <a:lvl1pPr algn="l">
              <a:defRPr sz="1000">
                <a:solidFill>
                  <a:schemeClr val="bg1"/>
                </a:solidFill>
              </a:defRPr>
            </a:lvl1pPr>
          </a:lstStyle>
          <a:p>
            <a:r>
              <a:rPr lang="en-GB" dirty="0"/>
              <a:t>e-</a:t>
            </a:r>
            <a:r>
              <a:rPr lang="en-GB" dirty="0" err="1"/>
              <a:t>Bug.eu</a:t>
            </a:r>
            <a:endParaRPr lang="en-GB" dirty="0"/>
          </a:p>
          <a:p>
            <a:endParaRPr lang="en-GB" dirty="0"/>
          </a:p>
        </p:txBody>
      </p:sp>
      <p:grpSp>
        <p:nvGrpSpPr>
          <p:cNvPr id="10" name="Graphic 4">
            <a:extLst>
              <a:ext uri="{FF2B5EF4-FFF2-40B4-BE49-F238E27FC236}">
                <a16:creationId xmlns:a16="http://schemas.microsoft.com/office/drawing/2014/main" id="{D5CE1D5F-0C07-7600-632E-A0FD2E5AB1D1}"/>
              </a:ext>
            </a:extLst>
          </p:cNvPr>
          <p:cNvGrpSpPr/>
          <p:nvPr userDrawn="1"/>
        </p:nvGrpSpPr>
        <p:grpSpPr>
          <a:xfrm>
            <a:off x="261417" y="4663421"/>
            <a:ext cx="250149" cy="275183"/>
            <a:chOff x="53949" y="4817101"/>
            <a:chExt cx="250149" cy="275183"/>
          </a:xfrm>
          <a:solidFill>
            <a:srgbClr val="FFFFFF"/>
          </a:solidFill>
        </p:grpSpPr>
        <p:sp>
          <p:nvSpPr>
            <p:cNvPr id="11" name="Rectangle 10">
              <a:extLst>
                <a:ext uri="{FF2B5EF4-FFF2-40B4-BE49-F238E27FC236}">
                  <a16:creationId xmlns:a16="http://schemas.microsoft.com/office/drawing/2014/main" id="{126F71CA-B7EA-6082-4275-41C463CF75FC}"/>
                </a:ext>
              </a:extLst>
            </p:cNvPr>
            <p:cNvSpPr/>
            <p:nvPr/>
          </p:nvSpPr>
          <p:spPr>
            <a:xfrm>
              <a:off x="129397" y="4846181"/>
              <a:ext cx="150" cy="201"/>
            </a:xfrm>
            <a:prstGeom prst="rect">
              <a:avLst/>
            </a:prstGeom>
            <a:solidFill>
              <a:srgbClr val="FFFFFF"/>
            </a:solidFill>
            <a:ln w="4953" cap="flat">
              <a:noFill/>
              <a:prstDash val="solid"/>
              <a:miter/>
            </a:ln>
          </p:spPr>
        </p:sp>
        <p:sp>
          <p:nvSpPr>
            <p:cNvPr id="12" name="Freeform 11">
              <a:extLst>
                <a:ext uri="{FF2B5EF4-FFF2-40B4-BE49-F238E27FC236}">
                  <a16:creationId xmlns:a16="http://schemas.microsoft.com/office/drawing/2014/main" id="{7795ECA5-5E1F-EA03-5CA7-B29DC2F96B9B}"/>
                </a:ext>
              </a:extLst>
            </p:cNvPr>
            <p:cNvSpPr/>
            <p:nvPr/>
          </p:nvSpPr>
          <p:spPr>
            <a:xfrm>
              <a:off x="129346" y="4846181"/>
              <a:ext cx="150" cy="201"/>
            </a:xfrm>
            <a:custGeom>
              <a:avLst/>
              <a:gdLst>
                <a:gd name="csX0" fmla="*/ 100 w 150"/>
                <a:gd name="csY0" fmla="*/ 101 h 201"/>
                <a:gd name="csX1" fmla="*/ 150 w 150"/>
                <a:gd name="csY1" fmla="*/ 202 h 201"/>
                <a:gd name="csX2" fmla="*/ 0 w 150"/>
                <a:gd name="csY2" fmla="*/ 0 h 201"/>
                <a:gd name="csX3" fmla="*/ 50 w 150"/>
                <a:gd name="csY3" fmla="*/ 151 h 201"/>
              </a:gdLst>
              <a:ahLst/>
              <a:cxnLst>
                <a:cxn ang="0">
                  <a:pos x="csX0" y="csY0"/>
                </a:cxn>
                <a:cxn ang="0">
                  <a:pos x="csX1" y="csY1"/>
                </a:cxn>
                <a:cxn ang="0">
                  <a:pos x="csX2" y="csY2"/>
                </a:cxn>
                <a:cxn ang="0">
                  <a:pos x="csX3" y="csY3"/>
                </a:cxn>
              </a:cxnLst>
              <a:rect l="l" t="t" r="r" b="b"/>
              <a:pathLst>
                <a:path w="150" h="201">
                  <a:moveTo>
                    <a:pt x="100" y="101"/>
                  </a:moveTo>
                  <a:cubicBezTo>
                    <a:pt x="100" y="101"/>
                    <a:pt x="100" y="101"/>
                    <a:pt x="150" y="202"/>
                  </a:cubicBezTo>
                  <a:cubicBezTo>
                    <a:pt x="150" y="202"/>
                    <a:pt x="0" y="0"/>
                    <a:pt x="0" y="0"/>
                  </a:cubicBezTo>
                  <a:cubicBezTo>
                    <a:pt x="0" y="0"/>
                    <a:pt x="0" y="0"/>
                    <a:pt x="50" y="151"/>
                  </a:cubicBezTo>
                </a:path>
              </a:pathLst>
            </a:custGeom>
            <a:solidFill>
              <a:srgbClr val="FFFFFF"/>
            </a:solidFill>
            <a:ln w="4953" cap="flat">
              <a:noFill/>
              <a:prstDash val="solid"/>
              <a:miter/>
            </a:ln>
          </p:spPr>
        </p:sp>
        <p:sp>
          <p:nvSpPr>
            <p:cNvPr id="13" name="Freeform 12">
              <a:extLst>
                <a:ext uri="{FF2B5EF4-FFF2-40B4-BE49-F238E27FC236}">
                  <a16:creationId xmlns:a16="http://schemas.microsoft.com/office/drawing/2014/main" id="{CCEAA684-DAF1-2FBB-A2CE-09EDF39164DE}"/>
                </a:ext>
              </a:extLst>
            </p:cNvPr>
            <p:cNvSpPr/>
            <p:nvPr/>
          </p:nvSpPr>
          <p:spPr>
            <a:xfrm>
              <a:off x="53949" y="4817101"/>
              <a:ext cx="250149" cy="275183"/>
            </a:xfrm>
            <a:custGeom>
              <a:avLst/>
              <a:gdLst>
                <a:gd name="csX0" fmla="*/ 104665 w 250149"/>
                <a:gd name="csY0" fmla="*/ 33466 h 275183"/>
                <a:gd name="csX1" fmla="*/ 104665 w 250149"/>
                <a:gd name="csY1" fmla="*/ 33466 h 275183"/>
                <a:gd name="csX2" fmla="*/ 104665 w 250149"/>
                <a:gd name="csY2" fmla="*/ 33466 h 275183"/>
                <a:gd name="csX3" fmla="*/ 116923 w 250149"/>
                <a:gd name="csY3" fmla="*/ 10282 h 275183"/>
                <a:gd name="csX4" fmla="*/ 116923 w 250149"/>
                <a:gd name="csY4" fmla="*/ 31298 h 275183"/>
                <a:gd name="csX5" fmla="*/ 104665 w 250149"/>
                <a:gd name="csY5" fmla="*/ 33466 h 275183"/>
                <a:gd name="csX6" fmla="*/ 82652 w 250149"/>
                <a:gd name="csY6" fmla="*/ 41580 h 275183"/>
                <a:gd name="csX7" fmla="*/ 75497 w 250149"/>
                <a:gd name="csY7" fmla="*/ 29232 h 275183"/>
                <a:gd name="csX8" fmla="*/ 61789 w 250149"/>
                <a:gd name="csY8" fmla="*/ 25754 h 275183"/>
                <a:gd name="csX9" fmla="*/ 58186 w 250149"/>
                <a:gd name="csY9" fmla="*/ 39614 h 275183"/>
                <a:gd name="csX10" fmla="*/ 65291 w 250149"/>
                <a:gd name="csY10" fmla="*/ 52265 h 275183"/>
                <a:gd name="csX11" fmla="*/ 42527 w 250149"/>
                <a:gd name="csY11" fmla="*/ 76154 h 275183"/>
                <a:gd name="csX12" fmla="*/ 20913 w 250149"/>
                <a:gd name="csY12" fmla="*/ 63353 h 275183"/>
                <a:gd name="csX13" fmla="*/ 7154 w 250149"/>
                <a:gd name="csY13" fmla="*/ 67435 h 275183"/>
                <a:gd name="csX14" fmla="*/ 10707 w 250149"/>
                <a:gd name="csY14" fmla="*/ 81295 h 275183"/>
                <a:gd name="csX15" fmla="*/ 32320 w 250149"/>
                <a:gd name="csY15" fmla="*/ 94147 h 275183"/>
                <a:gd name="csX16" fmla="*/ 23815 w 250149"/>
                <a:gd name="csY16" fmla="*/ 125143 h 275183"/>
                <a:gd name="csX17" fmla="*/ 9956 w 250149"/>
                <a:gd name="csY17" fmla="*/ 125042 h 275183"/>
                <a:gd name="csX18" fmla="*/ 0 w 250149"/>
                <a:gd name="csY18" fmla="*/ 135828 h 275183"/>
                <a:gd name="csX19" fmla="*/ 10707 w 250149"/>
                <a:gd name="csY19" fmla="*/ 145606 h 275183"/>
                <a:gd name="csX20" fmla="*/ 23315 w 250149"/>
                <a:gd name="csY20" fmla="*/ 145606 h 275183"/>
                <a:gd name="csX21" fmla="*/ 31520 w 250149"/>
                <a:gd name="csY21" fmla="*/ 178769 h 275183"/>
                <a:gd name="csX22" fmla="*/ 11707 w 250149"/>
                <a:gd name="csY22" fmla="*/ 189857 h 275183"/>
                <a:gd name="csX23" fmla="*/ 7655 w 250149"/>
                <a:gd name="csY23" fmla="*/ 204271 h 275183"/>
                <a:gd name="csX24" fmla="*/ 21964 w 250149"/>
                <a:gd name="csY24" fmla="*/ 207850 h 275183"/>
                <a:gd name="csX25" fmla="*/ 41226 w 250149"/>
                <a:gd name="csY25" fmla="*/ 197064 h 275183"/>
                <a:gd name="csX26" fmla="*/ 61288 w 250149"/>
                <a:gd name="csY26" fmla="*/ 219694 h 275183"/>
                <a:gd name="csX27" fmla="*/ 64640 w 250149"/>
                <a:gd name="csY27" fmla="*/ 222365 h 275183"/>
                <a:gd name="csX28" fmla="*/ 58687 w 250149"/>
                <a:gd name="csY28" fmla="*/ 232042 h 275183"/>
                <a:gd name="csX29" fmla="*/ 61789 w 250149"/>
                <a:gd name="csY29" fmla="*/ 245902 h 275183"/>
                <a:gd name="csX30" fmla="*/ 76047 w 250149"/>
                <a:gd name="csY30" fmla="*/ 242827 h 275183"/>
                <a:gd name="csX31" fmla="*/ 82101 w 250149"/>
                <a:gd name="csY31" fmla="*/ 233100 h 275183"/>
                <a:gd name="csX32" fmla="*/ 120125 w 250149"/>
                <a:gd name="csY32" fmla="*/ 243533 h 275183"/>
                <a:gd name="csX33" fmla="*/ 120475 w 250149"/>
                <a:gd name="csY33" fmla="*/ 264902 h 275183"/>
                <a:gd name="csX34" fmla="*/ 131182 w 250149"/>
                <a:gd name="csY34" fmla="*/ 275184 h 275183"/>
                <a:gd name="csX35" fmla="*/ 140938 w 250149"/>
                <a:gd name="csY35" fmla="*/ 264398 h 275183"/>
                <a:gd name="csX36" fmla="*/ 140588 w 250149"/>
                <a:gd name="csY36" fmla="*/ 242777 h 275183"/>
                <a:gd name="csX37" fmla="*/ 173958 w 250149"/>
                <a:gd name="csY37" fmla="*/ 231336 h 275183"/>
                <a:gd name="csX38" fmla="*/ 182464 w 250149"/>
                <a:gd name="csY38" fmla="*/ 245398 h 275183"/>
                <a:gd name="csX39" fmla="*/ 195572 w 250149"/>
                <a:gd name="csY39" fmla="*/ 247968 h 275183"/>
                <a:gd name="csX40" fmla="*/ 199124 w 250149"/>
                <a:gd name="csY40" fmla="*/ 233554 h 275183"/>
                <a:gd name="csX41" fmla="*/ 189868 w 250149"/>
                <a:gd name="csY41" fmla="*/ 218282 h 275183"/>
                <a:gd name="csX42" fmla="*/ 208830 w 250149"/>
                <a:gd name="csY42" fmla="*/ 187236 h 275183"/>
                <a:gd name="csX43" fmla="*/ 125678 w 250149"/>
                <a:gd name="csY43" fmla="*/ 219643 h 275183"/>
                <a:gd name="csX44" fmla="*/ 76698 w 250149"/>
                <a:gd name="csY44" fmla="*/ 200592 h 275183"/>
                <a:gd name="csX45" fmla="*/ 47580 w 250149"/>
                <a:gd name="csY45" fmla="*/ 130637 h 275183"/>
                <a:gd name="csX46" fmla="*/ 81751 w 250149"/>
                <a:gd name="csY46" fmla="*/ 69905 h 275183"/>
                <a:gd name="csX47" fmla="*/ 110369 w 250149"/>
                <a:gd name="csY47" fmla="*/ 57053 h 275183"/>
                <a:gd name="csX48" fmla="*/ 140988 w 250149"/>
                <a:gd name="csY48" fmla="*/ 55541 h 275183"/>
                <a:gd name="csX49" fmla="*/ 199174 w 250149"/>
                <a:gd name="csY49" fmla="*/ 93593 h 275183"/>
                <a:gd name="csX50" fmla="*/ 210932 w 250149"/>
                <a:gd name="csY50" fmla="*/ 132199 h 275183"/>
                <a:gd name="csX51" fmla="*/ 210932 w 250149"/>
                <a:gd name="csY51" fmla="*/ 138348 h 275183"/>
                <a:gd name="csX52" fmla="*/ 207329 w 250149"/>
                <a:gd name="csY52" fmla="*/ 142481 h 275183"/>
                <a:gd name="csX53" fmla="*/ 192520 w 250149"/>
                <a:gd name="csY53" fmla="*/ 151250 h 275183"/>
                <a:gd name="csX54" fmla="*/ 138887 w 250149"/>
                <a:gd name="csY54" fmla="*/ 157903 h 275183"/>
                <a:gd name="csX55" fmla="*/ 62839 w 250149"/>
                <a:gd name="csY55" fmla="*/ 112644 h 275183"/>
                <a:gd name="csX56" fmla="*/ 135835 w 250149"/>
                <a:gd name="csY56" fmla="*/ 181541 h 275183"/>
                <a:gd name="csX57" fmla="*/ 201676 w 250149"/>
                <a:gd name="csY57" fmla="*/ 173830 h 275183"/>
                <a:gd name="csX58" fmla="*/ 223639 w 250149"/>
                <a:gd name="csY58" fmla="*/ 160474 h 275183"/>
                <a:gd name="csX59" fmla="*/ 233295 w 250149"/>
                <a:gd name="csY59" fmla="*/ 147067 h 275183"/>
                <a:gd name="csX60" fmla="*/ 234846 w 250149"/>
                <a:gd name="csY60" fmla="*/ 136786 h 275183"/>
                <a:gd name="csX61" fmla="*/ 234846 w 250149"/>
                <a:gd name="csY61" fmla="*/ 130637 h 275183"/>
                <a:gd name="csX62" fmla="*/ 225891 w 250149"/>
                <a:gd name="csY62" fmla="*/ 93038 h 275183"/>
                <a:gd name="csX63" fmla="*/ 245003 w 250149"/>
                <a:gd name="csY63" fmla="*/ 81245 h 275183"/>
                <a:gd name="csX64" fmla="*/ 248555 w 250149"/>
                <a:gd name="csY64" fmla="*/ 67385 h 275183"/>
                <a:gd name="csX65" fmla="*/ 234296 w 250149"/>
                <a:gd name="csY65" fmla="*/ 63806 h 275183"/>
                <a:gd name="csX66" fmla="*/ 215935 w 250149"/>
                <a:gd name="csY66" fmla="*/ 75298 h 275183"/>
                <a:gd name="csX67" fmla="*/ 192320 w 250149"/>
                <a:gd name="csY67" fmla="*/ 51358 h 275183"/>
                <a:gd name="csX68" fmla="*/ 199524 w 250149"/>
                <a:gd name="csY68" fmla="*/ 39110 h 275183"/>
                <a:gd name="csX69" fmla="*/ 196473 w 250149"/>
                <a:gd name="csY69" fmla="*/ 25250 h 275183"/>
                <a:gd name="csX70" fmla="*/ 182664 w 250149"/>
                <a:gd name="csY70" fmla="*/ 28325 h 275183"/>
                <a:gd name="csX71" fmla="*/ 174709 w 250149"/>
                <a:gd name="csY71" fmla="*/ 40925 h 275183"/>
                <a:gd name="csX72" fmla="*/ 144390 w 250149"/>
                <a:gd name="csY72" fmla="*/ 31954 h 275183"/>
                <a:gd name="csX73" fmla="*/ 137236 w 250149"/>
                <a:gd name="csY73" fmla="*/ 31147 h 275183"/>
                <a:gd name="csX74" fmla="*/ 137236 w 250149"/>
                <a:gd name="csY74" fmla="*/ 10282 h 275183"/>
                <a:gd name="csX75" fmla="*/ 127029 w 250149"/>
                <a:gd name="csY75" fmla="*/ 0 h 275183"/>
                <a:gd name="csX76" fmla="*/ 116823 w 250149"/>
                <a:gd name="csY76" fmla="*/ 10282 h 2751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Lst>
              <a:rect l="l" t="t" r="r" b="b"/>
              <a:pathLst>
                <a:path w="250149" h="275183">
                  <a:moveTo>
                    <a:pt x="104665" y="33466"/>
                  </a:moveTo>
                  <a:cubicBezTo>
                    <a:pt x="104665" y="33466"/>
                    <a:pt x="104665" y="33466"/>
                    <a:pt x="104665" y="33466"/>
                  </a:cubicBezTo>
                  <a:cubicBezTo>
                    <a:pt x="104665" y="33466"/>
                    <a:pt x="104665" y="33466"/>
                    <a:pt x="104665" y="33466"/>
                  </a:cubicBezTo>
                  <a:moveTo>
                    <a:pt x="116923" y="10282"/>
                  </a:moveTo>
                  <a:lnTo>
                    <a:pt x="116923" y="31298"/>
                  </a:lnTo>
                  <a:cubicBezTo>
                    <a:pt x="109168" y="32155"/>
                    <a:pt x="104715" y="33617"/>
                    <a:pt x="104665" y="33466"/>
                  </a:cubicBezTo>
                  <a:cubicBezTo>
                    <a:pt x="104315" y="33869"/>
                    <a:pt x="95409" y="35179"/>
                    <a:pt x="82652" y="41580"/>
                  </a:cubicBezTo>
                  <a:cubicBezTo>
                    <a:pt x="77248" y="32306"/>
                    <a:pt x="75797" y="29786"/>
                    <a:pt x="75497" y="29232"/>
                  </a:cubicBezTo>
                  <a:cubicBezTo>
                    <a:pt x="72445" y="24696"/>
                    <a:pt x="66341" y="23184"/>
                    <a:pt x="61789" y="25754"/>
                  </a:cubicBezTo>
                  <a:cubicBezTo>
                    <a:pt x="56685" y="28829"/>
                    <a:pt x="55134" y="35028"/>
                    <a:pt x="58186" y="39614"/>
                  </a:cubicBezTo>
                  <a:cubicBezTo>
                    <a:pt x="61238" y="45007"/>
                    <a:pt x="63540" y="49090"/>
                    <a:pt x="65291" y="52265"/>
                  </a:cubicBezTo>
                  <a:cubicBezTo>
                    <a:pt x="57436" y="58061"/>
                    <a:pt x="49431" y="66175"/>
                    <a:pt x="42527" y="76154"/>
                  </a:cubicBezTo>
                  <a:cubicBezTo>
                    <a:pt x="28118" y="67620"/>
                    <a:pt x="20913" y="63353"/>
                    <a:pt x="20913" y="63353"/>
                  </a:cubicBezTo>
                  <a:cubicBezTo>
                    <a:pt x="16360" y="60732"/>
                    <a:pt x="10206" y="62345"/>
                    <a:pt x="7154" y="67435"/>
                  </a:cubicBezTo>
                  <a:cubicBezTo>
                    <a:pt x="4053" y="72072"/>
                    <a:pt x="6154" y="78221"/>
                    <a:pt x="10707" y="81295"/>
                  </a:cubicBezTo>
                  <a:cubicBezTo>
                    <a:pt x="21463" y="87696"/>
                    <a:pt x="28118" y="91678"/>
                    <a:pt x="32320" y="94147"/>
                  </a:cubicBezTo>
                  <a:cubicBezTo>
                    <a:pt x="28068" y="103622"/>
                    <a:pt x="25016" y="114055"/>
                    <a:pt x="23815" y="125143"/>
                  </a:cubicBezTo>
                  <a:cubicBezTo>
                    <a:pt x="11507" y="125143"/>
                    <a:pt x="9956" y="125093"/>
                    <a:pt x="9956" y="125042"/>
                  </a:cubicBezTo>
                  <a:cubicBezTo>
                    <a:pt x="4453" y="125194"/>
                    <a:pt x="0" y="130284"/>
                    <a:pt x="0" y="135828"/>
                  </a:cubicBezTo>
                  <a:cubicBezTo>
                    <a:pt x="0" y="141372"/>
                    <a:pt x="4553" y="145606"/>
                    <a:pt x="10707" y="145606"/>
                  </a:cubicBezTo>
                  <a:cubicBezTo>
                    <a:pt x="15960" y="145606"/>
                    <a:pt x="20063" y="145606"/>
                    <a:pt x="23315" y="145606"/>
                  </a:cubicBezTo>
                  <a:cubicBezTo>
                    <a:pt x="24215" y="157046"/>
                    <a:pt x="27117" y="168286"/>
                    <a:pt x="31520" y="178769"/>
                  </a:cubicBezTo>
                  <a:cubicBezTo>
                    <a:pt x="18311" y="186127"/>
                    <a:pt x="11707" y="189823"/>
                    <a:pt x="11707" y="189857"/>
                  </a:cubicBezTo>
                  <a:cubicBezTo>
                    <a:pt x="7154" y="192982"/>
                    <a:pt x="5053" y="199130"/>
                    <a:pt x="7655" y="204271"/>
                  </a:cubicBezTo>
                  <a:cubicBezTo>
                    <a:pt x="10707" y="208858"/>
                    <a:pt x="16810" y="210924"/>
                    <a:pt x="21964" y="207850"/>
                  </a:cubicBezTo>
                  <a:cubicBezTo>
                    <a:pt x="31069" y="202759"/>
                    <a:pt x="37123" y="199332"/>
                    <a:pt x="41226" y="197064"/>
                  </a:cubicBezTo>
                  <a:cubicBezTo>
                    <a:pt x="46979" y="205884"/>
                    <a:pt x="53784" y="213595"/>
                    <a:pt x="61288" y="219694"/>
                  </a:cubicBezTo>
                  <a:cubicBezTo>
                    <a:pt x="62389" y="220601"/>
                    <a:pt x="63540" y="221508"/>
                    <a:pt x="64640" y="222365"/>
                  </a:cubicBezTo>
                  <a:cubicBezTo>
                    <a:pt x="56735" y="234965"/>
                    <a:pt x="58687" y="232042"/>
                    <a:pt x="58687" y="232042"/>
                  </a:cubicBezTo>
                  <a:cubicBezTo>
                    <a:pt x="55635" y="236678"/>
                    <a:pt x="57186" y="242827"/>
                    <a:pt x="61789" y="245902"/>
                  </a:cubicBezTo>
                  <a:cubicBezTo>
                    <a:pt x="66341" y="249026"/>
                    <a:pt x="72996" y="248018"/>
                    <a:pt x="76047" y="242827"/>
                  </a:cubicBezTo>
                  <a:cubicBezTo>
                    <a:pt x="78549" y="238846"/>
                    <a:pt x="80550" y="235670"/>
                    <a:pt x="82101" y="233100"/>
                  </a:cubicBezTo>
                  <a:cubicBezTo>
                    <a:pt x="96860" y="240257"/>
                    <a:pt x="110869" y="242726"/>
                    <a:pt x="120125" y="243533"/>
                  </a:cubicBezTo>
                  <a:cubicBezTo>
                    <a:pt x="120359" y="257779"/>
                    <a:pt x="120475" y="264902"/>
                    <a:pt x="120475" y="264902"/>
                  </a:cubicBezTo>
                  <a:cubicBezTo>
                    <a:pt x="120975" y="270598"/>
                    <a:pt x="125578" y="275184"/>
                    <a:pt x="131182" y="275184"/>
                  </a:cubicBezTo>
                  <a:cubicBezTo>
                    <a:pt x="136785" y="274680"/>
                    <a:pt x="141438" y="270043"/>
                    <a:pt x="140938" y="264398"/>
                  </a:cubicBezTo>
                  <a:cubicBezTo>
                    <a:pt x="140788" y="254167"/>
                    <a:pt x="140638" y="247363"/>
                    <a:pt x="140588" y="242777"/>
                  </a:cubicBezTo>
                  <a:cubicBezTo>
                    <a:pt x="153646" y="241013"/>
                    <a:pt x="164653" y="237031"/>
                    <a:pt x="173958" y="231336"/>
                  </a:cubicBezTo>
                  <a:cubicBezTo>
                    <a:pt x="180062" y="241366"/>
                    <a:pt x="182014" y="244642"/>
                    <a:pt x="182464" y="245398"/>
                  </a:cubicBezTo>
                  <a:cubicBezTo>
                    <a:pt x="185366" y="249631"/>
                    <a:pt x="191319" y="250337"/>
                    <a:pt x="195572" y="247968"/>
                  </a:cubicBezTo>
                  <a:cubicBezTo>
                    <a:pt x="200675" y="244843"/>
                    <a:pt x="202226" y="238694"/>
                    <a:pt x="199124" y="233554"/>
                  </a:cubicBezTo>
                  <a:cubicBezTo>
                    <a:pt x="194271" y="225540"/>
                    <a:pt x="191419" y="220903"/>
                    <a:pt x="189868" y="218282"/>
                  </a:cubicBezTo>
                  <a:cubicBezTo>
                    <a:pt x="198074" y="209513"/>
                    <a:pt x="204227" y="198929"/>
                    <a:pt x="208830" y="187236"/>
                  </a:cubicBezTo>
                  <a:cubicBezTo>
                    <a:pt x="182814" y="210924"/>
                    <a:pt x="161401" y="219643"/>
                    <a:pt x="125678" y="219643"/>
                  </a:cubicBezTo>
                  <a:cubicBezTo>
                    <a:pt x="115972" y="219643"/>
                    <a:pt x="95560" y="216569"/>
                    <a:pt x="76698" y="200592"/>
                  </a:cubicBezTo>
                  <a:cubicBezTo>
                    <a:pt x="58286" y="185674"/>
                    <a:pt x="45078" y="157903"/>
                    <a:pt x="47580" y="130637"/>
                  </a:cubicBezTo>
                  <a:cubicBezTo>
                    <a:pt x="49631" y="102816"/>
                    <a:pt x="66441" y="80186"/>
                    <a:pt x="81751" y="69905"/>
                  </a:cubicBezTo>
                  <a:cubicBezTo>
                    <a:pt x="97561" y="59069"/>
                    <a:pt x="110369" y="57053"/>
                    <a:pt x="110369" y="57053"/>
                  </a:cubicBezTo>
                  <a:cubicBezTo>
                    <a:pt x="109869" y="57053"/>
                    <a:pt x="122076" y="52970"/>
                    <a:pt x="140988" y="55541"/>
                  </a:cubicBezTo>
                  <a:cubicBezTo>
                    <a:pt x="159850" y="58111"/>
                    <a:pt x="185366" y="69905"/>
                    <a:pt x="199174" y="93593"/>
                  </a:cubicBezTo>
                  <a:cubicBezTo>
                    <a:pt x="206329" y="104882"/>
                    <a:pt x="210431" y="118339"/>
                    <a:pt x="210932" y="132199"/>
                  </a:cubicBezTo>
                  <a:lnTo>
                    <a:pt x="210932" y="138348"/>
                  </a:lnTo>
                  <a:cubicBezTo>
                    <a:pt x="210431" y="139406"/>
                    <a:pt x="209381" y="140969"/>
                    <a:pt x="207329" y="142481"/>
                  </a:cubicBezTo>
                  <a:cubicBezTo>
                    <a:pt x="203777" y="146059"/>
                    <a:pt x="198124" y="149134"/>
                    <a:pt x="192520" y="151250"/>
                  </a:cubicBezTo>
                  <a:cubicBezTo>
                    <a:pt x="170056" y="159970"/>
                    <a:pt x="148643" y="158962"/>
                    <a:pt x="138887" y="157903"/>
                  </a:cubicBezTo>
                  <a:cubicBezTo>
                    <a:pt x="102664" y="151754"/>
                    <a:pt x="82251" y="141977"/>
                    <a:pt x="62839" y="112644"/>
                  </a:cubicBezTo>
                  <a:cubicBezTo>
                    <a:pt x="66391" y="147622"/>
                    <a:pt x="90907" y="175392"/>
                    <a:pt x="135835" y="181541"/>
                  </a:cubicBezTo>
                  <a:cubicBezTo>
                    <a:pt x="148092" y="183103"/>
                    <a:pt x="172608" y="184666"/>
                    <a:pt x="201676" y="173830"/>
                  </a:cubicBezTo>
                  <a:cubicBezTo>
                    <a:pt x="208830" y="170705"/>
                    <a:pt x="215985" y="167126"/>
                    <a:pt x="223639" y="160474"/>
                  </a:cubicBezTo>
                  <a:cubicBezTo>
                    <a:pt x="227242" y="157349"/>
                    <a:pt x="230794" y="152762"/>
                    <a:pt x="233295" y="147067"/>
                  </a:cubicBezTo>
                  <a:cubicBezTo>
                    <a:pt x="234346" y="143993"/>
                    <a:pt x="234846" y="140414"/>
                    <a:pt x="234846" y="136786"/>
                  </a:cubicBezTo>
                  <a:lnTo>
                    <a:pt x="234846" y="130637"/>
                  </a:lnTo>
                  <a:cubicBezTo>
                    <a:pt x="234096" y="117734"/>
                    <a:pt x="231094" y="104882"/>
                    <a:pt x="225891" y="93038"/>
                  </a:cubicBezTo>
                  <a:cubicBezTo>
                    <a:pt x="238632" y="85176"/>
                    <a:pt x="245003" y="81245"/>
                    <a:pt x="245003" y="81245"/>
                  </a:cubicBezTo>
                  <a:cubicBezTo>
                    <a:pt x="250106" y="78170"/>
                    <a:pt x="251657" y="71971"/>
                    <a:pt x="248555" y="67385"/>
                  </a:cubicBezTo>
                  <a:cubicBezTo>
                    <a:pt x="245503" y="62244"/>
                    <a:pt x="239349" y="60682"/>
                    <a:pt x="234296" y="63806"/>
                  </a:cubicBezTo>
                  <a:cubicBezTo>
                    <a:pt x="225791" y="69149"/>
                    <a:pt x="219937" y="72778"/>
                    <a:pt x="215935" y="75298"/>
                  </a:cubicBezTo>
                  <a:cubicBezTo>
                    <a:pt x="209230" y="65621"/>
                    <a:pt x="201075" y="57708"/>
                    <a:pt x="192320" y="51358"/>
                  </a:cubicBezTo>
                  <a:cubicBezTo>
                    <a:pt x="201426" y="36389"/>
                    <a:pt x="199524" y="39110"/>
                    <a:pt x="199524" y="39110"/>
                  </a:cubicBezTo>
                  <a:cubicBezTo>
                    <a:pt x="202626" y="34474"/>
                    <a:pt x="201075" y="28325"/>
                    <a:pt x="196473" y="25250"/>
                  </a:cubicBezTo>
                  <a:cubicBezTo>
                    <a:pt x="191870" y="22176"/>
                    <a:pt x="185216" y="23738"/>
                    <a:pt x="182664" y="28325"/>
                  </a:cubicBezTo>
                  <a:cubicBezTo>
                    <a:pt x="179212" y="33718"/>
                    <a:pt x="176660" y="37850"/>
                    <a:pt x="174709" y="40925"/>
                  </a:cubicBezTo>
                  <a:cubicBezTo>
                    <a:pt x="164102" y="35885"/>
                    <a:pt x="153496" y="32962"/>
                    <a:pt x="144390" y="31954"/>
                  </a:cubicBezTo>
                  <a:cubicBezTo>
                    <a:pt x="141888" y="31601"/>
                    <a:pt x="139537" y="31349"/>
                    <a:pt x="137236" y="31147"/>
                  </a:cubicBezTo>
                  <a:lnTo>
                    <a:pt x="137236" y="10282"/>
                  </a:lnTo>
                  <a:cubicBezTo>
                    <a:pt x="137236" y="4082"/>
                    <a:pt x="133183" y="0"/>
                    <a:pt x="127029" y="0"/>
                  </a:cubicBezTo>
                  <a:cubicBezTo>
                    <a:pt x="121426" y="0"/>
                    <a:pt x="116823" y="4082"/>
                    <a:pt x="116823" y="10282"/>
                  </a:cubicBezTo>
                </a:path>
              </a:pathLst>
            </a:custGeom>
            <a:solidFill>
              <a:srgbClr val="FFFFFF"/>
            </a:solidFill>
            <a:ln w="4953" cap="flat">
              <a:noFill/>
              <a:prstDash val="solid"/>
              <a:miter/>
            </a:ln>
          </p:spPr>
        </p:sp>
        <p:sp>
          <p:nvSpPr>
            <p:cNvPr id="14" name="Rectangle 13">
              <a:extLst>
                <a:ext uri="{FF2B5EF4-FFF2-40B4-BE49-F238E27FC236}">
                  <a16:creationId xmlns:a16="http://schemas.microsoft.com/office/drawing/2014/main" id="{F0D9F104-543A-EA00-74F5-2760DC93D025}"/>
                </a:ext>
              </a:extLst>
            </p:cNvPr>
            <p:cNvSpPr/>
            <p:nvPr/>
          </p:nvSpPr>
          <p:spPr>
            <a:xfrm>
              <a:off x="235713" y="5061389"/>
              <a:ext cx="900" cy="1461"/>
            </a:xfrm>
            <a:prstGeom prst="rect">
              <a:avLst/>
            </a:prstGeom>
            <a:solidFill>
              <a:srgbClr val="FFFFFF"/>
            </a:solidFill>
            <a:ln w="4953" cap="flat">
              <a:noFill/>
              <a:prstDash val="solid"/>
              <a:miter/>
            </a:ln>
          </p:spPr>
        </p:sp>
        <p:sp>
          <p:nvSpPr>
            <p:cNvPr id="15" name="Freeform 14">
              <a:extLst>
                <a:ext uri="{FF2B5EF4-FFF2-40B4-BE49-F238E27FC236}">
                  <a16:creationId xmlns:a16="http://schemas.microsoft.com/office/drawing/2014/main" id="{EA6C765D-CAAF-E8EF-15B1-AC95724ABE33}"/>
                </a:ext>
              </a:extLst>
            </p:cNvPr>
            <p:cNvSpPr/>
            <p:nvPr/>
          </p:nvSpPr>
          <p:spPr>
            <a:xfrm>
              <a:off x="235713" y="5061440"/>
              <a:ext cx="782" cy="1186"/>
            </a:xfrm>
            <a:custGeom>
              <a:avLst/>
              <a:gdLst>
                <a:gd name="csX0" fmla="*/ 700 w 782"/>
                <a:gd name="csY0" fmla="*/ 1008 h 1186"/>
                <a:gd name="csX1" fmla="*/ 450 w 782"/>
                <a:gd name="csY1" fmla="*/ 655 h 1186"/>
                <a:gd name="csX2" fmla="*/ 700 w 782"/>
                <a:gd name="csY2" fmla="*/ 1008 h 1186"/>
                <a:gd name="csX3" fmla="*/ 450 w 782"/>
                <a:gd name="csY3" fmla="*/ 706 h 1186"/>
                <a:gd name="csX4" fmla="*/ 0 w 782"/>
                <a:gd name="csY4" fmla="*/ 0 h 1186"/>
                <a:gd name="csX5" fmla="*/ 450 w 782"/>
                <a:gd name="csY5" fmla="*/ 706 h 1186"/>
              </a:gdLst>
              <a:ahLst/>
              <a:cxnLst>
                <a:cxn ang="0">
                  <a:pos x="csX0" y="csY0"/>
                </a:cxn>
                <a:cxn ang="0">
                  <a:pos x="csX1" y="csY1"/>
                </a:cxn>
                <a:cxn ang="0">
                  <a:pos x="csX2" y="csY2"/>
                </a:cxn>
                <a:cxn ang="0">
                  <a:pos x="csX3" y="csY3"/>
                </a:cxn>
                <a:cxn ang="0">
                  <a:pos x="csX4" y="csY4"/>
                </a:cxn>
                <a:cxn ang="0">
                  <a:pos x="csX5" y="csY5"/>
                </a:cxn>
              </a:cxnLst>
              <a:rect l="l" t="t" r="r" b="b"/>
              <a:pathLst>
                <a:path w="782" h="1186">
                  <a:moveTo>
                    <a:pt x="700" y="1008"/>
                  </a:moveTo>
                  <a:cubicBezTo>
                    <a:pt x="700" y="1008"/>
                    <a:pt x="550" y="806"/>
                    <a:pt x="450" y="655"/>
                  </a:cubicBezTo>
                  <a:cubicBezTo>
                    <a:pt x="700" y="1058"/>
                    <a:pt x="901" y="1411"/>
                    <a:pt x="700" y="1008"/>
                  </a:cubicBezTo>
                  <a:moveTo>
                    <a:pt x="450" y="706"/>
                  </a:moveTo>
                  <a:cubicBezTo>
                    <a:pt x="250" y="353"/>
                    <a:pt x="0" y="0"/>
                    <a:pt x="0" y="0"/>
                  </a:cubicBezTo>
                  <a:cubicBezTo>
                    <a:pt x="150" y="252"/>
                    <a:pt x="300" y="504"/>
                    <a:pt x="450" y="706"/>
                  </a:cubicBezTo>
                </a:path>
              </a:pathLst>
            </a:custGeom>
            <a:solidFill>
              <a:srgbClr val="FFFFFF"/>
            </a:solidFill>
            <a:ln w="4953" cap="flat">
              <a:noFill/>
              <a:prstDash val="solid"/>
              <a:miter/>
            </a:ln>
          </p:spPr>
        </p:sp>
        <p:sp>
          <p:nvSpPr>
            <p:cNvPr id="16" name="Freeform 15">
              <a:extLst>
                <a:ext uri="{FF2B5EF4-FFF2-40B4-BE49-F238E27FC236}">
                  <a16:creationId xmlns:a16="http://schemas.microsoft.com/office/drawing/2014/main" id="{08D28505-0D46-5254-9C9A-B3A4BD25D07D}"/>
                </a:ext>
              </a:extLst>
            </p:cNvPr>
            <p:cNvSpPr/>
            <p:nvPr/>
          </p:nvSpPr>
          <p:spPr>
            <a:xfrm>
              <a:off x="143856" y="4899908"/>
              <a:ext cx="30619" cy="30844"/>
            </a:xfrm>
            <a:custGeom>
              <a:avLst/>
              <a:gdLst>
                <a:gd name="csX0" fmla="*/ 30619 w 30619"/>
                <a:gd name="csY0" fmla="*/ 15422 h 30844"/>
                <a:gd name="csX1" fmla="*/ 15310 w 30619"/>
                <a:gd name="csY1" fmla="*/ 0 h 30844"/>
                <a:gd name="csX2" fmla="*/ 0 w 30619"/>
                <a:gd name="csY2" fmla="*/ 15422 h 30844"/>
                <a:gd name="csX3" fmla="*/ 15310 w 30619"/>
                <a:gd name="csY3" fmla="*/ 30845 h 30844"/>
                <a:gd name="csX4" fmla="*/ 30619 w 30619"/>
                <a:gd name="csY4" fmla="*/ 15422 h 30844"/>
              </a:gdLst>
              <a:ahLst/>
              <a:cxnLst>
                <a:cxn ang="0">
                  <a:pos x="csX0" y="csY0"/>
                </a:cxn>
                <a:cxn ang="0">
                  <a:pos x="csX1" y="csY1"/>
                </a:cxn>
                <a:cxn ang="0">
                  <a:pos x="csX2" y="csY2"/>
                </a:cxn>
                <a:cxn ang="0">
                  <a:pos x="csX3" y="csY3"/>
                </a:cxn>
                <a:cxn ang="0">
                  <a:pos x="csX4" y="csY4"/>
                </a:cxn>
              </a:cxnLst>
              <a:rect l="l" t="t" r="r" b="b"/>
              <a:pathLst>
                <a:path w="30619" h="30844">
                  <a:moveTo>
                    <a:pt x="30619" y="15422"/>
                  </a:moveTo>
                  <a:cubicBezTo>
                    <a:pt x="30619" y="6653"/>
                    <a:pt x="23965" y="0"/>
                    <a:pt x="15310" y="0"/>
                  </a:cubicBezTo>
                  <a:cubicBezTo>
                    <a:pt x="6654" y="0"/>
                    <a:pt x="0" y="6703"/>
                    <a:pt x="0" y="15422"/>
                  </a:cubicBezTo>
                  <a:cubicBezTo>
                    <a:pt x="0" y="24142"/>
                    <a:pt x="6654" y="30845"/>
                    <a:pt x="15310" y="30845"/>
                  </a:cubicBezTo>
                  <a:cubicBezTo>
                    <a:pt x="23965" y="30845"/>
                    <a:pt x="30619" y="24192"/>
                    <a:pt x="30619" y="15422"/>
                  </a:cubicBezTo>
                </a:path>
              </a:pathLst>
            </a:custGeom>
            <a:solidFill>
              <a:srgbClr val="FFFFFF"/>
            </a:solidFill>
            <a:ln w="4953" cap="flat">
              <a:noFill/>
              <a:prstDash val="solid"/>
              <a:miter/>
            </a:ln>
          </p:spPr>
        </p:sp>
        <p:sp>
          <p:nvSpPr>
            <p:cNvPr id="17" name="Freeform 16">
              <a:extLst>
                <a:ext uri="{FF2B5EF4-FFF2-40B4-BE49-F238E27FC236}">
                  <a16:creationId xmlns:a16="http://schemas.microsoft.com/office/drawing/2014/main" id="{A7FAAE59-32AA-1ACA-55DD-5A5EB232EABD}"/>
                </a:ext>
              </a:extLst>
            </p:cNvPr>
            <p:cNvSpPr/>
            <p:nvPr/>
          </p:nvSpPr>
          <p:spPr>
            <a:xfrm>
              <a:off x="216301" y="4927729"/>
              <a:ext cx="22464" cy="22579"/>
            </a:xfrm>
            <a:custGeom>
              <a:avLst/>
              <a:gdLst>
                <a:gd name="csX0" fmla="*/ 22464 w 22464"/>
                <a:gd name="csY0" fmla="*/ 11290 h 22579"/>
                <a:gd name="csX1" fmla="*/ 11257 w 22464"/>
                <a:gd name="csY1" fmla="*/ 0 h 22579"/>
                <a:gd name="csX2" fmla="*/ 0 w 22464"/>
                <a:gd name="csY2" fmla="*/ 11290 h 22579"/>
                <a:gd name="csX3" fmla="*/ 11257 w 22464"/>
                <a:gd name="csY3" fmla="*/ 22579 h 22579"/>
                <a:gd name="csX4" fmla="*/ 22464 w 22464"/>
                <a:gd name="csY4" fmla="*/ 11290 h 22579"/>
              </a:gdLst>
              <a:ahLst/>
              <a:cxnLst>
                <a:cxn ang="0">
                  <a:pos x="csX0" y="csY0"/>
                </a:cxn>
                <a:cxn ang="0">
                  <a:pos x="csX1" y="csY1"/>
                </a:cxn>
                <a:cxn ang="0">
                  <a:pos x="csX2" y="csY2"/>
                </a:cxn>
                <a:cxn ang="0">
                  <a:pos x="csX3" y="csY3"/>
                </a:cxn>
                <a:cxn ang="0">
                  <a:pos x="csX4" y="csY4"/>
                </a:cxn>
              </a:cxnLst>
              <a:rect l="l" t="t" r="r" b="b"/>
              <a:pathLst>
                <a:path w="22464" h="22579">
                  <a:moveTo>
                    <a:pt x="22464" y="11290"/>
                  </a:moveTo>
                  <a:cubicBezTo>
                    <a:pt x="22464" y="5090"/>
                    <a:pt x="17411" y="0"/>
                    <a:pt x="11257" y="0"/>
                  </a:cubicBezTo>
                  <a:cubicBezTo>
                    <a:pt x="5103" y="0"/>
                    <a:pt x="0" y="5141"/>
                    <a:pt x="0" y="11290"/>
                  </a:cubicBezTo>
                  <a:cubicBezTo>
                    <a:pt x="0" y="17438"/>
                    <a:pt x="5103" y="22579"/>
                    <a:pt x="11257" y="22579"/>
                  </a:cubicBezTo>
                  <a:cubicBezTo>
                    <a:pt x="17411" y="22579"/>
                    <a:pt x="22464" y="17438"/>
                    <a:pt x="22464" y="11290"/>
                  </a:cubicBezTo>
                </a:path>
              </a:pathLst>
            </a:custGeom>
            <a:solidFill>
              <a:srgbClr val="FFFFFF"/>
            </a:solidFill>
            <a:ln w="4953" cap="flat">
              <a:noFill/>
              <a:prstDash val="solid"/>
              <a:miter/>
            </a:ln>
          </p:spPr>
        </p:sp>
      </p:grpSp>
      <p:sp>
        <p:nvSpPr>
          <p:cNvPr id="4" name="Text Placeholder 4">
            <a:extLst>
              <a:ext uri="{FF2B5EF4-FFF2-40B4-BE49-F238E27FC236}">
                <a16:creationId xmlns:a16="http://schemas.microsoft.com/office/drawing/2014/main" id="{651412A8-E070-C478-5019-F8EB98DAD0AB}"/>
              </a:ext>
            </a:extLst>
          </p:cNvPr>
          <p:cNvSpPr>
            <a:spLocks noGrp="1"/>
          </p:cNvSpPr>
          <p:nvPr>
            <p:ph type="body" sz="quarter" idx="10" hasCustomPrompt="1"/>
          </p:nvPr>
        </p:nvSpPr>
        <p:spPr>
          <a:xfrm>
            <a:off x="261938" y="263740"/>
            <a:ext cx="8567737" cy="646112"/>
          </a:xfrm>
        </p:spPr>
        <p:txBody>
          <a:bodyPr lIns="0" anchor="ctr" anchorCtr="0"/>
          <a:lstStyle>
            <a:lvl1pPr>
              <a:buNone/>
              <a:defRPr sz="2800" b="1"/>
            </a:lvl1pPr>
          </a:lstStyle>
          <a:p>
            <a:r>
              <a:rPr lang="en-US" dirty="0">
                <a:solidFill>
                  <a:schemeClr val="bg1"/>
                </a:solidFill>
              </a:rPr>
              <a:t>Click to edit Master title style</a:t>
            </a:r>
          </a:p>
        </p:txBody>
      </p:sp>
    </p:spTree>
    <p:extLst>
      <p:ext uri="{BB962C8B-B14F-4D97-AF65-F5344CB8AC3E}">
        <p14:creationId xmlns:p14="http://schemas.microsoft.com/office/powerpoint/2010/main" val="71130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273845"/>
            <a:ext cx="843146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0000" y="1369218"/>
            <a:ext cx="843146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9" r:id="rId6"/>
    <p:sldLayoutId id="2147483662" r:id="rId7"/>
    <p:sldLayoutId id="2147483683" r:id="rId8"/>
    <p:sldLayoutId id="2147483684" r:id="rId9"/>
    <p:sldLayoutId id="2147483685" r:id="rId10"/>
    <p:sldLayoutId id="2147483686" r:id="rId11"/>
    <p:sldLayoutId id="2147483673" r:id="rId12"/>
    <p:sldLayoutId id="2147483689" r:id="rId13"/>
    <p:sldLayoutId id="2147483664" r:id="rId14"/>
    <p:sldLayoutId id="2147483688" r:id="rId15"/>
    <p:sldLayoutId id="2147483665" r:id="rId16"/>
    <p:sldLayoutId id="2147483666" r:id="rId17"/>
    <p:sldLayoutId id="2147483669" r:id="rId18"/>
    <p:sldLayoutId id="2147483690" r:id="rId19"/>
    <p:sldLayoutId id="2147483681" r:id="rId20"/>
    <p:sldLayoutId id="2147483682" r:id="rId21"/>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3600000" y="1476812"/>
            <a:ext cx="5076863" cy="1800000"/>
          </a:xfrm>
        </p:spPr>
        <p:txBody>
          <a:bodyPr anchor="ctr">
            <a:noAutofit/>
          </a:bodyPr>
          <a:lstStyle/>
          <a:p>
            <a:r>
              <a:rPr lang="fr" sz="4800" dirty="0"/>
              <a:t>Vecteurs et infections vectorielles </a:t>
            </a:r>
          </a:p>
        </p:txBody>
      </p:sp>
      <p:pic>
        <p:nvPicPr>
          <p:cNvPr id="7" name="Image 6">
            <a:extLst>
              <a:ext uri="{FF2B5EF4-FFF2-40B4-BE49-F238E27FC236}">
                <a16:creationId xmlns:a16="http://schemas.microsoft.com/office/drawing/2014/main" id="{BD1B75A0-7799-4665-8F68-28E4AE49DC51}"/>
              </a:ext>
            </a:extLst>
          </p:cNvPr>
          <p:cNvPicPr>
            <a:picLocks noChangeAspect="1"/>
          </p:cNvPicPr>
          <p:nvPr/>
        </p:nvPicPr>
        <p:blipFill>
          <a:blip r:embed="rId3"/>
          <a:stretch>
            <a:fillRect/>
          </a:stretch>
        </p:blipFill>
        <p:spPr>
          <a:xfrm>
            <a:off x="576645" y="3960252"/>
            <a:ext cx="2705478" cy="752580"/>
          </a:xfrm>
          <a:prstGeom prst="rect">
            <a:avLst/>
          </a:prstGeom>
        </p:spPr>
      </p:pic>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C6EAA1E-481A-A3B6-2186-42A29257351C}"/>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
                <a:solidFill>
                  <a:schemeClr val="bg1"/>
                </a:solidFill>
              </a:rPr>
              <a:t>Morsures de tiques et transmission</a:t>
            </a:r>
            <a:endParaRPr lang="en-GB" dirty="0">
              <a:solidFill>
                <a:schemeClr val="bg1"/>
              </a:solidFill>
            </a:endParaRPr>
          </a:p>
        </p:txBody>
      </p:sp>
      <p:sp>
        <p:nvSpPr>
          <p:cNvPr id="7" name="Title 1">
            <a:extLst>
              <a:ext uri="{FF2B5EF4-FFF2-40B4-BE49-F238E27FC236}">
                <a16:creationId xmlns:a16="http://schemas.microsoft.com/office/drawing/2014/main" id="{B2A40084-53F3-831C-A49B-A131F180B1A5}"/>
              </a:ext>
            </a:extLst>
          </p:cNvPr>
          <p:cNvSpPr txBox="1">
            <a:spLocks/>
          </p:cNvSpPr>
          <p:nvPr/>
        </p:nvSpPr>
        <p:spPr>
          <a:xfrm>
            <a:off x="504391" y="459338"/>
            <a:ext cx="4064777"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sz="2400" dirty="0">
                <a:solidFill>
                  <a:srgbClr val="732B8F"/>
                </a:solidFill>
              </a:rPr>
              <a:t>Infections transmises par les tiques : transmission</a:t>
            </a:r>
          </a:p>
        </p:txBody>
      </p:sp>
      <p:sp>
        <p:nvSpPr>
          <p:cNvPr id="8" name="TextBox 7">
            <a:extLst>
              <a:ext uri="{FF2B5EF4-FFF2-40B4-BE49-F238E27FC236}">
                <a16:creationId xmlns:a16="http://schemas.microsoft.com/office/drawing/2014/main" id="{83781480-67CB-BD33-179E-BE2AC9C70EDB}"/>
              </a:ext>
            </a:extLst>
          </p:cNvPr>
          <p:cNvSpPr txBox="1"/>
          <p:nvPr/>
        </p:nvSpPr>
        <p:spPr>
          <a:xfrm>
            <a:off x="478197" y="1116147"/>
            <a:ext cx="4067609" cy="3785652"/>
          </a:xfrm>
          <a:prstGeom prst="rect">
            <a:avLst/>
          </a:prstGeom>
          <a:noFill/>
        </p:spPr>
        <p:txBody>
          <a:bodyPr wrap="square" lIns="0">
            <a:spAutoFit/>
          </a:bodyPr>
          <a:lstStyle/>
          <a:p>
            <a:pPr marL="185738" indent="-185738">
              <a:buClr>
                <a:srgbClr val="732B8F"/>
              </a:buClr>
              <a:buFont typeface="Arial" panose="020B0604020202020204" pitchFamily="34" charset="0"/>
              <a:buChar char="•"/>
            </a:pPr>
            <a:r>
              <a:rPr lang="fr" sz="1600" kern="100" dirty="0">
                <a:solidFill>
                  <a:srgbClr val="000000"/>
                </a:solidFill>
                <a:ea typeface="Aptos" panose="020B0004020202020204" pitchFamily="34" charset="0"/>
              </a:rPr>
              <a:t>Les tiques doivent être fixées au corps avant de pouvoir transmettre la bactérie ou le virus. La plupart des infections sont contractées par la morsure de tiques immatures appelées nymphes, qui piquent le plus souvent au printemps et en été.</a:t>
            </a:r>
            <a:endParaRPr lang="en-GB" sz="1600" kern="100" dirty="0">
              <a:solidFill>
                <a:srgbClr val="000000"/>
              </a:solidFill>
              <a:ea typeface="Aptos" panose="020B0004020202020204" pitchFamily="34" charset="0"/>
            </a:endParaRPr>
          </a:p>
          <a:p>
            <a:pPr marL="185738" indent="-185738">
              <a:buClr>
                <a:srgbClr val="732B8F"/>
              </a:buClr>
              <a:buFont typeface="Arial" panose="020B0604020202020204" pitchFamily="34" charset="0"/>
              <a:buChar char="•"/>
            </a:pPr>
            <a:r>
              <a:rPr lang="fr" sz="1600" kern="100" dirty="0">
                <a:solidFill>
                  <a:srgbClr val="000000"/>
                </a:solidFill>
                <a:ea typeface="Aptos" panose="020B0004020202020204" pitchFamily="34" charset="0"/>
              </a:rPr>
              <a:t>Les tiques adultes peuvent également transmettre la bactérie responsable de la maladie de Lyme et piquent fréquemment en automne. La maladie de Lyme affecte aussi les animaux de compagnie, notamment les chiens, par le biais des morsures de tiques.</a:t>
            </a:r>
            <a:endParaRPr lang="en-US" sz="1600" kern="100" dirty="0">
              <a:solidFill>
                <a:srgbClr val="000000"/>
              </a:solidFill>
              <a:ea typeface="Aptos" panose="020B0004020202020204" pitchFamily="34" charset="0"/>
            </a:endParaRPr>
          </a:p>
          <a:p>
            <a:pPr marL="285750" indent="-285750">
              <a:buFont typeface="Arial" panose="020B0604020202020204" pitchFamily="34" charset="0"/>
              <a:buChar char="•"/>
            </a:pPr>
            <a:endParaRPr lang="en-GB" sz="1600" kern="100" dirty="0">
              <a:solidFill>
                <a:srgbClr val="000000"/>
              </a:solidFill>
              <a:ea typeface="Aptos" panose="020B0004020202020204" pitchFamily="34" charset="0"/>
            </a:endParaRPr>
          </a:p>
        </p:txBody>
      </p:sp>
      <p:sp>
        <p:nvSpPr>
          <p:cNvPr id="9" name="Rectangle: Rounded Corners 5">
            <a:extLst>
              <a:ext uri="{FF2B5EF4-FFF2-40B4-BE49-F238E27FC236}">
                <a16:creationId xmlns:a16="http://schemas.microsoft.com/office/drawing/2014/main" id="{1B3C273A-9E46-6A0A-B149-47AEE116C2EE}"/>
              </a:ext>
            </a:extLst>
          </p:cNvPr>
          <p:cNvSpPr/>
          <p:nvPr/>
        </p:nvSpPr>
        <p:spPr>
          <a:xfrm rot="5400000">
            <a:off x="2408639" y="-1830747"/>
            <a:ext cx="4285484" cy="8556586"/>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F1380EC-50AD-CEFF-D55B-5FF219F3DD66}"/>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516D7E26-6956-BCA8-697C-B96D77E5EAEB}"/>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pic>
        <p:nvPicPr>
          <p:cNvPr id="10" name="Image 9"/>
          <p:cNvPicPr>
            <a:picLocks noChangeAspect="1"/>
          </p:cNvPicPr>
          <p:nvPr/>
        </p:nvPicPr>
        <p:blipFill>
          <a:blip r:embed="rId4"/>
          <a:stretch>
            <a:fillRect/>
          </a:stretch>
        </p:blipFill>
        <p:spPr>
          <a:xfrm>
            <a:off x="4595362" y="530793"/>
            <a:ext cx="3854032" cy="3833505"/>
          </a:xfrm>
          <a:prstGeom prst="rect">
            <a:avLst/>
          </a:prstGeom>
        </p:spPr>
      </p:pic>
    </p:spTree>
    <p:extLst>
      <p:ext uri="{BB962C8B-B14F-4D97-AF65-F5344CB8AC3E}">
        <p14:creationId xmlns:p14="http://schemas.microsoft.com/office/powerpoint/2010/main" val="21234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92F8-4A3E-0551-6726-0EF0B8AAA7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5EE5F1-6244-14F0-32C2-37CBD4870843}"/>
              </a:ext>
            </a:extLst>
          </p:cNvPr>
          <p:cNvSpPr>
            <a:spLocks noGrp="1"/>
          </p:cNvSpPr>
          <p:nvPr>
            <p:ph type="body" sz="quarter" idx="10"/>
          </p:nvPr>
        </p:nvSpPr>
        <p:spPr>
          <a:ln>
            <a:noFill/>
          </a:ln>
        </p:spPr>
        <p:txBody>
          <a:bodyPr>
            <a:normAutofit fontScale="85000" lnSpcReduction="20000"/>
          </a:bodyPr>
          <a:lstStyle/>
          <a:p>
            <a:r>
              <a:rPr lang="fr" dirty="0">
                <a:solidFill>
                  <a:schemeClr val="bg1"/>
                </a:solidFill>
              </a:rPr>
              <a:t>Les agents pathogènes transmis par des vecteurs et le système immunitaire</a:t>
            </a:r>
          </a:p>
        </p:txBody>
      </p:sp>
      <p:sp>
        <p:nvSpPr>
          <p:cNvPr id="6" name="Rounded Rectangle 5">
            <a:extLst>
              <a:ext uri="{FF2B5EF4-FFF2-40B4-BE49-F238E27FC236}">
                <a16:creationId xmlns:a16="http://schemas.microsoft.com/office/drawing/2014/main" id="{CD25EA9F-D059-AF8F-FECA-B48491A78300}"/>
              </a:ext>
            </a:extLst>
          </p:cNvPr>
          <p:cNvSpPr/>
          <p:nvPr/>
        </p:nvSpPr>
        <p:spPr>
          <a:xfrm>
            <a:off x="385128" y="1318132"/>
            <a:ext cx="4061873" cy="125361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 sz="1600" b="1" dirty="0">
                <a:solidFill>
                  <a:srgbClr val="000000"/>
                </a:solidFill>
                <a:latin typeface="Arial" panose="020B0604020202020204" pitchFamily="34" charset="0"/>
                <a:cs typeface="Arial" panose="020B0604020202020204" pitchFamily="34" charset="0"/>
              </a:rPr>
              <a:t>Évasion </a:t>
            </a:r>
            <a:r>
              <a:rPr lang="fr" sz="1600" dirty="0">
                <a:solidFill>
                  <a:srgbClr val="000000"/>
                </a:solidFill>
                <a:latin typeface="Arial" panose="020B0604020202020204" pitchFamily="34" charset="0"/>
                <a:cs typeface="Arial" panose="020B0604020202020204" pitchFamily="34" charset="0"/>
              </a:rPr>
              <a:t>– Le parasite </a:t>
            </a:r>
            <a:r>
              <a:rPr lang="fr" sz="1600" i="1" dirty="0">
                <a:solidFill>
                  <a:srgbClr val="000000"/>
                </a:solidFill>
                <a:latin typeface="Arial" panose="020B0604020202020204" pitchFamily="34" charset="0"/>
                <a:cs typeface="Arial" panose="020B0604020202020204" pitchFamily="34" charset="0"/>
              </a:rPr>
              <a:t>Plasmodium </a:t>
            </a:r>
            <a:r>
              <a:rPr lang="fr" sz="1600" dirty="0">
                <a:solidFill>
                  <a:srgbClr val="000000"/>
                </a:solidFill>
                <a:latin typeface="Arial" panose="020B0604020202020204" pitchFamily="34" charset="0"/>
                <a:cs typeface="Arial" panose="020B0604020202020204" pitchFamily="34" charset="0"/>
              </a:rPr>
              <a:t>échappe au système immunitaire en se cachant dans le foie et les globules rouges (Plasmodium) ou en imitant les molécules de l'hôte.</a:t>
            </a:r>
          </a:p>
        </p:txBody>
      </p:sp>
      <p:sp>
        <p:nvSpPr>
          <p:cNvPr id="7" name="Rounded Rectangle 6">
            <a:extLst>
              <a:ext uri="{FF2B5EF4-FFF2-40B4-BE49-F238E27FC236}">
                <a16:creationId xmlns:a16="http://schemas.microsoft.com/office/drawing/2014/main" id="{71C12FBB-CE7B-2133-9DDE-1AD81F29204E}"/>
              </a:ext>
            </a:extLst>
          </p:cNvPr>
          <p:cNvSpPr/>
          <p:nvPr/>
        </p:nvSpPr>
        <p:spPr>
          <a:xfrm>
            <a:off x="4657584" y="1318132"/>
            <a:ext cx="4061873" cy="117741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marR="0">
              <a:spcBef>
                <a:spcPts val="0"/>
              </a:spcBef>
              <a:spcAft>
                <a:spcPts val="0"/>
              </a:spcAft>
            </a:pPr>
            <a:r>
              <a:rPr lang="fr" sz="1600" b="1" dirty="0">
                <a:solidFill>
                  <a:srgbClr val="000000"/>
                </a:solidFill>
                <a:latin typeface="Arial" panose="020B0604020202020204" pitchFamily="34" charset="0"/>
                <a:cs typeface="Arial" panose="020B0604020202020204" pitchFamily="34" charset="0"/>
              </a:rPr>
              <a:t>Mimétisme </a:t>
            </a:r>
            <a:r>
              <a:rPr lang="fr" sz="1600" dirty="0">
                <a:solidFill>
                  <a:srgbClr val="000000"/>
                </a:solidFill>
                <a:latin typeface="Arial" panose="020B0604020202020204" pitchFamily="34" charset="0"/>
                <a:cs typeface="Arial" panose="020B0604020202020204" pitchFamily="34" charset="0"/>
              </a:rPr>
              <a:t>– Les bactéries </a:t>
            </a:r>
            <a:r>
              <a:rPr lang="fr" sz="1600" i="1" dirty="0">
                <a:solidFill>
                  <a:srgbClr val="000000"/>
                </a:solidFill>
                <a:latin typeface="Arial" panose="020B0604020202020204" pitchFamily="34" charset="0"/>
                <a:cs typeface="Arial" panose="020B0604020202020204" pitchFamily="34" charset="0"/>
              </a:rPr>
              <a:t>Borrelia </a:t>
            </a:r>
            <a:r>
              <a:rPr lang="fr" sz="1600" dirty="0">
                <a:solidFill>
                  <a:srgbClr val="000000"/>
                </a:solidFill>
                <a:latin typeface="Arial" panose="020B0604020202020204" pitchFamily="34" charset="0"/>
                <a:cs typeface="Arial" panose="020B0604020202020204" pitchFamily="34" charset="0"/>
              </a:rPr>
              <a:t>imitent les molécules de leur hôte, ce qui les empêche d'être détectées.</a:t>
            </a:r>
          </a:p>
        </p:txBody>
      </p:sp>
      <p:sp>
        <p:nvSpPr>
          <p:cNvPr id="8" name="Rounded Rectangle 7">
            <a:extLst>
              <a:ext uri="{FF2B5EF4-FFF2-40B4-BE49-F238E27FC236}">
                <a16:creationId xmlns:a16="http://schemas.microsoft.com/office/drawing/2014/main" id="{77524EC7-D658-7EC4-AD69-08DA504BD395}"/>
              </a:ext>
            </a:extLst>
          </p:cNvPr>
          <p:cNvSpPr/>
          <p:nvPr/>
        </p:nvSpPr>
        <p:spPr>
          <a:xfrm>
            <a:off x="385128" y="2691558"/>
            <a:ext cx="4061873" cy="16810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marR="0">
              <a:spcBef>
                <a:spcPts val="0"/>
              </a:spcBef>
              <a:spcAft>
                <a:spcPts val="0"/>
              </a:spcAft>
            </a:pPr>
            <a:r>
              <a:rPr lang="fr" sz="1600" b="1" dirty="0">
                <a:solidFill>
                  <a:srgbClr val="000000"/>
                </a:solidFill>
                <a:latin typeface="Arial" panose="020B0604020202020204" pitchFamily="34" charset="0"/>
                <a:cs typeface="Arial" panose="020B0604020202020204" pitchFamily="34" charset="0"/>
              </a:rPr>
              <a:t>Manipulation </a:t>
            </a:r>
            <a:r>
              <a:rPr lang="fr" sz="1600" dirty="0">
                <a:solidFill>
                  <a:srgbClr val="000000"/>
                </a:solidFill>
                <a:latin typeface="Arial" panose="020B0604020202020204" pitchFamily="34" charset="0"/>
                <a:cs typeface="Arial" panose="020B0604020202020204" pitchFamily="34" charset="0"/>
              </a:rPr>
              <a:t>– Les virus Zika et du Nil occidental manipulent les cellules hôtes en prenant le contrôle de la cellule et en détournant ses mécanismes afin de pouvoir se répliquer sans être détectés.</a:t>
            </a:r>
          </a:p>
        </p:txBody>
      </p:sp>
      <p:sp>
        <p:nvSpPr>
          <p:cNvPr id="9" name="Rounded Rectangle 8">
            <a:extLst>
              <a:ext uri="{FF2B5EF4-FFF2-40B4-BE49-F238E27FC236}">
                <a16:creationId xmlns:a16="http://schemas.microsoft.com/office/drawing/2014/main" id="{7C9F385F-B1F5-78F7-5434-7228FFA7A976}"/>
              </a:ext>
            </a:extLst>
          </p:cNvPr>
          <p:cNvSpPr/>
          <p:nvPr/>
        </p:nvSpPr>
        <p:spPr>
          <a:xfrm>
            <a:off x="4657584" y="2691558"/>
            <a:ext cx="4061873" cy="1681059"/>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marR="0">
              <a:spcBef>
                <a:spcPts val="0"/>
              </a:spcBef>
              <a:spcAft>
                <a:spcPts val="0"/>
              </a:spcAft>
            </a:pPr>
            <a:r>
              <a:rPr lang="fr" sz="1600" b="1" dirty="0">
                <a:solidFill>
                  <a:srgbClr val="000000"/>
                </a:solidFill>
                <a:latin typeface="Arial" panose="020B0604020202020204" pitchFamily="34" charset="0"/>
                <a:cs typeface="Arial" panose="020B0604020202020204" pitchFamily="34" charset="0"/>
              </a:rPr>
              <a:t>Suppression </a:t>
            </a:r>
            <a:r>
              <a:rPr lang="fr" sz="1600" dirty="0">
                <a:solidFill>
                  <a:srgbClr val="000000"/>
                </a:solidFill>
                <a:latin typeface="Arial" panose="020B0604020202020204" pitchFamily="34" charset="0"/>
                <a:cs typeface="Arial" panose="020B0604020202020204" pitchFamily="34" charset="0"/>
              </a:rPr>
              <a:t>– Le virus de la dengue supprime le système immunitaire en perturbant le système de signalisation immunitaire de l'organisme, ce qui facilite sa réplication et provoque une surstimulation du système immunitaire.</a:t>
            </a:r>
          </a:p>
        </p:txBody>
      </p:sp>
    </p:spTree>
    <p:extLst>
      <p:ext uri="{BB962C8B-B14F-4D97-AF65-F5344CB8AC3E}">
        <p14:creationId xmlns:p14="http://schemas.microsoft.com/office/powerpoint/2010/main" val="18529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7F794-99F3-61E1-F99F-93245DFBEE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352B82-3BCD-C35D-83ED-8AC05040C81E}"/>
              </a:ext>
            </a:extLst>
          </p:cNvPr>
          <p:cNvSpPr>
            <a:spLocks noGrp="1"/>
          </p:cNvSpPr>
          <p:nvPr>
            <p:ph type="body" sz="quarter" idx="10"/>
          </p:nvPr>
        </p:nvSpPr>
        <p:spPr>
          <a:ln>
            <a:noFill/>
          </a:ln>
        </p:spPr>
        <p:txBody>
          <a:bodyPr/>
          <a:lstStyle/>
          <a:p>
            <a:r>
              <a:rPr lang="fr" dirty="0">
                <a:solidFill>
                  <a:schemeClr val="bg1"/>
                </a:solidFill>
              </a:rPr>
              <a:t>Prévention</a:t>
            </a:r>
          </a:p>
        </p:txBody>
      </p:sp>
      <p:sp>
        <p:nvSpPr>
          <p:cNvPr id="3" name="Rounded Rectangle 2">
            <a:extLst>
              <a:ext uri="{FF2B5EF4-FFF2-40B4-BE49-F238E27FC236}">
                <a16:creationId xmlns:a16="http://schemas.microsoft.com/office/drawing/2014/main" id="{CC387D12-4EC2-FC92-AD20-BB4630BAB6B5}"/>
              </a:ext>
            </a:extLst>
          </p:cNvPr>
          <p:cNvSpPr/>
          <p:nvPr/>
        </p:nvSpPr>
        <p:spPr>
          <a:xfrm>
            <a:off x="261938" y="1381126"/>
            <a:ext cx="8452229" cy="1192011"/>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r>
              <a:rPr lang="fr" sz="1600" b="1" dirty="0">
                <a:solidFill>
                  <a:srgbClr val="000000"/>
                </a:solidFill>
                <a:latin typeface="Arial" panose="020B0604020202020204" pitchFamily="34" charset="0"/>
                <a:cs typeface="Arial" panose="020B0604020202020204" pitchFamily="34" charset="0"/>
              </a:rPr>
              <a:t>Moustiques </a:t>
            </a:r>
            <a:r>
              <a:rPr lang="fr" dirty="0">
                <a:solidFill>
                  <a:srgbClr val="000000"/>
                </a:solidFill>
              </a:rPr>
              <a:t>– </a:t>
            </a:r>
            <a:r>
              <a:rPr lang="fr" sz="1600" dirty="0">
                <a:solidFill>
                  <a:srgbClr val="000000"/>
                </a:solidFill>
                <a:latin typeface="Arial" panose="020B0604020202020204" pitchFamily="34" charset="0"/>
                <a:cs typeface="Arial" panose="020B0604020202020204" pitchFamily="34" charset="0"/>
              </a:rPr>
              <a:t>utilisez des moustiquaires, couvrez les récipients d’eau et éliminez fréquemment toute eau stagnante.</a:t>
            </a:r>
          </a:p>
          <a:p>
            <a:r>
              <a:rPr lang="fr" sz="1600" b="1" dirty="0">
                <a:solidFill>
                  <a:srgbClr val="000000"/>
                </a:solidFill>
                <a:latin typeface="Arial" panose="020B0604020202020204" pitchFamily="34" charset="0"/>
                <a:cs typeface="Arial" panose="020B0604020202020204" pitchFamily="34" charset="0"/>
              </a:rPr>
              <a:t>Tiques</a:t>
            </a:r>
            <a:r>
              <a:rPr lang="fr" sz="1600" dirty="0">
                <a:solidFill>
                  <a:srgbClr val="000000"/>
                </a:solidFill>
                <a:latin typeface="Arial" panose="020B0604020202020204" pitchFamily="34" charset="0"/>
                <a:cs typeface="Arial" panose="020B0604020202020204" pitchFamily="34" charset="0"/>
              </a:rPr>
              <a:t> </a:t>
            </a:r>
            <a:r>
              <a:rPr lang="fr" sz="1600" dirty="0">
                <a:solidFill>
                  <a:srgbClr val="000000"/>
                </a:solidFill>
              </a:rPr>
              <a:t>– </a:t>
            </a:r>
            <a:r>
              <a:rPr lang="fr" sz="1600" dirty="0">
                <a:solidFill>
                  <a:srgbClr val="000000"/>
                </a:solidFill>
                <a:latin typeface="Arial" panose="020B0604020202020204" pitchFamily="34" charset="0"/>
                <a:cs typeface="Arial" panose="020B0604020202020204" pitchFamily="34" charset="0"/>
              </a:rPr>
              <a:t>Examinez votre corps et celui de vos animaux de compagnie, et retirez les tiques à l’aide d’une pince à épiler dès que possible.</a:t>
            </a:r>
            <a:endParaRPr lang="en-GB"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7CDE49F1-240D-4E93-4E52-C18070744752}"/>
              </a:ext>
            </a:extLst>
          </p:cNvPr>
          <p:cNvSpPr/>
          <p:nvPr/>
        </p:nvSpPr>
        <p:spPr>
          <a:xfrm>
            <a:off x="3657600" y="2820742"/>
            <a:ext cx="5056567" cy="176954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r>
              <a:rPr lang="fr" sz="1600" b="1" dirty="0">
                <a:solidFill>
                  <a:srgbClr val="000000"/>
                </a:solidFill>
                <a:latin typeface="Arial" panose="020B0604020202020204" pitchFamily="34" charset="0"/>
                <a:cs typeface="Arial" panose="020B0604020202020204" pitchFamily="34" charset="0"/>
              </a:rPr>
              <a:t>Vaccins</a:t>
            </a:r>
            <a:r>
              <a:rPr lang="fr" sz="1600" dirty="0">
                <a:solidFill>
                  <a:srgbClr val="000000"/>
                </a:solidFill>
                <a:latin typeface="Arial" panose="020B0604020202020204" pitchFamily="34" charset="0"/>
                <a:cs typeface="Arial" panose="020B0604020202020204" pitchFamily="34" charset="0"/>
              </a:rPr>
              <a:t> </a:t>
            </a:r>
            <a:r>
              <a:rPr lang="fr" dirty="0">
                <a:solidFill>
                  <a:srgbClr val="000000"/>
                </a:solidFill>
              </a:rPr>
              <a:t>– </a:t>
            </a:r>
            <a:r>
              <a:rPr lang="fr" sz="1600" dirty="0">
                <a:solidFill>
                  <a:srgbClr val="000000"/>
                </a:solidFill>
                <a:latin typeface="Arial" panose="020B0604020202020204" pitchFamily="34" charset="0"/>
                <a:cs typeface="Arial" panose="020B0604020202020204" pitchFamily="34" charset="0"/>
              </a:rPr>
              <a:t>il en existe un pour la fièvre jaune, un autre pour l’encéphalite à tiques et un autre pour la dengue.</a:t>
            </a:r>
          </a:p>
          <a:p>
            <a:pPr lvl="0"/>
            <a:r>
              <a:rPr lang="fr" sz="1600" b="1" dirty="0">
                <a:solidFill>
                  <a:srgbClr val="000000"/>
                </a:solidFill>
                <a:latin typeface="Arial" panose="020B0604020202020204" pitchFamily="34" charset="0"/>
                <a:cs typeface="Arial" panose="020B0604020202020204" pitchFamily="34" charset="0"/>
              </a:rPr>
              <a:t>Médicaments</a:t>
            </a:r>
            <a:r>
              <a:rPr lang="fr" sz="1600" dirty="0">
                <a:solidFill>
                  <a:srgbClr val="000000"/>
                </a:solidFill>
                <a:latin typeface="Arial" panose="020B0604020202020204" pitchFamily="34" charset="0"/>
                <a:cs typeface="Arial" panose="020B0604020202020204" pitchFamily="34" charset="0"/>
              </a:rPr>
              <a:t> </a:t>
            </a:r>
            <a:r>
              <a:rPr lang="fr" sz="1600" dirty="0">
                <a:solidFill>
                  <a:srgbClr val="000000"/>
                </a:solidFill>
              </a:rPr>
              <a:t>– </a:t>
            </a:r>
            <a:r>
              <a:rPr lang="fr" sz="1600" dirty="0">
                <a:solidFill>
                  <a:srgbClr val="000000"/>
                </a:solidFill>
                <a:latin typeface="Arial" panose="020B0604020202020204" pitchFamily="34" charset="0"/>
                <a:cs typeface="Arial" panose="020B0604020202020204" pitchFamily="34" charset="0"/>
              </a:rPr>
              <a:t>Le paludisme peut être prévenu par l’utilisation de médicaments antipaludéens (lorsqu’on se rend dans des pays où le paludisme est endémique).</a:t>
            </a:r>
            <a:endParaRPr lang="en-GB" sz="1600" dirty="0">
              <a:solidFill>
                <a:srgbClr val="00000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CAF5032-E69A-6E56-2B9C-96A8AB619E73}"/>
              </a:ext>
            </a:extLst>
          </p:cNvPr>
          <p:cNvSpPr/>
          <p:nvPr/>
        </p:nvSpPr>
        <p:spPr>
          <a:xfrm>
            <a:off x="261939" y="2820742"/>
            <a:ext cx="3103831" cy="15226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r>
              <a:rPr lang="fr" sz="1600" dirty="0">
                <a:solidFill>
                  <a:srgbClr val="000000"/>
                </a:solidFill>
                <a:latin typeface="Arial" panose="020B0604020202020204" pitchFamily="34" charset="0"/>
                <a:cs typeface="Arial" panose="020B0604020202020204" pitchFamily="34" charset="0"/>
              </a:rPr>
              <a:t>Le lâcher de moustiques génétiquement modifiés a également été utilisé comme méthode de prévention des infections vectorielles.</a:t>
            </a:r>
          </a:p>
        </p:txBody>
      </p:sp>
    </p:spTree>
    <p:extLst>
      <p:ext uri="{BB962C8B-B14F-4D97-AF65-F5344CB8AC3E}">
        <p14:creationId xmlns:p14="http://schemas.microsoft.com/office/powerpoint/2010/main" val="348358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466E-2A7B-A27C-B7AE-B313AC0911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7A4725-0E14-CCC3-678F-762E4DF90A58}"/>
              </a:ext>
            </a:extLst>
          </p:cNvPr>
          <p:cNvSpPr>
            <a:spLocks noGrp="1"/>
          </p:cNvSpPr>
          <p:nvPr>
            <p:ph type="body" sz="quarter" idx="10"/>
          </p:nvPr>
        </p:nvSpPr>
        <p:spPr>
          <a:ln>
            <a:noFill/>
          </a:ln>
        </p:spPr>
        <p:txBody>
          <a:bodyPr>
            <a:normAutofit fontScale="85000" lnSpcReduction="10000"/>
          </a:bodyPr>
          <a:lstStyle/>
          <a:p>
            <a:r>
              <a:rPr lang="fr" dirty="0">
                <a:solidFill>
                  <a:schemeClr val="bg1"/>
                </a:solidFill>
              </a:rPr>
              <a:t>Résistance aux antimicrobiens et infections vectorielles</a:t>
            </a:r>
          </a:p>
        </p:txBody>
      </p:sp>
      <p:sp>
        <p:nvSpPr>
          <p:cNvPr id="3" name="Rounded Rectangle 2">
            <a:extLst>
              <a:ext uri="{FF2B5EF4-FFF2-40B4-BE49-F238E27FC236}">
                <a16:creationId xmlns:a16="http://schemas.microsoft.com/office/drawing/2014/main" id="{FFEC04F2-5D36-4BC2-A6D6-2D57A715553B}"/>
              </a:ext>
            </a:extLst>
          </p:cNvPr>
          <p:cNvSpPr/>
          <p:nvPr/>
        </p:nvSpPr>
        <p:spPr>
          <a:xfrm>
            <a:off x="261938" y="1197864"/>
            <a:ext cx="8452229" cy="1444229"/>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Les antimicrobiens </a:t>
            </a:r>
            <a:r>
              <a:rPr lang="fr" sz="1600" dirty="0">
                <a:solidFill>
                  <a:srgbClr val="000000"/>
                </a:solidFill>
                <a:latin typeface="Arial" panose="020B0604020202020204" pitchFamily="34" charset="0"/>
                <a:cs typeface="Arial" panose="020B0604020202020204" pitchFamily="34" charset="0"/>
              </a:rPr>
              <a:t>sont des médicaments qui préviennent et traitent les infections causées par des micro-organismes.</a:t>
            </a:r>
          </a:p>
          <a:p>
            <a:pPr lvl="0" algn="ctr"/>
            <a:r>
              <a:rPr lang="fr" sz="1600" b="1" dirty="0">
                <a:solidFill>
                  <a:srgbClr val="000000"/>
                </a:solidFill>
                <a:latin typeface="Arial" panose="020B0604020202020204" pitchFamily="34" charset="0"/>
                <a:cs typeface="Arial" panose="020B0604020202020204" pitchFamily="34" charset="0"/>
              </a:rPr>
              <a:t>La résistance aux antimicrobiens </a:t>
            </a:r>
            <a:r>
              <a:rPr lang="fr" sz="1600" dirty="0">
                <a:solidFill>
                  <a:srgbClr val="000000"/>
                </a:solidFill>
                <a:latin typeface="Arial" panose="020B0604020202020204" pitchFamily="34" charset="0"/>
                <a:cs typeface="Arial" panose="020B0604020202020204" pitchFamily="34" charset="0"/>
              </a:rPr>
              <a:t>survient lorsque des micro-organismes deviennent résistants aux antimicrobiens auxquels ils étaient auparavant sensibles, ce qui rend les infections difficiles </a:t>
            </a:r>
            <a:br>
              <a:rPr lang="en-US" sz="1600" dirty="0">
                <a:solidFill>
                  <a:srgbClr val="000000"/>
                </a:solidFill>
                <a:latin typeface="Arial" panose="020B0604020202020204" pitchFamily="34" charset="0"/>
                <a:cs typeface="Arial" panose="020B0604020202020204" pitchFamily="34" charset="0"/>
              </a:rPr>
            </a:br>
            <a:r>
              <a:rPr lang="fr" sz="1600" dirty="0">
                <a:solidFill>
                  <a:srgbClr val="000000"/>
                </a:solidFill>
                <a:latin typeface="Arial" panose="020B0604020202020204" pitchFamily="34" charset="0"/>
                <a:cs typeface="Arial" panose="020B0604020202020204" pitchFamily="34" charset="0"/>
              </a:rPr>
              <a:t>à traiter.</a:t>
            </a:r>
          </a:p>
        </p:txBody>
      </p:sp>
      <p:sp>
        <p:nvSpPr>
          <p:cNvPr id="4" name="Rounded Rectangle 3">
            <a:extLst>
              <a:ext uri="{FF2B5EF4-FFF2-40B4-BE49-F238E27FC236}">
                <a16:creationId xmlns:a16="http://schemas.microsoft.com/office/drawing/2014/main" id="{BA023EDD-FA55-D757-596D-2A3561E4BD14}"/>
              </a:ext>
            </a:extLst>
          </p:cNvPr>
          <p:cNvSpPr/>
          <p:nvPr/>
        </p:nvSpPr>
        <p:spPr>
          <a:xfrm>
            <a:off x="261938" y="2732617"/>
            <a:ext cx="5450704" cy="15226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La résistance est désormais un problème car des parasites comme </a:t>
            </a:r>
            <a:r>
              <a:rPr lang="fr" sz="1600" i="1" dirty="0">
                <a:solidFill>
                  <a:srgbClr val="000000"/>
                </a:solidFill>
                <a:latin typeface="Arial" panose="020B0604020202020204" pitchFamily="34" charset="0"/>
                <a:cs typeface="Arial" panose="020B0604020202020204" pitchFamily="34" charset="0"/>
              </a:rPr>
              <a:t>Plasmodium falciparum </a:t>
            </a:r>
            <a:r>
              <a:rPr lang="fr" sz="1600" dirty="0">
                <a:solidFill>
                  <a:srgbClr val="000000"/>
                </a:solidFill>
                <a:latin typeface="Arial" panose="020B0604020202020204" pitchFamily="34" charset="0"/>
                <a:cs typeface="Arial" panose="020B0604020202020204" pitchFamily="34" charset="0"/>
              </a:rPr>
              <a:t>évoluent pour résister aux traitements actuels.</a:t>
            </a:r>
          </a:p>
          <a:p>
            <a:pPr lvl="0" algn="ctr"/>
            <a:r>
              <a:rPr lang="fr" sz="1600" dirty="0">
                <a:solidFill>
                  <a:srgbClr val="000000"/>
                </a:solidFill>
                <a:latin typeface="Arial" panose="020B0604020202020204" pitchFamily="34" charset="0"/>
                <a:cs typeface="Arial" panose="020B0604020202020204" pitchFamily="34" charset="0"/>
              </a:rPr>
              <a:t>Le développement de nouveaux médicaments est un défi permanent.</a:t>
            </a:r>
            <a:endParaRPr lang="en-GB" sz="1600" dirty="0">
              <a:solidFill>
                <a:srgbClr val="00000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99779BE7-BA27-CF92-A258-1ED17257BAC8}"/>
              </a:ext>
            </a:extLst>
          </p:cNvPr>
          <p:cNvSpPr/>
          <p:nvPr/>
        </p:nvSpPr>
        <p:spPr>
          <a:xfrm>
            <a:off x="5891753" y="2732618"/>
            <a:ext cx="2822414" cy="1522658"/>
          </a:xfrm>
          <a:prstGeom prst="roundRect">
            <a:avLst>
              <a:gd name="adj" fmla="val 4485"/>
            </a:avLst>
          </a:prstGeom>
          <a:solidFill>
            <a:srgbClr val="732B8F"/>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fr" sz="1600" b="1" dirty="0">
                <a:latin typeface="Arial" panose="020B0604020202020204" pitchFamily="34" charset="0"/>
                <a:cs typeface="Arial" panose="020B0604020202020204" pitchFamily="34" charset="0"/>
              </a:rPr>
              <a:t>À votre avis, pourquoi cela </a:t>
            </a:r>
            <a:br>
              <a:rPr lang="en-GB" sz="1600" b="1" dirty="0">
                <a:latin typeface="Arial" panose="020B0604020202020204" pitchFamily="34" charset="0"/>
                <a:cs typeface="Arial" panose="020B0604020202020204" pitchFamily="34" charset="0"/>
              </a:rPr>
            </a:br>
            <a:r>
              <a:rPr lang="fr" sz="1600" b="1" dirty="0">
                <a:latin typeface="Arial" panose="020B0604020202020204" pitchFamily="34" charset="0"/>
                <a:cs typeface="Arial" panose="020B0604020202020204" pitchFamily="34" charset="0"/>
              </a:rPr>
              <a:t>se produit-il ?</a:t>
            </a:r>
          </a:p>
        </p:txBody>
      </p:sp>
    </p:spTree>
    <p:extLst>
      <p:ext uri="{BB962C8B-B14F-4D97-AF65-F5344CB8AC3E}">
        <p14:creationId xmlns:p14="http://schemas.microsoft.com/office/powerpoint/2010/main" val="37918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CFAF04BE-E722-9374-DC9E-80F0EB27D738}"/>
              </a:ext>
            </a:extLst>
          </p:cNvPr>
          <p:cNvSpPr/>
          <p:nvPr/>
        </p:nvSpPr>
        <p:spPr>
          <a:xfrm rot="5400000">
            <a:off x="2444674" y="-1866782"/>
            <a:ext cx="4213414" cy="8556586"/>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E02D529-D3E8-F99C-4F1B-9BB115987782}"/>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10284B92-F00E-E3BA-3387-48B2FA80BA83}"/>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2B12F359-5C6B-021A-7045-802677E575FA}"/>
              </a:ext>
            </a:extLst>
          </p:cNvPr>
          <p:cNvSpPr txBox="1"/>
          <p:nvPr/>
        </p:nvSpPr>
        <p:spPr>
          <a:xfrm>
            <a:off x="504391" y="2147222"/>
            <a:ext cx="2318322" cy="1323439"/>
          </a:xfrm>
          <a:prstGeom prst="rect">
            <a:avLst/>
          </a:prstGeom>
          <a:noFill/>
        </p:spPr>
        <p:txBody>
          <a:bodyPr wrap="square" lIns="0">
            <a:spAutoFit/>
          </a:bodyPr>
          <a:lstStyle/>
          <a:p>
            <a:r>
              <a:rPr lang="fr" sz="1600" b="1" dirty="0">
                <a:solidFill>
                  <a:srgbClr val="000000"/>
                </a:solidFill>
              </a:rPr>
              <a:t>Les symptômes et la durée de l’infection varient selon les différentes infections vectorielles.</a:t>
            </a:r>
          </a:p>
        </p:txBody>
      </p:sp>
      <p:sp>
        <p:nvSpPr>
          <p:cNvPr id="7" name="Title 1">
            <a:extLst>
              <a:ext uri="{FF2B5EF4-FFF2-40B4-BE49-F238E27FC236}">
                <a16:creationId xmlns:a16="http://schemas.microsoft.com/office/drawing/2014/main" id="{82BFD318-17ED-8A65-AF34-1D1A2144BD94}"/>
              </a:ext>
            </a:extLst>
          </p:cNvPr>
          <p:cNvSpPr txBox="1">
            <a:spLocks/>
          </p:cNvSpPr>
          <p:nvPr/>
        </p:nvSpPr>
        <p:spPr>
          <a:xfrm>
            <a:off x="504391" y="459338"/>
            <a:ext cx="3292357"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sz="2800" dirty="0">
                <a:solidFill>
                  <a:srgbClr val="732B8F"/>
                </a:solidFill>
              </a:rPr>
              <a:t>Signes et symptômes </a:t>
            </a:r>
            <a:br>
              <a:rPr lang="en-GB" sz="2800" dirty="0">
                <a:solidFill>
                  <a:srgbClr val="732B8F"/>
                </a:solidFill>
              </a:rPr>
            </a:br>
            <a:r>
              <a:rPr lang="fr" sz="2800" dirty="0">
                <a:solidFill>
                  <a:srgbClr val="732B8F"/>
                </a:solidFill>
              </a:rPr>
              <a:t>des infections vectorielles</a:t>
            </a:r>
          </a:p>
        </p:txBody>
      </p:sp>
      <p:pic>
        <p:nvPicPr>
          <p:cNvPr id="9" name="Image 8">
            <a:extLst>
              <a:ext uri="{FF2B5EF4-FFF2-40B4-BE49-F238E27FC236}">
                <a16:creationId xmlns:a16="http://schemas.microsoft.com/office/drawing/2014/main" id="{B97257F5-D358-4890-8233-95FC4A2CF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672" y="397485"/>
            <a:ext cx="5303166" cy="4028052"/>
          </a:xfrm>
          <a:prstGeom prst="rect">
            <a:avLst/>
          </a:prstGeom>
        </p:spPr>
      </p:pic>
    </p:spTree>
    <p:extLst>
      <p:ext uri="{BB962C8B-B14F-4D97-AF65-F5344CB8AC3E}">
        <p14:creationId xmlns:p14="http://schemas.microsoft.com/office/powerpoint/2010/main" val="361378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4573-6C36-CEDC-2814-C3506581E7B1}"/>
              </a:ext>
            </a:extLst>
          </p:cNvPr>
          <p:cNvSpPr>
            <a:spLocks noGrp="1"/>
          </p:cNvSpPr>
          <p:nvPr>
            <p:ph type="title"/>
          </p:nvPr>
        </p:nvSpPr>
        <p:spPr>
          <a:xfrm>
            <a:off x="307725" y="1520850"/>
            <a:ext cx="7578648" cy="2101799"/>
          </a:xfrm>
        </p:spPr>
        <p:txBody>
          <a:bodyPr>
            <a:noAutofit/>
          </a:bodyPr>
          <a:lstStyle/>
          <a:p>
            <a:r>
              <a:rPr lang="fr" sz="4800" dirty="0"/>
              <a:t>Activité principale : </a:t>
            </a:r>
            <a:br>
              <a:rPr lang="en-US" sz="4800" dirty="0"/>
            </a:br>
            <a:r>
              <a:rPr lang="fr" sz="4800" b="0" dirty="0"/>
              <a:t>Héros de la santé – </a:t>
            </a:r>
            <a:br>
              <a:rPr lang="en-US" sz="4800" b="0" dirty="0"/>
            </a:br>
            <a:r>
              <a:rPr lang="fr" sz="4800" b="0" dirty="0"/>
              <a:t>Informations sur les infections vectorielles</a:t>
            </a:r>
            <a:endParaRPr lang="en-US" sz="4800" dirty="0"/>
          </a:p>
        </p:txBody>
      </p:sp>
      <p:sp>
        <p:nvSpPr>
          <p:cNvPr id="3" name="Footer Placeholder 2">
            <a:extLst>
              <a:ext uri="{FF2B5EF4-FFF2-40B4-BE49-F238E27FC236}">
                <a16:creationId xmlns:a16="http://schemas.microsoft.com/office/drawing/2014/main" id="{D12A2A06-D943-547F-7154-D2BCD676B542}"/>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2354511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F63B3A4-5FD4-548F-F99D-AB7639321E39}"/>
              </a:ext>
            </a:extLst>
          </p:cNvPr>
          <p:cNvSpPr>
            <a:spLocks noGrp="1"/>
          </p:cNvSpPr>
          <p:nvPr>
            <p:ph type="ftr" sz="quarter" idx="11"/>
          </p:nvPr>
        </p:nvSpPr>
        <p:spPr/>
        <p:txBody>
          <a:bodyPr/>
          <a:lstStyle/>
          <a:p>
            <a:r>
              <a:rPr lang="fr"/>
              <a:t>e-Bug.eu</a:t>
            </a:r>
          </a:p>
          <a:p>
            <a:endParaRPr lang="en-GB" dirty="0"/>
          </a:p>
        </p:txBody>
      </p:sp>
      <p:sp>
        <p:nvSpPr>
          <p:cNvPr id="7" name="Content Placeholder 19">
            <a:extLst>
              <a:ext uri="{FF2B5EF4-FFF2-40B4-BE49-F238E27FC236}">
                <a16:creationId xmlns:a16="http://schemas.microsoft.com/office/drawing/2014/main" id="{DAF941EC-19CD-8BAE-BB4E-D2AD1547F0FA}"/>
              </a:ext>
            </a:extLst>
          </p:cNvPr>
          <p:cNvSpPr>
            <a:spLocks noGrp="1"/>
          </p:cNvSpPr>
          <p:nvPr>
            <p:ph idx="1"/>
          </p:nvPr>
        </p:nvSpPr>
        <p:spPr>
          <a:xfrm>
            <a:off x="717217" y="1338449"/>
            <a:ext cx="2378620" cy="2112112"/>
          </a:xfrm>
        </p:spPr>
        <p:txBody>
          <a:bodyPr>
            <a:normAutofit/>
          </a:bodyPr>
          <a:lstStyle/>
          <a:p>
            <a:r>
              <a:rPr lang="fr" sz="1400" dirty="0"/>
              <a:t>Créer une infographie d'information en santé publique pour sensibiliser le public aux infections vectorielles.</a:t>
            </a:r>
          </a:p>
        </p:txBody>
      </p:sp>
      <p:sp>
        <p:nvSpPr>
          <p:cNvPr id="8" name="Content Placeholder 20">
            <a:extLst>
              <a:ext uri="{FF2B5EF4-FFF2-40B4-BE49-F238E27FC236}">
                <a16:creationId xmlns:a16="http://schemas.microsoft.com/office/drawing/2014/main" id="{65E9E742-B4E9-3FA6-C2BE-26EF56DCCCFE}"/>
              </a:ext>
            </a:extLst>
          </p:cNvPr>
          <p:cNvSpPr>
            <a:spLocks noGrp="1"/>
          </p:cNvSpPr>
          <p:nvPr>
            <p:ph idx="12"/>
          </p:nvPr>
        </p:nvSpPr>
        <p:spPr>
          <a:xfrm>
            <a:off x="3297945" y="1344044"/>
            <a:ext cx="2442926" cy="2112113"/>
          </a:xfrm>
        </p:spPr>
        <p:txBody>
          <a:bodyPr/>
          <a:lstStyle/>
          <a:p>
            <a:r>
              <a:rPr lang="fr" sz="1400" dirty="0"/>
              <a:t>L'infographie doit être claire, visuellement attrayante et destinée à informer le grand public.</a:t>
            </a:r>
          </a:p>
          <a:p>
            <a:pPr marL="185738" indent="-185738">
              <a:buFont typeface="+mj-lt"/>
              <a:buAutoNum type="arabicPeriod" startAt="2"/>
            </a:pPr>
            <a:endParaRPr lang="en-GB" dirty="0"/>
          </a:p>
        </p:txBody>
      </p:sp>
      <p:sp>
        <p:nvSpPr>
          <p:cNvPr id="9" name="Content Placeholder 21">
            <a:extLst>
              <a:ext uri="{FF2B5EF4-FFF2-40B4-BE49-F238E27FC236}">
                <a16:creationId xmlns:a16="http://schemas.microsoft.com/office/drawing/2014/main" id="{DD8F5C1E-D3A4-7575-9504-1CE210495120}"/>
              </a:ext>
            </a:extLst>
          </p:cNvPr>
          <p:cNvSpPr>
            <a:spLocks noGrp="1"/>
          </p:cNvSpPr>
          <p:nvPr>
            <p:ph idx="13"/>
          </p:nvPr>
        </p:nvSpPr>
        <p:spPr>
          <a:xfrm>
            <a:off x="6048165" y="1338449"/>
            <a:ext cx="2224628" cy="1681202"/>
          </a:xfrm>
        </p:spPr>
        <p:txBody>
          <a:bodyPr>
            <a:normAutofit/>
          </a:bodyPr>
          <a:lstStyle/>
          <a:p>
            <a:r>
              <a:rPr lang="fr" sz="1400" dirty="0"/>
              <a:t>Choisissez une infection vectorielle spécifique, par exemple le paludisme, la maladie de Lyme ou le Zika.</a:t>
            </a:r>
          </a:p>
        </p:txBody>
      </p:sp>
      <p:sp>
        <p:nvSpPr>
          <p:cNvPr id="10" name="Text Placeholder 4">
            <a:extLst>
              <a:ext uri="{FF2B5EF4-FFF2-40B4-BE49-F238E27FC236}">
                <a16:creationId xmlns:a16="http://schemas.microsoft.com/office/drawing/2014/main" id="{1F6017F3-9489-FD6A-D4C5-B9DF6798EBF1}"/>
              </a:ext>
            </a:extLst>
          </p:cNvPr>
          <p:cNvSpPr>
            <a:spLocks noGrp="1"/>
          </p:cNvSpPr>
          <p:nvPr>
            <p:ph type="body" sz="quarter" idx="10"/>
          </p:nvPr>
        </p:nvSpPr>
        <p:spPr>
          <a:xfrm>
            <a:off x="261938" y="263740"/>
            <a:ext cx="8567737" cy="646112"/>
          </a:xfrm>
        </p:spPr>
        <p:txBody>
          <a:bodyPr lIns="0" anchor="ctr" anchorCtr="0">
            <a:normAutofit fontScale="85000" lnSpcReduction="10000"/>
          </a:bodyPr>
          <a:lstStyle>
            <a:lvl1pPr>
              <a:buNone/>
              <a:defRPr sz="2800" b="1"/>
            </a:lvl1pPr>
          </a:lstStyle>
          <a:p>
            <a:r>
              <a:rPr lang="fr" dirty="0">
                <a:solidFill>
                  <a:schemeClr val="bg1"/>
                </a:solidFill>
              </a:rPr>
              <a:t>Héros de la santé – Infos sur les infections vectorielles</a:t>
            </a:r>
          </a:p>
        </p:txBody>
      </p:sp>
      <p:sp>
        <p:nvSpPr>
          <p:cNvPr id="11" name="Content Placeholder 21">
            <a:extLst>
              <a:ext uri="{FF2B5EF4-FFF2-40B4-BE49-F238E27FC236}">
                <a16:creationId xmlns:a16="http://schemas.microsoft.com/office/drawing/2014/main" id="{00309E49-3F9C-9F65-2247-3427893023AC}"/>
              </a:ext>
            </a:extLst>
          </p:cNvPr>
          <p:cNvSpPr txBox="1">
            <a:spLocks/>
          </p:cNvSpPr>
          <p:nvPr/>
        </p:nvSpPr>
        <p:spPr>
          <a:xfrm>
            <a:off x="3864486" y="2571750"/>
            <a:ext cx="2442926" cy="14228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5"/>
            </a:pPr>
            <a:r>
              <a:rPr lang="fr" sz="1400" dirty="0"/>
              <a:t>Présentez votre infographie à la classe.</a:t>
            </a:r>
          </a:p>
        </p:txBody>
      </p:sp>
      <p:sp>
        <p:nvSpPr>
          <p:cNvPr id="12" name="Content Placeholder 21">
            <a:extLst>
              <a:ext uri="{FF2B5EF4-FFF2-40B4-BE49-F238E27FC236}">
                <a16:creationId xmlns:a16="http://schemas.microsoft.com/office/drawing/2014/main" id="{F568F62D-8443-E8D4-E060-BF1F4F3188F9}"/>
              </a:ext>
            </a:extLst>
          </p:cNvPr>
          <p:cNvSpPr txBox="1">
            <a:spLocks/>
          </p:cNvSpPr>
          <p:nvPr/>
        </p:nvSpPr>
        <p:spPr>
          <a:xfrm>
            <a:off x="972184" y="2571750"/>
            <a:ext cx="2576928" cy="14228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4"/>
            </a:pPr>
            <a:r>
              <a:rPr lang="fr" sz="1400" dirty="0"/>
              <a:t>Effectuer des recherches et inclure des informations sur sa nature, son mode de propagation, ses effets sur la santé humaine, son traitement et sa prévention.</a:t>
            </a:r>
          </a:p>
        </p:txBody>
      </p:sp>
      <p:pic>
        <p:nvPicPr>
          <p:cNvPr id="13" name="Picture 12" descr="A whiteboard with a pie chart&#10;&#10;AI-generated content may be incorrect.">
            <a:extLst>
              <a:ext uri="{FF2B5EF4-FFF2-40B4-BE49-F238E27FC236}">
                <a16:creationId xmlns:a16="http://schemas.microsoft.com/office/drawing/2014/main" id="{39992428-DE16-356E-8626-916F8B63E0F5}"/>
              </a:ext>
            </a:extLst>
          </p:cNvPr>
          <p:cNvPicPr>
            <a:picLocks noChangeAspect="1"/>
          </p:cNvPicPr>
          <p:nvPr/>
        </p:nvPicPr>
        <p:blipFill>
          <a:blip r:embed="rId3" cstate="hqprint">
            <a:extLst>
              <a:ext uri="{28A0092B-C50C-407E-A947-70E740481C1C}">
                <a14:useLocalDpi xmlns:a14="http://schemas.microsoft.com/office/drawing/2010/main" val="0"/>
              </a:ext>
            </a:extLst>
          </a:blip>
          <a:srcRect l="30794" t="9944" r="24708" b="18041"/>
          <a:stretch>
            <a:fillRect/>
          </a:stretch>
        </p:blipFill>
        <p:spPr>
          <a:xfrm>
            <a:off x="6819240" y="2461290"/>
            <a:ext cx="1352576" cy="1643789"/>
          </a:xfrm>
          <a:prstGeom prst="rect">
            <a:avLst/>
          </a:prstGeom>
        </p:spPr>
      </p:pic>
    </p:spTree>
    <p:extLst>
      <p:ext uri="{BB962C8B-B14F-4D97-AF65-F5344CB8AC3E}">
        <p14:creationId xmlns:p14="http://schemas.microsoft.com/office/powerpoint/2010/main" val="30622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Effect transition="in" filter="fade">
                                      <p:cBhvr>
                                        <p:cTn id="19" dur="500"/>
                                        <p:tgtEl>
                                          <p:spTgt spid="12">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allAtOnce"/>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3525-BA37-19E1-7896-7AAE531B4B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CA57F01-8751-7A3F-A03E-3BAD02A6E261}"/>
              </a:ext>
            </a:extLst>
          </p:cNvPr>
          <p:cNvSpPr>
            <a:spLocks noGrp="1"/>
          </p:cNvSpPr>
          <p:nvPr>
            <p:ph type="body" sz="quarter" idx="10"/>
          </p:nvPr>
        </p:nvSpPr>
        <p:spPr>
          <a:ln>
            <a:noFill/>
          </a:ln>
        </p:spPr>
        <p:txBody>
          <a:bodyPr>
            <a:normAutofit fontScale="92500"/>
          </a:bodyPr>
          <a:lstStyle/>
          <a:p>
            <a:r>
              <a:rPr lang="fr" dirty="0">
                <a:solidFill>
                  <a:schemeClr val="bg1"/>
                </a:solidFill>
              </a:rPr>
              <a:t>Importance écologique des moustiques et des tiques</a:t>
            </a:r>
          </a:p>
        </p:txBody>
      </p:sp>
      <p:sp>
        <p:nvSpPr>
          <p:cNvPr id="3" name="Rounded Rectangle 2">
            <a:extLst>
              <a:ext uri="{FF2B5EF4-FFF2-40B4-BE49-F238E27FC236}">
                <a16:creationId xmlns:a16="http://schemas.microsoft.com/office/drawing/2014/main" id="{EA090E53-63BB-2A8B-FE99-4C446DD0F552}"/>
              </a:ext>
            </a:extLst>
          </p:cNvPr>
          <p:cNvSpPr/>
          <p:nvPr/>
        </p:nvSpPr>
        <p:spPr>
          <a:xfrm>
            <a:off x="2044436" y="1502344"/>
            <a:ext cx="2415947" cy="106940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pollinisateurs</a:t>
            </a:r>
            <a:endParaRPr lang="en-GB"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35D81C97-D0CD-5872-8EE9-3B8AB34B6DA7}"/>
              </a:ext>
            </a:extLst>
          </p:cNvPr>
          <p:cNvSpPr/>
          <p:nvPr/>
        </p:nvSpPr>
        <p:spPr>
          <a:xfrm>
            <a:off x="4700550" y="1502344"/>
            <a:ext cx="2415947" cy="106940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Réseau trophique</a:t>
            </a:r>
            <a:endParaRPr lang="en-GB" sz="1600" dirty="0">
              <a:solidFill>
                <a:srgbClr val="00000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10C9A28B-58B9-032A-3F83-5D8A4BF11BA1}"/>
              </a:ext>
            </a:extLst>
          </p:cNvPr>
          <p:cNvSpPr/>
          <p:nvPr/>
        </p:nvSpPr>
        <p:spPr>
          <a:xfrm>
            <a:off x="2044436" y="2837147"/>
            <a:ext cx="2415947" cy="106940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Santé de l’environnement </a:t>
            </a:r>
            <a:endParaRPr lang="en-GB" sz="1600" dirty="0">
              <a:solidFill>
                <a:srgbClr val="00000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B92DDC4B-40EF-565F-736F-ED1EBBA0BE29}"/>
              </a:ext>
            </a:extLst>
          </p:cNvPr>
          <p:cNvSpPr/>
          <p:nvPr/>
        </p:nvSpPr>
        <p:spPr>
          <a:xfrm>
            <a:off x="4700550" y="2837147"/>
            <a:ext cx="2415947" cy="106940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Contrôle de la population</a:t>
            </a:r>
            <a:endParaRPr lang="en-GB"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88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31F0-EB95-F8EF-235A-1BA629B495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F7261AA-8C6E-A827-E658-A524DEB72022}"/>
              </a:ext>
            </a:extLst>
          </p:cNvPr>
          <p:cNvSpPr>
            <a:spLocks noGrp="1"/>
          </p:cNvSpPr>
          <p:nvPr>
            <p:ph type="body" sz="quarter" idx="10"/>
          </p:nvPr>
        </p:nvSpPr>
        <p:spPr>
          <a:ln>
            <a:noFill/>
          </a:ln>
        </p:spPr>
        <p:txBody>
          <a:bodyPr/>
          <a:lstStyle/>
          <a:p>
            <a:r>
              <a:rPr lang="fr" dirty="0">
                <a:solidFill>
                  <a:schemeClr val="bg1"/>
                </a:solidFill>
              </a:rPr>
              <a:t>Changement climatique</a:t>
            </a:r>
          </a:p>
        </p:txBody>
      </p:sp>
      <p:sp>
        <p:nvSpPr>
          <p:cNvPr id="5" name="TextBox 4">
            <a:extLst>
              <a:ext uri="{FF2B5EF4-FFF2-40B4-BE49-F238E27FC236}">
                <a16:creationId xmlns:a16="http://schemas.microsoft.com/office/drawing/2014/main" id="{DC2C40EE-D554-EE70-6C41-A83A07CC93E8}"/>
              </a:ext>
            </a:extLst>
          </p:cNvPr>
          <p:cNvSpPr txBox="1"/>
          <p:nvPr/>
        </p:nvSpPr>
        <p:spPr>
          <a:xfrm>
            <a:off x="1597122" y="1694587"/>
            <a:ext cx="6511003" cy="2031325"/>
          </a:xfrm>
          <a:prstGeom prst="rect">
            <a:avLst/>
          </a:prstGeom>
          <a:noFill/>
        </p:spPr>
        <p:txBody>
          <a:bodyPr wrap="square" lIns="0">
            <a:spAutoFit/>
          </a:bodyPr>
          <a:lstStyle/>
          <a:p>
            <a:pPr algn="ctr"/>
            <a:r>
              <a:rPr lang="fr" b="1" dirty="0">
                <a:solidFill>
                  <a:srgbClr val="000000"/>
                </a:solidFill>
              </a:rPr>
              <a:t>Qu’est-ce que le changement climatique ?</a:t>
            </a:r>
          </a:p>
          <a:p>
            <a:endParaRPr lang="en-GB" b="1" dirty="0">
              <a:solidFill>
                <a:srgbClr val="000000"/>
              </a:solidFill>
            </a:endParaRPr>
          </a:p>
          <a:p>
            <a:pPr lvl="0"/>
            <a:r>
              <a:rPr lang="fr" dirty="0">
                <a:solidFill>
                  <a:srgbClr val="000000"/>
                </a:solidFill>
                <a:latin typeface="Arial" panose="020B0604020202020204" pitchFamily="34" charset="0"/>
                <a:cs typeface="Arial" panose="020B0604020202020204" pitchFamily="34" charset="0"/>
              </a:rPr>
              <a:t>Le changement climatique désigne les modifications à long terme des températures et des conditions météorologiques dues à des causes naturelles ou à des activités humaines. Le changement climatique est attribué aux activités humaines.</a:t>
            </a:r>
            <a:endParaRPr lang="en-GB" dirty="0">
              <a:solidFill>
                <a:srgbClr val="000000"/>
              </a:solidFill>
              <a:latin typeface="Arial" panose="020B0604020202020204" pitchFamily="34" charset="0"/>
              <a:cs typeface="Arial" panose="020B0604020202020204" pitchFamily="34" charset="0"/>
            </a:endParaRPr>
          </a:p>
          <a:p>
            <a:endParaRPr lang="en-US" b="1" dirty="0"/>
          </a:p>
        </p:txBody>
      </p:sp>
    </p:spTree>
    <p:extLst>
      <p:ext uri="{BB962C8B-B14F-4D97-AF65-F5344CB8AC3E}">
        <p14:creationId xmlns:p14="http://schemas.microsoft.com/office/powerpoint/2010/main" val="365754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D818-50EA-C9A1-F474-3F14798116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EE45FA6-8173-FAE2-17FD-E150AA0045CA}"/>
              </a:ext>
            </a:extLst>
          </p:cNvPr>
          <p:cNvSpPr>
            <a:spLocks noGrp="1"/>
          </p:cNvSpPr>
          <p:nvPr>
            <p:ph type="body" sz="quarter" idx="10"/>
          </p:nvPr>
        </p:nvSpPr>
        <p:spPr>
          <a:ln>
            <a:noFill/>
          </a:ln>
        </p:spPr>
        <p:txBody>
          <a:bodyPr>
            <a:normAutofit/>
          </a:bodyPr>
          <a:lstStyle/>
          <a:p>
            <a:r>
              <a:rPr lang="fr" dirty="0">
                <a:solidFill>
                  <a:schemeClr val="bg1"/>
                </a:solidFill>
              </a:rPr>
              <a:t>Changement climatique et infections vectorielles</a:t>
            </a:r>
          </a:p>
        </p:txBody>
      </p:sp>
      <p:sp>
        <p:nvSpPr>
          <p:cNvPr id="3" name="Rectangle: Rounded Corners 9">
            <a:extLst>
              <a:ext uri="{FF2B5EF4-FFF2-40B4-BE49-F238E27FC236}">
                <a16:creationId xmlns:a16="http://schemas.microsoft.com/office/drawing/2014/main" id="{DAE16F59-A8EA-CE7D-EB25-EB3AB044DBF2}"/>
              </a:ext>
              <a:ext uri="{C183D7F6-B498-43B3-948B-1728B52AA6E4}">
                <adec:decorative xmlns:adec="http://schemas.microsoft.com/office/drawing/2017/decorative" val="1"/>
              </a:ext>
            </a:extLst>
          </p:cNvPr>
          <p:cNvSpPr/>
          <p:nvPr/>
        </p:nvSpPr>
        <p:spPr>
          <a:xfrm rot="5400000">
            <a:off x="5350840" y="1576177"/>
            <a:ext cx="1322465" cy="2416247"/>
          </a:xfrm>
          <a:prstGeom prst="roundRect">
            <a:avLst>
              <a:gd name="adj" fmla="val 6655"/>
            </a:avLst>
          </a:prstGeom>
          <a:noFill/>
          <a:ln w="57150" cap="flat" cmpd="sng" algn="ctr">
            <a:solidFill>
              <a:srgbClr val="732B8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4" name="TextBox 3">
            <a:extLst>
              <a:ext uri="{FF2B5EF4-FFF2-40B4-BE49-F238E27FC236}">
                <a16:creationId xmlns:a16="http://schemas.microsoft.com/office/drawing/2014/main" id="{8D2F0193-6276-9043-D20C-D34449815386}"/>
              </a:ext>
            </a:extLst>
          </p:cNvPr>
          <p:cNvSpPr txBox="1"/>
          <p:nvPr/>
        </p:nvSpPr>
        <p:spPr>
          <a:xfrm>
            <a:off x="4803949" y="2391885"/>
            <a:ext cx="2416247" cy="784830"/>
          </a:xfrm>
          <a:prstGeom prst="rect">
            <a:avLst/>
          </a:prstGeom>
          <a:noFill/>
        </p:spPr>
        <p:txBody>
          <a:bodyPr wrap="square" rtlCol="0">
            <a:spAutoFit/>
          </a:bodyPr>
          <a:lstStyle/>
          <a:p>
            <a:pPr algn="ctr"/>
            <a:r>
              <a:rPr lang="fr" sz="4500" b="1" dirty="0">
                <a:solidFill>
                  <a:srgbClr val="732B8F"/>
                </a:solidFill>
                <a:latin typeface="Arial" panose="020B0604020202020204" pitchFamily="34" charset="0"/>
                <a:cs typeface="Arial" panose="020B0604020202020204" pitchFamily="34" charset="0"/>
              </a:rPr>
              <a:t>Oui</a:t>
            </a:r>
          </a:p>
        </p:txBody>
      </p:sp>
      <p:sp>
        <p:nvSpPr>
          <p:cNvPr id="6" name="Rectangle: Rounded Corners 9">
            <a:extLst>
              <a:ext uri="{FF2B5EF4-FFF2-40B4-BE49-F238E27FC236}">
                <a16:creationId xmlns:a16="http://schemas.microsoft.com/office/drawing/2014/main" id="{5247E5FA-BAE3-4050-DB77-3190E20D85B5}"/>
              </a:ext>
              <a:ext uri="{C183D7F6-B498-43B3-948B-1728B52AA6E4}">
                <adec:decorative xmlns:adec="http://schemas.microsoft.com/office/drawing/2017/decorative" val="1"/>
              </a:ext>
            </a:extLst>
          </p:cNvPr>
          <p:cNvSpPr/>
          <p:nvPr/>
        </p:nvSpPr>
        <p:spPr>
          <a:xfrm rot="5400000">
            <a:off x="2480849" y="1576176"/>
            <a:ext cx="1322465" cy="2416247"/>
          </a:xfrm>
          <a:prstGeom prst="roundRect">
            <a:avLst>
              <a:gd name="adj" fmla="val 6655"/>
            </a:avLst>
          </a:prstGeom>
          <a:noFill/>
          <a:ln w="57150" cap="flat" cmpd="sng" algn="ctr">
            <a:solidFill>
              <a:srgbClr val="732B8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7" name="TextBox 6">
            <a:extLst>
              <a:ext uri="{FF2B5EF4-FFF2-40B4-BE49-F238E27FC236}">
                <a16:creationId xmlns:a16="http://schemas.microsoft.com/office/drawing/2014/main" id="{69C0CDCC-7459-68F4-7B6F-61868231455B}"/>
              </a:ext>
            </a:extLst>
          </p:cNvPr>
          <p:cNvSpPr txBox="1"/>
          <p:nvPr/>
        </p:nvSpPr>
        <p:spPr>
          <a:xfrm>
            <a:off x="1933957" y="2391885"/>
            <a:ext cx="2416247" cy="784830"/>
          </a:xfrm>
          <a:prstGeom prst="rect">
            <a:avLst/>
          </a:prstGeom>
          <a:noFill/>
          <a:ln>
            <a:noFill/>
          </a:ln>
        </p:spPr>
        <p:txBody>
          <a:bodyPr wrap="square" rtlCol="0">
            <a:spAutoFit/>
          </a:bodyPr>
          <a:lstStyle/>
          <a:p>
            <a:pPr algn="ctr"/>
            <a:r>
              <a:rPr lang="fr" sz="4500" b="1" dirty="0">
                <a:solidFill>
                  <a:srgbClr val="732B8F"/>
                </a:solidFill>
                <a:latin typeface="Arial" panose="020B0604020202020204" pitchFamily="34" charset="0"/>
                <a:cs typeface="Arial" panose="020B0604020202020204" pitchFamily="34" charset="0"/>
              </a:rPr>
              <a:t>Non</a:t>
            </a:r>
          </a:p>
        </p:txBody>
      </p:sp>
      <p:sp>
        <p:nvSpPr>
          <p:cNvPr id="8" name="TextBox 7">
            <a:extLst>
              <a:ext uri="{FF2B5EF4-FFF2-40B4-BE49-F238E27FC236}">
                <a16:creationId xmlns:a16="http://schemas.microsoft.com/office/drawing/2014/main" id="{7BC4C95D-D25B-B38B-9884-F7FC6CBE1B24}"/>
              </a:ext>
            </a:extLst>
          </p:cNvPr>
          <p:cNvSpPr txBox="1"/>
          <p:nvPr/>
        </p:nvSpPr>
        <p:spPr>
          <a:xfrm>
            <a:off x="1575456" y="1299441"/>
            <a:ext cx="5993088" cy="646331"/>
          </a:xfrm>
          <a:prstGeom prst="rect">
            <a:avLst/>
          </a:prstGeom>
          <a:noFill/>
        </p:spPr>
        <p:txBody>
          <a:bodyPr wrap="square" lIns="0">
            <a:spAutoFit/>
          </a:bodyPr>
          <a:lstStyle/>
          <a:p>
            <a:pPr lvl="0" algn="ctr"/>
            <a:r>
              <a:rPr lang="fr" b="1" dirty="0">
                <a:solidFill>
                  <a:srgbClr val="000000"/>
                </a:solidFill>
                <a:latin typeface="Arial" panose="020B0604020202020204" pitchFamily="34" charset="0"/>
                <a:cs typeface="Arial" panose="020B0604020202020204" pitchFamily="34" charset="0"/>
              </a:rPr>
              <a:t>Existe-t-il un lien entre le changement climatique et la propagation des infections vectorielles ?</a:t>
            </a:r>
          </a:p>
        </p:txBody>
      </p:sp>
      <p:sp>
        <p:nvSpPr>
          <p:cNvPr id="9" name="TextBox 8">
            <a:extLst>
              <a:ext uri="{FF2B5EF4-FFF2-40B4-BE49-F238E27FC236}">
                <a16:creationId xmlns:a16="http://schemas.microsoft.com/office/drawing/2014/main" id="{67AAA1CE-50D7-DCFC-AE1B-43F4A3278DD3}"/>
              </a:ext>
            </a:extLst>
          </p:cNvPr>
          <p:cNvSpPr txBox="1"/>
          <p:nvPr/>
        </p:nvSpPr>
        <p:spPr>
          <a:xfrm>
            <a:off x="1174846" y="3594247"/>
            <a:ext cx="6794307" cy="1077218"/>
          </a:xfrm>
          <a:prstGeom prst="rect">
            <a:avLst/>
          </a:prstGeom>
          <a:noFill/>
        </p:spPr>
        <p:txBody>
          <a:bodyPr wrap="square">
            <a:spAutoFit/>
          </a:bodyPr>
          <a:lstStyle/>
          <a:p>
            <a:pPr lvl="0" algn="ctr"/>
            <a:r>
              <a:rPr lang="fr" sz="1600" dirty="0">
                <a:solidFill>
                  <a:srgbClr val="000000"/>
                </a:solidFill>
                <a:latin typeface="Arial" panose="020B0604020202020204" pitchFamily="34" charset="0"/>
                <a:cs typeface="Arial" panose="020B0604020202020204" pitchFamily="34" charset="0"/>
              </a:rPr>
              <a:t>Les moustiques, autrefois plus répandus dans les régions chaudes, ont désormais colonisé des pays qui bénéficiaient d'un climat plus frais mais qui connaissent aujourd'hui un réchauffement climatique. On observe également une prolifération de moustiques dans les zones touchées par l'augmentation des précipitations et les inondations dues aux changements climatiques.</a:t>
            </a:r>
          </a:p>
        </p:txBody>
      </p:sp>
      <p:sp>
        <p:nvSpPr>
          <p:cNvPr id="10" name="Rectangle: Rounded Corners 9">
            <a:extLst>
              <a:ext uri="{FF2B5EF4-FFF2-40B4-BE49-F238E27FC236}">
                <a16:creationId xmlns:a16="http://schemas.microsoft.com/office/drawing/2014/main" id="{1E53C6EE-3FAF-84B3-2477-04B359A5273C}"/>
              </a:ext>
              <a:ext uri="{C183D7F6-B498-43B3-948B-1728B52AA6E4}">
                <adec:decorative xmlns:adec="http://schemas.microsoft.com/office/drawing/2017/decorative" val="1"/>
              </a:ext>
            </a:extLst>
          </p:cNvPr>
          <p:cNvSpPr/>
          <p:nvPr/>
        </p:nvSpPr>
        <p:spPr>
          <a:xfrm rot="5400000">
            <a:off x="5340688" y="1561886"/>
            <a:ext cx="1322465" cy="2416247"/>
          </a:xfrm>
          <a:prstGeom prst="roundRect">
            <a:avLst>
              <a:gd name="adj" fmla="val 6655"/>
            </a:avLst>
          </a:prstGeom>
          <a:solidFill>
            <a:srgbClr val="732B8F"/>
          </a:solidFill>
          <a:ln w="57150" cap="flat" cmpd="sng" algn="ctr">
            <a:solidFill>
              <a:srgbClr val="732B8F"/>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1" name="TextBox 10">
            <a:extLst>
              <a:ext uri="{FF2B5EF4-FFF2-40B4-BE49-F238E27FC236}">
                <a16:creationId xmlns:a16="http://schemas.microsoft.com/office/drawing/2014/main" id="{BA9834CA-00CF-A77B-2CA4-FEA48895FCA4}"/>
              </a:ext>
            </a:extLst>
          </p:cNvPr>
          <p:cNvSpPr txBox="1"/>
          <p:nvPr/>
        </p:nvSpPr>
        <p:spPr>
          <a:xfrm>
            <a:off x="4803224" y="2387022"/>
            <a:ext cx="2416247" cy="784830"/>
          </a:xfrm>
          <a:prstGeom prst="rect">
            <a:avLst/>
          </a:prstGeom>
          <a:noFill/>
        </p:spPr>
        <p:txBody>
          <a:bodyPr wrap="square" rtlCol="0">
            <a:spAutoFit/>
          </a:bodyPr>
          <a:lstStyle/>
          <a:p>
            <a:pPr algn="ctr"/>
            <a:r>
              <a:rPr lang="fr" sz="4500" b="1" dirty="0">
                <a:solidFill>
                  <a:schemeClr val="bg1"/>
                </a:solidFill>
                <a:latin typeface="Arial" panose="020B0604020202020204" pitchFamily="34" charset="0"/>
                <a:cs typeface="Arial" panose="020B0604020202020204" pitchFamily="34" charset="0"/>
              </a:rPr>
              <a:t>Oui</a:t>
            </a:r>
          </a:p>
        </p:txBody>
      </p:sp>
    </p:spTree>
    <p:extLst>
      <p:ext uri="{BB962C8B-B14F-4D97-AF65-F5344CB8AC3E}">
        <p14:creationId xmlns:p14="http://schemas.microsoft.com/office/powerpoint/2010/main" val="9169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8" grpId="0"/>
      <p:bldP spid="9"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4A57-0F97-F164-73FB-9B5A38C4FE1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F5848B5-13CE-75D7-1B35-DAAC41FBBDB9}"/>
              </a:ext>
            </a:extLst>
          </p:cNvPr>
          <p:cNvSpPr/>
          <p:nvPr/>
        </p:nvSpPr>
        <p:spPr>
          <a:xfrm>
            <a:off x="2860639" y="1846994"/>
            <a:ext cx="2563969" cy="923072"/>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 sz="1600" dirty="0">
                <a:solidFill>
                  <a:srgbClr val="000000"/>
                </a:solidFill>
                <a:latin typeface="Arial" panose="020B0604020202020204" pitchFamily="34" charset="0"/>
                <a:cs typeface="Arial" panose="020B0604020202020204" pitchFamily="34" charset="0"/>
              </a:rPr>
              <a:t>Comprendre les risques mondiaux liés aux infections vectorielles.</a:t>
            </a:r>
            <a:endParaRPr lang="en-GB" sz="1600" dirty="0">
              <a:solidFill>
                <a:srgbClr val="000000"/>
              </a:solidFill>
              <a:cs typeface="Arial" panose="020B0604020202020204" pitchFamily="34" charset="0"/>
            </a:endParaRPr>
          </a:p>
        </p:txBody>
      </p:sp>
      <p:sp>
        <p:nvSpPr>
          <p:cNvPr id="5" name="Rounded Rectangle 4">
            <a:extLst>
              <a:ext uri="{FF2B5EF4-FFF2-40B4-BE49-F238E27FC236}">
                <a16:creationId xmlns:a16="http://schemas.microsoft.com/office/drawing/2014/main" id="{4143D500-0E7E-C3A5-9908-8BA49D788E32}"/>
              </a:ext>
            </a:extLst>
          </p:cNvPr>
          <p:cNvSpPr/>
          <p:nvPr/>
        </p:nvSpPr>
        <p:spPr>
          <a:xfrm>
            <a:off x="351439" y="2010649"/>
            <a:ext cx="2355422" cy="923072"/>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 sz="1600" dirty="0">
                <a:solidFill>
                  <a:srgbClr val="000000"/>
                </a:solidFill>
                <a:latin typeface="Arial" panose="020B0604020202020204" pitchFamily="34" charset="0"/>
                <a:cs typeface="Arial" panose="020B0604020202020204" pitchFamily="34" charset="0"/>
              </a:rPr>
              <a:t>Comprendre les cycles de vie des moustiques et des tiques</a:t>
            </a:r>
          </a:p>
        </p:txBody>
      </p:sp>
      <p:sp>
        <p:nvSpPr>
          <p:cNvPr id="7" name="Rounded Rectangle 6">
            <a:extLst>
              <a:ext uri="{FF2B5EF4-FFF2-40B4-BE49-F238E27FC236}">
                <a16:creationId xmlns:a16="http://schemas.microsoft.com/office/drawing/2014/main" id="{738CC775-C688-3666-A3EE-8210D6F30C95}"/>
              </a:ext>
            </a:extLst>
          </p:cNvPr>
          <p:cNvSpPr/>
          <p:nvPr/>
        </p:nvSpPr>
        <p:spPr>
          <a:xfrm>
            <a:off x="351439" y="3105212"/>
            <a:ext cx="2355423" cy="1372300"/>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 sz="1600" dirty="0">
                <a:solidFill>
                  <a:srgbClr val="000000"/>
                </a:solidFill>
                <a:latin typeface="Arial" panose="020B0604020202020204" pitchFamily="34" charset="0"/>
                <a:cs typeface="Arial" panose="020B0604020202020204" pitchFamily="34" charset="0"/>
              </a:rPr>
              <a:t>Comprendre comment les moustiques et les tiques transmettent les infections et comment s'en prémunir.</a:t>
            </a:r>
          </a:p>
        </p:txBody>
      </p:sp>
      <p:sp>
        <p:nvSpPr>
          <p:cNvPr id="9" name="Rounded Rectangle 8">
            <a:extLst>
              <a:ext uri="{FF2B5EF4-FFF2-40B4-BE49-F238E27FC236}">
                <a16:creationId xmlns:a16="http://schemas.microsoft.com/office/drawing/2014/main" id="{B0D3E812-05FE-3F22-CD43-E7C12D315DD9}"/>
              </a:ext>
            </a:extLst>
          </p:cNvPr>
          <p:cNvSpPr/>
          <p:nvPr/>
        </p:nvSpPr>
        <p:spPr>
          <a:xfrm>
            <a:off x="2830683" y="2894900"/>
            <a:ext cx="2563969" cy="210686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 sz="1600" dirty="0">
                <a:solidFill>
                  <a:srgbClr val="000000"/>
                </a:solidFill>
                <a:latin typeface="Arial" panose="020B0604020202020204" pitchFamily="34" charset="0"/>
                <a:cs typeface="Arial" panose="020B0604020202020204" pitchFamily="34" charset="0"/>
              </a:rPr>
              <a:t>Comprendre comment les changements climatiques, les voyages internationaux et l'urbanisation ont affecté la propagation des vecteurs et des infections vectorielles.</a:t>
            </a:r>
          </a:p>
        </p:txBody>
      </p:sp>
      <p:sp>
        <p:nvSpPr>
          <p:cNvPr id="12" name="Rounded Rectangle 11">
            <a:extLst>
              <a:ext uri="{FF2B5EF4-FFF2-40B4-BE49-F238E27FC236}">
                <a16:creationId xmlns:a16="http://schemas.microsoft.com/office/drawing/2014/main" id="{10D50B00-7539-02A8-BADE-E10197E80B03}"/>
              </a:ext>
            </a:extLst>
          </p:cNvPr>
          <p:cNvSpPr/>
          <p:nvPr/>
        </p:nvSpPr>
        <p:spPr>
          <a:xfrm>
            <a:off x="5578386" y="1821980"/>
            <a:ext cx="3274087" cy="118639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 sz="1600" dirty="0">
                <a:solidFill>
                  <a:srgbClr val="000000"/>
                </a:solidFill>
                <a:latin typeface="Arial" panose="020B0604020202020204" pitchFamily="34" charset="0"/>
                <a:cs typeface="Arial" panose="020B0604020202020204" pitchFamily="34" charset="0"/>
              </a:rPr>
              <a:t>Être capable d'identifier et de différencier les divers signes et symptômes des infections vectorielles.</a:t>
            </a:r>
            <a:endParaRPr lang="en-GB" sz="1600" dirty="0">
              <a:solidFill>
                <a:srgbClr val="000000"/>
              </a:solidFill>
              <a:cs typeface="Arial" panose="020B0604020202020204" pitchFamily="34" charset="0"/>
            </a:endParaRPr>
          </a:p>
        </p:txBody>
      </p:sp>
      <p:sp>
        <p:nvSpPr>
          <p:cNvPr id="2" name="Text Placeholder 1">
            <a:extLst>
              <a:ext uri="{FF2B5EF4-FFF2-40B4-BE49-F238E27FC236}">
                <a16:creationId xmlns:a16="http://schemas.microsoft.com/office/drawing/2014/main" id="{9FA5DC8D-FC81-18CB-3564-53A788310ADF}"/>
              </a:ext>
            </a:extLst>
          </p:cNvPr>
          <p:cNvSpPr>
            <a:spLocks noGrp="1"/>
          </p:cNvSpPr>
          <p:nvPr>
            <p:ph type="body" sz="quarter" idx="10"/>
          </p:nvPr>
        </p:nvSpPr>
        <p:spPr>
          <a:xfrm>
            <a:off x="277980" y="245372"/>
            <a:ext cx="8567737" cy="646112"/>
          </a:xfrm>
        </p:spPr>
        <p:txBody>
          <a:bodyPr/>
          <a:lstStyle/>
          <a:p>
            <a:r>
              <a:rPr lang="fr" dirty="0">
                <a:solidFill>
                  <a:schemeClr val="bg1"/>
                </a:solidFill>
              </a:rPr>
              <a:t>Objectifs d'apprentissage</a:t>
            </a:r>
          </a:p>
        </p:txBody>
      </p:sp>
      <p:sp>
        <p:nvSpPr>
          <p:cNvPr id="3" name="Content Placeholder 2">
            <a:extLst>
              <a:ext uri="{FF2B5EF4-FFF2-40B4-BE49-F238E27FC236}">
                <a16:creationId xmlns:a16="http://schemas.microsoft.com/office/drawing/2014/main" id="{A99221EC-7A29-00D5-D658-4C70174B7200}"/>
              </a:ext>
            </a:extLst>
          </p:cNvPr>
          <p:cNvSpPr txBox="1">
            <a:spLocks/>
          </p:cNvSpPr>
          <p:nvPr/>
        </p:nvSpPr>
        <p:spPr>
          <a:xfrm>
            <a:off x="307658" y="1369218"/>
            <a:ext cx="4798408" cy="348371"/>
          </a:xfrm>
          <a:prstGeom prst="rect">
            <a:avLst/>
          </a:prstGeom>
        </p:spPr>
        <p:txBody>
          <a:bodyPr l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 sz="1800" b="1" dirty="0">
                <a:solidFill>
                  <a:srgbClr val="000000"/>
                </a:solidFill>
              </a:rPr>
              <a:t>À la fin de cette leçon, tous les élèves seront capables de :</a:t>
            </a:r>
            <a:endParaRPr lang="en-GB" sz="1800" dirty="0">
              <a:solidFill>
                <a:srgbClr val="000000"/>
              </a:solidFill>
            </a:endParaRPr>
          </a:p>
        </p:txBody>
      </p:sp>
      <p:sp>
        <p:nvSpPr>
          <p:cNvPr id="6" name="Rounded Rectangle 5">
            <a:extLst>
              <a:ext uri="{FF2B5EF4-FFF2-40B4-BE49-F238E27FC236}">
                <a16:creationId xmlns:a16="http://schemas.microsoft.com/office/drawing/2014/main" id="{69C2E69C-8DE7-5F98-5A26-89339AAF7B6D}"/>
              </a:ext>
            </a:extLst>
          </p:cNvPr>
          <p:cNvSpPr/>
          <p:nvPr/>
        </p:nvSpPr>
        <p:spPr>
          <a:xfrm>
            <a:off x="5578386" y="3388676"/>
            <a:ext cx="3267331" cy="118639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t" anchorCtr="0"/>
          <a:lstStyle/>
          <a:p>
            <a:r>
              <a:rPr lang="fr" sz="1600" dirty="0">
                <a:solidFill>
                  <a:srgbClr val="000000"/>
                </a:solidFill>
                <a:latin typeface="Arial" panose="020B0604020202020204" pitchFamily="34" charset="0"/>
                <a:cs typeface="Arial" panose="020B0604020202020204" pitchFamily="34" charset="0"/>
              </a:rPr>
              <a:t>Comprendre l’effet des infections vectorielles sur la santé humaine, les animaux et l’environnement en général.</a:t>
            </a:r>
            <a:endParaRPr lang="en-GB" sz="1600" dirty="0">
              <a:latin typeface="Arial" panose="020B0604020202020204" pitchFamily="34" charset="0"/>
              <a:cs typeface="Arial" panose="020B0604020202020204" pitchFamily="34" charset="0"/>
            </a:endParaRPr>
          </a:p>
          <a:p>
            <a:endParaRPr lang="en-GB"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64117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F6B9-F74F-5187-D9C5-35A331D26A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5025B0-F0FB-3AB3-DE0A-3A014ED0C40B}"/>
              </a:ext>
            </a:extLst>
          </p:cNvPr>
          <p:cNvSpPr>
            <a:spLocks noGrp="1"/>
          </p:cNvSpPr>
          <p:nvPr>
            <p:ph type="body" sz="quarter" idx="10"/>
          </p:nvPr>
        </p:nvSpPr>
        <p:spPr>
          <a:ln>
            <a:noFill/>
          </a:ln>
        </p:spPr>
        <p:txBody>
          <a:bodyPr>
            <a:normAutofit fontScale="85000" lnSpcReduction="20000"/>
          </a:bodyPr>
          <a:lstStyle/>
          <a:p>
            <a:r>
              <a:rPr lang="fr" dirty="0">
                <a:solidFill>
                  <a:schemeClr val="bg1"/>
                </a:solidFill>
              </a:rPr>
              <a:t>Facteurs influençant la propagation des infections vectorielles</a:t>
            </a:r>
          </a:p>
        </p:txBody>
      </p:sp>
      <p:sp>
        <p:nvSpPr>
          <p:cNvPr id="5" name="TextBox 4">
            <a:extLst>
              <a:ext uri="{FF2B5EF4-FFF2-40B4-BE49-F238E27FC236}">
                <a16:creationId xmlns:a16="http://schemas.microsoft.com/office/drawing/2014/main" id="{756A8274-CB71-66EB-318D-6FCBA1DA7277}"/>
              </a:ext>
            </a:extLst>
          </p:cNvPr>
          <p:cNvSpPr txBox="1"/>
          <p:nvPr/>
        </p:nvSpPr>
        <p:spPr>
          <a:xfrm>
            <a:off x="261937" y="1214760"/>
            <a:ext cx="6511003" cy="923330"/>
          </a:xfrm>
          <a:prstGeom prst="rect">
            <a:avLst/>
          </a:prstGeom>
          <a:noFill/>
        </p:spPr>
        <p:txBody>
          <a:bodyPr wrap="square" lIns="0">
            <a:spAutoFit/>
          </a:bodyPr>
          <a:lstStyle/>
          <a:p>
            <a:pPr lvl="0"/>
            <a:r>
              <a:rPr lang="fr" b="1" dirty="0">
                <a:solidFill>
                  <a:srgbClr val="000000"/>
                </a:solidFill>
                <a:latin typeface="Arial" panose="020B0604020202020204" pitchFamily="34" charset="0"/>
                <a:cs typeface="Arial" panose="020B0604020202020204" pitchFamily="34" charset="0"/>
              </a:rPr>
              <a:t>Pouvez-vous citer d'autres facteurs environnementaux qui influent sur la propagation des vecteurs et des infections vectorielles ?</a:t>
            </a:r>
          </a:p>
        </p:txBody>
      </p:sp>
      <p:grpSp>
        <p:nvGrpSpPr>
          <p:cNvPr id="11" name="Group 10">
            <a:extLst>
              <a:ext uri="{FF2B5EF4-FFF2-40B4-BE49-F238E27FC236}">
                <a16:creationId xmlns:a16="http://schemas.microsoft.com/office/drawing/2014/main" id="{3ADE6467-F8E6-B781-ADA8-5C90640D1666}"/>
              </a:ext>
            </a:extLst>
          </p:cNvPr>
          <p:cNvGrpSpPr/>
          <p:nvPr/>
        </p:nvGrpSpPr>
        <p:grpSpPr>
          <a:xfrm>
            <a:off x="973006" y="2233999"/>
            <a:ext cx="2413551" cy="1299712"/>
            <a:chOff x="-428014" y="882957"/>
            <a:chExt cx="2413551" cy="1299712"/>
          </a:xfrm>
          <a:solidFill>
            <a:srgbClr val="732B8F"/>
          </a:solidFill>
        </p:grpSpPr>
        <p:sp>
          <p:nvSpPr>
            <p:cNvPr id="12" name="Triangle 11">
              <a:extLst>
                <a:ext uri="{FF2B5EF4-FFF2-40B4-BE49-F238E27FC236}">
                  <a16:creationId xmlns:a16="http://schemas.microsoft.com/office/drawing/2014/main" id="{86497800-9A5A-B427-9A03-AB1FFFC5E7DD}"/>
                </a:ext>
              </a:extLst>
            </p:cNvPr>
            <p:cNvSpPr/>
            <p:nvPr/>
          </p:nvSpPr>
          <p:spPr>
            <a:xfrm rot="12615514">
              <a:off x="-16618" y="1488154"/>
              <a:ext cx="474872" cy="694515"/>
            </a:xfrm>
            <a:prstGeom prst="triangle">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13" name="Rounded Rectangle 12">
              <a:extLst>
                <a:ext uri="{FF2B5EF4-FFF2-40B4-BE49-F238E27FC236}">
                  <a16:creationId xmlns:a16="http://schemas.microsoft.com/office/drawing/2014/main" id="{78E3F05D-1A67-FC93-A9EF-771583145E57}"/>
                </a:ext>
              </a:extLst>
            </p:cNvPr>
            <p:cNvSpPr/>
            <p:nvPr/>
          </p:nvSpPr>
          <p:spPr>
            <a:xfrm>
              <a:off x="-428014" y="882957"/>
              <a:ext cx="2413551" cy="841120"/>
            </a:xfrm>
            <a:prstGeom prst="roundRect">
              <a:avLst>
                <a:gd name="adj" fmla="val 6959"/>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err="1">
                  <a:latin typeface="Arial" panose="020B0604020202020204" pitchFamily="34" charset="0"/>
                  <a:cs typeface="Arial" panose="020B0604020202020204" pitchFamily="34" charset="0"/>
                </a:rPr>
                <a:t>Urbanisation</a:t>
              </a:r>
              <a:endParaRPr lang="en-US" b="1" dirty="0"/>
            </a:p>
          </p:txBody>
        </p:sp>
      </p:grpSp>
      <p:grpSp>
        <p:nvGrpSpPr>
          <p:cNvPr id="14" name="Group 13">
            <a:extLst>
              <a:ext uri="{FF2B5EF4-FFF2-40B4-BE49-F238E27FC236}">
                <a16:creationId xmlns:a16="http://schemas.microsoft.com/office/drawing/2014/main" id="{2CCE554D-54C8-3FC6-AF1A-6505B1BEF35F}"/>
              </a:ext>
            </a:extLst>
          </p:cNvPr>
          <p:cNvGrpSpPr/>
          <p:nvPr/>
        </p:nvGrpSpPr>
        <p:grpSpPr>
          <a:xfrm>
            <a:off x="6047726" y="2050686"/>
            <a:ext cx="2123268" cy="1410805"/>
            <a:chOff x="4952756" y="754723"/>
            <a:chExt cx="2268384" cy="1273410"/>
          </a:xfrm>
          <a:solidFill>
            <a:srgbClr val="5B225F"/>
          </a:solidFill>
        </p:grpSpPr>
        <p:sp>
          <p:nvSpPr>
            <p:cNvPr id="15" name="Triangle 14">
              <a:extLst>
                <a:ext uri="{FF2B5EF4-FFF2-40B4-BE49-F238E27FC236}">
                  <a16:creationId xmlns:a16="http://schemas.microsoft.com/office/drawing/2014/main" id="{15DC01D6-4FB3-BE59-A9D4-906144B86E91}"/>
                </a:ext>
              </a:extLst>
            </p:cNvPr>
            <p:cNvSpPr/>
            <p:nvPr/>
          </p:nvSpPr>
          <p:spPr>
            <a:xfrm rot="8659046">
              <a:off x="6551098" y="1333618"/>
              <a:ext cx="474872" cy="69451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2000" b="1" dirty="0"/>
            </a:p>
          </p:txBody>
        </p:sp>
        <p:sp>
          <p:nvSpPr>
            <p:cNvPr id="16" name="Rounded Rectangle 15">
              <a:extLst>
                <a:ext uri="{FF2B5EF4-FFF2-40B4-BE49-F238E27FC236}">
                  <a16:creationId xmlns:a16="http://schemas.microsoft.com/office/drawing/2014/main" id="{A66291FC-79B4-D130-8D09-39FDE1F3070E}"/>
                </a:ext>
              </a:extLst>
            </p:cNvPr>
            <p:cNvSpPr/>
            <p:nvPr/>
          </p:nvSpPr>
          <p:spPr>
            <a:xfrm>
              <a:off x="4952756" y="754723"/>
              <a:ext cx="2268384" cy="759206"/>
            </a:xfrm>
            <a:prstGeom prst="roundRect">
              <a:avLst>
                <a:gd name="adj" fmla="val 6959"/>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latin typeface="Arial" panose="020B0604020202020204" pitchFamily="34" charset="0"/>
                  <a:cs typeface="Arial" panose="020B0604020202020204" pitchFamily="34" charset="0"/>
                </a:rPr>
                <a:t>Voyages internationaux</a:t>
              </a:r>
              <a:endParaRPr lang="en-GB" b="1"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A4FDE318-9D25-EA31-8DED-0A644ABF2E75}"/>
              </a:ext>
            </a:extLst>
          </p:cNvPr>
          <p:cNvGrpSpPr/>
          <p:nvPr/>
        </p:nvGrpSpPr>
        <p:grpSpPr>
          <a:xfrm>
            <a:off x="3386557" y="3518899"/>
            <a:ext cx="2876674" cy="1324241"/>
            <a:chOff x="3386557" y="3518899"/>
            <a:chExt cx="2876674" cy="1324241"/>
          </a:xfrm>
        </p:grpSpPr>
        <p:sp>
          <p:nvSpPr>
            <p:cNvPr id="21" name="Triangle 20">
              <a:extLst>
                <a:ext uri="{FF2B5EF4-FFF2-40B4-BE49-F238E27FC236}">
                  <a16:creationId xmlns:a16="http://schemas.microsoft.com/office/drawing/2014/main" id="{3C844842-68D3-5371-6209-63B222F398F1}"/>
                </a:ext>
              </a:extLst>
            </p:cNvPr>
            <p:cNvSpPr/>
            <p:nvPr/>
          </p:nvSpPr>
          <p:spPr>
            <a:xfrm rot="12954951">
              <a:off x="3545116" y="4148625"/>
              <a:ext cx="474872" cy="694515"/>
            </a:xfrm>
            <a:prstGeom prst="triangle">
              <a:avLst/>
            </a:prstGeom>
            <a:solidFill>
              <a:srgbClr val="8A33AC"/>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22" name="Rounded Rectangle 21">
              <a:extLst>
                <a:ext uri="{FF2B5EF4-FFF2-40B4-BE49-F238E27FC236}">
                  <a16:creationId xmlns:a16="http://schemas.microsoft.com/office/drawing/2014/main" id="{6763B83B-9D9D-585F-4D41-93B942AEC07C}"/>
                </a:ext>
              </a:extLst>
            </p:cNvPr>
            <p:cNvSpPr/>
            <p:nvPr/>
          </p:nvSpPr>
          <p:spPr>
            <a:xfrm>
              <a:off x="3386557" y="3518899"/>
              <a:ext cx="2876674" cy="841033"/>
            </a:xfrm>
            <a:prstGeom prst="roundRect">
              <a:avLst>
                <a:gd name="adj" fmla="val 6959"/>
              </a:avLst>
            </a:prstGeom>
            <a:solidFill>
              <a:srgbClr val="8A33AC"/>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latin typeface="Arial" panose="020B0604020202020204" pitchFamily="34" charset="0"/>
                  <a:cs typeface="Arial" panose="020B0604020202020204" pitchFamily="34" charset="0"/>
                </a:rPr>
                <a:t>Changement d’utilisation des terres  </a:t>
              </a:r>
              <a:endParaRPr lang="en-GB"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67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BB73-D7C4-E182-FEB8-1D454A0FBD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49A3BEC-F97F-6719-E87C-3470C4AABD73}"/>
              </a:ext>
            </a:extLst>
          </p:cNvPr>
          <p:cNvSpPr>
            <a:spLocks noGrp="1"/>
          </p:cNvSpPr>
          <p:nvPr>
            <p:ph type="body" sz="quarter" idx="10"/>
          </p:nvPr>
        </p:nvSpPr>
        <p:spPr>
          <a:ln>
            <a:noFill/>
          </a:ln>
        </p:spPr>
        <p:txBody>
          <a:bodyPr/>
          <a:lstStyle/>
          <a:p>
            <a:r>
              <a:rPr lang="fr" dirty="0">
                <a:solidFill>
                  <a:schemeClr val="bg1"/>
                </a:solidFill>
              </a:rPr>
              <a:t>Effets des infections vectorielles</a:t>
            </a:r>
          </a:p>
        </p:txBody>
      </p:sp>
      <p:sp>
        <p:nvSpPr>
          <p:cNvPr id="3" name="Rounded Rectangle 2">
            <a:extLst>
              <a:ext uri="{FF2B5EF4-FFF2-40B4-BE49-F238E27FC236}">
                <a16:creationId xmlns:a16="http://schemas.microsoft.com/office/drawing/2014/main" id="{5EBEE324-0323-88A7-4FAF-8AA6BCB45C87}"/>
              </a:ext>
            </a:extLst>
          </p:cNvPr>
          <p:cNvSpPr/>
          <p:nvPr/>
        </p:nvSpPr>
        <p:spPr>
          <a:xfrm>
            <a:off x="261938" y="1450401"/>
            <a:ext cx="8567737" cy="1192011"/>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b="1" dirty="0">
                <a:solidFill>
                  <a:srgbClr val="000000"/>
                </a:solidFill>
                <a:latin typeface="Arial" panose="020B0604020202020204" pitchFamily="34" charset="0"/>
                <a:cs typeface="Arial" panose="020B0604020202020204" pitchFamily="34" charset="0"/>
              </a:rPr>
              <a:t>Quels sont les effets des vecteurs et des infections vectorielles sur l'environnement, les plantes, les animaux et les humains ?</a:t>
            </a:r>
            <a:endParaRPr lang="en-GB" b="1"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952A4C7C-4581-59F3-7417-9C308A704465}"/>
              </a:ext>
            </a:extLst>
          </p:cNvPr>
          <p:cNvSpPr/>
          <p:nvPr/>
        </p:nvSpPr>
        <p:spPr>
          <a:xfrm>
            <a:off x="4628102" y="2820742"/>
            <a:ext cx="4201573" cy="15226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Comment pouvons-nous lutter contre la propagation des infections vectorielles ?</a:t>
            </a:r>
            <a:endParaRPr lang="en-GB" sz="1600" b="1" dirty="0">
              <a:solidFill>
                <a:srgbClr val="00000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71E7BFAF-E49A-CBB6-E8F4-027515A94959}"/>
              </a:ext>
            </a:extLst>
          </p:cNvPr>
          <p:cNvSpPr/>
          <p:nvPr/>
        </p:nvSpPr>
        <p:spPr>
          <a:xfrm>
            <a:off x="261939" y="2820742"/>
            <a:ext cx="4201573" cy="15226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Quels sont les impacts socio-économiques probables des infections vectorielles ?</a:t>
            </a:r>
          </a:p>
        </p:txBody>
      </p:sp>
    </p:spTree>
    <p:extLst>
      <p:ext uri="{BB962C8B-B14F-4D97-AF65-F5344CB8AC3E}">
        <p14:creationId xmlns:p14="http://schemas.microsoft.com/office/powerpoint/2010/main" val="224140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98FE2-FF19-6C0E-FF37-717025368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0D992-4202-23FB-D597-58100FFEC54D}"/>
              </a:ext>
            </a:extLst>
          </p:cNvPr>
          <p:cNvSpPr>
            <a:spLocks noGrp="1"/>
          </p:cNvSpPr>
          <p:nvPr>
            <p:ph type="title"/>
          </p:nvPr>
        </p:nvSpPr>
        <p:spPr>
          <a:xfrm>
            <a:off x="307725" y="1520850"/>
            <a:ext cx="7578648" cy="2101799"/>
          </a:xfrm>
        </p:spPr>
        <p:txBody>
          <a:bodyPr>
            <a:noAutofit/>
          </a:bodyPr>
          <a:lstStyle/>
          <a:p>
            <a:r>
              <a:rPr lang="fr" sz="4800" dirty="0"/>
              <a:t>Activité 2 : </a:t>
            </a:r>
            <a:br>
              <a:rPr lang="en-US" sz="4800" dirty="0"/>
            </a:br>
            <a:r>
              <a:rPr lang="fr" sz="4800" b="0" dirty="0"/>
              <a:t>Impact des vecteurs – Explorer les défis mondiaux en matière de santé</a:t>
            </a:r>
            <a:endParaRPr lang="en-US" sz="4800" dirty="0"/>
          </a:p>
        </p:txBody>
      </p:sp>
      <p:sp>
        <p:nvSpPr>
          <p:cNvPr id="3" name="Footer Placeholder 2">
            <a:extLst>
              <a:ext uri="{FF2B5EF4-FFF2-40B4-BE49-F238E27FC236}">
                <a16:creationId xmlns:a16="http://schemas.microsoft.com/office/drawing/2014/main" id="{6AC8627D-5FA2-5D30-C534-011396D75483}"/>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183311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E7E7DF8-58D9-4771-4D82-BB28B4B1CBC2}"/>
              </a:ext>
            </a:extLst>
          </p:cNvPr>
          <p:cNvSpPr>
            <a:spLocks noGrp="1"/>
          </p:cNvSpPr>
          <p:nvPr>
            <p:ph type="ftr" sz="quarter" idx="11"/>
          </p:nvPr>
        </p:nvSpPr>
        <p:spPr/>
        <p:txBody>
          <a:bodyPr/>
          <a:lstStyle/>
          <a:p>
            <a:r>
              <a:rPr lang="fr"/>
              <a:t>e-Bug.eu</a:t>
            </a:r>
          </a:p>
          <a:p>
            <a:endParaRPr lang="en-GB" dirty="0"/>
          </a:p>
        </p:txBody>
      </p:sp>
      <p:sp>
        <p:nvSpPr>
          <p:cNvPr id="7" name="Content Placeholder 19">
            <a:extLst>
              <a:ext uri="{FF2B5EF4-FFF2-40B4-BE49-F238E27FC236}">
                <a16:creationId xmlns:a16="http://schemas.microsoft.com/office/drawing/2014/main" id="{A03DC814-555C-2090-90CF-CE0C2B70197C}"/>
              </a:ext>
            </a:extLst>
          </p:cNvPr>
          <p:cNvSpPr>
            <a:spLocks noGrp="1"/>
          </p:cNvSpPr>
          <p:nvPr>
            <p:ph idx="1"/>
          </p:nvPr>
        </p:nvSpPr>
        <p:spPr>
          <a:xfrm>
            <a:off x="593038" y="1395011"/>
            <a:ext cx="2150674" cy="2112112"/>
          </a:xfrm>
        </p:spPr>
        <p:txBody>
          <a:bodyPr>
            <a:noAutofit/>
          </a:bodyPr>
          <a:lstStyle/>
          <a:p>
            <a:r>
              <a:rPr lang="fr" sz="1400" dirty="0"/>
              <a:t>Votre professeur vous indiquera quelques sujets de recherche.</a:t>
            </a:r>
          </a:p>
        </p:txBody>
      </p:sp>
      <p:sp>
        <p:nvSpPr>
          <p:cNvPr id="8" name="Content Placeholder 20">
            <a:extLst>
              <a:ext uri="{FF2B5EF4-FFF2-40B4-BE49-F238E27FC236}">
                <a16:creationId xmlns:a16="http://schemas.microsoft.com/office/drawing/2014/main" id="{945F2662-D5A6-97E0-8681-E57758B05B53}"/>
              </a:ext>
            </a:extLst>
          </p:cNvPr>
          <p:cNvSpPr>
            <a:spLocks noGrp="1"/>
          </p:cNvSpPr>
          <p:nvPr>
            <p:ph idx="12"/>
          </p:nvPr>
        </p:nvSpPr>
        <p:spPr>
          <a:xfrm>
            <a:off x="2750327" y="1395010"/>
            <a:ext cx="2013582" cy="2112113"/>
          </a:xfrm>
        </p:spPr>
        <p:txBody>
          <a:bodyPr/>
          <a:lstStyle/>
          <a:p>
            <a:r>
              <a:rPr lang="fr" sz="1400" dirty="0"/>
              <a:t>Un sujet vous sera attribué, ou vous pourrez en choisir un.</a:t>
            </a:r>
          </a:p>
          <a:p>
            <a:pPr marL="185738" indent="-185738">
              <a:buFont typeface="+mj-lt"/>
              <a:buAutoNum type="arabicPeriod" startAt="2"/>
            </a:pPr>
            <a:endParaRPr lang="en-GB" dirty="0"/>
          </a:p>
        </p:txBody>
      </p:sp>
      <p:sp>
        <p:nvSpPr>
          <p:cNvPr id="9" name="Content Placeholder 21">
            <a:extLst>
              <a:ext uri="{FF2B5EF4-FFF2-40B4-BE49-F238E27FC236}">
                <a16:creationId xmlns:a16="http://schemas.microsoft.com/office/drawing/2014/main" id="{3108EEA3-1DB8-C8A3-73F5-44461FDAACF0}"/>
              </a:ext>
            </a:extLst>
          </p:cNvPr>
          <p:cNvSpPr>
            <a:spLocks noGrp="1"/>
          </p:cNvSpPr>
          <p:nvPr>
            <p:ph idx="13"/>
          </p:nvPr>
        </p:nvSpPr>
        <p:spPr>
          <a:xfrm>
            <a:off x="4773401" y="1395011"/>
            <a:ext cx="1808583" cy="1681202"/>
          </a:xfrm>
        </p:spPr>
        <p:txBody>
          <a:bodyPr>
            <a:normAutofit/>
          </a:bodyPr>
          <a:lstStyle/>
          <a:p>
            <a:r>
              <a:rPr lang="fr" sz="1400" dirty="0"/>
              <a:t>Effectuez des recherches sur </a:t>
            </a:r>
            <a:br>
              <a:rPr lang="en-GB" sz="1400" dirty="0"/>
            </a:br>
            <a:r>
              <a:rPr lang="fr" sz="1400" dirty="0"/>
              <a:t>le sujet donné.</a:t>
            </a:r>
          </a:p>
        </p:txBody>
      </p:sp>
      <p:sp>
        <p:nvSpPr>
          <p:cNvPr id="10" name="Text Placeholder 4">
            <a:extLst>
              <a:ext uri="{FF2B5EF4-FFF2-40B4-BE49-F238E27FC236}">
                <a16:creationId xmlns:a16="http://schemas.microsoft.com/office/drawing/2014/main" id="{F827608D-A575-C35D-4E32-4C287B858692}"/>
              </a:ext>
            </a:extLst>
          </p:cNvPr>
          <p:cNvSpPr>
            <a:spLocks noGrp="1"/>
          </p:cNvSpPr>
          <p:nvPr>
            <p:ph type="body" sz="quarter" idx="10"/>
          </p:nvPr>
        </p:nvSpPr>
        <p:spPr>
          <a:xfrm>
            <a:off x="261938" y="263740"/>
            <a:ext cx="8567737" cy="646112"/>
          </a:xfrm>
        </p:spPr>
        <p:txBody>
          <a:bodyPr lIns="0" anchor="ctr" anchorCtr="0">
            <a:normAutofit/>
          </a:bodyPr>
          <a:lstStyle>
            <a:lvl1pPr>
              <a:buNone/>
              <a:defRPr sz="2800" b="1"/>
            </a:lvl1pPr>
          </a:lstStyle>
          <a:p>
            <a:r>
              <a:rPr lang="fr" dirty="0">
                <a:solidFill>
                  <a:schemeClr val="bg1"/>
                </a:solidFill>
              </a:rPr>
              <a:t>Explorer les défis mondiaux en matière de santé</a:t>
            </a:r>
          </a:p>
        </p:txBody>
      </p:sp>
      <p:sp>
        <p:nvSpPr>
          <p:cNvPr id="11" name="Content Placeholder 21">
            <a:extLst>
              <a:ext uri="{FF2B5EF4-FFF2-40B4-BE49-F238E27FC236}">
                <a16:creationId xmlns:a16="http://schemas.microsoft.com/office/drawing/2014/main" id="{EC41D88C-81FF-187D-A9A9-1DBEC1D95039}"/>
              </a:ext>
            </a:extLst>
          </p:cNvPr>
          <p:cNvSpPr txBox="1">
            <a:spLocks/>
          </p:cNvSpPr>
          <p:nvPr/>
        </p:nvSpPr>
        <p:spPr>
          <a:xfrm>
            <a:off x="6252687" y="1395010"/>
            <a:ext cx="2167292" cy="142287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mj-lt"/>
              <a:buAutoNum type="arabicPeriod" startAt="3"/>
              <a:defRPr sz="1600" b="0" kern="1200">
                <a:solidFill>
                  <a:srgbClr val="00000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mj-lt"/>
              <a:buAutoNum type="arabicPeriod" startAt="4"/>
            </a:pPr>
            <a:r>
              <a:rPr lang="fr" sz="1400" dirty="0"/>
              <a:t>Présentez vos conclusions à la classe.</a:t>
            </a:r>
          </a:p>
        </p:txBody>
      </p:sp>
      <p:pic>
        <p:nvPicPr>
          <p:cNvPr id="12" name="Picture 11" descr="A whiteboard with a pie chart&#10;&#10;AI-generated content may be incorrect.">
            <a:extLst>
              <a:ext uri="{FF2B5EF4-FFF2-40B4-BE49-F238E27FC236}">
                <a16:creationId xmlns:a16="http://schemas.microsoft.com/office/drawing/2014/main" id="{2FE42096-F0E2-748F-3BDE-BFCE7F1BF9A0}"/>
              </a:ext>
            </a:extLst>
          </p:cNvPr>
          <p:cNvPicPr>
            <a:picLocks noChangeAspect="1"/>
          </p:cNvPicPr>
          <p:nvPr/>
        </p:nvPicPr>
        <p:blipFill>
          <a:blip r:embed="rId3" cstate="hqprint">
            <a:extLst>
              <a:ext uri="{28A0092B-C50C-407E-A947-70E740481C1C}">
                <a14:useLocalDpi xmlns:a14="http://schemas.microsoft.com/office/drawing/2010/main" val="0"/>
              </a:ext>
            </a:extLst>
          </a:blip>
          <a:srcRect l="30794" t="9944" r="24708" b="18041"/>
          <a:stretch>
            <a:fillRect/>
          </a:stretch>
        </p:blipFill>
        <p:spPr>
          <a:xfrm>
            <a:off x="6322074" y="2287535"/>
            <a:ext cx="1352576" cy="1643789"/>
          </a:xfrm>
          <a:prstGeom prst="rect">
            <a:avLst/>
          </a:prstGeom>
        </p:spPr>
      </p:pic>
      <p:pic>
        <p:nvPicPr>
          <p:cNvPr id="13" name="Picture 12" descr="A computer with a row of sticky notes&#10;&#10;AI-generated content may be incorrect.">
            <a:extLst>
              <a:ext uri="{FF2B5EF4-FFF2-40B4-BE49-F238E27FC236}">
                <a16:creationId xmlns:a16="http://schemas.microsoft.com/office/drawing/2014/main" id="{EA927933-967F-7125-D607-DFEEE92DBC1C}"/>
              </a:ext>
            </a:extLst>
          </p:cNvPr>
          <p:cNvPicPr>
            <a:picLocks noChangeAspect="1"/>
          </p:cNvPicPr>
          <p:nvPr/>
        </p:nvPicPr>
        <p:blipFill>
          <a:blip r:embed="rId4" cstate="hqprint">
            <a:extLst>
              <a:ext uri="{28A0092B-C50C-407E-A947-70E740481C1C}">
                <a14:useLocalDpi xmlns:a14="http://schemas.microsoft.com/office/drawing/2010/main" val="0"/>
              </a:ext>
            </a:extLst>
          </a:blip>
          <a:srcRect t="6231" r="43584" b="64221"/>
          <a:stretch>
            <a:fillRect/>
          </a:stretch>
        </p:blipFill>
        <p:spPr>
          <a:xfrm>
            <a:off x="949609" y="2430906"/>
            <a:ext cx="2234453" cy="878811"/>
          </a:xfrm>
          <a:prstGeom prst="rect">
            <a:avLst/>
          </a:prstGeom>
        </p:spPr>
      </p:pic>
      <p:pic>
        <p:nvPicPr>
          <p:cNvPr id="14" name="Picture 13" descr="A computer with a row of sticky notes&#10;&#10;AI-generated content may be incorrect.">
            <a:extLst>
              <a:ext uri="{FF2B5EF4-FFF2-40B4-BE49-F238E27FC236}">
                <a16:creationId xmlns:a16="http://schemas.microsoft.com/office/drawing/2014/main" id="{7C91E28F-B05D-D532-1CA8-07C6B3120580}"/>
              </a:ext>
            </a:extLst>
          </p:cNvPr>
          <p:cNvPicPr>
            <a:picLocks noChangeAspect="1"/>
          </p:cNvPicPr>
          <p:nvPr/>
        </p:nvPicPr>
        <p:blipFill>
          <a:blip r:embed="rId5" cstate="hqprint">
            <a:extLst>
              <a:ext uri="{28A0092B-C50C-407E-A947-70E740481C1C}">
                <a14:useLocalDpi xmlns:a14="http://schemas.microsoft.com/office/drawing/2010/main" val="0"/>
              </a:ext>
            </a:extLst>
          </a:blip>
          <a:srcRect l="37228" t="44014" r="6356" b="3724"/>
          <a:stretch>
            <a:fillRect/>
          </a:stretch>
        </p:blipFill>
        <p:spPr>
          <a:xfrm>
            <a:off x="3558663" y="2394504"/>
            <a:ext cx="1954448" cy="1359574"/>
          </a:xfrm>
          <a:prstGeom prst="rect">
            <a:avLst/>
          </a:prstGeom>
        </p:spPr>
      </p:pic>
    </p:spTree>
    <p:extLst>
      <p:ext uri="{BB962C8B-B14F-4D97-AF65-F5344CB8AC3E}">
        <p14:creationId xmlns:p14="http://schemas.microsoft.com/office/powerpoint/2010/main" val="41136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453DA-59F6-59F9-1538-D10608AC5D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19D9A4-C67E-A06B-B3D6-D90EFEB5ABBA}"/>
              </a:ext>
            </a:extLst>
          </p:cNvPr>
          <p:cNvSpPr>
            <a:spLocks noGrp="1"/>
          </p:cNvSpPr>
          <p:nvPr>
            <p:ph type="body" sz="quarter" idx="10"/>
          </p:nvPr>
        </p:nvSpPr>
        <p:spPr>
          <a:ln>
            <a:noFill/>
          </a:ln>
        </p:spPr>
        <p:txBody>
          <a:bodyPr/>
          <a:lstStyle/>
          <a:p>
            <a:r>
              <a:rPr lang="fr" dirty="0">
                <a:solidFill>
                  <a:schemeClr val="bg1"/>
                </a:solidFill>
              </a:rPr>
              <a:t>Explorer les défis mondiaux en matière de santé</a:t>
            </a:r>
          </a:p>
        </p:txBody>
      </p:sp>
      <p:sp>
        <p:nvSpPr>
          <p:cNvPr id="3" name="Rounded Rectangle 2">
            <a:extLst>
              <a:ext uri="{FF2B5EF4-FFF2-40B4-BE49-F238E27FC236}">
                <a16:creationId xmlns:a16="http://schemas.microsoft.com/office/drawing/2014/main" id="{5845A1B5-565E-BC00-8642-366A9B26D97D}"/>
              </a:ext>
            </a:extLst>
          </p:cNvPr>
          <p:cNvSpPr/>
          <p:nvPr/>
        </p:nvSpPr>
        <p:spPr>
          <a:xfrm>
            <a:off x="261939" y="1751799"/>
            <a:ext cx="4201574" cy="890613"/>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Que sont les vecteurs et exemples concrets d’infections</a:t>
            </a:r>
            <a:endParaRPr lang="en-GB" sz="1600" dirty="0">
              <a:solidFill>
                <a:srgbClr val="00000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EA1475F3-DB41-FC51-8F7C-C7997C3052A1}"/>
              </a:ext>
            </a:extLst>
          </p:cNvPr>
          <p:cNvSpPr/>
          <p:nvPr/>
        </p:nvSpPr>
        <p:spPr>
          <a:xfrm>
            <a:off x="4680489" y="2883280"/>
            <a:ext cx="4201573" cy="113765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Qu’est-ce que l’approche « Une seule santé » et comment peut-elle être appliquée ?</a:t>
            </a:r>
            <a:endParaRPr lang="en-GB" sz="1600" dirty="0">
              <a:solidFill>
                <a:srgbClr val="00000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5B3C1D0B-C4CF-CAB6-AF52-24E97FA5981A}"/>
              </a:ext>
            </a:extLst>
          </p:cNvPr>
          <p:cNvSpPr/>
          <p:nvPr/>
        </p:nvSpPr>
        <p:spPr>
          <a:xfrm>
            <a:off x="261939" y="2883280"/>
            <a:ext cx="4201573" cy="113765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Quel rôle jouent les voyages internationaux ?</a:t>
            </a:r>
            <a:endParaRPr lang="en-GB" sz="1600" dirty="0">
              <a:solidFill>
                <a:srgbClr val="00000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68F03DDC-67FB-E430-E920-B49EE6515742}"/>
              </a:ext>
            </a:extLst>
          </p:cNvPr>
          <p:cNvSpPr/>
          <p:nvPr/>
        </p:nvSpPr>
        <p:spPr>
          <a:xfrm>
            <a:off x="4680489" y="1751798"/>
            <a:ext cx="4201574" cy="890613"/>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Facteurs environnementaux et sociaux et leur influence sur la propagation des vecteurs</a:t>
            </a:r>
            <a:endParaRPr lang="en-GB" sz="16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1829F9-2E1A-E185-DC10-562CFE1FA574}"/>
              </a:ext>
            </a:extLst>
          </p:cNvPr>
          <p:cNvSpPr txBox="1"/>
          <p:nvPr/>
        </p:nvSpPr>
        <p:spPr>
          <a:xfrm>
            <a:off x="261937" y="1214760"/>
            <a:ext cx="6511003" cy="369332"/>
          </a:xfrm>
          <a:prstGeom prst="rect">
            <a:avLst/>
          </a:prstGeom>
          <a:noFill/>
        </p:spPr>
        <p:txBody>
          <a:bodyPr wrap="square" lIns="0">
            <a:spAutoFit/>
          </a:bodyPr>
          <a:lstStyle/>
          <a:p>
            <a:pPr lvl="0"/>
            <a:r>
              <a:rPr lang="fr" b="1" dirty="0">
                <a:solidFill>
                  <a:srgbClr val="000000"/>
                </a:solidFill>
                <a:latin typeface="Arial" panose="020B0604020202020204" pitchFamily="34" charset="0"/>
                <a:cs typeface="Arial" panose="020B0604020202020204" pitchFamily="34" charset="0"/>
              </a:rPr>
              <a:t>Explorez les affirmations suivantes…</a:t>
            </a:r>
          </a:p>
        </p:txBody>
      </p:sp>
      <p:sp>
        <p:nvSpPr>
          <p:cNvPr id="8" name="TextBox 7">
            <a:extLst>
              <a:ext uri="{FF2B5EF4-FFF2-40B4-BE49-F238E27FC236}">
                <a16:creationId xmlns:a16="http://schemas.microsoft.com/office/drawing/2014/main" id="{134BC93A-6EAD-3CBF-6D5A-A2FDABDC35F0}"/>
              </a:ext>
            </a:extLst>
          </p:cNvPr>
          <p:cNvSpPr txBox="1"/>
          <p:nvPr/>
        </p:nvSpPr>
        <p:spPr>
          <a:xfrm>
            <a:off x="2371059" y="4194427"/>
            <a:ext cx="6511003" cy="369332"/>
          </a:xfrm>
          <a:prstGeom prst="rect">
            <a:avLst/>
          </a:prstGeom>
          <a:noFill/>
        </p:spPr>
        <p:txBody>
          <a:bodyPr wrap="square" lIns="0">
            <a:spAutoFit/>
          </a:bodyPr>
          <a:lstStyle/>
          <a:p>
            <a:pPr lvl="0" algn="r"/>
            <a:r>
              <a:rPr lang="fr" b="1" dirty="0">
                <a:solidFill>
                  <a:srgbClr val="000000"/>
                </a:solidFill>
                <a:latin typeface="Arial" panose="020B0604020202020204" pitchFamily="34" charset="0"/>
                <a:cs typeface="Arial" panose="020B0604020202020204" pitchFamily="34" charset="0"/>
              </a:rPr>
              <a:t>Soyez prêt à présenter vos conclusions.</a:t>
            </a:r>
          </a:p>
        </p:txBody>
      </p:sp>
    </p:spTree>
    <p:extLst>
      <p:ext uri="{BB962C8B-B14F-4D97-AF65-F5344CB8AC3E}">
        <p14:creationId xmlns:p14="http://schemas.microsoft.com/office/powerpoint/2010/main" val="291724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40F2-45CB-A8E9-2A13-1E33E0020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E85C2-F83F-2139-B9BE-804BE15068A5}"/>
              </a:ext>
            </a:extLst>
          </p:cNvPr>
          <p:cNvSpPr>
            <a:spLocks noGrp="1"/>
          </p:cNvSpPr>
          <p:nvPr>
            <p:ph type="title"/>
          </p:nvPr>
        </p:nvSpPr>
        <p:spPr>
          <a:xfrm>
            <a:off x="322965" y="972210"/>
            <a:ext cx="7672459" cy="2101799"/>
          </a:xfrm>
        </p:spPr>
        <p:txBody>
          <a:bodyPr>
            <a:noAutofit/>
          </a:bodyPr>
          <a:lstStyle/>
          <a:p>
            <a:r>
              <a:rPr lang="fr" dirty="0"/>
              <a:t>Activités complémentaires</a:t>
            </a:r>
          </a:p>
        </p:txBody>
      </p:sp>
      <p:sp>
        <p:nvSpPr>
          <p:cNvPr id="3" name="Footer Placeholder 2">
            <a:extLst>
              <a:ext uri="{FF2B5EF4-FFF2-40B4-BE49-F238E27FC236}">
                <a16:creationId xmlns:a16="http://schemas.microsoft.com/office/drawing/2014/main" id="{84239516-5B66-9670-1AA0-1AB7B95141DB}"/>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123208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CA3C6-1618-BA80-3CB7-E8EB09670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B668FC-276A-42FF-ED44-4AB93F670BF0}"/>
              </a:ext>
            </a:extLst>
          </p:cNvPr>
          <p:cNvSpPr>
            <a:spLocks noGrp="1"/>
          </p:cNvSpPr>
          <p:nvPr>
            <p:ph type="title"/>
          </p:nvPr>
        </p:nvSpPr>
        <p:spPr>
          <a:xfrm>
            <a:off x="332109" y="2160930"/>
            <a:ext cx="7921875" cy="2101799"/>
          </a:xfrm>
        </p:spPr>
        <p:txBody>
          <a:bodyPr>
            <a:noAutofit/>
          </a:bodyPr>
          <a:lstStyle/>
          <a:p>
            <a:r>
              <a:rPr lang="fr" dirty="0"/>
              <a:t>Activité complémentaire 1 : </a:t>
            </a:r>
            <a:br>
              <a:rPr lang="en-US" dirty="0"/>
            </a:br>
            <a:r>
              <a:rPr lang="fr" b="0" dirty="0"/>
              <a:t>Découverte des infections</a:t>
            </a:r>
            <a:endParaRPr lang="en-US" dirty="0"/>
          </a:p>
        </p:txBody>
      </p:sp>
      <p:sp>
        <p:nvSpPr>
          <p:cNvPr id="3" name="Footer Placeholder 2">
            <a:extLst>
              <a:ext uri="{FF2B5EF4-FFF2-40B4-BE49-F238E27FC236}">
                <a16:creationId xmlns:a16="http://schemas.microsoft.com/office/drawing/2014/main" id="{894FB0BF-1E61-7932-4D20-3F28397AFEF3}"/>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2445778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3BD3B-3988-A1B7-4D22-F79CC58A4C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78DA60-F855-87C3-6453-FEACAA5CD4C8}"/>
              </a:ext>
            </a:extLst>
          </p:cNvPr>
          <p:cNvSpPr>
            <a:spLocks noGrp="1"/>
          </p:cNvSpPr>
          <p:nvPr>
            <p:ph type="body" sz="quarter" idx="10"/>
          </p:nvPr>
        </p:nvSpPr>
        <p:spPr>
          <a:ln>
            <a:noFill/>
          </a:ln>
        </p:spPr>
        <p:txBody>
          <a:bodyPr/>
          <a:lstStyle/>
          <a:p>
            <a:r>
              <a:rPr lang="fr" dirty="0">
                <a:solidFill>
                  <a:schemeClr val="bg1"/>
                </a:solidFill>
              </a:rPr>
              <a:t>Découverte des infections</a:t>
            </a:r>
          </a:p>
        </p:txBody>
      </p:sp>
      <p:sp>
        <p:nvSpPr>
          <p:cNvPr id="6" name="Rounded Rectangle 5">
            <a:extLst>
              <a:ext uri="{FF2B5EF4-FFF2-40B4-BE49-F238E27FC236}">
                <a16:creationId xmlns:a16="http://schemas.microsoft.com/office/drawing/2014/main" id="{A2CFF599-8746-2912-CAE1-389DF02C9B05}"/>
              </a:ext>
            </a:extLst>
          </p:cNvPr>
          <p:cNvSpPr/>
          <p:nvPr/>
        </p:nvSpPr>
        <p:spPr>
          <a:xfrm>
            <a:off x="307568" y="1948173"/>
            <a:ext cx="3581494" cy="501394"/>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 sz="1600" dirty="0">
                <a:solidFill>
                  <a:srgbClr val="000000"/>
                </a:solidFill>
                <a:latin typeface="Arial" panose="020B0604020202020204" pitchFamily="34" charset="0"/>
                <a:cs typeface="Arial" panose="020B0604020202020204" pitchFamily="34" charset="0"/>
              </a:rPr>
              <a:t>Signes et symptômes de l’infection</a:t>
            </a:r>
          </a:p>
        </p:txBody>
      </p:sp>
      <p:sp>
        <p:nvSpPr>
          <p:cNvPr id="7" name="Content Placeholder 2">
            <a:extLst>
              <a:ext uri="{FF2B5EF4-FFF2-40B4-BE49-F238E27FC236}">
                <a16:creationId xmlns:a16="http://schemas.microsoft.com/office/drawing/2014/main" id="{C909FAE6-9706-5A12-A2BB-0E730BAB619F}"/>
              </a:ext>
            </a:extLst>
          </p:cNvPr>
          <p:cNvSpPr txBox="1">
            <a:spLocks/>
          </p:cNvSpPr>
          <p:nvPr/>
        </p:nvSpPr>
        <p:spPr>
          <a:xfrm>
            <a:off x="296228" y="1234463"/>
            <a:ext cx="4502811" cy="348371"/>
          </a:xfrm>
          <a:prstGeom prst="rect">
            <a:avLst/>
          </a:prstGeom>
        </p:spPr>
        <p:txBody>
          <a:bodyPr l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 sz="1800" b="1" dirty="0">
                <a:solidFill>
                  <a:srgbClr val="000000"/>
                </a:solidFill>
              </a:rPr>
              <a:t>Faites des recherches sur les sujets suivants et présentez-les à la classe :</a:t>
            </a:r>
          </a:p>
        </p:txBody>
      </p:sp>
      <p:sp>
        <p:nvSpPr>
          <p:cNvPr id="8" name="Rounded Rectangle 7">
            <a:extLst>
              <a:ext uri="{FF2B5EF4-FFF2-40B4-BE49-F238E27FC236}">
                <a16:creationId xmlns:a16="http://schemas.microsoft.com/office/drawing/2014/main" id="{7D478796-65EC-BE22-DEF7-947D3A2E359E}"/>
              </a:ext>
            </a:extLst>
          </p:cNvPr>
          <p:cNvSpPr/>
          <p:nvPr/>
        </p:nvSpPr>
        <p:spPr>
          <a:xfrm>
            <a:off x="307568" y="2554037"/>
            <a:ext cx="3581495" cy="501394"/>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 sz="1600" dirty="0">
                <a:solidFill>
                  <a:srgbClr val="000000"/>
                </a:solidFill>
                <a:latin typeface="Arial" panose="020B0604020202020204" pitchFamily="34" charset="0"/>
                <a:cs typeface="Arial" panose="020B0604020202020204" pitchFamily="34" charset="0"/>
              </a:rPr>
              <a:t>options de traitement</a:t>
            </a:r>
          </a:p>
        </p:txBody>
      </p:sp>
      <p:sp>
        <p:nvSpPr>
          <p:cNvPr id="9" name="Rounded Rectangle 8">
            <a:extLst>
              <a:ext uri="{FF2B5EF4-FFF2-40B4-BE49-F238E27FC236}">
                <a16:creationId xmlns:a16="http://schemas.microsoft.com/office/drawing/2014/main" id="{4D40B9D2-B55F-6137-A223-E16B6E896F8C}"/>
              </a:ext>
            </a:extLst>
          </p:cNvPr>
          <p:cNvSpPr/>
          <p:nvPr/>
        </p:nvSpPr>
        <p:spPr>
          <a:xfrm>
            <a:off x="307568" y="3159901"/>
            <a:ext cx="3581495" cy="749136"/>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 sz="1600" dirty="0">
                <a:solidFill>
                  <a:srgbClr val="000000"/>
                </a:solidFill>
                <a:latin typeface="Arial" panose="020B0604020202020204" pitchFamily="34" charset="0"/>
                <a:cs typeface="Arial" panose="020B0604020202020204" pitchFamily="34" charset="0"/>
              </a:rPr>
              <a:t>Des épidémies, y compris dans de nouveaux pays où des infections sont apparues, ont été constatées.</a:t>
            </a:r>
          </a:p>
        </p:txBody>
      </p:sp>
      <p:sp>
        <p:nvSpPr>
          <p:cNvPr id="10" name="Rounded Rectangle 9">
            <a:extLst>
              <a:ext uri="{FF2B5EF4-FFF2-40B4-BE49-F238E27FC236}">
                <a16:creationId xmlns:a16="http://schemas.microsoft.com/office/drawing/2014/main" id="{77068878-2A5A-2A67-3D5A-09F78F0384F8}"/>
              </a:ext>
            </a:extLst>
          </p:cNvPr>
          <p:cNvSpPr/>
          <p:nvPr/>
        </p:nvSpPr>
        <p:spPr>
          <a:xfrm>
            <a:off x="307568" y="4013507"/>
            <a:ext cx="3581495" cy="590980"/>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r>
              <a:rPr lang="fr" sz="1600" dirty="0">
                <a:solidFill>
                  <a:srgbClr val="000000"/>
                </a:solidFill>
                <a:latin typeface="Arial" panose="020B0604020202020204" pitchFamily="34" charset="0"/>
                <a:cs typeface="Arial" panose="020B0604020202020204" pitchFamily="34" charset="0"/>
              </a:rPr>
              <a:t>Impact de l'épidémie sur la santé de la population</a:t>
            </a:r>
          </a:p>
        </p:txBody>
      </p:sp>
      <p:grpSp>
        <p:nvGrpSpPr>
          <p:cNvPr id="22" name="Group 21">
            <a:extLst>
              <a:ext uri="{FF2B5EF4-FFF2-40B4-BE49-F238E27FC236}">
                <a16:creationId xmlns:a16="http://schemas.microsoft.com/office/drawing/2014/main" id="{07F398CE-4F37-A2C9-D84B-E7941861D091}"/>
              </a:ext>
            </a:extLst>
          </p:cNvPr>
          <p:cNvGrpSpPr/>
          <p:nvPr/>
        </p:nvGrpSpPr>
        <p:grpSpPr>
          <a:xfrm>
            <a:off x="4862919" y="987000"/>
            <a:ext cx="3668112" cy="3461463"/>
            <a:chOff x="4862919" y="987000"/>
            <a:chExt cx="3668112" cy="3461463"/>
          </a:xfrm>
        </p:grpSpPr>
        <p:pic>
          <p:nvPicPr>
            <p:cNvPr id="14" name="Picture 13" descr="A poster with mosquitoes and mosquitoes&#10;&#10;AI-generated content may be incorrect.">
              <a:extLst>
                <a:ext uri="{FF2B5EF4-FFF2-40B4-BE49-F238E27FC236}">
                  <a16:creationId xmlns:a16="http://schemas.microsoft.com/office/drawing/2014/main" id="{8853BB2E-742A-4B2E-DDCC-B61E76C72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6605">
              <a:off x="4862919" y="1546893"/>
              <a:ext cx="2018241" cy="2901570"/>
            </a:xfrm>
            <a:prstGeom prst="rect">
              <a:avLst/>
            </a:prstGeom>
            <a:ln>
              <a:noFill/>
            </a:ln>
            <a:effectLst>
              <a:outerShdw blurRad="190500" algn="tl" rotWithShape="0">
                <a:srgbClr val="000000">
                  <a:alpha val="70000"/>
                </a:srgbClr>
              </a:outerShdw>
            </a:effectLst>
          </p:spPr>
        </p:pic>
        <p:pic>
          <p:nvPicPr>
            <p:cNvPr id="12" name="Picture 11" descr="A purple and white paper with text&#10;&#10;AI-generated content may be incorrect.">
              <a:extLst>
                <a:ext uri="{FF2B5EF4-FFF2-40B4-BE49-F238E27FC236}">
                  <a16:creationId xmlns:a16="http://schemas.microsoft.com/office/drawing/2014/main" id="{4C30A571-469A-69DE-1A9A-EB6A63B8F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36888">
              <a:off x="5096786" y="1214272"/>
              <a:ext cx="2070158" cy="2901570"/>
            </a:xfrm>
            <a:prstGeom prst="rect">
              <a:avLst/>
            </a:prstGeom>
            <a:ln>
              <a:noFill/>
            </a:ln>
            <a:effectLst>
              <a:outerShdw blurRad="190500" algn="tl" rotWithShape="0">
                <a:srgbClr val="000000">
                  <a:alpha val="70000"/>
                </a:srgbClr>
              </a:outerShdw>
            </a:effectLst>
          </p:spPr>
        </p:pic>
        <p:pic>
          <p:nvPicPr>
            <p:cNvPr id="16" name="Picture 15" descr="A poster with a picture of a mosquito&#10;&#10;AI-generated content may be incorrect.">
              <a:extLst>
                <a:ext uri="{FF2B5EF4-FFF2-40B4-BE49-F238E27FC236}">
                  <a16:creationId xmlns:a16="http://schemas.microsoft.com/office/drawing/2014/main" id="{77871D14-F122-14CA-5185-92BD6217C6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91995">
              <a:off x="5485092" y="1050137"/>
              <a:ext cx="2094031" cy="2901570"/>
            </a:xfrm>
            <a:prstGeom prst="rect">
              <a:avLst/>
            </a:prstGeom>
            <a:ln>
              <a:noFill/>
            </a:ln>
            <a:effectLst>
              <a:outerShdw blurRad="190500" algn="tl" rotWithShape="0">
                <a:srgbClr val="000000">
                  <a:alpha val="70000"/>
                </a:srgbClr>
              </a:outerShdw>
            </a:effectLst>
          </p:spPr>
        </p:pic>
        <p:pic>
          <p:nvPicPr>
            <p:cNvPr id="18" name="Picture 17" descr="A purple and white document with a spider&#10;&#10;AI-generated content may be incorrect.">
              <a:extLst>
                <a:ext uri="{FF2B5EF4-FFF2-40B4-BE49-F238E27FC236}">
                  <a16:creationId xmlns:a16="http://schemas.microsoft.com/office/drawing/2014/main" id="{B312E0E7-5469-AF2F-A37E-3D15E934A2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5726" y="987000"/>
              <a:ext cx="2057375" cy="2901570"/>
            </a:xfrm>
            <a:prstGeom prst="rect">
              <a:avLst/>
            </a:prstGeom>
            <a:ln>
              <a:noFill/>
            </a:ln>
            <a:effectLst>
              <a:outerShdw blurRad="190500" algn="tl" rotWithShape="0">
                <a:srgbClr val="000000">
                  <a:alpha val="70000"/>
                </a:srgbClr>
              </a:outerShdw>
            </a:effectLst>
          </p:spPr>
        </p:pic>
        <p:pic>
          <p:nvPicPr>
            <p:cNvPr id="20" name="Picture 19" descr="A purple and white poster with text&#10;&#10;AI-generated content may be incorrect.">
              <a:extLst>
                <a:ext uri="{FF2B5EF4-FFF2-40B4-BE49-F238E27FC236}">
                  <a16:creationId xmlns:a16="http://schemas.microsoft.com/office/drawing/2014/main" id="{553065E0-9ED1-C031-75A3-67274C63A3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33925">
              <a:off x="6444133" y="1120965"/>
              <a:ext cx="2086898" cy="290157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5030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27E32-C102-C5A0-A254-F13FA9EE9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6EE16-C2EA-A8B3-7BFC-8606799B6DEA}"/>
              </a:ext>
            </a:extLst>
          </p:cNvPr>
          <p:cNvSpPr>
            <a:spLocks noGrp="1"/>
          </p:cNvSpPr>
          <p:nvPr>
            <p:ph type="title"/>
          </p:nvPr>
        </p:nvSpPr>
        <p:spPr>
          <a:xfrm>
            <a:off x="322965" y="1520850"/>
            <a:ext cx="7921875" cy="2101799"/>
          </a:xfrm>
        </p:spPr>
        <p:txBody>
          <a:bodyPr>
            <a:noAutofit/>
          </a:bodyPr>
          <a:lstStyle/>
          <a:p>
            <a:r>
              <a:rPr lang="fr" dirty="0"/>
              <a:t>Activité complémentaire 2 : </a:t>
            </a:r>
            <a:br>
              <a:rPr lang="en-US" dirty="0"/>
            </a:br>
            <a:r>
              <a:rPr lang="fr" b="0" dirty="0"/>
              <a:t>Moustiques contre tiques</a:t>
            </a:r>
            <a:endParaRPr lang="en-US" dirty="0"/>
          </a:p>
        </p:txBody>
      </p:sp>
      <p:sp>
        <p:nvSpPr>
          <p:cNvPr id="3" name="Footer Placeholder 2">
            <a:extLst>
              <a:ext uri="{FF2B5EF4-FFF2-40B4-BE49-F238E27FC236}">
                <a16:creationId xmlns:a16="http://schemas.microsoft.com/office/drawing/2014/main" id="{26F8E482-830F-525C-60D6-CD4AF9E23929}"/>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362492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E3AC59-6980-410D-DAD2-71B514F5CA2F}"/>
              </a:ext>
            </a:extLst>
          </p:cNvPr>
          <p:cNvSpPr>
            <a:spLocks noGrp="1"/>
          </p:cNvSpPr>
          <p:nvPr>
            <p:ph type="body" sz="quarter" idx="10"/>
          </p:nvPr>
        </p:nvSpPr>
        <p:spPr/>
        <p:txBody>
          <a:bodyPr/>
          <a:lstStyle/>
          <a:p>
            <a:r>
              <a:rPr lang="fr" dirty="0">
                <a:solidFill>
                  <a:schemeClr val="bg1"/>
                </a:solidFill>
              </a:rPr>
              <a:t>Moustiques contre tiques</a:t>
            </a:r>
          </a:p>
        </p:txBody>
      </p:sp>
      <p:pic>
        <p:nvPicPr>
          <p:cNvPr id="6" name="Image 5">
            <a:extLst>
              <a:ext uri="{FF2B5EF4-FFF2-40B4-BE49-F238E27FC236}">
                <a16:creationId xmlns:a16="http://schemas.microsoft.com/office/drawing/2014/main" id="{F8AD7E03-C0A5-44C7-B61B-F001BEAC1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1215285"/>
            <a:ext cx="9144000" cy="3389586"/>
          </a:xfrm>
          <a:prstGeom prst="rect">
            <a:avLst/>
          </a:prstGeom>
        </p:spPr>
      </p:pic>
    </p:spTree>
    <p:extLst>
      <p:ext uri="{BB962C8B-B14F-4D97-AF65-F5344CB8AC3E}">
        <p14:creationId xmlns:p14="http://schemas.microsoft.com/office/powerpoint/2010/main" val="135371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177E3-AC0F-05CF-4A54-D34089426F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B4BC2FE-4825-C918-90AC-D40F3D0615BF}"/>
              </a:ext>
            </a:extLst>
          </p:cNvPr>
          <p:cNvSpPr>
            <a:spLocks noGrp="1"/>
          </p:cNvSpPr>
          <p:nvPr>
            <p:ph type="body" sz="quarter" idx="10"/>
          </p:nvPr>
        </p:nvSpPr>
        <p:spPr/>
        <p:txBody>
          <a:bodyPr/>
          <a:lstStyle/>
          <a:p>
            <a:r>
              <a:rPr lang="fr" dirty="0">
                <a:solidFill>
                  <a:schemeClr val="bg1"/>
                </a:solidFill>
              </a:rPr>
              <a:t>Activité d’introduction</a:t>
            </a:r>
          </a:p>
        </p:txBody>
      </p:sp>
      <p:sp>
        <p:nvSpPr>
          <p:cNvPr id="4" name="Rounded Rectangle 3">
            <a:extLst>
              <a:ext uri="{FF2B5EF4-FFF2-40B4-BE49-F238E27FC236}">
                <a16:creationId xmlns:a16="http://schemas.microsoft.com/office/drawing/2014/main" id="{56BAB506-B688-B5DA-8F28-0FD91175FFF9}"/>
              </a:ext>
            </a:extLst>
          </p:cNvPr>
          <p:cNvSpPr/>
          <p:nvPr/>
        </p:nvSpPr>
        <p:spPr>
          <a:xfrm>
            <a:off x="1269264" y="2761478"/>
            <a:ext cx="2759558" cy="1610783"/>
          </a:xfrm>
          <a:prstGeom prst="roundRect">
            <a:avLst>
              <a:gd name="adj" fmla="val 4485"/>
            </a:avLst>
          </a:prstGeom>
          <a:solidFill>
            <a:srgbClr val="732B8F"/>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0"/>
          <a:lstStyle/>
          <a:p>
            <a:pPr algn="ctr"/>
            <a:r>
              <a:rPr lang="fr" sz="1600" b="1" dirty="0">
                <a:solidFill>
                  <a:schemeClr val="bg1"/>
                </a:solidFill>
              </a:rPr>
              <a:t>Pouvez-vous identifier la cause possible d'après les photos ?</a:t>
            </a:r>
            <a:endParaRPr lang="en-GB" sz="1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32D0C93-3F8A-B743-C7E9-093F8E4123DE}"/>
              </a:ext>
            </a:extLst>
          </p:cNvPr>
          <p:cNvSpPr txBox="1"/>
          <p:nvPr/>
        </p:nvSpPr>
        <p:spPr>
          <a:xfrm>
            <a:off x="261938" y="1214760"/>
            <a:ext cx="4774211" cy="1754326"/>
          </a:xfrm>
          <a:prstGeom prst="rect">
            <a:avLst/>
          </a:prstGeom>
          <a:noFill/>
        </p:spPr>
        <p:txBody>
          <a:bodyPr wrap="square" lIns="0">
            <a:spAutoFit/>
          </a:bodyPr>
          <a:lstStyle/>
          <a:p>
            <a:r>
              <a:rPr lang="fr" dirty="0">
                <a:solidFill>
                  <a:srgbClr val="000000"/>
                </a:solidFill>
              </a:rPr>
              <a:t>Imaginez un village où les habitants tombent soudainement malades d'une étrange fièvre. L’infection semble se propager, mais pas par contact direct. </a:t>
            </a:r>
            <a:r>
              <a:rPr lang="fr" b="1" dirty="0">
                <a:solidFill>
                  <a:srgbClr val="000000"/>
                </a:solidFill>
              </a:rPr>
              <a:t>Quelle pourrait en être la cause ?</a:t>
            </a:r>
            <a:endParaRPr lang="en-GB" b="1" dirty="0">
              <a:solidFill>
                <a:srgbClr val="000000"/>
              </a:solidFill>
              <a:cs typeface="Arial" panose="020B0604020202020204" pitchFamily="34" charset="0"/>
            </a:endParaRPr>
          </a:p>
          <a:p>
            <a:endParaRPr lang="en-US" b="1" dirty="0"/>
          </a:p>
        </p:txBody>
      </p:sp>
      <p:pic>
        <p:nvPicPr>
          <p:cNvPr id="7" name="Picture Placeholder 12">
            <a:extLst>
              <a:ext uri="{FF2B5EF4-FFF2-40B4-BE49-F238E27FC236}">
                <a16:creationId xmlns:a16="http://schemas.microsoft.com/office/drawing/2014/main" id="{26BFF704-C2B5-5794-20A4-1F36CEE6A9BD}"/>
              </a:ext>
            </a:extLst>
          </p:cNvPr>
          <p:cNvPicPr>
            <a:picLocks noChangeAspect="1"/>
          </p:cNvPicPr>
          <p:nvPr/>
        </p:nvPicPr>
        <p:blipFill>
          <a:blip r:embed="rId3">
            <a:extLst>
              <a:ext uri="{28A0092B-C50C-407E-A947-70E740481C1C}">
                <a14:useLocalDpi xmlns:a14="http://schemas.microsoft.com/office/drawing/2010/main" val="0"/>
              </a:ext>
            </a:extLst>
          </a:blip>
          <a:srcRect l="7435" r="7435"/>
          <a:stretch/>
        </p:blipFill>
        <p:spPr>
          <a:xfrm>
            <a:off x="5036428" y="2889533"/>
            <a:ext cx="1767449" cy="1354675"/>
          </a:xfrm>
          <a:prstGeom prst="roundRect">
            <a:avLst>
              <a:gd name="adj" fmla="val 4940"/>
            </a:avLst>
          </a:prstGeom>
          <a:ln w="19050">
            <a:solidFill>
              <a:srgbClr val="732B8F"/>
            </a:solidFill>
          </a:ln>
        </p:spPr>
      </p:pic>
      <p:pic>
        <p:nvPicPr>
          <p:cNvPr id="8" name="Picture Placeholder 14">
            <a:extLst>
              <a:ext uri="{FF2B5EF4-FFF2-40B4-BE49-F238E27FC236}">
                <a16:creationId xmlns:a16="http://schemas.microsoft.com/office/drawing/2014/main" id="{5F146790-7E6B-5089-1519-E8D2E77CD0E6}"/>
              </a:ext>
            </a:extLst>
          </p:cNvPr>
          <p:cNvPicPr>
            <a:picLocks noChangeAspect="1"/>
          </p:cNvPicPr>
          <p:nvPr/>
        </p:nvPicPr>
        <p:blipFill>
          <a:blip r:embed="rId4">
            <a:extLst>
              <a:ext uri="{28A0092B-C50C-407E-A947-70E740481C1C}">
                <a14:useLocalDpi xmlns:a14="http://schemas.microsoft.com/office/drawing/2010/main" val="0"/>
              </a:ext>
            </a:extLst>
          </a:blip>
          <a:srcRect l="6510" r="6510"/>
          <a:stretch/>
        </p:blipFill>
        <p:spPr>
          <a:xfrm>
            <a:off x="7027879" y="2899113"/>
            <a:ext cx="1767449" cy="1354675"/>
          </a:xfrm>
          <a:prstGeom prst="roundRect">
            <a:avLst>
              <a:gd name="adj" fmla="val 4940"/>
            </a:avLst>
          </a:prstGeom>
          <a:ln w="19050">
            <a:solidFill>
              <a:srgbClr val="732B8F"/>
            </a:solidFill>
          </a:ln>
        </p:spPr>
      </p:pic>
      <p:pic>
        <p:nvPicPr>
          <p:cNvPr id="9" name="Picture Placeholder 20">
            <a:extLst>
              <a:ext uri="{FF2B5EF4-FFF2-40B4-BE49-F238E27FC236}">
                <a16:creationId xmlns:a16="http://schemas.microsoft.com/office/drawing/2014/main" id="{C6F18ED4-DD60-39E2-755F-6EB0681D14BB}"/>
              </a:ext>
            </a:extLst>
          </p:cNvPr>
          <p:cNvPicPr>
            <a:picLocks noChangeAspect="1"/>
          </p:cNvPicPr>
          <p:nvPr/>
        </p:nvPicPr>
        <p:blipFill>
          <a:blip r:embed="rId5" cstate="hqprint">
            <a:extLst>
              <a:ext uri="{28A0092B-C50C-407E-A947-70E740481C1C}">
                <a14:useLocalDpi xmlns:a14="http://schemas.microsoft.com/office/drawing/2010/main" val="0"/>
              </a:ext>
            </a:extLst>
          </a:blip>
          <a:srcRect l="6289" r="6289"/>
          <a:stretch/>
        </p:blipFill>
        <p:spPr>
          <a:xfrm>
            <a:off x="7027879" y="1346764"/>
            <a:ext cx="1767449" cy="1345324"/>
          </a:xfrm>
          <a:prstGeom prst="roundRect">
            <a:avLst>
              <a:gd name="adj" fmla="val 4940"/>
            </a:avLst>
          </a:prstGeom>
          <a:ln w="19050">
            <a:solidFill>
              <a:srgbClr val="732B8F"/>
            </a:solidFill>
          </a:ln>
        </p:spPr>
      </p:pic>
      <p:pic>
        <p:nvPicPr>
          <p:cNvPr id="10" name="Picture Placeholder 24">
            <a:extLst>
              <a:ext uri="{FF2B5EF4-FFF2-40B4-BE49-F238E27FC236}">
                <a16:creationId xmlns:a16="http://schemas.microsoft.com/office/drawing/2014/main" id="{839E36A3-684E-CA52-B63F-2B0329C1C992}"/>
              </a:ext>
            </a:extLst>
          </p:cNvPr>
          <p:cNvPicPr>
            <a:picLocks noChangeAspect="1"/>
          </p:cNvPicPr>
          <p:nvPr/>
        </p:nvPicPr>
        <p:blipFill>
          <a:blip r:embed="rId6">
            <a:extLst>
              <a:ext uri="{28A0092B-C50C-407E-A947-70E740481C1C}">
                <a14:useLocalDpi xmlns:a14="http://schemas.microsoft.com/office/drawing/2010/main" val="0"/>
              </a:ext>
            </a:extLst>
          </a:blip>
          <a:srcRect l="13900" t="2089" r="13900" b="2089"/>
          <a:stretch>
            <a:fillRect/>
          </a:stretch>
        </p:blipFill>
        <p:spPr>
          <a:xfrm>
            <a:off x="5036149" y="1346764"/>
            <a:ext cx="1767449" cy="1345324"/>
          </a:xfrm>
          <a:prstGeom prst="roundRect">
            <a:avLst>
              <a:gd name="adj" fmla="val 4940"/>
            </a:avLst>
          </a:prstGeom>
          <a:ln w="19050">
            <a:solidFill>
              <a:srgbClr val="732B8F"/>
            </a:solidFill>
          </a:ln>
        </p:spPr>
      </p:pic>
    </p:spTree>
    <p:extLst>
      <p:ext uri="{BB962C8B-B14F-4D97-AF65-F5344CB8AC3E}">
        <p14:creationId xmlns:p14="http://schemas.microsoft.com/office/powerpoint/2010/main" val="382308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CC92-F5DC-CCDE-6934-651FDF9E1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1629A-B476-A9C0-F001-F88963BA79EF}"/>
              </a:ext>
            </a:extLst>
          </p:cNvPr>
          <p:cNvSpPr>
            <a:spLocks noGrp="1"/>
          </p:cNvSpPr>
          <p:nvPr>
            <p:ph type="title"/>
          </p:nvPr>
        </p:nvSpPr>
        <p:spPr>
          <a:xfrm>
            <a:off x="342632" y="1679574"/>
            <a:ext cx="7578648" cy="1236666"/>
          </a:xfrm>
        </p:spPr>
        <p:txBody>
          <a:bodyPr>
            <a:noAutofit/>
          </a:bodyPr>
          <a:lstStyle/>
          <a:p>
            <a:r>
              <a:rPr lang="fr" dirty="0"/>
              <a:t>Discussion</a:t>
            </a:r>
          </a:p>
        </p:txBody>
      </p:sp>
      <p:sp>
        <p:nvSpPr>
          <p:cNvPr id="3" name="Footer Placeholder 2">
            <a:extLst>
              <a:ext uri="{FF2B5EF4-FFF2-40B4-BE49-F238E27FC236}">
                <a16:creationId xmlns:a16="http://schemas.microsoft.com/office/drawing/2014/main" id="{BB06CA9F-9088-F408-FE70-ADD5382C0427}"/>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2503664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8C4A-3DC2-326D-6C0A-88B428038642}"/>
            </a:ext>
          </a:extLst>
        </p:cNvPr>
        <p:cNvGrpSpPr/>
        <p:nvPr/>
      </p:nvGrpSpPr>
      <p:grpSpPr>
        <a:xfrm>
          <a:off x="0" y="0"/>
          <a:ext cx="0" cy="0"/>
          <a:chOff x="0" y="0"/>
          <a:chExt cx="0" cy="0"/>
        </a:xfrm>
      </p:grpSpPr>
      <p:sp>
        <p:nvSpPr>
          <p:cNvPr id="22" name="Triangle 21">
            <a:extLst>
              <a:ext uri="{FF2B5EF4-FFF2-40B4-BE49-F238E27FC236}">
                <a16:creationId xmlns:a16="http://schemas.microsoft.com/office/drawing/2014/main" id="{0A2047A7-9FE1-B36E-AC2F-54C78FBBD7B7}"/>
              </a:ext>
            </a:extLst>
          </p:cNvPr>
          <p:cNvSpPr/>
          <p:nvPr/>
        </p:nvSpPr>
        <p:spPr>
          <a:xfrm rot="20260904">
            <a:off x="7929505" y="3434949"/>
            <a:ext cx="474872" cy="694515"/>
          </a:xfrm>
          <a:prstGeom prst="triangle">
            <a:avLst/>
          </a:prstGeom>
          <a:solidFill>
            <a:srgbClr val="732B8F"/>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solidFill>
                <a:srgbClr val="2862A5"/>
              </a:solidFill>
            </a:endParaRPr>
          </a:p>
        </p:txBody>
      </p:sp>
      <p:sp>
        <p:nvSpPr>
          <p:cNvPr id="2" name="Text Placeholder 1">
            <a:extLst>
              <a:ext uri="{FF2B5EF4-FFF2-40B4-BE49-F238E27FC236}">
                <a16:creationId xmlns:a16="http://schemas.microsoft.com/office/drawing/2014/main" id="{CE6AB877-3A1F-544B-B84B-D807C75752A4}"/>
              </a:ext>
            </a:extLst>
          </p:cNvPr>
          <p:cNvSpPr>
            <a:spLocks noGrp="1"/>
          </p:cNvSpPr>
          <p:nvPr>
            <p:ph type="body" sz="quarter" idx="10"/>
          </p:nvPr>
        </p:nvSpPr>
        <p:spPr/>
        <p:txBody>
          <a:bodyPr/>
          <a:lstStyle/>
          <a:p>
            <a:r>
              <a:rPr lang="fr" dirty="0">
                <a:solidFill>
                  <a:schemeClr val="bg1"/>
                </a:solidFill>
              </a:rPr>
              <a:t>Points de discussion</a:t>
            </a:r>
          </a:p>
        </p:txBody>
      </p:sp>
      <p:grpSp>
        <p:nvGrpSpPr>
          <p:cNvPr id="3" name="Group 2">
            <a:extLst>
              <a:ext uri="{FF2B5EF4-FFF2-40B4-BE49-F238E27FC236}">
                <a16:creationId xmlns:a16="http://schemas.microsoft.com/office/drawing/2014/main" id="{A7C0223F-7CE9-CCC5-FB87-298C108285E5}"/>
              </a:ext>
            </a:extLst>
          </p:cNvPr>
          <p:cNvGrpSpPr/>
          <p:nvPr/>
        </p:nvGrpSpPr>
        <p:grpSpPr>
          <a:xfrm>
            <a:off x="345148" y="1258260"/>
            <a:ext cx="4394492" cy="1755144"/>
            <a:chOff x="-1024876" y="814957"/>
            <a:chExt cx="4394492" cy="1755144"/>
          </a:xfrm>
          <a:solidFill>
            <a:srgbClr val="732B8F"/>
          </a:solidFill>
        </p:grpSpPr>
        <p:sp>
          <p:nvSpPr>
            <p:cNvPr id="4" name="Triangle 3">
              <a:extLst>
                <a:ext uri="{FF2B5EF4-FFF2-40B4-BE49-F238E27FC236}">
                  <a16:creationId xmlns:a16="http://schemas.microsoft.com/office/drawing/2014/main" id="{B46B63EA-5C17-AB25-E16B-E18FC84CF3F4}"/>
                </a:ext>
              </a:extLst>
            </p:cNvPr>
            <p:cNvSpPr/>
            <p:nvPr/>
          </p:nvSpPr>
          <p:spPr>
            <a:xfrm rot="12615514">
              <a:off x="-613480" y="1875586"/>
              <a:ext cx="474872" cy="694515"/>
            </a:xfrm>
            <a:prstGeom prst="triangle">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5" name="Rounded Rectangle 4">
              <a:extLst>
                <a:ext uri="{FF2B5EF4-FFF2-40B4-BE49-F238E27FC236}">
                  <a16:creationId xmlns:a16="http://schemas.microsoft.com/office/drawing/2014/main" id="{FB325B69-21CA-F7EB-C4A8-311F42A65E02}"/>
                </a:ext>
              </a:extLst>
            </p:cNvPr>
            <p:cNvSpPr/>
            <p:nvPr/>
          </p:nvSpPr>
          <p:spPr>
            <a:xfrm>
              <a:off x="-1024876" y="814957"/>
              <a:ext cx="4394492" cy="1313490"/>
            </a:xfrm>
            <a:prstGeom prst="roundRect">
              <a:avLst>
                <a:gd name="adj" fmla="val 6959"/>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latin typeface="Arial" panose="020B0604020202020204" pitchFamily="34" charset="0"/>
                  <a:cs typeface="Arial" panose="020B0604020202020204" pitchFamily="34" charset="0"/>
                </a:rPr>
                <a:t>L’augmentation du risque d’infections vectorielles </a:t>
              </a:r>
              <a:r>
                <a:rPr lang="fr" b="1" dirty="0"/>
                <a:t>est multifactorielle. Quel est son impact sur l’environnement, les humains et les animaux ?</a:t>
              </a:r>
            </a:p>
          </p:txBody>
        </p:sp>
      </p:grpSp>
      <p:sp>
        <p:nvSpPr>
          <p:cNvPr id="11" name="Rounded Rectangle 10">
            <a:extLst>
              <a:ext uri="{FF2B5EF4-FFF2-40B4-BE49-F238E27FC236}">
                <a16:creationId xmlns:a16="http://schemas.microsoft.com/office/drawing/2014/main" id="{8874F87B-BE37-E1D5-F930-1CE5029AC538}"/>
              </a:ext>
            </a:extLst>
          </p:cNvPr>
          <p:cNvSpPr/>
          <p:nvPr/>
        </p:nvSpPr>
        <p:spPr>
          <a:xfrm>
            <a:off x="5130728" y="4016714"/>
            <a:ext cx="3434794" cy="1082974"/>
          </a:xfrm>
          <a:prstGeom prst="roundRect">
            <a:avLst>
              <a:gd name="adj" fmla="val 6959"/>
            </a:avLst>
          </a:prstGeom>
          <a:solidFill>
            <a:srgbClr val="732B8F"/>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solidFill>
                  <a:schemeClr val="bg1"/>
                </a:solidFill>
                <a:latin typeface="Arial" panose="020B0604020202020204" pitchFamily="34" charset="0"/>
                <a:cs typeface="Arial" panose="020B0604020202020204" pitchFamily="34" charset="0"/>
              </a:rPr>
              <a:t>Comment l’approche « Une seule santé » change-t-elle notre façon de planifier les interventions ?</a:t>
            </a:r>
            <a:endParaRPr lang="en-GB" b="1"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EE58A8E-3F07-BABF-1C6F-4762D61711A3}"/>
              </a:ext>
            </a:extLst>
          </p:cNvPr>
          <p:cNvGrpSpPr/>
          <p:nvPr/>
        </p:nvGrpSpPr>
        <p:grpSpPr>
          <a:xfrm>
            <a:off x="5400687" y="1160069"/>
            <a:ext cx="3277935" cy="1622773"/>
            <a:chOff x="4518641" y="858807"/>
            <a:chExt cx="3277935" cy="1376107"/>
          </a:xfrm>
          <a:solidFill>
            <a:srgbClr val="5B225F"/>
          </a:solidFill>
        </p:grpSpPr>
        <p:sp>
          <p:nvSpPr>
            <p:cNvPr id="16" name="Triangle 15">
              <a:extLst>
                <a:ext uri="{FF2B5EF4-FFF2-40B4-BE49-F238E27FC236}">
                  <a16:creationId xmlns:a16="http://schemas.microsoft.com/office/drawing/2014/main" id="{A749A38A-67BA-E485-6050-49374FFF5C77}"/>
                </a:ext>
              </a:extLst>
            </p:cNvPr>
            <p:cNvSpPr/>
            <p:nvPr/>
          </p:nvSpPr>
          <p:spPr>
            <a:xfrm rot="8659046">
              <a:off x="7163727" y="1540399"/>
              <a:ext cx="474872" cy="69451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2000" b="1" dirty="0"/>
            </a:p>
          </p:txBody>
        </p:sp>
        <p:sp>
          <p:nvSpPr>
            <p:cNvPr id="17" name="Rounded Rectangle 16">
              <a:extLst>
                <a:ext uri="{FF2B5EF4-FFF2-40B4-BE49-F238E27FC236}">
                  <a16:creationId xmlns:a16="http://schemas.microsoft.com/office/drawing/2014/main" id="{F76A7003-1FBB-A292-DCF8-5C415F0ACB15}"/>
                </a:ext>
              </a:extLst>
            </p:cNvPr>
            <p:cNvSpPr/>
            <p:nvPr/>
          </p:nvSpPr>
          <p:spPr>
            <a:xfrm>
              <a:off x="4518641" y="858807"/>
              <a:ext cx="3277935" cy="936824"/>
            </a:xfrm>
            <a:prstGeom prst="roundRect">
              <a:avLst>
                <a:gd name="adj" fmla="val 6959"/>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latin typeface="Arial" panose="020B0604020202020204" pitchFamily="34" charset="0"/>
                  <a:cs typeface="Arial" panose="020B0604020202020204" pitchFamily="34" charset="0"/>
                </a:rPr>
                <a:t>Comment l'aménagement urbain pourrait-il réduire les sites de reproduction des moustiques ?</a:t>
              </a:r>
              <a:endParaRPr lang="en-GB" b="1"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136606C6-9032-42F1-3C40-0660D6833380}"/>
              </a:ext>
            </a:extLst>
          </p:cNvPr>
          <p:cNvGrpSpPr/>
          <p:nvPr/>
        </p:nvGrpSpPr>
        <p:grpSpPr>
          <a:xfrm>
            <a:off x="534572" y="2812733"/>
            <a:ext cx="3434794" cy="2522599"/>
            <a:chOff x="3479961" y="929899"/>
            <a:chExt cx="3434794" cy="1765631"/>
          </a:xfrm>
          <a:solidFill>
            <a:srgbClr val="5B225F"/>
          </a:solidFill>
        </p:grpSpPr>
        <p:sp>
          <p:nvSpPr>
            <p:cNvPr id="19" name="Triangle 18">
              <a:extLst>
                <a:ext uri="{FF2B5EF4-FFF2-40B4-BE49-F238E27FC236}">
                  <a16:creationId xmlns:a16="http://schemas.microsoft.com/office/drawing/2014/main" id="{9FA13AAB-62F0-6EFC-16C4-1CAF8B6590D6}"/>
                </a:ext>
              </a:extLst>
            </p:cNvPr>
            <p:cNvSpPr/>
            <p:nvPr/>
          </p:nvSpPr>
          <p:spPr>
            <a:xfrm rot="8659046">
              <a:off x="6281907" y="2001015"/>
              <a:ext cx="474872" cy="69451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en-US" sz="2000" b="1" dirty="0"/>
            </a:p>
          </p:txBody>
        </p:sp>
        <p:sp>
          <p:nvSpPr>
            <p:cNvPr id="20" name="Rounded Rectangle 19">
              <a:extLst>
                <a:ext uri="{FF2B5EF4-FFF2-40B4-BE49-F238E27FC236}">
                  <a16:creationId xmlns:a16="http://schemas.microsoft.com/office/drawing/2014/main" id="{EFB2FC0D-982D-B0E9-154E-E799014CFB6C}"/>
                </a:ext>
              </a:extLst>
            </p:cNvPr>
            <p:cNvSpPr/>
            <p:nvPr/>
          </p:nvSpPr>
          <p:spPr>
            <a:xfrm>
              <a:off x="3479961" y="929899"/>
              <a:ext cx="3434794" cy="1296552"/>
            </a:xfrm>
            <a:prstGeom prst="roundRect">
              <a:avLst>
                <a:gd name="adj" fmla="val 6959"/>
              </a:avLst>
            </a:prstGeom>
            <a:grp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latin typeface="Arial" panose="020B0604020202020204" pitchFamily="34" charset="0"/>
                  <a:cs typeface="Arial" panose="020B0604020202020204" pitchFamily="34" charset="0"/>
                </a:rPr>
                <a:t>Les pays riches devraient -ils donner la priorité au financement de la lutte contre les infections vectorielles dans les pays à faible revenu ?</a:t>
              </a:r>
              <a:endParaRPr lang="en-GB" b="1" dirty="0">
                <a:latin typeface="Arial" panose="020B0604020202020204" pitchFamily="34" charset="0"/>
                <a:cs typeface="Arial" panose="020B0604020202020204" pitchFamily="34" charset="0"/>
              </a:endParaRPr>
            </a:p>
          </p:txBody>
        </p:sp>
      </p:grpSp>
      <p:sp>
        <p:nvSpPr>
          <p:cNvPr id="21" name="Triangle 20">
            <a:extLst>
              <a:ext uri="{FF2B5EF4-FFF2-40B4-BE49-F238E27FC236}">
                <a16:creationId xmlns:a16="http://schemas.microsoft.com/office/drawing/2014/main" id="{4E3E09A1-A130-E21E-2A08-E4F0E424F0FB}"/>
              </a:ext>
            </a:extLst>
          </p:cNvPr>
          <p:cNvSpPr/>
          <p:nvPr/>
        </p:nvSpPr>
        <p:spPr>
          <a:xfrm rot="12954951">
            <a:off x="4251049" y="3633684"/>
            <a:ext cx="474872" cy="694515"/>
          </a:xfrm>
          <a:prstGeom prst="triangle">
            <a:avLst/>
          </a:prstGeom>
          <a:solidFill>
            <a:srgbClr val="8A33AC"/>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endParaRPr lang="en-US" sz="2000" b="1" dirty="0"/>
          </a:p>
        </p:txBody>
      </p:sp>
      <p:sp>
        <p:nvSpPr>
          <p:cNvPr id="8" name="Rounded Rectangle 7">
            <a:extLst>
              <a:ext uri="{FF2B5EF4-FFF2-40B4-BE49-F238E27FC236}">
                <a16:creationId xmlns:a16="http://schemas.microsoft.com/office/drawing/2014/main" id="{1D80B75B-6EB5-8EE5-C55E-7FE70058760D}"/>
              </a:ext>
            </a:extLst>
          </p:cNvPr>
          <p:cNvSpPr/>
          <p:nvPr/>
        </p:nvSpPr>
        <p:spPr>
          <a:xfrm>
            <a:off x="4485900" y="2259011"/>
            <a:ext cx="3434794" cy="1684389"/>
          </a:xfrm>
          <a:prstGeom prst="roundRect">
            <a:avLst>
              <a:gd name="adj" fmla="val 6959"/>
            </a:avLst>
          </a:prstGeom>
          <a:solidFill>
            <a:srgbClr val="8A33AC"/>
          </a:solidFill>
          <a:ln>
            <a:noFill/>
          </a:ln>
        </p:spPr>
        <p:style>
          <a:lnRef idx="0">
            <a:scrgbClr r="0" g="0" b="0"/>
          </a:lnRef>
          <a:fillRef idx="0">
            <a:scrgbClr r="0" g="0" b="0"/>
          </a:fillRef>
          <a:effectRef idx="0">
            <a:scrgbClr r="0" g="0" b="0"/>
          </a:effectRef>
          <a:fontRef idx="minor">
            <a:schemeClr val="lt1"/>
          </a:fontRef>
        </p:style>
        <p:txBody>
          <a:bodyPr lIns="180000" tIns="180000" rIns="180000" bIns="180000" rtlCol="0" anchor="ctr"/>
          <a:lstStyle/>
          <a:p>
            <a:pPr algn="ctr"/>
            <a:r>
              <a:rPr lang="fr" b="1" dirty="0">
                <a:latin typeface="Arial" panose="020B0604020202020204" pitchFamily="34" charset="0"/>
                <a:cs typeface="Arial" panose="020B0604020202020204" pitchFamily="34" charset="0"/>
              </a:rPr>
              <a:t>Quelles objections éthiques pourraient être soulevées contre la dissémination de moustiques génétiquement modifiés ?</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17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21"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44E5-7961-2298-3896-B0C8211C65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BDB55A-2A46-58B2-7428-6AE97445A67F}"/>
              </a:ext>
            </a:extLst>
          </p:cNvPr>
          <p:cNvSpPr>
            <a:spLocks noGrp="1"/>
          </p:cNvSpPr>
          <p:nvPr>
            <p:ph type="title"/>
          </p:nvPr>
        </p:nvSpPr>
        <p:spPr>
          <a:xfrm>
            <a:off x="362506" y="2212027"/>
            <a:ext cx="7578648" cy="1236666"/>
          </a:xfrm>
        </p:spPr>
        <p:txBody>
          <a:bodyPr>
            <a:noAutofit/>
          </a:bodyPr>
          <a:lstStyle/>
          <a:p>
            <a:r>
              <a:rPr lang="fr" dirty="0"/>
              <a:t>Consolidation des apprentissages</a:t>
            </a:r>
          </a:p>
        </p:txBody>
      </p:sp>
      <p:sp>
        <p:nvSpPr>
          <p:cNvPr id="3" name="Footer Placeholder 2">
            <a:extLst>
              <a:ext uri="{FF2B5EF4-FFF2-40B4-BE49-F238E27FC236}">
                <a16:creationId xmlns:a16="http://schemas.microsoft.com/office/drawing/2014/main" id="{828AD773-C04B-067B-EABC-55DA4C87195B}"/>
              </a:ext>
            </a:extLst>
          </p:cNvPr>
          <p:cNvSpPr>
            <a:spLocks noGrp="1"/>
          </p:cNvSpPr>
          <p:nvPr>
            <p:ph type="ftr" sz="quarter" idx="11"/>
          </p:nvPr>
        </p:nvSpPr>
        <p:spPr/>
        <p:txBody>
          <a:bodyPr/>
          <a:lstStyle/>
          <a:p>
            <a:r>
              <a:rPr lang="fr"/>
              <a:t>e-Bug.eu</a:t>
            </a:r>
          </a:p>
          <a:p>
            <a:endParaRPr lang="en-GB" dirty="0"/>
          </a:p>
        </p:txBody>
      </p:sp>
    </p:spTree>
    <p:extLst>
      <p:ext uri="{BB962C8B-B14F-4D97-AF65-F5344CB8AC3E}">
        <p14:creationId xmlns:p14="http://schemas.microsoft.com/office/powerpoint/2010/main" val="3598668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51AF7035-0030-5C4D-240F-CF40848E0A06}"/>
              </a:ext>
            </a:extLst>
          </p:cNvPr>
          <p:cNvSpPr/>
          <p:nvPr/>
        </p:nvSpPr>
        <p:spPr>
          <a:xfrm rot="5400000">
            <a:off x="3276626" y="-472535"/>
            <a:ext cx="2590749" cy="6088570"/>
          </a:xfrm>
          <a:prstGeom prst="roundRect">
            <a:avLst>
              <a:gd name="adj" fmla="val 2575"/>
            </a:avLst>
          </a:prstGeom>
          <a:solidFill>
            <a:schemeClr val="bg1"/>
          </a:solidFill>
          <a:ln w="57150" cap="sq" cmpd="sng" algn="ctr">
            <a:solidFill>
              <a:srgbClr val="5B225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8C4AFAC-C123-BB65-56FA-4F9E1983DB22}"/>
              </a:ext>
            </a:extLst>
          </p:cNvPr>
          <p:cNvSpPr>
            <a:spLocks noGrp="1"/>
          </p:cNvSpPr>
          <p:nvPr>
            <p:ph type="ftr" sz="quarter" idx="11"/>
          </p:nvPr>
        </p:nvSpPr>
        <p:spPr/>
        <p:txBody>
          <a:bodyPr/>
          <a:lstStyle/>
          <a:p>
            <a:r>
              <a:rPr lang="fr"/>
              <a:t>e-Bug.eu</a:t>
            </a:r>
          </a:p>
          <a:p>
            <a:endParaRPr lang="en-GB" dirty="0"/>
          </a:p>
        </p:txBody>
      </p:sp>
      <p:sp>
        <p:nvSpPr>
          <p:cNvPr id="4" name="TextBox 3">
            <a:extLst>
              <a:ext uri="{FF2B5EF4-FFF2-40B4-BE49-F238E27FC236}">
                <a16:creationId xmlns:a16="http://schemas.microsoft.com/office/drawing/2014/main" id="{A8F43085-5431-DD2C-94E5-2B812E267355}"/>
              </a:ext>
            </a:extLst>
          </p:cNvPr>
          <p:cNvSpPr txBox="1"/>
          <p:nvPr/>
        </p:nvSpPr>
        <p:spPr>
          <a:xfrm>
            <a:off x="1878980" y="1786920"/>
            <a:ext cx="5386039" cy="1569660"/>
          </a:xfrm>
          <a:prstGeom prst="rect">
            <a:avLst/>
          </a:prstGeom>
          <a:noFill/>
        </p:spPr>
        <p:txBody>
          <a:bodyPr wrap="square">
            <a:spAutoFit/>
          </a:bodyPr>
          <a:lstStyle/>
          <a:p>
            <a:pPr algn="ctr"/>
            <a:r>
              <a:rPr lang="fr" sz="2400" b="1" dirty="0">
                <a:solidFill>
                  <a:srgbClr val="000000"/>
                </a:solidFill>
              </a:rPr>
              <a:t>Expliquez comment le cycle de vie des moustiques </a:t>
            </a:r>
            <a:r>
              <a:rPr lang="fr" sz="2400" b="1" i="1" dirty="0">
                <a:solidFill>
                  <a:srgbClr val="000000"/>
                </a:solidFill>
              </a:rPr>
              <a:t>Anophèles </a:t>
            </a:r>
            <a:r>
              <a:rPr lang="fr" sz="2400" b="1" dirty="0">
                <a:solidFill>
                  <a:srgbClr val="000000"/>
                </a:solidFill>
              </a:rPr>
              <a:t>contribue à la propagation du paludisme et suggérez deux méthodes de lutte.</a:t>
            </a:r>
          </a:p>
        </p:txBody>
      </p:sp>
      <p:sp>
        <p:nvSpPr>
          <p:cNvPr id="6" name="Oval 5">
            <a:extLst>
              <a:ext uri="{FF2B5EF4-FFF2-40B4-BE49-F238E27FC236}">
                <a16:creationId xmlns:a16="http://schemas.microsoft.com/office/drawing/2014/main" id="{E2FDEF95-DF37-CB0E-90B0-987B0CAD0D59}"/>
              </a:ext>
            </a:extLst>
          </p:cNvPr>
          <p:cNvSpPr/>
          <p:nvPr/>
        </p:nvSpPr>
        <p:spPr>
          <a:xfrm>
            <a:off x="4226539" y="821674"/>
            <a:ext cx="765840" cy="772128"/>
          </a:xfrm>
          <a:prstGeom prst="ellipse">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C50AC6EA-F7D1-925B-6DDB-54319D7C7CAE}"/>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4347191" y="918882"/>
            <a:ext cx="524537" cy="577713"/>
          </a:xfrm>
          <a:prstGeom prst="rect">
            <a:avLst/>
          </a:prstGeom>
          <a:ln w="0">
            <a:noFill/>
          </a:ln>
        </p:spPr>
      </p:pic>
    </p:spTree>
    <p:extLst>
      <p:ext uri="{BB962C8B-B14F-4D97-AF65-F5344CB8AC3E}">
        <p14:creationId xmlns:p14="http://schemas.microsoft.com/office/powerpoint/2010/main" val="85291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0E6DD-D4B4-65EC-6C28-F0EA3F611BBB}"/>
            </a:ext>
          </a:extLst>
        </p:cNvPr>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1A9F43ED-72F2-B48F-8295-BE9D90B39764}"/>
              </a:ext>
            </a:extLst>
          </p:cNvPr>
          <p:cNvSpPr/>
          <p:nvPr/>
        </p:nvSpPr>
        <p:spPr>
          <a:xfrm rot="5400000">
            <a:off x="3276626" y="-472535"/>
            <a:ext cx="2590749" cy="6088570"/>
          </a:xfrm>
          <a:prstGeom prst="roundRect">
            <a:avLst>
              <a:gd name="adj" fmla="val 2575"/>
            </a:avLst>
          </a:prstGeom>
          <a:solidFill>
            <a:schemeClr val="bg1"/>
          </a:solidFill>
          <a:ln w="57150" cap="sq" cmpd="sng" algn="ctr">
            <a:solidFill>
              <a:srgbClr val="5B225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9E76BDD-358F-5236-3F3C-AFFD2FCEC03C}"/>
              </a:ext>
            </a:extLst>
          </p:cNvPr>
          <p:cNvSpPr>
            <a:spLocks noGrp="1"/>
          </p:cNvSpPr>
          <p:nvPr>
            <p:ph type="ftr" sz="quarter" idx="11"/>
          </p:nvPr>
        </p:nvSpPr>
        <p:spPr/>
        <p:txBody>
          <a:bodyPr/>
          <a:lstStyle/>
          <a:p>
            <a:r>
              <a:rPr lang="fr"/>
              <a:t>e-Bug.eu</a:t>
            </a:r>
          </a:p>
          <a:p>
            <a:endParaRPr lang="en-GB" dirty="0"/>
          </a:p>
        </p:txBody>
      </p:sp>
      <p:sp>
        <p:nvSpPr>
          <p:cNvPr id="4" name="TextBox 3">
            <a:extLst>
              <a:ext uri="{FF2B5EF4-FFF2-40B4-BE49-F238E27FC236}">
                <a16:creationId xmlns:a16="http://schemas.microsoft.com/office/drawing/2014/main" id="{B8CB1228-241A-1517-AE26-E0FA23D198A1}"/>
              </a:ext>
            </a:extLst>
          </p:cNvPr>
          <p:cNvSpPr txBox="1"/>
          <p:nvPr/>
        </p:nvSpPr>
        <p:spPr>
          <a:xfrm>
            <a:off x="1878980" y="1593802"/>
            <a:ext cx="5386039" cy="2308324"/>
          </a:xfrm>
          <a:prstGeom prst="rect">
            <a:avLst/>
          </a:prstGeom>
          <a:noFill/>
        </p:spPr>
        <p:txBody>
          <a:bodyPr wrap="square">
            <a:spAutoFit/>
          </a:bodyPr>
          <a:lstStyle/>
          <a:p>
            <a:pPr algn="ctr"/>
            <a:r>
              <a:rPr lang="fr" sz="2400" b="1" dirty="0">
                <a:solidFill>
                  <a:srgbClr val="000000"/>
                </a:solidFill>
              </a:rPr>
              <a:t>Évaluez le rôle des changements climatiques et des activités humaines dans l'émergence et la propagation des infections vectorielles. Illustrez vos propos par des exemples.</a:t>
            </a:r>
          </a:p>
        </p:txBody>
      </p:sp>
      <p:sp>
        <p:nvSpPr>
          <p:cNvPr id="6" name="Oval 5">
            <a:extLst>
              <a:ext uri="{FF2B5EF4-FFF2-40B4-BE49-F238E27FC236}">
                <a16:creationId xmlns:a16="http://schemas.microsoft.com/office/drawing/2014/main" id="{7FE59B32-D30D-00E2-EEF5-CB30B8BF8334}"/>
              </a:ext>
            </a:extLst>
          </p:cNvPr>
          <p:cNvSpPr/>
          <p:nvPr/>
        </p:nvSpPr>
        <p:spPr>
          <a:xfrm>
            <a:off x="4226539" y="821674"/>
            <a:ext cx="765840" cy="772128"/>
          </a:xfrm>
          <a:prstGeom prst="ellipse">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DC314E55-EFD2-2C77-4FF5-C0188B686D7E}"/>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4347191" y="918882"/>
            <a:ext cx="524537" cy="577713"/>
          </a:xfrm>
          <a:prstGeom prst="rect">
            <a:avLst/>
          </a:prstGeom>
          <a:ln w="0">
            <a:noFill/>
          </a:ln>
        </p:spPr>
      </p:pic>
    </p:spTree>
    <p:extLst>
      <p:ext uri="{BB962C8B-B14F-4D97-AF65-F5344CB8AC3E}">
        <p14:creationId xmlns:p14="http://schemas.microsoft.com/office/powerpoint/2010/main" val="223297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17D8F5C-E020-4831-AC53-23DB731453C0}"/>
              </a:ext>
            </a:extLst>
          </p:cNvPr>
          <p:cNvPicPr>
            <a:picLocks noChangeAspect="1"/>
          </p:cNvPicPr>
          <p:nvPr/>
        </p:nvPicPr>
        <p:blipFill>
          <a:blip r:embed="rId3"/>
          <a:stretch>
            <a:fillRect/>
          </a:stretch>
        </p:blipFill>
        <p:spPr>
          <a:xfrm>
            <a:off x="3511296" y="3890334"/>
            <a:ext cx="2130552" cy="819264"/>
          </a:xfrm>
          <a:prstGeom prst="rect">
            <a:avLst/>
          </a:prstGeom>
        </p:spPr>
      </p:pic>
    </p:spTree>
    <p:extLst>
      <p:ext uri="{BB962C8B-B14F-4D97-AF65-F5344CB8AC3E}">
        <p14:creationId xmlns:p14="http://schemas.microsoft.com/office/powerpoint/2010/main" val="180560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C33AD-8EFB-0D65-5000-7941D511C46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037D3C-1BC1-7BE0-9209-D7B5C38E0B99}"/>
              </a:ext>
            </a:extLst>
          </p:cNvPr>
          <p:cNvSpPr>
            <a:spLocks noGrp="1"/>
          </p:cNvSpPr>
          <p:nvPr>
            <p:ph type="body" sz="quarter" idx="10"/>
          </p:nvPr>
        </p:nvSpPr>
        <p:spPr/>
        <p:txBody>
          <a:bodyPr>
            <a:normAutofit fontScale="92500"/>
          </a:bodyPr>
          <a:lstStyle/>
          <a:p>
            <a:r>
              <a:rPr lang="fr" dirty="0">
                <a:solidFill>
                  <a:schemeClr val="bg1"/>
                </a:solidFill>
              </a:rPr>
              <a:t>Que sont les vecteurs et les infections vectorielles ?</a:t>
            </a:r>
          </a:p>
        </p:txBody>
      </p:sp>
      <p:sp>
        <p:nvSpPr>
          <p:cNvPr id="3" name="Rounded Rectangle 2">
            <a:extLst>
              <a:ext uri="{FF2B5EF4-FFF2-40B4-BE49-F238E27FC236}">
                <a16:creationId xmlns:a16="http://schemas.microsoft.com/office/drawing/2014/main" id="{3B61144D-69C8-F419-2435-940B1282C84A}"/>
              </a:ext>
            </a:extLst>
          </p:cNvPr>
          <p:cNvSpPr/>
          <p:nvPr/>
        </p:nvSpPr>
        <p:spPr>
          <a:xfrm>
            <a:off x="261938" y="1381126"/>
            <a:ext cx="8452229" cy="1192011"/>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b="1" dirty="0">
                <a:solidFill>
                  <a:srgbClr val="000000"/>
                </a:solidFill>
                <a:latin typeface="Arial" panose="020B0604020202020204" pitchFamily="34" charset="0"/>
                <a:cs typeface="Arial" panose="020B0604020202020204" pitchFamily="34" charset="0"/>
              </a:rPr>
              <a:t>Les vecteurs </a:t>
            </a:r>
            <a:r>
              <a:rPr lang="fr" sz="1600" dirty="0">
                <a:solidFill>
                  <a:srgbClr val="000000"/>
                </a:solidFill>
                <a:latin typeface="Arial" panose="020B0604020202020204" pitchFamily="34" charset="0"/>
                <a:cs typeface="Arial" panose="020B0604020202020204" pitchFamily="34" charset="0"/>
              </a:rPr>
              <a:t>sont des organismes vivants capables de transmettre des infections entre humains ou des animaux aux humains. Ces infections sont </a:t>
            </a:r>
            <a:r>
              <a:rPr lang="fr" sz="1600" b="1" dirty="0">
                <a:solidFill>
                  <a:srgbClr val="000000"/>
                </a:solidFill>
                <a:latin typeface="Arial" panose="020B0604020202020204" pitchFamily="34" charset="0"/>
                <a:cs typeface="Arial" panose="020B0604020202020204" pitchFamily="34" charset="0"/>
              </a:rPr>
              <a:t>dites vectorielles.</a:t>
            </a:r>
          </a:p>
        </p:txBody>
      </p:sp>
      <p:sp>
        <p:nvSpPr>
          <p:cNvPr id="4" name="Rounded Rectangle 3">
            <a:extLst>
              <a:ext uri="{FF2B5EF4-FFF2-40B4-BE49-F238E27FC236}">
                <a16:creationId xmlns:a16="http://schemas.microsoft.com/office/drawing/2014/main" id="{C7BEA57E-F4BB-7CD5-8589-15CD5C7878D6}"/>
              </a:ext>
            </a:extLst>
          </p:cNvPr>
          <p:cNvSpPr/>
          <p:nvPr/>
        </p:nvSpPr>
        <p:spPr>
          <a:xfrm>
            <a:off x="4708905" y="2820742"/>
            <a:ext cx="4005262" cy="15226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Il existe différents types de vecteurs, mais les plus courants sont les moustiques et les tiques.</a:t>
            </a:r>
          </a:p>
        </p:txBody>
      </p:sp>
      <p:sp>
        <p:nvSpPr>
          <p:cNvPr id="8" name="Rounded Rectangle 7">
            <a:extLst>
              <a:ext uri="{FF2B5EF4-FFF2-40B4-BE49-F238E27FC236}">
                <a16:creationId xmlns:a16="http://schemas.microsoft.com/office/drawing/2014/main" id="{7E8C401D-24B5-EF45-92BD-F4AD57875EE7}"/>
              </a:ext>
            </a:extLst>
          </p:cNvPr>
          <p:cNvSpPr/>
          <p:nvPr/>
        </p:nvSpPr>
        <p:spPr>
          <a:xfrm>
            <a:off x="261939" y="2820742"/>
            <a:ext cx="4005262" cy="1522658"/>
          </a:xfrm>
          <a:prstGeom prst="roundRect">
            <a:avLst>
              <a:gd name="adj" fmla="val 4485"/>
            </a:avLst>
          </a:prstGeom>
          <a:solidFill>
            <a:schemeClr val="bg1"/>
          </a:solidFill>
          <a:ln w="25400">
            <a:solidFill>
              <a:srgbClr val="732B8F"/>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nchorCtr="1"/>
          <a:lstStyle/>
          <a:p>
            <a:pPr lvl="0" algn="ctr"/>
            <a:r>
              <a:rPr lang="fr" sz="1600" dirty="0">
                <a:solidFill>
                  <a:srgbClr val="000000"/>
                </a:solidFill>
                <a:latin typeface="Arial" panose="020B0604020202020204" pitchFamily="34" charset="0"/>
                <a:cs typeface="Arial" panose="020B0604020202020204" pitchFamily="34" charset="0"/>
              </a:rPr>
              <a:t>Les infections sont causées par des microbes nocifs (pathogènes), des bactéries, des virus et des parasites.</a:t>
            </a:r>
          </a:p>
        </p:txBody>
      </p:sp>
    </p:spTree>
    <p:extLst>
      <p:ext uri="{BB962C8B-B14F-4D97-AF65-F5344CB8AC3E}">
        <p14:creationId xmlns:p14="http://schemas.microsoft.com/office/powerpoint/2010/main" val="201743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E017-7809-52DD-79E1-928D0571E156}"/>
            </a:ext>
          </a:extLst>
        </p:cNvPr>
        <p:cNvGrpSpPr/>
        <p:nvPr/>
      </p:nvGrpSpPr>
      <p:grpSpPr>
        <a:xfrm>
          <a:off x="0" y="0"/>
          <a:ext cx="0" cy="0"/>
          <a:chOff x="0" y="0"/>
          <a:chExt cx="0" cy="0"/>
        </a:xfrm>
      </p:grpSpPr>
      <p:sp>
        <p:nvSpPr>
          <p:cNvPr id="3" name="Text Placeholder 1">
            <a:extLst>
              <a:ext uri="{FF2B5EF4-FFF2-40B4-BE49-F238E27FC236}">
                <a16:creationId xmlns:a16="http://schemas.microsoft.com/office/drawing/2014/main" id="{0EB802F2-2941-4866-D730-229B08E0E358}"/>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 dirty="0">
                <a:solidFill>
                  <a:schemeClr val="bg1"/>
                </a:solidFill>
              </a:rPr>
              <a:t>Morsures de tiques et transmission</a:t>
            </a:r>
          </a:p>
        </p:txBody>
      </p:sp>
      <p:sp>
        <p:nvSpPr>
          <p:cNvPr id="4" name="Rectangle: Rounded Corners 5">
            <a:extLst>
              <a:ext uri="{FF2B5EF4-FFF2-40B4-BE49-F238E27FC236}">
                <a16:creationId xmlns:a16="http://schemas.microsoft.com/office/drawing/2014/main" id="{3CD701A2-2DDD-0D50-E704-79128D9C5F65}"/>
              </a:ext>
            </a:extLst>
          </p:cNvPr>
          <p:cNvSpPr/>
          <p:nvPr/>
        </p:nvSpPr>
        <p:spPr>
          <a:xfrm rot="5400000">
            <a:off x="2444674" y="-1866782"/>
            <a:ext cx="4213414" cy="8556586"/>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732B8F"/>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0518C28-90D1-1BE6-72DA-03251EB7DBF0}"/>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F78CC4DA-3F7D-8BFA-F9DB-050BCCC77B16}"/>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7" name="Title 1">
            <a:extLst>
              <a:ext uri="{FF2B5EF4-FFF2-40B4-BE49-F238E27FC236}">
                <a16:creationId xmlns:a16="http://schemas.microsoft.com/office/drawing/2014/main" id="{FAA0D39C-B324-1C5E-0059-74955EE7C95D}"/>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dirty="0">
                <a:solidFill>
                  <a:srgbClr val="732B8F"/>
                </a:solidFill>
              </a:rPr>
              <a:t>Cycles de vie des vecteurs</a:t>
            </a:r>
          </a:p>
        </p:txBody>
      </p:sp>
      <p:sp>
        <p:nvSpPr>
          <p:cNvPr id="2" name="TextBox 1">
            <a:extLst>
              <a:ext uri="{FF2B5EF4-FFF2-40B4-BE49-F238E27FC236}">
                <a16:creationId xmlns:a16="http://schemas.microsoft.com/office/drawing/2014/main" id="{E04EF9B4-0BC5-4A7A-3D29-3DA581862543}"/>
              </a:ext>
            </a:extLst>
          </p:cNvPr>
          <p:cNvSpPr txBox="1"/>
          <p:nvPr/>
        </p:nvSpPr>
        <p:spPr>
          <a:xfrm>
            <a:off x="504390" y="912143"/>
            <a:ext cx="7228253" cy="702372"/>
          </a:xfrm>
          <a:prstGeom prst="rect">
            <a:avLst/>
          </a:prstGeom>
          <a:noFill/>
        </p:spPr>
        <p:txBody>
          <a:bodyPr wrap="square" lIns="0">
            <a:spAutoFit/>
          </a:bodyPr>
          <a:lstStyle/>
          <a:p>
            <a:pPr>
              <a:lnSpc>
                <a:spcPct val="115000"/>
              </a:lnSpc>
              <a:spcAft>
                <a:spcPts val="800"/>
              </a:spcAft>
              <a:buClr>
                <a:srgbClr val="12B38F"/>
              </a:buClr>
              <a:tabLst>
                <a:tab pos="685800" algn="l"/>
              </a:tabLst>
            </a:pPr>
            <a:r>
              <a:rPr lang="fr" b="1" kern="100" dirty="0">
                <a:solidFill>
                  <a:srgbClr val="000000"/>
                </a:solidFill>
                <a:ea typeface="Aptos" panose="020B0004020202020204" pitchFamily="34" charset="0"/>
              </a:rPr>
              <a:t>Pouvez-vous faire la différence entre les cycles de vie du moustique et de la tique ci-dessous ?</a:t>
            </a:r>
            <a:endParaRPr lang="en-GB" kern="100" dirty="0">
              <a:solidFill>
                <a:srgbClr val="000000"/>
              </a:solidFill>
              <a:latin typeface="Arial" panose="020B0604020202020204" pitchFamily="34" charset="0"/>
              <a:ea typeface="Aptos" panose="020B00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EFD3DF0-0667-0EF6-97B6-C9AC139E33BE}"/>
              </a:ext>
            </a:extLst>
          </p:cNvPr>
          <p:cNvSpPr txBox="1"/>
          <p:nvPr/>
        </p:nvSpPr>
        <p:spPr>
          <a:xfrm>
            <a:off x="530766" y="1654533"/>
            <a:ext cx="3842063" cy="307777"/>
          </a:xfrm>
          <a:prstGeom prst="rect">
            <a:avLst/>
          </a:prstGeom>
          <a:noFill/>
        </p:spPr>
        <p:txBody>
          <a:bodyPr wrap="square" lIns="0">
            <a:spAutoFit/>
          </a:bodyPr>
          <a:lstStyle/>
          <a:p>
            <a:r>
              <a:rPr lang="fr" sz="1400" i="1" dirty="0">
                <a:solidFill>
                  <a:srgbClr val="000000"/>
                </a:solidFill>
              </a:rPr>
              <a:t>Moustique</a:t>
            </a:r>
          </a:p>
        </p:txBody>
      </p:sp>
      <p:sp>
        <p:nvSpPr>
          <p:cNvPr id="16" name="TextBox 15">
            <a:extLst>
              <a:ext uri="{FF2B5EF4-FFF2-40B4-BE49-F238E27FC236}">
                <a16:creationId xmlns:a16="http://schemas.microsoft.com/office/drawing/2014/main" id="{C5C3B5C1-93B9-03A9-F36D-83C12B272EA3}"/>
              </a:ext>
            </a:extLst>
          </p:cNvPr>
          <p:cNvSpPr txBox="1"/>
          <p:nvPr/>
        </p:nvSpPr>
        <p:spPr>
          <a:xfrm>
            <a:off x="4668594" y="1645741"/>
            <a:ext cx="2434504" cy="307777"/>
          </a:xfrm>
          <a:prstGeom prst="rect">
            <a:avLst/>
          </a:prstGeom>
          <a:noFill/>
        </p:spPr>
        <p:txBody>
          <a:bodyPr wrap="square" lIns="0">
            <a:spAutoFit/>
          </a:bodyPr>
          <a:lstStyle/>
          <a:p>
            <a:r>
              <a:rPr lang="fr" sz="1400" i="1" dirty="0">
                <a:solidFill>
                  <a:srgbClr val="000000"/>
                </a:solidFill>
              </a:rPr>
              <a:t>Tique</a:t>
            </a:r>
          </a:p>
        </p:txBody>
      </p:sp>
      <p:pic>
        <p:nvPicPr>
          <p:cNvPr id="12" name="Image 11"/>
          <p:cNvPicPr>
            <a:picLocks noChangeAspect="1"/>
          </p:cNvPicPr>
          <p:nvPr/>
        </p:nvPicPr>
        <p:blipFill>
          <a:blip r:embed="rId4"/>
          <a:stretch>
            <a:fillRect/>
          </a:stretch>
        </p:blipFill>
        <p:spPr>
          <a:xfrm>
            <a:off x="367597" y="1953518"/>
            <a:ext cx="4082731" cy="2423973"/>
          </a:xfrm>
          <a:prstGeom prst="rect">
            <a:avLst/>
          </a:prstGeom>
        </p:spPr>
      </p:pic>
      <p:pic>
        <p:nvPicPr>
          <p:cNvPr id="13" name="Image 12"/>
          <p:cNvPicPr>
            <a:picLocks noChangeAspect="1"/>
          </p:cNvPicPr>
          <p:nvPr/>
        </p:nvPicPr>
        <p:blipFill>
          <a:blip r:embed="rId5"/>
          <a:stretch>
            <a:fillRect/>
          </a:stretch>
        </p:blipFill>
        <p:spPr>
          <a:xfrm>
            <a:off x="4708006" y="1959686"/>
            <a:ext cx="3948658" cy="2423973"/>
          </a:xfrm>
          <a:prstGeom prst="rect">
            <a:avLst/>
          </a:prstGeom>
        </p:spPr>
      </p:pic>
    </p:spTree>
    <p:extLst>
      <p:ext uri="{BB962C8B-B14F-4D97-AF65-F5344CB8AC3E}">
        <p14:creationId xmlns:p14="http://schemas.microsoft.com/office/powerpoint/2010/main" val="36426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CE4A41BD-10D3-C46C-F31A-A7E55B283F64}"/>
              </a:ext>
            </a:extLst>
          </p:cNvPr>
          <p:cNvSpPr/>
          <p:nvPr/>
        </p:nvSpPr>
        <p:spPr>
          <a:xfrm rot="5400000">
            <a:off x="2402872" y="-1824981"/>
            <a:ext cx="4297017" cy="8556586"/>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412CBBD9-041E-71AA-947E-77AD93A1F1F9}"/>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2831C46F-EB94-4046-9972-F377B6903DC2}"/>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667DC228-B455-340D-82BD-FA1355005392}"/>
              </a:ext>
            </a:extLst>
          </p:cNvPr>
          <p:cNvSpPr txBox="1"/>
          <p:nvPr/>
        </p:nvSpPr>
        <p:spPr>
          <a:xfrm>
            <a:off x="504390" y="1062391"/>
            <a:ext cx="4514177" cy="3539430"/>
          </a:xfrm>
          <a:prstGeom prst="rect">
            <a:avLst/>
          </a:prstGeom>
          <a:noFill/>
        </p:spPr>
        <p:txBody>
          <a:bodyPr wrap="square" lIns="0">
            <a:spAutoFit/>
          </a:bodyPr>
          <a:lstStyle/>
          <a:p>
            <a:pPr lvl="0"/>
            <a:r>
              <a:rPr lang="fr" sz="1600" dirty="0">
                <a:solidFill>
                  <a:srgbClr val="000000"/>
                </a:solidFill>
                <a:latin typeface="Arial" panose="020B0604020202020204" pitchFamily="34" charset="0"/>
                <a:cs typeface="Arial" panose="020B0604020202020204" pitchFamily="34" charset="0"/>
              </a:rPr>
              <a:t>Les moustiques transmettent des infections en piquant une personne/un hôte infecté, puis en piquant une autre personne/un autre hôte, l'infectant ainsi.</a:t>
            </a:r>
            <a:endParaRPr lang="en-US" sz="1600" dirty="0">
              <a:solidFill>
                <a:srgbClr val="000000"/>
              </a:solidFill>
              <a:latin typeface="Arial" panose="020B0604020202020204" pitchFamily="34" charset="0"/>
              <a:cs typeface="Arial" panose="020B0604020202020204" pitchFamily="34" charset="0"/>
            </a:endParaRPr>
          </a:p>
          <a:p>
            <a:pPr lvl="0"/>
            <a:r>
              <a:rPr lang="fr" sz="1600" b="1" dirty="0">
                <a:solidFill>
                  <a:srgbClr val="000000"/>
                </a:solidFill>
                <a:latin typeface="Arial" panose="020B0604020202020204" pitchFamily="34" charset="0"/>
                <a:cs typeface="Arial" panose="020B0604020202020204" pitchFamily="34" charset="0"/>
              </a:rPr>
              <a:t>Différentes espèces de moustiques transmettent </a:t>
            </a:r>
            <a:br>
              <a:rPr lang="en-GB" sz="1600" b="1" dirty="0">
                <a:solidFill>
                  <a:srgbClr val="000000"/>
                </a:solidFill>
                <a:latin typeface="Arial" panose="020B0604020202020204" pitchFamily="34" charset="0"/>
                <a:cs typeface="Arial" panose="020B0604020202020204" pitchFamily="34" charset="0"/>
              </a:rPr>
            </a:br>
            <a:r>
              <a:rPr lang="fr" sz="1600" b="1" dirty="0">
                <a:solidFill>
                  <a:srgbClr val="000000"/>
                </a:solidFill>
                <a:latin typeface="Arial" panose="020B0604020202020204" pitchFamily="34" charset="0"/>
                <a:cs typeface="Arial" panose="020B0604020202020204" pitchFamily="34" charset="0"/>
              </a:rPr>
              <a:t>différentes infections.</a:t>
            </a:r>
          </a:p>
          <a:p>
            <a:pPr marL="231775" lvl="0" indent="-231775">
              <a:buClr>
                <a:srgbClr val="732B8F"/>
              </a:buClr>
              <a:buFont typeface="Arial" panose="020B0604020202020204" pitchFamily="34" charset="0"/>
              <a:buChar char="•"/>
            </a:pPr>
            <a:r>
              <a:rPr lang="fr" sz="1600" dirty="0">
                <a:solidFill>
                  <a:srgbClr val="000000"/>
                </a:solidFill>
                <a:latin typeface="Arial" panose="020B0604020202020204" pitchFamily="34" charset="0"/>
                <a:cs typeface="Arial" panose="020B0604020202020204" pitchFamily="34" charset="0"/>
              </a:rPr>
              <a:t>La femelle du moustique </a:t>
            </a:r>
            <a:r>
              <a:rPr lang="fr" sz="1600" i="1" dirty="0">
                <a:solidFill>
                  <a:srgbClr val="000000"/>
                </a:solidFill>
                <a:latin typeface="Arial" panose="020B0604020202020204" pitchFamily="34" charset="0"/>
                <a:cs typeface="Arial" panose="020B0604020202020204" pitchFamily="34" charset="0"/>
              </a:rPr>
              <a:t>Aedes </a:t>
            </a:r>
            <a:r>
              <a:rPr lang="fr" sz="1600" dirty="0">
                <a:solidFill>
                  <a:srgbClr val="000000"/>
                </a:solidFill>
                <a:latin typeface="Arial" panose="020B0604020202020204" pitchFamily="34" charset="0"/>
                <a:cs typeface="Arial" panose="020B0604020202020204" pitchFamily="34" charset="0"/>
              </a:rPr>
              <a:t>transmet les virus Chikungunya, Dengue, Fièvre jaune et </a:t>
            </a:r>
            <a:br>
              <a:rPr lang="en-GB" sz="1600" dirty="0">
                <a:solidFill>
                  <a:srgbClr val="000000"/>
                </a:solidFill>
                <a:latin typeface="Arial" panose="020B0604020202020204" pitchFamily="34" charset="0"/>
                <a:cs typeface="Arial" panose="020B0604020202020204" pitchFamily="34" charset="0"/>
              </a:rPr>
            </a:br>
            <a:r>
              <a:rPr lang="fr" sz="1600" dirty="0">
                <a:solidFill>
                  <a:srgbClr val="000000"/>
                </a:solidFill>
                <a:latin typeface="Arial" panose="020B0604020202020204" pitchFamily="34" charset="0"/>
                <a:cs typeface="Arial" panose="020B0604020202020204" pitchFamily="34" charset="0"/>
              </a:rPr>
              <a:t>Zika</a:t>
            </a:r>
          </a:p>
          <a:p>
            <a:pPr marL="231775" lvl="0" indent="-231775">
              <a:buClr>
                <a:srgbClr val="732B8F"/>
              </a:buClr>
              <a:buFont typeface="Arial" panose="020B0604020202020204" pitchFamily="34" charset="0"/>
              <a:buChar char="•"/>
            </a:pPr>
            <a:r>
              <a:rPr lang="fr" sz="1600" dirty="0">
                <a:solidFill>
                  <a:srgbClr val="000000"/>
                </a:solidFill>
                <a:latin typeface="Arial" panose="020B0604020202020204" pitchFamily="34" charset="0"/>
                <a:cs typeface="Arial" panose="020B0604020202020204" pitchFamily="34" charset="0"/>
              </a:rPr>
              <a:t>La femelle du moustique </a:t>
            </a:r>
            <a:r>
              <a:rPr lang="fr" sz="1600" i="1" dirty="0">
                <a:solidFill>
                  <a:srgbClr val="000000"/>
                </a:solidFill>
                <a:latin typeface="Arial" panose="020B0604020202020204" pitchFamily="34" charset="0"/>
                <a:cs typeface="Arial" panose="020B0604020202020204" pitchFamily="34" charset="0"/>
              </a:rPr>
              <a:t>Anophèle </a:t>
            </a:r>
            <a:r>
              <a:rPr lang="fr" sz="1600" dirty="0">
                <a:solidFill>
                  <a:srgbClr val="000000"/>
                </a:solidFill>
                <a:latin typeface="Arial" panose="020B0604020202020204" pitchFamily="34" charset="0"/>
                <a:cs typeface="Arial" panose="020B0604020202020204" pitchFamily="34" charset="0"/>
              </a:rPr>
              <a:t>transmet </a:t>
            </a:r>
            <a:br>
              <a:rPr lang="en-GB" sz="1600" dirty="0">
                <a:solidFill>
                  <a:srgbClr val="000000"/>
                </a:solidFill>
                <a:latin typeface="Arial" panose="020B0604020202020204" pitchFamily="34" charset="0"/>
                <a:cs typeface="Arial" panose="020B0604020202020204" pitchFamily="34" charset="0"/>
              </a:rPr>
            </a:br>
            <a:r>
              <a:rPr lang="fr" sz="1600" dirty="0">
                <a:solidFill>
                  <a:srgbClr val="000000"/>
                </a:solidFill>
                <a:latin typeface="Arial" panose="020B0604020202020204" pitchFamily="34" charset="0"/>
                <a:cs typeface="Arial" panose="020B0604020202020204" pitchFamily="34" charset="0"/>
              </a:rPr>
              <a:t>le parasite du paludisme ( </a:t>
            </a:r>
            <a:r>
              <a:rPr lang="fr" sz="1600" i="1" dirty="0">
                <a:solidFill>
                  <a:srgbClr val="000000"/>
                </a:solidFill>
                <a:latin typeface="Arial" panose="020B0604020202020204" pitchFamily="34" charset="0"/>
                <a:cs typeface="Arial" panose="020B0604020202020204" pitchFamily="34" charset="0"/>
              </a:rPr>
              <a:t>Plasmodium </a:t>
            </a:r>
            <a:r>
              <a:rPr lang="fr" sz="1600" dirty="0">
                <a:solidFill>
                  <a:srgbClr val="000000"/>
                </a:solidFill>
                <a:latin typeface="Arial" panose="020B0604020202020204" pitchFamily="34" charset="0"/>
                <a:cs typeface="Arial" panose="020B0604020202020204" pitchFamily="34" charset="0"/>
              </a:rPr>
              <a:t>).</a:t>
            </a:r>
          </a:p>
          <a:p>
            <a:pPr marL="231775" lvl="0" indent="-231775">
              <a:buClr>
                <a:srgbClr val="732B8F"/>
              </a:buClr>
              <a:buFont typeface="Arial" panose="020B0604020202020204" pitchFamily="34" charset="0"/>
              <a:buChar char="•"/>
            </a:pPr>
            <a:r>
              <a:rPr lang="fr" sz="1600" dirty="0">
                <a:solidFill>
                  <a:srgbClr val="000000"/>
                </a:solidFill>
                <a:latin typeface="Arial" panose="020B0604020202020204" pitchFamily="34" charset="0"/>
                <a:cs typeface="Arial" panose="020B0604020202020204" pitchFamily="34" charset="0"/>
              </a:rPr>
              <a:t>La femelle du moustique </a:t>
            </a:r>
            <a:r>
              <a:rPr lang="fr" sz="1600" i="1" dirty="0">
                <a:solidFill>
                  <a:srgbClr val="000000"/>
                </a:solidFill>
                <a:latin typeface="Arial" panose="020B0604020202020204" pitchFamily="34" charset="0"/>
                <a:cs typeface="Arial" panose="020B0604020202020204" pitchFamily="34" charset="0"/>
              </a:rPr>
              <a:t>Culex </a:t>
            </a:r>
            <a:r>
              <a:rPr lang="fr" sz="1600" dirty="0">
                <a:solidFill>
                  <a:srgbClr val="000000"/>
                </a:solidFill>
                <a:latin typeface="Arial" panose="020B0604020202020204" pitchFamily="34" charset="0"/>
                <a:cs typeface="Arial" panose="020B0604020202020204" pitchFamily="34" charset="0"/>
              </a:rPr>
              <a:t>transmet le </a:t>
            </a:r>
            <a:br>
              <a:rPr lang="en-GB" sz="1600" dirty="0">
                <a:solidFill>
                  <a:srgbClr val="000000"/>
                </a:solidFill>
                <a:latin typeface="Arial" panose="020B0604020202020204" pitchFamily="34" charset="0"/>
                <a:cs typeface="Arial" panose="020B0604020202020204" pitchFamily="34" charset="0"/>
              </a:rPr>
            </a:br>
            <a:r>
              <a:rPr lang="fr" sz="1600" dirty="0">
                <a:solidFill>
                  <a:srgbClr val="000000"/>
                </a:solidFill>
                <a:latin typeface="Arial" panose="020B0604020202020204" pitchFamily="34" charset="0"/>
                <a:cs typeface="Arial" panose="020B0604020202020204" pitchFamily="34" charset="0"/>
              </a:rPr>
              <a:t>virus du Nil occidental.</a:t>
            </a:r>
          </a:p>
        </p:txBody>
      </p:sp>
      <p:sp>
        <p:nvSpPr>
          <p:cNvPr id="7" name="Title 1">
            <a:extLst>
              <a:ext uri="{FF2B5EF4-FFF2-40B4-BE49-F238E27FC236}">
                <a16:creationId xmlns:a16="http://schemas.microsoft.com/office/drawing/2014/main" id="{3B2C701F-C1B5-97CE-50D8-48F01EE87027}"/>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sz="2800" dirty="0">
                <a:solidFill>
                  <a:srgbClr val="732B8F"/>
                </a:solidFill>
              </a:rPr>
              <a:t>Infections transmises par les moustiques</a:t>
            </a:r>
          </a:p>
        </p:txBody>
      </p:sp>
      <p:pic>
        <p:nvPicPr>
          <p:cNvPr id="8" name="Picture 7">
            <a:extLst>
              <a:ext uri="{FF2B5EF4-FFF2-40B4-BE49-F238E27FC236}">
                <a16:creationId xmlns:a16="http://schemas.microsoft.com/office/drawing/2014/main" id="{0D7DABF4-8983-1BA5-6E35-29B0A13A05C2}"/>
              </a:ext>
            </a:extLst>
          </p:cNvPr>
          <p:cNvPicPr>
            <a:picLocks noChangeAspect="1"/>
          </p:cNvPicPr>
          <p:nvPr/>
        </p:nvPicPr>
        <p:blipFill>
          <a:blip r:embed="rId4">
            <a:extLst>
              <a:ext uri="{28A0092B-C50C-407E-A947-70E740481C1C}">
                <a14:useLocalDpi xmlns:a14="http://schemas.microsoft.com/office/drawing/2010/main" val="0"/>
              </a:ext>
            </a:extLst>
          </a:blip>
          <a:srcRect l="1119" t="8110" r="1119" b="8110"/>
          <a:stretch>
            <a:fillRect/>
          </a:stretch>
        </p:blipFill>
        <p:spPr bwMode="auto">
          <a:xfrm>
            <a:off x="5320120" y="1203950"/>
            <a:ext cx="3130740" cy="2492562"/>
          </a:xfrm>
          <a:prstGeom prst="roundRect">
            <a:avLst>
              <a:gd name="adj" fmla="val 4205"/>
            </a:avLst>
          </a:prstGeom>
          <a:noFill/>
          <a:ln w="25400">
            <a:solidFill>
              <a:srgbClr val="732B8F"/>
            </a:solidFill>
          </a:ln>
        </p:spPr>
      </p:pic>
    </p:spTree>
    <p:extLst>
      <p:ext uri="{BB962C8B-B14F-4D97-AF65-F5344CB8AC3E}">
        <p14:creationId xmlns:p14="http://schemas.microsoft.com/office/powerpoint/2010/main" val="2217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88CA60E-8425-7966-72DB-C15A4C7F95C2}"/>
              </a:ext>
            </a:extLst>
          </p:cNvPr>
          <p:cNvSpPr/>
          <p:nvPr/>
        </p:nvSpPr>
        <p:spPr>
          <a:xfrm rot="5400000">
            <a:off x="2444674" y="-1866782"/>
            <a:ext cx="4213414" cy="8556586"/>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9CE92F20-97D6-FE49-97E8-09F26F629C58}"/>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0436EEF9-535C-FF51-1969-5F82B6509E05}"/>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24DF2514-47E8-6F76-9589-8AA55A16B9B1}"/>
              </a:ext>
            </a:extLst>
          </p:cNvPr>
          <p:cNvSpPr txBox="1"/>
          <p:nvPr/>
        </p:nvSpPr>
        <p:spPr>
          <a:xfrm>
            <a:off x="504391" y="1518189"/>
            <a:ext cx="3366231" cy="1323439"/>
          </a:xfrm>
          <a:prstGeom prst="rect">
            <a:avLst/>
          </a:prstGeom>
          <a:noFill/>
        </p:spPr>
        <p:txBody>
          <a:bodyPr wrap="square" lIns="0">
            <a:spAutoFit/>
          </a:bodyPr>
          <a:lstStyle/>
          <a:p>
            <a:r>
              <a:rPr lang="fr" sz="1600" kern="100" dirty="0">
                <a:solidFill>
                  <a:srgbClr val="000000"/>
                </a:solidFill>
                <a:latin typeface="Arial" panose="020B0604020202020204" pitchFamily="34" charset="0"/>
                <a:ea typeface="Aptos" panose="020B0004020202020204" pitchFamily="34" charset="0"/>
                <a:cs typeface="Arial" panose="020B0604020202020204" pitchFamily="34" charset="0"/>
              </a:rPr>
              <a:t>Le </a:t>
            </a:r>
            <a:r>
              <a:rPr lang="fr" sz="1600" dirty="0">
                <a:solidFill>
                  <a:srgbClr val="000000"/>
                </a:solidFill>
              </a:rPr>
              <a:t>virus Zika peut également être transmis directement d'humain à humain par contact sexuel et de la mère à l'enfant pendant la grossesse ou lors de l'accouchement.</a:t>
            </a:r>
            <a:endParaRPr lang="en-GB" sz="1600" dirty="0">
              <a:solidFill>
                <a:srgbClr val="000000"/>
              </a:solidFill>
            </a:endParaRPr>
          </a:p>
        </p:txBody>
      </p:sp>
      <p:sp>
        <p:nvSpPr>
          <p:cNvPr id="2" name="Title 1">
            <a:extLst>
              <a:ext uri="{FF2B5EF4-FFF2-40B4-BE49-F238E27FC236}">
                <a16:creationId xmlns:a16="http://schemas.microsoft.com/office/drawing/2014/main" id="{AEEDB58A-85ED-B27B-7400-DA6D6B3A6495}"/>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sz="2800" dirty="0">
                <a:solidFill>
                  <a:srgbClr val="732B8F"/>
                </a:solidFill>
              </a:rPr>
              <a:t>Infections transmises par les moustiques : transmission</a:t>
            </a:r>
          </a:p>
        </p:txBody>
      </p:sp>
      <p:sp>
        <p:nvSpPr>
          <p:cNvPr id="12" name="TextBox 11">
            <a:extLst>
              <a:ext uri="{FF2B5EF4-FFF2-40B4-BE49-F238E27FC236}">
                <a16:creationId xmlns:a16="http://schemas.microsoft.com/office/drawing/2014/main" id="{4EDA4BC7-CC12-72C5-DCA8-9D722F278435}"/>
              </a:ext>
            </a:extLst>
          </p:cNvPr>
          <p:cNvSpPr txBox="1"/>
          <p:nvPr/>
        </p:nvSpPr>
        <p:spPr>
          <a:xfrm>
            <a:off x="4150496" y="1062391"/>
            <a:ext cx="4275536" cy="461665"/>
          </a:xfrm>
          <a:prstGeom prst="rect">
            <a:avLst/>
          </a:prstGeom>
          <a:noFill/>
        </p:spPr>
        <p:txBody>
          <a:bodyPr wrap="square" lIns="0">
            <a:spAutoFit/>
          </a:bodyPr>
          <a:lstStyle/>
          <a:p>
            <a:r>
              <a:rPr lang="fr" sz="1200" i="1" dirty="0">
                <a:solidFill>
                  <a:srgbClr val="000000"/>
                </a:solidFill>
              </a:rPr>
              <a:t>La femelle du moustique </a:t>
            </a:r>
            <a:r>
              <a:rPr lang="fr" sz="1200" b="1" i="1" dirty="0">
                <a:solidFill>
                  <a:srgbClr val="000000"/>
                </a:solidFill>
              </a:rPr>
              <a:t>Aedes</a:t>
            </a:r>
            <a:r>
              <a:rPr lang="fr" sz="1200" i="1" dirty="0">
                <a:solidFill>
                  <a:srgbClr val="000000"/>
                </a:solidFill>
              </a:rPr>
              <a:t> : virus de la dengue, de la fièvre jaune, du chikungunya et du Zika</a:t>
            </a:r>
          </a:p>
        </p:txBody>
      </p:sp>
      <p:pic>
        <p:nvPicPr>
          <p:cNvPr id="9" name="Image 8"/>
          <p:cNvPicPr>
            <a:picLocks noChangeAspect="1"/>
          </p:cNvPicPr>
          <p:nvPr/>
        </p:nvPicPr>
        <p:blipFill>
          <a:blip r:embed="rId4"/>
          <a:stretch>
            <a:fillRect/>
          </a:stretch>
        </p:blipFill>
        <p:spPr>
          <a:xfrm>
            <a:off x="4101925" y="1657029"/>
            <a:ext cx="4488636" cy="2615426"/>
          </a:xfrm>
          <a:prstGeom prst="rect">
            <a:avLst/>
          </a:prstGeom>
        </p:spPr>
      </p:pic>
    </p:spTree>
    <p:extLst>
      <p:ext uri="{BB962C8B-B14F-4D97-AF65-F5344CB8AC3E}">
        <p14:creationId xmlns:p14="http://schemas.microsoft.com/office/powerpoint/2010/main" val="7164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39F432-5F8C-9FE7-5F6E-9F2696978A7D}"/>
              </a:ext>
            </a:extLst>
          </p:cNvPr>
          <p:cNvSpPr txBox="1">
            <a:spLocks/>
          </p:cNvSpPr>
          <p:nvPr/>
        </p:nvSpPr>
        <p:spPr>
          <a:xfrm>
            <a:off x="261938" y="263740"/>
            <a:ext cx="8567737" cy="646112"/>
          </a:xfrm>
          <a:prstGeom prst="rect">
            <a:avLst/>
          </a:prstGeom>
          <a:ln>
            <a:no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 dirty="0">
                <a:solidFill>
                  <a:schemeClr val="bg1"/>
                </a:solidFill>
              </a:rPr>
              <a:t>Morsures de tiques et transmission</a:t>
            </a:r>
          </a:p>
        </p:txBody>
      </p:sp>
      <p:sp>
        <p:nvSpPr>
          <p:cNvPr id="4" name="Rectangle: Rounded Corners 5">
            <a:extLst>
              <a:ext uri="{FF2B5EF4-FFF2-40B4-BE49-F238E27FC236}">
                <a16:creationId xmlns:a16="http://schemas.microsoft.com/office/drawing/2014/main" id="{E0AA2ED2-B81B-1559-C6A6-B395D5F834EC}"/>
              </a:ext>
            </a:extLst>
          </p:cNvPr>
          <p:cNvSpPr/>
          <p:nvPr/>
        </p:nvSpPr>
        <p:spPr>
          <a:xfrm rot="5400000">
            <a:off x="2470868" y="-1892976"/>
            <a:ext cx="4213414" cy="8608974"/>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6E346D93-56BF-E066-E90B-EDC54CCBAD04}"/>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C67A9F56-7EF4-CAFF-2864-7B71B8891268}"/>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7" name="Title 1">
            <a:extLst>
              <a:ext uri="{FF2B5EF4-FFF2-40B4-BE49-F238E27FC236}">
                <a16:creationId xmlns:a16="http://schemas.microsoft.com/office/drawing/2014/main" id="{E3916F98-6772-969E-464F-0C9D88473951}"/>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dirty="0">
                <a:solidFill>
                  <a:srgbClr val="732B8F"/>
                </a:solidFill>
              </a:rPr>
              <a:t>Infections transmises par les moustiques : transmission</a:t>
            </a:r>
          </a:p>
        </p:txBody>
      </p:sp>
      <p:sp>
        <p:nvSpPr>
          <p:cNvPr id="11" name="TextBox 10">
            <a:extLst>
              <a:ext uri="{FF2B5EF4-FFF2-40B4-BE49-F238E27FC236}">
                <a16:creationId xmlns:a16="http://schemas.microsoft.com/office/drawing/2014/main" id="{3AF38FA2-99EE-CDBF-2CBF-A1799BCCB3F8}"/>
              </a:ext>
            </a:extLst>
          </p:cNvPr>
          <p:cNvSpPr txBox="1"/>
          <p:nvPr/>
        </p:nvSpPr>
        <p:spPr>
          <a:xfrm>
            <a:off x="4809272" y="1475629"/>
            <a:ext cx="4061640" cy="276999"/>
          </a:xfrm>
          <a:prstGeom prst="rect">
            <a:avLst/>
          </a:prstGeom>
          <a:noFill/>
        </p:spPr>
        <p:txBody>
          <a:bodyPr wrap="square" lIns="0">
            <a:spAutoFit/>
          </a:bodyPr>
          <a:lstStyle/>
          <a:p>
            <a:r>
              <a:rPr lang="fr" sz="1200" i="1" dirty="0">
                <a:solidFill>
                  <a:srgbClr val="000000"/>
                </a:solidFill>
              </a:rPr>
              <a:t>La femelle du moustique </a:t>
            </a:r>
            <a:r>
              <a:rPr lang="fr" sz="1200" b="1" i="1" dirty="0">
                <a:solidFill>
                  <a:srgbClr val="000000"/>
                </a:solidFill>
              </a:rPr>
              <a:t>Anophèle </a:t>
            </a:r>
            <a:r>
              <a:rPr lang="fr" sz="1200" i="1" dirty="0">
                <a:solidFill>
                  <a:srgbClr val="000000"/>
                </a:solidFill>
              </a:rPr>
              <a:t>: Paludisme</a:t>
            </a:r>
          </a:p>
        </p:txBody>
      </p:sp>
      <p:sp>
        <p:nvSpPr>
          <p:cNvPr id="14" name="TextBox 13">
            <a:extLst>
              <a:ext uri="{FF2B5EF4-FFF2-40B4-BE49-F238E27FC236}">
                <a16:creationId xmlns:a16="http://schemas.microsoft.com/office/drawing/2014/main" id="{70724118-5881-95DA-6813-655434B069C4}"/>
              </a:ext>
            </a:extLst>
          </p:cNvPr>
          <p:cNvSpPr txBox="1"/>
          <p:nvPr/>
        </p:nvSpPr>
        <p:spPr>
          <a:xfrm>
            <a:off x="462126" y="1475629"/>
            <a:ext cx="3147348" cy="276999"/>
          </a:xfrm>
          <a:prstGeom prst="rect">
            <a:avLst/>
          </a:prstGeom>
          <a:noFill/>
        </p:spPr>
        <p:txBody>
          <a:bodyPr wrap="square" lIns="0">
            <a:spAutoFit/>
          </a:bodyPr>
          <a:lstStyle/>
          <a:p>
            <a:r>
              <a:rPr lang="fr" sz="1200" i="1" dirty="0">
                <a:solidFill>
                  <a:srgbClr val="000000"/>
                </a:solidFill>
              </a:rPr>
              <a:t>Le moustique </a:t>
            </a:r>
            <a:r>
              <a:rPr lang="fr" sz="1200" b="1" i="1" dirty="0">
                <a:solidFill>
                  <a:srgbClr val="000000"/>
                </a:solidFill>
              </a:rPr>
              <a:t>Culex </a:t>
            </a:r>
            <a:r>
              <a:rPr lang="fr" sz="1200" i="1" dirty="0">
                <a:solidFill>
                  <a:srgbClr val="000000"/>
                </a:solidFill>
              </a:rPr>
              <a:t>: virus du Nil occidental</a:t>
            </a:r>
          </a:p>
        </p:txBody>
      </p:sp>
      <p:pic>
        <p:nvPicPr>
          <p:cNvPr id="12" name="Image 11"/>
          <p:cNvPicPr>
            <a:picLocks noChangeAspect="1"/>
          </p:cNvPicPr>
          <p:nvPr/>
        </p:nvPicPr>
        <p:blipFill>
          <a:blip r:embed="rId4"/>
          <a:stretch>
            <a:fillRect/>
          </a:stretch>
        </p:blipFill>
        <p:spPr>
          <a:xfrm>
            <a:off x="4660402" y="1948358"/>
            <a:ext cx="4146965" cy="2416342"/>
          </a:xfrm>
          <a:prstGeom prst="rect">
            <a:avLst/>
          </a:prstGeom>
        </p:spPr>
      </p:pic>
      <p:pic>
        <p:nvPicPr>
          <p:cNvPr id="13" name="Image 12"/>
          <p:cNvPicPr>
            <a:picLocks noChangeAspect="1"/>
          </p:cNvPicPr>
          <p:nvPr/>
        </p:nvPicPr>
        <p:blipFill>
          <a:blip r:embed="rId5"/>
          <a:stretch>
            <a:fillRect/>
          </a:stretch>
        </p:blipFill>
        <p:spPr>
          <a:xfrm>
            <a:off x="358405" y="1897532"/>
            <a:ext cx="4186272" cy="2517452"/>
          </a:xfrm>
          <a:prstGeom prst="rect">
            <a:avLst/>
          </a:prstGeom>
        </p:spPr>
      </p:pic>
    </p:spTree>
    <p:extLst>
      <p:ext uri="{BB962C8B-B14F-4D97-AF65-F5344CB8AC3E}">
        <p14:creationId xmlns:p14="http://schemas.microsoft.com/office/powerpoint/2010/main" val="15162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1002-5A47-69EA-F70E-B0AA3649153F}"/>
            </a:ext>
          </a:extLst>
        </p:cNvPr>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F530C84A-A4B0-C59C-B686-3FBA7C43209E}"/>
              </a:ext>
            </a:extLst>
          </p:cNvPr>
          <p:cNvSpPr/>
          <p:nvPr/>
        </p:nvSpPr>
        <p:spPr>
          <a:xfrm rot="5400000">
            <a:off x="2444674" y="-1866782"/>
            <a:ext cx="4213414" cy="8556586"/>
          </a:xfrm>
          <a:prstGeom prst="roundRect">
            <a:avLst>
              <a:gd name="adj" fmla="val 2575"/>
            </a:avLst>
          </a:prstGeom>
          <a:noFill/>
          <a:ln w="57150" cap="sq" cmpd="sng" algn="ctr">
            <a:solidFill>
              <a:srgbClr val="732B8F"/>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6AA84915-A218-BD51-05E7-C4D41DE255A7}"/>
              </a:ext>
            </a:extLst>
          </p:cNvPr>
          <p:cNvSpPr/>
          <p:nvPr/>
        </p:nvSpPr>
        <p:spPr>
          <a:xfrm>
            <a:off x="8426032" y="159900"/>
            <a:ext cx="528075" cy="532411"/>
          </a:xfrm>
          <a:prstGeom prst="ellipse">
            <a:avLst/>
          </a:prstGeom>
          <a:solidFill>
            <a:srgbClr val="732B8F"/>
          </a:solidFill>
          <a:ln w="38100" cap="flat" cmpd="sng" algn="ctr">
            <a:solidFill>
              <a:srgbClr val="732B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24779DB1-1F26-6344-3405-EDCA29A8F28F}"/>
              </a:ext>
            </a:extLst>
          </p:cNvPr>
          <p:cNvPicPr/>
          <p:nvPr/>
        </p:nvPicPr>
        <p:blipFill>
          <a:blip r:embed="rId3" cstate="hqprint">
            <a:biLevel thresh="50000"/>
            <a:extLst>
              <a:ext uri="{28A0092B-C50C-407E-A947-70E740481C1C}">
                <a14:useLocalDpi xmlns:a14="http://schemas.microsoft.com/office/drawing/2010/main" val="0"/>
              </a:ext>
            </a:extLst>
          </a:blip>
          <a:stretch>
            <a:fillRect/>
          </a:stretch>
        </p:blipFill>
        <p:spPr>
          <a:xfrm>
            <a:off x="8509225" y="226927"/>
            <a:ext cx="361688" cy="398355"/>
          </a:xfrm>
          <a:prstGeom prst="rect">
            <a:avLst/>
          </a:prstGeom>
          <a:ln w="0">
            <a:noFill/>
          </a:ln>
        </p:spPr>
      </p:pic>
      <p:sp>
        <p:nvSpPr>
          <p:cNvPr id="6" name="TextBox 5">
            <a:extLst>
              <a:ext uri="{FF2B5EF4-FFF2-40B4-BE49-F238E27FC236}">
                <a16:creationId xmlns:a16="http://schemas.microsoft.com/office/drawing/2014/main" id="{0458B0A9-1C11-C95C-24DC-E778A397780B}"/>
              </a:ext>
            </a:extLst>
          </p:cNvPr>
          <p:cNvSpPr txBox="1"/>
          <p:nvPr/>
        </p:nvSpPr>
        <p:spPr>
          <a:xfrm>
            <a:off x="504390" y="1062391"/>
            <a:ext cx="4205451" cy="2800767"/>
          </a:xfrm>
          <a:prstGeom prst="rect">
            <a:avLst/>
          </a:prstGeom>
          <a:noFill/>
        </p:spPr>
        <p:txBody>
          <a:bodyPr wrap="square" lIns="0">
            <a:spAutoFit/>
          </a:bodyPr>
          <a:lstStyle/>
          <a:p>
            <a:pPr marL="223838" lvl="0" indent="-223838">
              <a:buClr>
                <a:srgbClr val="732B8F"/>
              </a:buClr>
              <a:buFont typeface="Arial" panose="020B0604020202020204" pitchFamily="34" charset="0"/>
              <a:buChar char="•"/>
              <a:tabLst>
                <a:tab pos="130175" algn="l"/>
              </a:tabLst>
            </a:pPr>
            <a:r>
              <a:rPr lang="fr" sz="1600" dirty="0">
                <a:solidFill>
                  <a:srgbClr val="000000"/>
                </a:solidFill>
                <a:latin typeface="Arial" panose="020B0604020202020204" pitchFamily="34" charset="0"/>
                <a:cs typeface="Arial" panose="020B0604020202020204" pitchFamily="34" charset="0"/>
              </a:rPr>
              <a:t>La tique </a:t>
            </a:r>
            <a:r>
              <a:rPr lang="fr" sz="1600" i="1" dirty="0">
                <a:solidFill>
                  <a:srgbClr val="000000"/>
                </a:solidFill>
                <a:latin typeface="Arial" panose="020B0604020202020204" pitchFamily="34" charset="0"/>
                <a:cs typeface="Arial" panose="020B0604020202020204" pitchFamily="34" charset="0"/>
              </a:rPr>
              <a:t>Ixodes </a:t>
            </a:r>
            <a:r>
              <a:rPr lang="fr" sz="1600" dirty="0">
                <a:solidFill>
                  <a:srgbClr val="000000"/>
                </a:solidFill>
                <a:latin typeface="Arial" panose="020B0604020202020204" pitchFamily="34" charset="0"/>
                <a:cs typeface="Arial" panose="020B0604020202020204" pitchFamily="34" charset="0"/>
              </a:rPr>
              <a:t>transmet la maladie de Lyme et l'encéphalite à tiques.</a:t>
            </a:r>
          </a:p>
          <a:p>
            <a:pPr marL="223838" lvl="0" indent="-223838">
              <a:buClr>
                <a:srgbClr val="732B8F"/>
              </a:buClr>
              <a:buFont typeface="Arial" panose="020B0604020202020204" pitchFamily="34" charset="0"/>
              <a:buChar char="•"/>
              <a:tabLst>
                <a:tab pos="130175" algn="l"/>
              </a:tabLst>
            </a:pPr>
            <a:endParaRPr lang="en-US" sz="1600" dirty="0">
              <a:solidFill>
                <a:srgbClr val="000000"/>
              </a:solidFill>
              <a:latin typeface="Arial" panose="020B0604020202020204" pitchFamily="34" charset="0"/>
              <a:cs typeface="Arial" panose="020B0604020202020204" pitchFamily="34" charset="0"/>
            </a:endParaRPr>
          </a:p>
          <a:p>
            <a:pPr lvl="0">
              <a:buClr>
                <a:srgbClr val="732B8F"/>
              </a:buClr>
              <a:tabLst>
                <a:tab pos="130175" algn="l"/>
              </a:tabLst>
            </a:pPr>
            <a:endParaRPr lang="en-US" sz="1600" dirty="0">
              <a:solidFill>
                <a:srgbClr val="000000"/>
              </a:solidFill>
              <a:latin typeface="Arial" panose="020B0604020202020204" pitchFamily="34" charset="0"/>
              <a:cs typeface="Arial" panose="020B0604020202020204" pitchFamily="34" charset="0"/>
            </a:endParaRPr>
          </a:p>
          <a:p>
            <a:pPr marL="223838" indent="-223838">
              <a:buClr>
                <a:srgbClr val="732B8F"/>
              </a:buClr>
              <a:buFont typeface="Arial" panose="020B0604020202020204" pitchFamily="34" charset="0"/>
              <a:buChar char="•"/>
              <a:tabLst>
                <a:tab pos="130175" algn="l"/>
              </a:tabLst>
            </a:pPr>
            <a:r>
              <a:rPr lang="fr" sz="1600" dirty="0">
                <a:solidFill>
                  <a:srgbClr val="000000"/>
                </a:solidFill>
                <a:latin typeface="Arial" panose="020B0604020202020204" pitchFamily="34" charset="0"/>
                <a:cs typeface="Arial" panose="020B0604020202020204" pitchFamily="34" charset="0"/>
              </a:rPr>
              <a:t>La maladie de Lyme est causée par </a:t>
            </a:r>
            <a:r>
              <a:rPr lang="fr" sz="1600" dirty="0">
                <a:solidFill>
                  <a:srgbClr val="000000"/>
                </a:solidFill>
                <a:latin typeface="Arial" panose="020B0604020202020204" pitchFamily="34" charset="0"/>
                <a:ea typeface="Aptos" panose="020B0004020202020204" pitchFamily="34" charset="0"/>
                <a:cs typeface="Arial" panose="020B0604020202020204" pitchFamily="34" charset="0"/>
              </a:rPr>
              <a:t>la bactérie </a:t>
            </a:r>
            <a:r>
              <a:rPr lang="fr" sz="1600" i="1" dirty="0">
                <a:solidFill>
                  <a:srgbClr val="000000"/>
                </a:solidFill>
                <a:latin typeface="Arial" panose="020B0604020202020204" pitchFamily="34" charset="0"/>
                <a:ea typeface="Aptos" panose="020B0004020202020204" pitchFamily="34" charset="0"/>
                <a:cs typeface="Arial" panose="020B0604020202020204" pitchFamily="34" charset="0"/>
              </a:rPr>
              <a:t>Borrelia, </a:t>
            </a:r>
            <a:r>
              <a:rPr lang="fr" sz="1600" dirty="0">
                <a:solidFill>
                  <a:srgbClr val="000000"/>
                </a:solidFill>
                <a:latin typeface="Arial" panose="020B0604020202020204" pitchFamily="34" charset="0"/>
                <a:cs typeface="Arial" panose="020B0604020202020204" pitchFamily="34" charset="0"/>
              </a:rPr>
              <a:t>tandis que l'encéphalite à tiques est causée par le virus de l'encéphalite à tiques. La maladie de Lyme affecte également les animaux de compagnie, en particulier les chiens.</a:t>
            </a:r>
            <a:endParaRPr lang="en-GB" sz="1600" dirty="0">
              <a:solidFill>
                <a:srgbClr val="000000"/>
              </a:solidFill>
              <a:latin typeface="Arial" panose="020B0604020202020204" pitchFamily="34" charset="0"/>
              <a:cs typeface="Arial" panose="020B0604020202020204" pitchFamily="34" charset="0"/>
            </a:endParaRPr>
          </a:p>
          <a:p>
            <a:pPr lvl="0" algn="ctr"/>
            <a:endParaRPr lang="en-GB" sz="16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66C6F10-87FD-33FD-EDD0-5E1CE3372C00}"/>
              </a:ext>
            </a:extLst>
          </p:cNvPr>
          <p:cNvSpPr txBox="1">
            <a:spLocks/>
          </p:cNvSpPr>
          <p:nvPr/>
        </p:nvSpPr>
        <p:spPr>
          <a:xfrm>
            <a:off x="504391" y="459338"/>
            <a:ext cx="7548725" cy="705701"/>
          </a:xfrm>
          <a:prstGeom prst="rect">
            <a:avLst/>
          </a:prstGeom>
        </p:spPr>
        <p:txBody>
          <a:bodyPr lIns="0"/>
          <a:lst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r>
              <a:rPr lang="fr" dirty="0">
                <a:solidFill>
                  <a:srgbClr val="732B8F"/>
                </a:solidFill>
              </a:rPr>
              <a:t>Infections transmises par les tiques</a:t>
            </a:r>
          </a:p>
        </p:txBody>
      </p:sp>
      <p:pic>
        <p:nvPicPr>
          <p:cNvPr id="10" name="Picture 9">
            <a:extLst>
              <a:ext uri="{FF2B5EF4-FFF2-40B4-BE49-F238E27FC236}">
                <a16:creationId xmlns:a16="http://schemas.microsoft.com/office/drawing/2014/main" id="{BC7AABD5-E2F8-EE1F-0DE8-41E4F50FF7C4}"/>
              </a:ext>
            </a:extLst>
          </p:cNvPr>
          <p:cNvPicPr>
            <a:picLocks noChangeAspect="1"/>
          </p:cNvPicPr>
          <p:nvPr/>
        </p:nvPicPr>
        <p:blipFill>
          <a:blip r:embed="rId4">
            <a:extLst>
              <a:ext uri="{28A0092B-C50C-407E-A947-70E740481C1C}">
                <a14:useLocalDpi xmlns:a14="http://schemas.microsoft.com/office/drawing/2010/main" val="0"/>
              </a:ext>
            </a:extLst>
          </a:blip>
          <a:srcRect l="449" t="18308" r="449" b="18308"/>
          <a:stretch>
            <a:fillRect/>
          </a:stretch>
        </p:blipFill>
        <p:spPr bwMode="auto">
          <a:xfrm>
            <a:off x="5486400" y="1203950"/>
            <a:ext cx="2911914" cy="1326646"/>
          </a:xfrm>
          <a:prstGeom prst="roundRect">
            <a:avLst>
              <a:gd name="adj" fmla="val 4205"/>
            </a:avLst>
          </a:prstGeom>
          <a:noFill/>
          <a:ln w="25400">
            <a:solidFill>
              <a:srgbClr val="732B8F"/>
            </a:solidFill>
          </a:ln>
        </p:spPr>
      </p:pic>
      <p:pic>
        <p:nvPicPr>
          <p:cNvPr id="11" name="Picture 10">
            <a:extLst>
              <a:ext uri="{FF2B5EF4-FFF2-40B4-BE49-F238E27FC236}">
                <a16:creationId xmlns:a16="http://schemas.microsoft.com/office/drawing/2014/main" id="{86EEDAC1-8EF1-A584-57BF-936CB44FB47D}"/>
              </a:ext>
            </a:extLst>
          </p:cNvPr>
          <p:cNvPicPr>
            <a:picLocks noChangeAspect="1"/>
          </p:cNvPicPr>
          <p:nvPr/>
        </p:nvPicPr>
        <p:blipFill>
          <a:blip r:embed="rId5">
            <a:extLst>
              <a:ext uri="{28A0092B-C50C-407E-A947-70E740481C1C}">
                <a14:useLocalDpi xmlns:a14="http://schemas.microsoft.com/office/drawing/2010/main" val="0"/>
              </a:ext>
            </a:extLst>
          </a:blip>
          <a:srcRect l="449" t="16368" r="449" b="16368"/>
          <a:stretch>
            <a:fillRect/>
          </a:stretch>
        </p:blipFill>
        <p:spPr bwMode="auto">
          <a:xfrm>
            <a:off x="5486400" y="2665431"/>
            <a:ext cx="2911914" cy="1326646"/>
          </a:xfrm>
          <a:prstGeom prst="roundRect">
            <a:avLst>
              <a:gd name="adj" fmla="val 4205"/>
            </a:avLst>
          </a:prstGeom>
          <a:noFill/>
          <a:ln w="25400">
            <a:solidFill>
              <a:srgbClr val="732B8F"/>
            </a:solidFill>
          </a:ln>
        </p:spPr>
      </p:pic>
    </p:spTree>
    <p:extLst>
      <p:ext uri="{BB962C8B-B14F-4D97-AF65-F5344CB8AC3E}">
        <p14:creationId xmlns:p14="http://schemas.microsoft.com/office/powerpoint/2010/main" val="187766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3"/>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3659</TotalTime>
  <Words>3296</Words>
  <Application>Microsoft Office PowerPoint</Application>
  <PresentationFormat>Affichage à l'écran (16:9)</PresentationFormat>
  <Paragraphs>244</Paragraphs>
  <Slides>35</Slides>
  <Notes>32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Aptos</vt:lpstr>
      <vt:lpstr>Arial</vt:lpstr>
      <vt:lpstr>Calibri</vt:lpstr>
      <vt:lpstr>Symbol</vt:lpstr>
      <vt:lpstr>Office Theme</vt:lpstr>
      <vt:lpstr>Vecteurs et infections vectorielles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principale :  Héros de la santé –  Informations sur les infections vectorielles</vt:lpstr>
      <vt:lpstr>Présentation PowerPoint</vt:lpstr>
      <vt:lpstr>Présentation PowerPoint</vt:lpstr>
      <vt:lpstr>Présentation PowerPoint</vt:lpstr>
      <vt:lpstr>Présentation PowerPoint</vt:lpstr>
      <vt:lpstr>Présentation PowerPoint</vt:lpstr>
      <vt:lpstr>Présentation PowerPoint</vt:lpstr>
      <vt:lpstr>Activité 2 :  Impact des vecteurs – Explorer les défis mondiaux en matière de santé</vt:lpstr>
      <vt:lpstr>Présentation PowerPoint</vt:lpstr>
      <vt:lpstr>Présentation PowerPoint</vt:lpstr>
      <vt:lpstr>Activités complémentaires</vt:lpstr>
      <vt:lpstr>Activité complémentaire 1 :  Découverte des infections</vt:lpstr>
      <vt:lpstr>Présentation PowerPoint</vt:lpstr>
      <vt:lpstr>Activité complémentaire 2 :  Moustiques contre tiques</vt:lpstr>
      <vt:lpstr>Présentation PowerPoint</vt:lpstr>
      <vt:lpstr>Discussion</vt:lpstr>
      <vt:lpstr>Présentation PowerPoint</vt:lpstr>
      <vt:lpstr>Consolidation des apprentissages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CORACI PAULINE CHU Nice</cp:lastModifiedBy>
  <cp:revision>172</cp:revision>
  <dcterms:created xsi:type="dcterms:W3CDTF">2022-02-28T09:25:11Z</dcterms:created>
  <dcterms:modified xsi:type="dcterms:W3CDTF">2026-03-09T09:50:19Z</dcterms:modified>
</cp:coreProperties>
</file>