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57" r:id="rId3"/>
    <p:sldId id="263" r:id="rId4"/>
    <p:sldId id="258" r:id="rId5"/>
    <p:sldId id="261" r:id="rId6"/>
    <p:sldId id="271" r:id="rId7"/>
    <p:sldId id="266" r:id="rId8"/>
    <p:sldId id="267" r:id="rId9"/>
    <p:sldId id="262" r:id="rId10"/>
    <p:sldId id="260" r:id="rId11"/>
    <p:sldId id="272" r:id="rId12"/>
    <p:sldId id="264" r:id="rId13"/>
    <p:sldId id="283" r:id="rId14"/>
    <p:sldId id="285" r:id="rId15"/>
    <p:sldId id="273" r:id="rId16"/>
    <p:sldId id="278" r:id="rId17"/>
    <p:sldId id="279" r:id="rId18"/>
    <p:sldId id="280" r:id="rId19"/>
    <p:sldId id="281" r:id="rId20"/>
    <p:sldId id="282" r:id="rId21"/>
    <p:sldId id="286" r:id="rId22"/>
    <p:sldId id="269" r:id="rId23"/>
    <p:sldId id="268" r:id="rId24"/>
    <p:sldId id="274" r:id="rId25"/>
    <p:sldId id="27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E276A"/>
    <a:srgbClr val="262626"/>
    <a:srgbClr val="302564"/>
    <a:srgbClr val="712B8F"/>
    <a:srgbClr val="2862A5"/>
    <a:srgbClr val="12B38F"/>
    <a:srgbClr val="8DC641"/>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107" d="100"/>
          <a:sy n="107" d="100"/>
        </p:scale>
        <p:origin x="1770" y="102"/>
      </p:cViewPr>
      <p:guideLst/>
    </p:cSldViewPr>
  </p:slideViewPr>
  <p:outlineViewPr>
    <p:cViewPr>
      <p:scale>
        <a:sx n="33" d="100"/>
        <a:sy n="33" d="100"/>
      </p:scale>
      <p:origin x="0" y="-71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03/03/2025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762125" y="2533606"/>
            <a:ext cx="9144000" cy="2387600"/>
          </a:xfrm>
        </p:spPr>
        <p:txBody>
          <a:bodyPr>
            <a:normAutofit/>
          </a:bodyPr>
          <a:lstStyle/>
          <a:p>
            <a:r>
              <a:rPr lang="en-GB" dirty="0"/>
              <a:t>Introduction to </a:t>
            </a:r>
            <a:br>
              <a:rPr lang="en-GB" dirty="0"/>
            </a:br>
            <a:r>
              <a:rPr lang="en-GB" dirty="0"/>
              <a:t>Micro-organisms </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838325" y="5010194"/>
            <a:ext cx="5170978" cy="552405"/>
          </a:xfrm>
        </p:spPr>
        <p:txBody>
          <a:bodyPr/>
          <a:lstStyle/>
          <a:p>
            <a:r>
              <a:rPr lang="en-GB" dirty="0"/>
              <a:t>Key Stage 1</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47A2-A141-4015-89AF-E0B2C11E0AAA}"/>
              </a:ext>
            </a:extLst>
          </p:cNvPr>
          <p:cNvSpPr>
            <a:spLocks noGrp="1"/>
          </p:cNvSpPr>
          <p:nvPr>
            <p:ph type="title"/>
          </p:nvPr>
        </p:nvSpPr>
        <p:spPr>
          <a:xfrm>
            <a:off x="342900" y="325441"/>
            <a:ext cx="7886700" cy="892803"/>
          </a:xfrm>
        </p:spPr>
        <p:txBody>
          <a:bodyPr/>
          <a:lstStyle/>
          <a:p>
            <a:pPr algn="ctr"/>
            <a:r>
              <a:rPr lang="en-GB" b="1" dirty="0"/>
              <a:t>Microbe Mania Fact Sheet</a:t>
            </a:r>
          </a:p>
        </p:txBody>
      </p:sp>
      <p:sp>
        <p:nvSpPr>
          <p:cNvPr id="4" name="Footer Placeholder 3">
            <a:extLst>
              <a:ext uri="{FF2B5EF4-FFF2-40B4-BE49-F238E27FC236}">
                <a16:creationId xmlns:a16="http://schemas.microsoft.com/office/drawing/2014/main" id="{5549BDAC-DEAA-48C0-A200-D85DA3CBB19B}"/>
              </a:ext>
            </a:extLst>
          </p:cNvPr>
          <p:cNvSpPr>
            <a:spLocks noGrp="1"/>
          </p:cNvSpPr>
          <p:nvPr>
            <p:ph type="ftr" sz="quarter" idx="11"/>
          </p:nvPr>
        </p:nvSpPr>
        <p:spPr/>
        <p:txBody>
          <a:bodyPr/>
          <a:lstStyle/>
          <a:p>
            <a:r>
              <a:rPr lang="en-GB"/>
              <a:t>e-Bug.eu</a:t>
            </a:r>
            <a:endParaRPr lang="en-GB" dirty="0"/>
          </a:p>
        </p:txBody>
      </p:sp>
      <p:sp>
        <p:nvSpPr>
          <p:cNvPr id="5" name="Content Placeholder 4" descr="What makes our hands dirty?&#10;We get microbes on our hands from everything that we touch like door handles, school desks, the floor or our pets. We also get microbes on our hands when we hold hands, pick our nose or sneeze into our hands.&#10;&#10;Why should we wash our hands?&#10;We wash our hands to get rid of harmful microbes that might make us poorly. It is important that we wash our hands after using the toilet, before eating or cooking, after stroking animals or after coughing or sneezing.&#10;&#10;Surprise your friends and family with these fun facts.&#10;">
            <a:extLst>
              <a:ext uri="{FF2B5EF4-FFF2-40B4-BE49-F238E27FC236}">
                <a16:creationId xmlns:a16="http://schemas.microsoft.com/office/drawing/2014/main" id="{64A69397-0959-4834-BCA9-E9DE41E78D36}"/>
              </a:ext>
            </a:extLst>
          </p:cNvPr>
          <p:cNvSpPr txBox="1">
            <a:spLocks noGrp="1"/>
          </p:cNvSpPr>
          <p:nvPr>
            <p:ph idx="1"/>
          </p:nvPr>
        </p:nvSpPr>
        <p:spPr>
          <a:xfrm>
            <a:off x="426469" y="1394453"/>
            <a:ext cx="7886700" cy="5501506"/>
          </a:xfrm>
          <a:prstGeom prst="rect">
            <a:avLst/>
          </a:prstGeom>
          <a:noFill/>
        </p:spPr>
        <p:txBody>
          <a:bodyPr wrap="square" rtlCol="0">
            <a:spAutoFit/>
          </a:bodyPr>
          <a:lstStyle/>
          <a:p>
            <a:pPr marL="0" indent="0">
              <a:buNone/>
            </a:pPr>
            <a:r>
              <a:rPr lang="en-GB" sz="3000" b="1" dirty="0"/>
              <a:t>What is a microbe?</a:t>
            </a:r>
          </a:p>
          <a:p>
            <a:r>
              <a:rPr lang="en-GB" sz="3000" dirty="0"/>
              <a:t>Microbes are also called germs or bugs. There are three types of microbes: bacteria, viruses and fungi. Some microbes can make us ill, but most are very useful to us. </a:t>
            </a:r>
          </a:p>
          <a:p>
            <a:endParaRPr lang="en-GB" sz="3000" dirty="0"/>
          </a:p>
          <a:p>
            <a:pPr marL="0" indent="0">
              <a:buNone/>
            </a:pPr>
            <a:r>
              <a:rPr lang="en-GB" sz="3000" b="1" dirty="0"/>
              <a:t>Where are microbes found and what do they look like? </a:t>
            </a:r>
          </a:p>
          <a:p>
            <a:r>
              <a:rPr lang="en-GB" sz="3000" dirty="0"/>
              <a:t>Microbes are found everywhere. They come in all shapes and sizes. </a:t>
            </a:r>
          </a:p>
          <a:p>
            <a:endParaRPr lang="en-GB" sz="2400" dirty="0">
              <a:latin typeface="Arial" panose="020B0604020202020204" pitchFamily="34" charset="0"/>
              <a:cs typeface="Arial" panose="020B0604020202020204" pitchFamily="34" charset="0"/>
            </a:endParaRPr>
          </a:p>
          <a:p>
            <a:pPr marL="0" indent="0">
              <a:buNone/>
            </a:pPr>
            <a:endParaRPr lang="en-GB" sz="11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6813E74-00EB-4E0C-856A-6B075E57C61C}"/>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7476490" y="880110"/>
            <a:ext cx="1506220" cy="12877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522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47A2-A141-4015-89AF-E0B2C11E0AAA}"/>
              </a:ext>
            </a:extLst>
          </p:cNvPr>
          <p:cNvSpPr>
            <a:spLocks noGrp="1"/>
          </p:cNvSpPr>
          <p:nvPr>
            <p:ph type="title"/>
          </p:nvPr>
        </p:nvSpPr>
        <p:spPr>
          <a:xfrm>
            <a:off x="628650" y="365126"/>
            <a:ext cx="7886700" cy="892803"/>
          </a:xfrm>
        </p:spPr>
        <p:txBody>
          <a:bodyPr>
            <a:normAutofit/>
          </a:bodyPr>
          <a:lstStyle/>
          <a:p>
            <a:pPr algn="ctr"/>
            <a:r>
              <a:rPr lang="en-GB" sz="4500" b="1" dirty="0"/>
              <a:t>Microbe Fascinating Facts</a:t>
            </a:r>
          </a:p>
        </p:txBody>
      </p:sp>
      <p:sp>
        <p:nvSpPr>
          <p:cNvPr id="5" name="Freeform: Shape 4">
            <a:extLst>
              <a:ext uri="{FF2B5EF4-FFF2-40B4-BE49-F238E27FC236}">
                <a16:creationId xmlns:a16="http://schemas.microsoft.com/office/drawing/2014/main" id="{85D860A0-3775-4E25-BBDD-22BF4A21ECA8}"/>
              </a:ext>
            </a:extLst>
          </p:cNvPr>
          <p:cNvSpPr/>
          <p:nvPr/>
        </p:nvSpPr>
        <p:spPr>
          <a:xfrm>
            <a:off x="628648" y="1840386"/>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dirty="0">
                <a:solidFill>
                  <a:srgbClr val="000000"/>
                </a:solidFill>
                <a:latin typeface="Arial" panose="020B0604020202020204" pitchFamily="34" charset="0"/>
                <a:cs typeface="Arial" panose="020B0604020202020204" pitchFamily="34" charset="0"/>
              </a:rPr>
              <a:t>There are more microbes on the planet than any other type of living thing.</a:t>
            </a:r>
          </a:p>
        </p:txBody>
      </p:sp>
      <p:sp>
        <p:nvSpPr>
          <p:cNvPr id="6" name="Freeform: Shape 5">
            <a:extLst>
              <a:ext uri="{FF2B5EF4-FFF2-40B4-BE49-F238E27FC236}">
                <a16:creationId xmlns:a16="http://schemas.microsoft.com/office/drawing/2014/main" id="{9A77D004-7E04-418E-8907-8C681EB4BB12}"/>
              </a:ext>
            </a:extLst>
          </p:cNvPr>
          <p:cNvSpPr/>
          <p:nvPr/>
        </p:nvSpPr>
        <p:spPr>
          <a:xfrm>
            <a:off x="3339701" y="1840386"/>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dirty="0">
                <a:solidFill>
                  <a:srgbClr val="000000"/>
                </a:solidFill>
                <a:latin typeface="Arial" panose="020B0604020202020204" pitchFamily="34" charset="0"/>
                <a:cs typeface="Arial" panose="020B0604020202020204" pitchFamily="34" charset="0"/>
              </a:rPr>
              <a:t>Microbes are the oldest form of life on Earth. They’ve been here for four billion years!</a:t>
            </a:r>
          </a:p>
        </p:txBody>
      </p:sp>
      <p:sp>
        <p:nvSpPr>
          <p:cNvPr id="8" name="Freeform: Shape 7">
            <a:extLst>
              <a:ext uri="{FF2B5EF4-FFF2-40B4-BE49-F238E27FC236}">
                <a16:creationId xmlns:a16="http://schemas.microsoft.com/office/drawing/2014/main" id="{85AA7F37-AA1A-4629-B2B5-29EA036E11D2}"/>
              </a:ext>
            </a:extLst>
          </p:cNvPr>
          <p:cNvSpPr/>
          <p:nvPr/>
        </p:nvSpPr>
        <p:spPr>
          <a:xfrm>
            <a:off x="6050754" y="1840386"/>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dirty="0">
                <a:solidFill>
                  <a:srgbClr val="000000"/>
                </a:solidFill>
                <a:latin typeface="Arial" panose="020B0604020202020204" pitchFamily="34" charset="0"/>
                <a:cs typeface="Arial" panose="020B0604020202020204" pitchFamily="34" charset="0"/>
              </a:rPr>
              <a:t>Microbes are found everywhere on Earth, even inside volcanoes.</a:t>
            </a:r>
          </a:p>
        </p:txBody>
      </p:sp>
      <p:sp>
        <p:nvSpPr>
          <p:cNvPr id="9" name="Freeform: Shape 8">
            <a:extLst>
              <a:ext uri="{FF2B5EF4-FFF2-40B4-BE49-F238E27FC236}">
                <a16:creationId xmlns:a16="http://schemas.microsoft.com/office/drawing/2014/main" id="{39A6EB34-DD2D-49DF-86DB-54E1BF449A99}"/>
              </a:ext>
            </a:extLst>
          </p:cNvPr>
          <p:cNvSpPr/>
          <p:nvPr/>
        </p:nvSpPr>
        <p:spPr>
          <a:xfrm>
            <a:off x="628648" y="3565601"/>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sz="1600" dirty="0">
                <a:solidFill>
                  <a:srgbClr val="000000"/>
                </a:solidFill>
                <a:latin typeface="Arial" panose="020B0604020202020204" pitchFamily="34" charset="0"/>
                <a:cs typeface="Arial" panose="020B0604020202020204" pitchFamily="34" charset="0"/>
              </a:rPr>
              <a:t>Some microbes can glow in the dark. People once used glowing pieces of fungi growing on wood to light the way. </a:t>
            </a:r>
          </a:p>
        </p:txBody>
      </p:sp>
      <p:sp>
        <p:nvSpPr>
          <p:cNvPr id="10" name="Freeform: Shape 9">
            <a:extLst>
              <a:ext uri="{FF2B5EF4-FFF2-40B4-BE49-F238E27FC236}">
                <a16:creationId xmlns:a16="http://schemas.microsoft.com/office/drawing/2014/main" id="{C2EA78B7-E023-4AB5-91AB-2DA7FD2A47EE}"/>
              </a:ext>
            </a:extLst>
          </p:cNvPr>
          <p:cNvSpPr/>
          <p:nvPr/>
        </p:nvSpPr>
        <p:spPr>
          <a:xfrm>
            <a:off x="3339701" y="3565601"/>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sz="1400" dirty="0">
                <a:solidFill>
                  <a:srgbClr val="000000"/>
                </a:solidFill>
                <a:latin typeface="Arial" panose="020B0604020202020204" pitchFamily="34" charset="0"/>
                <a:cs typeface="Arial" panose="020B0604020202020204" pitchFamily="34" charset="0"/>
              </a:rPr>
              <a:t>Humans would not be able to live without microbes. Some microbes produce oxygen which we need to breathe, and others help plants to grow which we eat. </a:t>
            </a:r>
          </a:p>
        </p:txBody>
      </p:sp>
      <p:sp>
        <p:nvSpPr>
          <p:cNvPr id="11" name="Freeform: Shape 10">
            <a:extLst>
              <a:ext uri="{FF2B5EF4-FFF2-40B4-BE49-F238E27FC236}">
                <a16:creationId xmlns:a16="http://schemas.microsoft.com/office/drawing/2014/main" id="{B07FE612-42AD-4F04-8128-E253D0395C70}"/>
              </a:ext>
            </a:extLst>
          </p:cNvPr>
          <p:cNvSpPr/>
          <p:nvPr/>
        </p:nvSpPr>
        <p:spPr>
          <a:xfrm>
            <a:off x="6050754" y="3565601"/>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sz="1600" dirty="0">
                <a:solidFill>
                  <a:srgbClr val="000000"/>
                </a:solidFill>
                <a:latin typeface="Arial" panose="020B0604020202020204" pitchFamily="34" charset="0"/>
                <a:cs typeface="Arial" panose="020B0604020202020204" pitchFamily="34" charset="0"/>
              </a:rPr>
              <a:t>Micro-organisms first appeared on earth about 3.5 billion years ago and are essential to sustain life on our planet.</a:t>
            </a:r>
          </a:p>
        </p:txBody>
      </p:sp>
      <p:pic>
        <p:nvPicPr>
          <p:cNvPr id="17" name="Picture 16">
            <a:extLst>
              <a:ext uri="{FF2B5EF4-FFF2-40B4-BE49-F238E27FC236}">
                <a16:creationId xmlns:a16="http://schemas.microsoft.com/office/drawing/2014/main" id="{650ED139-30AB-43EA-906B-C0867BA4874B}"/>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p:blipFill>
        <p:spPr>
          <a:xfrm>
            <a:off x="7283046" y="5131510"/>
            <a:ext cx="1664970" cy="1419225"/>
          </a:xfrm>
          <a:prstGeom prst="rect">
            <a:avLst/>
          </a:prstGeom>
        </p:spPr>
      </p:pic>
      <p:sp>
        <p:nvSpPr>
          <p:cNvPr id="4" name="Footer Placeholder 3">
            <a:extLst>
              <a:ext uri="{FF2B5EF4-FFF2-40B4-BE49-F238E27FC236}">
                <a16:creationId xmlns:a16="http://schemas.microsoft.com/office/drawing/2014/main" id="{5549BDAC-DEAA-48C0-A200-D85DA3CBB19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54996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E64-9377-4AA0-B55E-9252BE9CF536}"/>
              </a:ext>
            </a:extLst>
          </p:cNvPr>
          <p:cNvSpPr>
            <a:spLocks noGrp="1"/>
          </p:cNvSpPr>
          <p:nvPr>
            <p:ph type="title"/>
          </p:nvPr>
        </p:nvSpPr>
        <p:spPr>
          <a:xfrm>
            <a:off x="628650" y="-101224"/>
            <a:ext cx="7886700" cy="1325563"/>
          </a:xfrm>
        </p:spPr>
        <p:txBody>
          <a:bodyPr>
            <a:normAutofit/>
          </a:bodyPr>
          <a:lstStyle/>
          <a:p>
            <a:pPr algn="ctr"/>
            <a:r>
              <a:rPr lang="en-GB" sz="3500" b="1" dirty="0"/>
              <a:t>Microbe Example - Influenza</a:t>
            </a:r>
          </a:p>
        </p:txBody>
      </p:sp>
      <p:sp>
        <p:nvSpPr>
          <p:cNvPr id="28" name="TextBox 8" descr="Influenza virus&#10;In-floo-en-za&#10;&#10;About&#10;Also known as the flu virus&#10;It is a virus that is harmful to humans&#10;&#10;Symptoms and treatment&#10;Causes fever (high temperature), runny nose, sore throat, muscle pains, cough, feeling tired&#10;Spreads from person to person by coughs and sneezes and unwashed hands&#10;Treatment is rest and plenty of fluids to feel better. If very unwell, an antiviral medicine may help">
            <a:extLst>
              <a:ext uri="{FF2B5EF4-FFF2-40B4-BE49-F238E27FC236}">
                <a16:creationId xmlns:a16="http://schemas.microsoft.com/office/drawing/2014/main" id="{ECCEDDE7-8755-454D-8EDC-BA6ED7E3B3C9}"/>
              </a:ext>
            </a:extLst>
          </p:cNvPr>
          <p:cNvSpPr txBox="1"/>
          <p:nvPr/>
        </p:nvSpPr>
        <p:spPr>
          <a:xfrm>
            <a:off x="628650" y="2409966"/>
            <a:ext cx="8074355" cy="3785652"/>
          </a:xfrm>
          <a:prstGeom prst="rect">
            <a:avLst/>
          </a:prstGeom>
          <a:noFill/>
        </p:spPr>
        <p:txBody>
          <a:bodyPr wrap="square" rtlCol="0">
            <a:spAutoFit/>
          </a:bodyPr>
          <a:lstStyle/>
          <a:p>
            <a:pPr>
              <a:spcAft>
                <a:spcPts val="0"/>
              </a:spcAft>
            </a:pPr>
            <a:r>
              <a:rPr lang="en-GB" sz="2000" b="1" i="1" kern="1200" dirty="0">
                <a:effectLst/>
                <a:latin typeface="Arial" panose="020B0604020202020204" pitchFamily="34" charset="0"/>
                <a:ea typeface="Calibri" panose="020F0502020204030204" pitchFamily="34" charset="0"/>
                <a:cs typeface="Arial" panose="020B0604020202020204" pitchFamily="34" charset="0"/>
              </a:rPr>
              <a:t>Influenza </a:t>
            </a:r>
            <a:r>
              <a:rPr lang="en-GB" sz="2000" b="1" kern="1200" dirty="0">
                <a:effectLst/>
                <a:latin typeface="Arial" panose="020B0604020202020204" pitchFamily="34" charset="0"/>
                <a:ea typeface="Calibri" panose="020F0502020204030204" pitchFamily="34" charset="0"/>
                <a:cs typeface="Arial" panose="020B0604020202020204" pitchFamily="34" charset="0"/>
              </a:rPr>
              <a:t>virus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000" kern="1200" dirty="0">
                <a:effectLst/>
                <a:latin typeface="Arial" panose="020B0604020202020204" pitchFamily="34" charset="0"/>
                <a:ea typeface="Calibri" panose="020F0502020204030204" pitchFamily="34" charset="0"/>
                <a:cs typeface="Arial" panose="020B0604020202020204" pitchFamily="34" charset="0"/>
              </a:rPr>
              <a:t>In-</a:t>
            </a:r>
            <a:r>
              <a:rPr lang="en-GB" sz="2000" kern="1200" dirty="0" err="1">
                <a:effectLst/>
                <a:latin typeface="Arial" panose="020B0604020202020204" pitchFamily="34" charset="0"/>
                <a:ea typeface="Calibri" panose="020F0502020204030204" pitchFamily="34" charset="0"/>
                <a:cs typeface="Arial" panose="020B0604020202020204" pitchFamily="34" charset="0"/>
              </a:rPr>
              <a:t>floo</a:t>
            </a:r>
            <a:r>
              <a:rPr lang="en-GB" sz="2000" kern="1200" dirty="0">
                <a:effectLst/>
                <a:latin typeface="Arial" panose="020B0604020202020204" pitchFamily="34" charset="0"/>
                <a:ea typeface="Calibri" panose="020F0502020204030204" pitchFamily="34" charset="0"/>
                <a:cs typeface="Arial" panose="020B0604020202020204" pitchFamily="34" charset="0"/>
              </a:rPr>
              <a:t>-</a:t>
            </a:r>
            <a:r>
              <a:rPr lang="en-GB" sz="2000" kern="1200" dirty="0" err="1">
                <a:effectLst/>
                <a:latin typeface="Arial" panose="020B0604020202020204" pitchFamily="34" charset="0"/>
                <a:ea typeface="Calibri" panose="020F0502020204030204" pitchFamily="34" charset="0"/>
                <a:cs typeface="Arial" panose="020B0604020202020204" pitchFamily="34" charset="0"/>
              </a:rPr>
              <a:t>en</a:t>
            </a:r>
            <a:r>
              <a:rPr lang="en-GB" sz="2000" kern="1200" dirty="0">
                <a:effectLst/>
                <a:latin typeface="Arial" panose="020B0604020202020204" pitchFamily="34" charset="0"/>
                <a:ea typeface="Calibri" panose="020F0502020204030204" pitchFamily="34" charset="0"/>
                <a:cs typeface="Arial" panose="020B0604020202020204" pitchFamily="34" charset="0"/>
              </a:rPr>
              <a:t>-za</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000" b="1" kern="1200" dirty="0">
                <a:effectLst/>
                <a:latin typeface="Arial" panose="020B0604020202020204" pitchFamily="34" charset="0"/>
                <a:ea typeface="Calibri" panose="020F0502020204030204" pitchFamily="34" charset="0"/>
                <a:cs typeface="Arial" panose="020B0604020202020204" pitchFamily="34" charset="0"/>
              </a:rPr>
              <a:t>About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2000" kern="1200" dirty="0">
                <a:effectLst/>
                <a:cs typeface="Arial" panose="020B0604020202020204" pitchFamily="34" charset="0"/>
              </a:rPr>
              <a:t>Also known as the flu virus</a:t>
            </a:r>
            <a:endParaRPr lang="en-GB" sz="2000" dirty="0">
              <a:effectLst/>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2000" kern="1200" dirty="0">
                <a:effectLst/>
                <a:cs typeface="Arial" panose="020B0604020202020204" pitchFamily="34" charset="0"/>
              </a:rPr>
              <a:t>It is a virus that is </a:t>
            </a:r>
            <a:r>
              <a:rPr lang="en-GB" sz="2000" b="1" kern="1200" dirty="0">
                <a:effectLst/>
                <a:cs typeface="Arial" panose="020B0604020202020204" pitchFamily="34" charset="0"/>
              </a:rPr>
              <a:t>harmful</a:t>
            </a:r>
            <a:r>
              <a:rPr lang="en-GB" sz="2000" kern="1200" dirty="0">
                <a:effectLst/>
                <a:cs typeface="Arial" panose="020B0604020202020204" pitchFamily="34" charset="0"/>
              </a:rPr>
              <a:t> to humans</a:t>
            </a:r>
          </a:p>
          <a:p>
            <a:pPr lvl="0">
              <a:spcAft>
                <a:spcPts val="0"/>
              </a:spcAft>
              <a:tabLst>
                <a:tab pos="457200" algn="l"/>
              </a:tabLst>
            </a:pPr>
            <a:endParaRPr lang="en-GB" sz="2000" dirty="0">
              <a:effectLst/>
              <a:cs typeface="Times New Roman" panose="02020603050405020304" pitchFamily="18" charset="0"/>
            </a:endParaRPr>
          </a:p>
          <a:p>
            <a:pPr>
              <a:spcAft>
                <a:spcPts val="0"/>
              </a:spcAft>
            </a:pPr>
            <a:r>
              <a:rPr lang="en-GB" sz="2000" b="1" kern="1200" dirty="0">
                <a:effectLst/>
                <a:latin typeface="Arial" panose="020B0604020202020204" pitchFamily="34" charset="0"/>
                <a:ea typeface="Calibri" panose="020F0502020204030204" pitchFamily="34" charset="0"/>
                <a:cs typeface="Arial" panose="020B0604020202020204" pitchFamily="34" charset="0"/>
              </a:rPr>
              <a:t>Symptoms and treatment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indent="-228600">
              <a:spcAft>
                <a:spcPts val="0"/>
              </a:spcAft>
              <a:tabLst>
                <a:tab pos="457200" algn="l"/>
              </a:tabLst>
            </a:pPr>
            <a:r>
              <a:rPr lang="en-GB" sz="2000" kern="1200" dirty="0">
                <a:effectLst/>
                <a:cs typeface="Arial" panose="020B0604020202020204" pitchFamily="34" charset="0"/>
              </a:rPr>
              <a:t>Causes fever (high temperature), runny nose, sore throat, muscle pains, cough, feeling tired</a:t>
            </a:r>
            <a:endParaRPr lang="en-GB" sz="2000" dirty="0">
              <a:effectLst/>
            </a:endParaRPr>
          </a:p>
          <a:p>
            <a:pPr indent="-228600">
              <a:spcAft>
                <a:spcPts val="0"/>
              </a:spcAft>
              <a:tabLst>
                <a:tab pos="457200" algn="l"/>
              </a:tabLst>
            </a:pPr>
            <a:r>
              <a:rPr lang="en-GB" sz="2000" kern="1200" dirty="0">
                <a:effectLst/>
                <a:cs typeface="Arial" panose="020B0604020202020204" pitchFamily="34" charset="0"/>
              </a:rPr>
              <a:t>Spreads from person to person by coughs and sneezes and unwashed hands</a:t>
            </a:r>
            <a:endParaRPr lang="en-GB" sz="2000" dirty="0">
              <a:effectLst/>
            </a:endParaRPr>
          </a:p>
          <a:p>
            <a:pPr indent="-228600">
              <a:spcAft>
                <a:spcPts val="0"/>
              </a:spcAft>
              <a:tabLst>
                <a:tab pos="457200" algn="l"/>
              </a:tabLst>
            </a:pPr>
            <a:r>
              <a:rPr lang="en-GB" sz="2000" kern="1200" dirty="0">
                <a:effectLst/>
                <a:cs typeface="Arial" panose="020B0604020202020204" pitchFamily="34" charset="0"/>
              </a:rPr>
              <a:t>Treatment is rest and plenty of fluids to feel better. If very unwell, an antiviral medicine may help. </a:t>
            </a:r>
            <a:endParaRPr lang="en-GB" sz="2000" dirty="0">
              <a:effectLst/>
            </a:endParaRPr>
          </a:p>
        </p:txBody>
      </p:sp>
      <p:pic>
        <p:nvPicPr>
          <p:cNvPr id="59" name="Picture 58" descr="Microscope image of Influenza">
            <a:extLst>
              <a:ext uri="{FF2B5EF4-FFF2-40B4-BE49-F238E27FC236}">
                <a16:creationId xmlns:a16="http://schemas.microsoft.com/office/drawing/2014/main" id="{B942D718-FD01-4AF1-989D-57E3BD67B6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5146" y="970159"/>
            <a:ext cx="1593707" cy="1544758"/>
          </a:xfrm>
          <a:prstGeom prst="rect">
            <a:avLst/>
          </a:prstGeom>
        </p:spPr>
      </p:pic>
    </p:spTree>
    <p:extLst>
      <p:ext uri="{BB962C8B-B14F-4D97-AF65-F5344CB8AC3E}">
        <p14:creationId xmlns:p14="http://schemas.microsoft.com/office/powerpoint/2010/main" val="109513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E64-9377-4AA0-B55E-9252BE9CF536}"/>
              </a:ext>
            </a:extLst>
          </p:cNvPr>
          <p:cNvSpPr>
            <a:spLocks noGrp="1"/>
          </p:cNvSpPr>
          <p:nvPr>
            <p:ph type="title"/>
          </p:nvPr>
        </p:nvSpPr>
        <p:spPr>
          <a:xfrm>
            <a:off x="628650" y="-101224"/>
            <a:ext cx="7886700" cy="1325563"/>
          </a:xfrm>
        </p:spPr>
        <p:txBody>
          <a:bodyPr>
            <a:normAutofit/>
          </a:bodyPr>
          <a:lstStyle/>
          <a:p>
            <a:pPr algn="ctr"/>
            <a:r>
              <a:rPr lang="en-GB" sz="3500" b="1" dirty="0"/>
              <a:t>Microbe Example - Rhinovirus</a:t>
            </a:r>
          </a:p>
        </p:txBody>
      </p:sp>
      <p:sp>
        <p:nvSpPr>
          <p:cNvPr id="30" name="TextBox 12" descr="Rhinovirus&#10;Rye-no-vye-rus&#10;&#10;About&#10;Also known as the common cold&#10;It is a virus that is harmful to humans&#10;&#10;Symptoms and treatment&#10;Causes runny nose, sneezing, sore throat, and coughing&#10;Spreads from person to person by coughs and sneezes and unwashed hands&#10;Treatment is rest and plenty of fluids to feel better.">
            <a:extLst>
              <a:ext uri="{FF2B5EF4-FFF2-40B4-BE49-F238E27FC236}">
                <a16:creationId xmlns:a16="http://schemas.microsoft.com/office/drawing/2014/main" id="{1191D5E3-2145-4400-852F-53F4508A2607}"/>
              </a:ext>
            </a:extLst>
          </p:cNvPr>
          <p:cNvSpPr txBox="1"/>
          <p:nvPr/>
        </p:nvSpPr>
        <p:spPr>
          <a:xfrm>
            <a:off x="471488" y="2964098"/>
            <a:ext cx="8201024" cy="3170099"/>
          </a:xfrm>
          <a:prstGeom prst="rect">
            <a:avLst/>
          </a:prstGeom>
          <a:noFill/>
        </p:spPr>
        <p:txBody>
          <a:bodyPr wrap="square" rtlCol="0">
            <a:spAutoFit/>
          </a:bodyPr>
          <a:lstStyle/>
          <a:p>
            <a:pPr>
              <a:spcAft>
                <a:spcPts val="0"/>
              </a:spcAft>
            </a:pPr>
            <a:r>
              <a:rPr lang="en-GB" sz="2000" b="1" i="1" kern="1200" dirty="0">
                <a:effectLst/>
                <a:latin typeface="Arial" panose="020B0604020202020204" pitchFamily="34" charset="0"/>
                <a:ea typeface="Calibri" panose="020F0502020204030204" pitchFamily="34" charset="0"/>
                <a:cs typeface="Arial" panose="020B0604020202020204" pitchFamily="34" charset="0"/>
              </a:rPr>
              <a:t>Rhinovirus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000" kern="1200" dirty="0">
                <a:effectLst/>
                <a:latin typeface="Arial" panose="020B0604020202020204" pitchFamily="34" charset="0"/>
                <a:ea typeface="Calibri" panose="020F0502020204030204" pitchFamily="34" charset="0"/>
                <a:cs typeface="Arial" panose="020B0604020202020204" pitchFamily="34" charset="0"/>
              </a:rPr>
              <a:t>Rye-no-</a:t>
            </a:r>
            <a:r>
              <a:rPr lang="en-GB" sz="2000" kern="1200" dirty="0" err="1">
                <a:effectLst/>
                <a:latin typeface="Arial" panose="020B0604020202020204" pitchFamily="34" charset="0"/>
                <a:ea typeface="Calibri" panose="020F0502020204030204" pitchFamily="34" charset="0"/>
                <a:cs typeface="Arial" panose="020B0604020202020204" pitchFamily="34" charset="0"/>
              </a:rPr>
              <a:t>vye</a:t>
            </a:r>
            <a:r>
              <a:rPr lang="en-GB" sz="2000" kern="1200" dirty="0">
                <a:effectLst/>
                <a:latin typeface="Arial" panose="020B0604020202020204" pitchFamily="34" charset="0"/>
                <a:ea typeface="Calibri" panose="020F0502020204030204" pitchFamily="34" charset="0"/>
                <a:cs typeface="Arial" panose="020B0604020202020204" pitchFamily="34" charset="0"/>
              </a:rPr>
              <a:t>-</a:t>
            </a:r>
            <a:r>
              <a:rPr lang="en-GB" sz="2000" kern="1200" dirty="0" err="1">
                <a:effectLst/>
                <a:latin typeface="Arial" panose="020B0604020202020204" pitchFamily="34" charset="0"/>
                <a:ea typeface="Calibri" panose="020F0502020204030204" pitchFamily="34" charset="0"/>
                <a:cs typeface="Arial" panose="020B0604020202020204" pitchFamily="34" charset="0"/>
              </a:rPr>
              <a:t>rus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000" b="1" kern="1200" dirty="0">
                <a:effectLst/>
                <a:latin typeface="Arial" panose="020B0604020202020204" pitchFamily="34" charset="0"/>
                <a:ea typeface="Calibri" panose="020F0502020204030204" pitchFamily="34" charset="0"/>
                <a:cs typeface="Arial" panose="020B0604020202020204" pitchFamily="34" charset="0"/>
              </a:rPr>
              <a:t>About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indent="-228600">
              <a:spcAft>
                <a:spcPts val="0"/>
              </a:spcAft>
              <a:tabLst>
                <a:tab pos="457200" algn="l"/>
              </a:tabLst>
            </a:pPr>
            <a:r>
              <a:rPr lang="en-GB" sz="2000" kern="1200" dirty="0">
                <a:effectLst/>
                <a:cs typeface="Arial" panose="020B0604020202020204" pitchFamily="34" charset="0"/>
              </a:rPr>
              <a:t>Also known as the common cold</a:t>
            </a:r>
            <a:endParaRPr lang="en-GB" sz="2000" dirty="0">
              <a:effectLst/>
            </a:endParaRPr>
          </a:p>
          <a:p>
            <a:pPr indent="-228600">
              <a:spcAft>
                <a:spcPts val="0"/>
              </a:spcAft>
              <a:tabLst>
                <a:tab pos="457200" algn="l"/>
              </a:tabLst>
            </a:pPr>
            <a:r>
              <a:rPr lang="en-GB" sz="2000" kern="1200" dirty="0">
                <a:effectLst/>
                <a:cs typeface="Arial" panose="020B0604020202020204" pitchFamily="34" charset="0"/>
              </a:rPr>
              <a:t>It is a virus that is </a:t>
            </a:r>
            <a:r>
              <a:rPr lang="en-GB" sz="2000" b="1" kern="1200" dirty="0">
                <a:effectLst/>
                <a:cs typeface="Arial" panose="020B0604020202020204" pitchFamily="34" charset="0"/>
              </a:rPr>
              <a:t>harmful </a:t>
            </a:r>
            <a:r>
              <a:rPr lang="en-GB" sz="2000" kern="1200" dirty="0">
                <a:effectLst/>
                <a:cs typeface="Arial" panose="020B0604020202020204" pitchFamily="34" charset="0"/>
              </a:rPr>
              <a:t>to humans</a:t>
            </a:r>
          </a:p>
          <a:p>
            <a:pPr indent="-228600">
              <a:spcAft>
                <a:spcPts val="0"/>
              </a:spcAft>
              <a:tabLst>
                <a:tab pos="457200" algn="l"/>
              </a:tabLst>
            </a:pPr>
            <a:endParaRPr lang="en-GB" sz="2000" dirty="0">
              <a:effectLst/>
            </a:endParaRPr>
          </a:p>
          <a:p>
            <a:pPr>
              <a:spcAft>
                <a:spcPts val="0"/>
              </a:spcAft>
            </a:pPr>
            <a:r>
              <a:rPr lang="en-GB" sz="2000" b="1" kern="1200" dirty="0">
                <a:effectLst/>
                <a:latin typeface="Arial" panose="020B0604020202020204" pitchFamily="34" charset="0"/>
                <a:ea typeface="Calibri" panose="020F0502020204030204" pitchFamily="34" charset="0"/>
                <a:cs typeface="Arial" panose="020B0604020202020204" pitchFamily="34" charset="0"/>
              </a:rPr>
              <a:t>Symptoms and treatment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indent="-228600">
              <a:spcAft>
                <a:spcPts val="0"/>
              </a:spcAft>
              <a:tabLst>
                <a:tab pos="457200" algn="l"/>
              </a:tabLst>
            </a:pPr>
            <a:r>
              <a:rPr lang="en-GB" sz="2000" kern="1200" dirty="0">
                <a:effectLst/>
                <a:cs typeface="Arial" panose="020B0604020202020204" pitchFamily="34" charset="0"/>
              </a:rPr>
              <a:t>Causes runny nose, sneezing, sore throat, and coughing</a:t>
            </a:r>
            <a:endParaRPr lang="en-GB" sz="2000" dirty="0">
              <a:effectLst/>
            </a:endParaRPr>
          </a:p>
          <a:p>
            <a:pPr indent="-228600">
              <a:spcAft>
                <a:spcPts val="0"/>
              </a:spcAft>
              <a:tabLst>
                <a:tab pos="457200" algn="l"/>
              </a:tabLst>
            </a:pPr>
            <a:r>
              <a:rPr lang="en-GB" sz="2000" kern="1200" dirty="0">
                <a:effectLst/>
                <a:cs typeface="Arial" panose="020B0604020202020204" pitchFamily="34" charset="0"/>
              </a:rPr>
              <a:t>Spreads from person to person by coughs and sneezes and unwashed hands</a:t>
            </a:r>
            <a:endParaRPr lang="en-GB" sz="2000" dirty="0">
              <a:effectLst/>
            </a:endParaRPr>
          </a:p>
          <a:p>
            <a:pPr indent="-228600">
              <a:spcAft>
                <a:spcPts val="0"/>
              </a:spcAft>
              <a:tabLst>
                <a:tab pos="457200" algn="l"/>
              </a:tabLst>
            </a:pPr>
            <a:r>
              <a:rPr lang="en-GB" sz="2000" kern="1200" dirty="0">
                <a:effectLst/>
                <a:cs typeface="Arial" panose="020B0604020202020204" pitchFamily="34" charset="0"/>
              </a:rPr>
              <a:t>Treatment is rest and plenty of fluids to feel better.</a:t>
            </a:r>
            <a:endParaRPr lang="en-GB" sz="2000" dirty="0">
              <a:effectLst/>
            </a:endParaRPr>
          </a:p>
        </p:txBody>
      </p:sp>
      <p:pic>
        <p:nvPicPr>
          <p:cNvPr id="60" name="Picture 59" descr="Microscope image of Rhinovirus">
            <a:extLst>
              <a:ext uri="{FF2B5EF4-FFF2-40B4-BE49-F238E27FC236}">
                <a16:creationId xmlns:a16="http://schemas.microsoft.com/office/drawing/2014/main" id="{30A710F6-6A7C-4EB0-B63F-8771766814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289" y="1071186"/>
            <a:ext cx="2080642" cy="2016737"/>
          </a:xfrm>
          <a:prstGeom prst="rect">
            <a:avLst/>
          </a:prstGeom>
        </p:spPr>
      </p:pic>
    </p:spTree>
    <p:extLst>
      <p:ext uri="{BB962C8B-B14F-4D97-AF65-F5344CB8AC3E}">
        <p14:creationId xmlns:p14="http://schemas.microsoft.com/office/powerpoint/2010/main" val="126010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E64-9377-4AA0-B55E-9252BE9CF536}"/>
              </a:ext>
            </a:extLst>
          </p:cNvPr>
          <p:cNvSpPr>
            <a:spLocks noGrp="1"/>
          </p:cNvSpPr>
          <p:nvPr>
            <p:ph type="title"/>
          </p:nvPr>
        </p:nvSpPr>
        <p:spPr>
          <a:xfrm>
            <a:off x="628650" y="-101224"/>
            <a:ext cx="7886700" cy="1325563"/>
          </a:xfrm>
        </p:spPr>
        <p:txBody>
          <a:bodyPr>
            <a:normAutofit/>
          </a:bodyPr>
          <a:lstStyle/>
          <a:p>
            <a:pPr algn="ctr"/>
            <a:r>
              <a:rPr lang="en-GB" sz="3500" b="1" dirty="0"/>
              <a:t>Microbe Example - Filovirus</a:t>
            </a:r>
          </a:p>
        </p:txBody>
      </p:sp>
      <p:sp>
        <p:nvSpPr>
          <p:cNvPr id="29" name="TextBox 11" descr="Ebola&#10;E-bowl-a&#10;&#10;About&#10;Ebola is a very serious virus that is harmful to humans. &#10;It has been in the news as people living in Africa have caught the virus and many have died. &#10;The virus lives naturally in wild animals in Africa and is not found in other continents. &#10;&#10;Symptoms and treatment&#10;Ebola virus makes people very unwell and in worst cases, death. &#10;People with Ebola will need special treatment and hospital care to help get better.">
            <a:extLst>
              <a:ext uri="{FF2B5EF4-FFF2-40B4-BE49-F238E27FC236}">
                <a16:creationId xmlns:a16="http://schemas.microsoft.com/office/drawing/2014/main" id="{222977EB-E451-4BB9-AD05-CE3DB78F2FC8}"/>
              </a:ext>
            </a:extLst>
          </p:cNvPr>
          <p:cNvSpPr txBox="1"/>
          <p:nvPr/>
        </p:nvSpPr>
        <p:spPr>
          <a:xfrm>
            <a:off x="381388" y="2181422"/>
            <a:ext cx="8381222" cy="4093428"/>
          </a:xfrm>
          <a:prstGeom prst="rect">
            <a:avLst/>
          </a:prstGeom>
          <a:noFill/>
        </p:spPr>
        <p:txBody>
          <a:bodyPr wrap="square" rtlCol="0">
            <a:spAutoFit/>
          </a:bodyPr>
          <a:lstStyle/>
          <a:p>
            <a:pPr>
              <a:spcAft>
                <a:spcPts val="0"/>
              </a:spcAft>
            </a:pPr>
            <a:r>
              <a:rPr lang="en-GB" sz="2000" b="1" i="1" kern="1200" dirty="0">
                <a:effectLst/>
                <a:latin typeface="Arial" panose="020B0604020202020204" pitchFamily="34" charset="0"/>
                <a:ea typeface="Calibri" panose="020F0502020204030204" pitchFamily="34" charset="0"/>
                <a:cs typeface="Arial" panose="020B0604020202020204" pitchFamily="34" charset="0"/>
              </a:rPr>
              <a:t>Filovirus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000" kern="1200" dirty="0">
                <a:effectLst/>
                <a:latin typeface="Arial" panose="020B0604020202020204" pitchFamily="34" charset="0"/>
                <a:ea typeface="Calibri" panose="020F0502020204030204" pitchFamily="34" charset="0"/>
                <a:cs typeface="Arial" panose="020B0604020202020204" pitchFamily="34" charset="0"/>
              </a:rPr>
              <a:t>File-o-vi-</a:t>
            </a:r>
            <a:r>
              <a:rPr lang="en-GB" sz="2000" kern="1200" dirty="0" err="1">
                <a:effectLst/>
                <a:latin typeface="Arial" panose="020B0604020202020204" pitchFamily="34" charset="0"/>
                <a:ea typeface="Calibri" panose="020F0502020204030204" pitchFamily="34" charset="0"/>
                <a:cs typeface="Arial" panose="020B0604020202020204" pitchFamily="34" charset="0"/>
              </a:rPr>
              <a:t>rus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000" b="1" kern="1200" dirty="0">
                <a:effectLst/>
                <a:latin typeface="Arial" panose="020B0604020202020204" pitchFamily="34" charset="0"/>
                <a:ea typeface="Calibri" panose="020F0502020204030204" pitchFamily="34" charset="0"/>
                <a:cs typeface="Arial" panose="020B0604020202020204" pitchFamily="34" charset="0"/>
              </a:rPr>
              <a:t>About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2000" i="1" kern="1200" dirty="0">
                <a:effectLst/>
                <a:cs typeface="Arial" panose="020B0604020202020204" pitchFamily="34" charset="0"/>
              </a:rPr>
              <a:t>Filovirus </a:t>
            </a:r>
            <a:r>
              <a:rPr lang="en-GB" sz="2000" kern="1200" dirty="0">
                <a:effectLst/>
                <a:cs typeface="Arial" panose="020B0604020202020204" pitchFamily="34" charset="0"/>
              </a:rPr>
              <a:t>is </a:t>
            </a:r>
            <a:r>
              <a:rPr lang="en-GB" sz="2000" b="1" kern="1200" dirty="0">
                <a:effectLst/>
                <a:cs typeface="Arial" panose="020B0604020202020204" pitchFamily="34" charset="0"/>
              </a:rPr>
              <a:t>harmful</a:t>
            </a:r>
            <a:r>
              <a:rPr lang="en-GB" sz="2000" kern="1200" dirty="0">
                <a:effectLst/>
                <a:cs typeface="Arial" panose="020B0604020202020204" pitchFamily="34" charset="0"/>
              </a:rPr>
              <a:t> to humans and causes a disease called Ebola.</a:t>
            </a:r>
            <a:endParaRPr lang="en-GB" sz="2000" dirty="0">
              <a:effectLst/>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2000" kern="1200" dirty="0">
                <a:effectLst/>
                <a:cs typeface="Arial" panose="020B0604020202020204" pitchFamily="34" charset="0"/>
              </a:rPr>
              <a:t>It has been in the news as people living in Africa have caught the virus and many have died. </a:t>
            </a:r>
            <a:endParaRPr lang="en-GB" sz="2000" dirty="0">
              <a:effectLst/>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2000" kern="1200" dirty="0">
                <a:effectLst/>
                <a:cs typeface="Arial" panose="020B0604020202020204" pitchFamily="34" charset="0"/>
              </a:rPr>
              <a:t>The virus lives naturally in wild animals in Africa and is not found in other continents. </a:t>
            </a:r>
          </a:p>
          <a:p>
            <a:pPr lvl="0">
              <a:spcAft>
                <a:spcPts val="0"/>
              </a:spcAft>
              <a:tabLst>
                <a:tab pos="457200" algn="l"/>
              </a:tabLst>
            </a:pPr>
            <a:endParaRPr lang="en-GB" sz="2000" dirty="0">
              <a:effectLst/>
              <a:cs typeface="Times New Roman" panose="02020603050405020304" pitchFamily="18" charset="0"/>
            </a:endParaRPr>
          </a:p>
          <a:p>
            <a:pPr>
              <a:spcAft>
                <a:spcPts val="0"/>
              </a:spcAft>
            </a:pPr>
            <a:r>
              <a:rPr lang="en-GB" sz="2000" b="1" kern="1200" dirty="0">
                <a:effectLst/>
                <a:latin typeface="Arial" panose="020B0604020202020204" pitchFamily="34" charset="0"/>
                <a:ea typeface="Calibri" panose="020F0502020204030204" pitchFamily="34" charset="0"/>
                <a:cs typeface="Arial" panose="020B0604020202020204" pitchFamily="34" charset="0"/>
              </a:rPr>
              <a:t>Symptoms and treatment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indent="-228600">
              <a:spcAft>
                <a:spcPts val="0"/>
              </a:spcAft>
              <a:tabLst>
                <a:tab pos="457200" algn="l"/>
              </a:tabLst>
            </a:pPr>
            <a:r>
              <a:rPr lang="en-GB" sz="2000" kern="1200" dirty="0">
                <a:effectLst/>
                <a:cs typeface="Arial" panose="020B0604020202020204" pitchFamily="34" charset="0"/>
              </a:rPr>
              <a:t>Ebola virus makes people very unwell and in worst cases, death. </a:t>
            </a:r>
            <a:endParaRPr lang="en-GB" sz="2000" dirty="0">
              <a:effectLst/>
            </a:endParaRPr>
          </a:p>
          <a:p>
            <a:pPr indent="-228600">
              <a:spcAft>
                <a:spcPts val="0"/>
              </a:spcAft>
              <a:tabLst>
                <a:tab pos="457200" algn="l"/>
              </a:tabLst>
            </a:pPr>
            <a:r>
              <a:rPr lang="en-GB" sz="2000" kern="1200" dirty="0">
                <a:effectLst/>
                <a:cs typeface="Arial" panose="020B0604020202020204" pitchFamily="34" charset="0"/>
              </a:rPr>
              <a:t>People with Ebola will need special treatment and hospital care to help get better.</a:t>
            </a:r>
            <a:endParaRPr lang="en-GB" sz="2000" dirty="0">
              <a:effectLst/>
            </a:endParaRPr>
          </a:p>
        </p:txBody>
      </p:sp>
      <p:pic>
        <p:nvPicPr>
          <p:cNvPr id="61" name="Picture 60" descr="Microscope image of ebola">
            <a:extLst>
              <a:ext uri="{FF2B5EF4-FFF2-40B4-BE49-F238E27FC236}">
                <a16:creationId xmlns:a16="http://schemas.microsoft.com/office/drawing/2014/main" id="{25C4149D-A52B-4CBE-A4C9-E76E0BCBF8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973" y="855859"/>
            <a:ext cx="2016053" cy="1954133"/>
          </a:xfrm>
          <a:prstGeom prst="rect">
            <a:avLst/>
          </a:prstGeom>
        </p:spPr>
      </p:pic>
    </p:spTree>
    <p:extLst>
      <p:ext uri="{BB962C8B-B14F-4D97-AF65-F5344CB8AC3E}">
        <p14:creationId xmlns:p14="http://schemas.microsoft.com/office/powerpoint/2010/main" val="296292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DD7C-893D-49EB-9CE4-1D84DDBF3857}"/>
              </a:ext>
            </a:extLst>
          </p:cNvPr>
          <p:cNvSpPr>
            <a:spLocks noGrp="1"/>
          </p:cNvSpPr>
          <p:nvPr>
            <p:ph type="title"/>
          </p:nvPr>
        </p:nvSpPr>
        <p:spPr>
          <a:xfrm>
            <a:off x="742507" y="136524"/>
            <a:ext cx="7658985" cy="1065952"/>
          </a:xfrm>
        </p:spPr>
        <p:txBody>
          <a:bodyPr>
            <a:normAutofit/>
          </a:bodyPr>
          <a:lstStyle/>
          <a:p>
            <a:pPr algn="ctr"/>
            <a:r>
              <a:rPr lang="en-GB" sz="3500" b="1" dirty="0"/>
              <a:t>Yes or No? (1/2)</a:t>
            </a:r>
          </a:p>
        </p:txBody>
      </p:sp>
      <p:sp>
        <p:nvSpPr>
          <p:cNvPr id="55" name="Rectangle: Rounded Corners 54" descr="Microbe is another name for bugs and germs&#10;Yes or No">
            <a:extLst>
              <a:ext uri="{FF2B5EF4-FFF2-40B4-BE49-F238E27FC236}">
                <a16:creationId xmlns:a16="http://schemas.microsoft.com/office/drawing/2014/main" id="{3EB333D6-997A-438C-8D9C-DC1C3D47B5AC}"/>
              </a:ext>
            </a:extLst>
          </p:cNvPr>
          <p:cNvSpPr/>
          <p:nvPr/>
        </p:nvSpPr>
        <p:spPr>
          <a:xfrm rot="5400000">
            <a:off x="1417129" y="359680"/>
            <a:ext cx="2493056" cy="3927140"/>
          </a:xfrm>
          <a:prstGeom prst="roundRect">
            <a:avLst>
              <a:gd name="adj" fmla="val 6655"/>
            </a:avLst>
          </a:prstGeom>
          <a:noFill/>
          <a:ln w="57150" cap="flat" cmpd="sng" algn="ctr">
            <a:solidFill>
              <a:srgbClr val="96C225"/>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Microbe is another name for bugs and germs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C7F2542-1CE7-4338-8EAF-BF8051276B38}"/>
              </a:ext>
            </a:extLst>
          </p:cNvPr>
          <p:cNvSpPr txBox="1"/>
          <p:nvPr/>
        </p:nvSpPr>
        <p:spPr>
          <a:xfrm>
            <a:off x="2237414" y="2847975"/>
            <a:ext cx="2076450" cy="553998"/>
          </a:xfrm>
          <a:prstGeom prst="rect">
            <a:avLst/>
          </a:prstGeom>
          <a:noFill/>
        </p:spPr>
        <p:txBody>
          <a:bodyPr wrap="square" rtlCol="0">
            <a:spAutoFit/>
          </a:bodyPr>
          <a:lstStyle/>
          <a:p>
            <a:r>
              <a:rPr lang="en-GB" sz="3000" b="1" dirty="0">
                <a:solidFill>
                  <a:schemeClr val="accent1"/>
                </a:solidFill>
              </a:rPr>
              <a:t>YES</a:t>
            </a:r>
          </a:p>
        </p:txBody>
      </p:sp>
      <p:sp>
        <p:nvSpPr>
          <p:cNvPr id="53" name="Rectangle: Rounded Corners 52" descr="Most microbes can be seen with the naked eye&#10;Yes or No&#10;">
            <a:extLst>
              <a:ext uri="{FF2B5EF4-FFF2-40B4-BE49-F238E27FC236}">
                <a16:creationId xmlns:a16="http://schemas.microsoft.com/office/drawing/2014/main" id="{F134C63F-67BD-40CE-9814-F0A7AE942476}"/>
              </a:ext>
            </a:extLst>
          </p:cNvPr>
          <p:cNvSpPr/>
          <p:nvPr/>
        </p:nvSpPr>
        <p:spPr>
          <a:xfrm rot="5400000">
            <a:off x="5457465" y="360230"/>
            <a:ext cx="2493056" cy="3927139"/>
          </a:xfrm>
          <a:prstGeom prst="roundRect">
            <a:avLst>
              <a:gd name="adj" fmla="val 6655"/>
            </a:avLst>
          </a:prstGeom>
          <a:noFill/>
          <a:ln w="57150" cap="flat" cmpd="sng" algn="ctr">
            <a:solidFill>
              <a:srgbClr val="7D9A3E"/>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Most microbes can be seen with the naked eye</a:t>
            </a:r>
            <a:endParaRPr lang="en-GB" sz="3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endParaRPr lang="en-GB" sz="3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7B515063-919B-44DC-A566-42A2929C8ACE}"/>
              </a:ext>
            </a:extLst>
          </p:cNvPr>
          <p:cNvSpPr txBox="1"/>
          <p:nvPr/>
        </p:nvSpPr>
        <p:spPr>
          <a:xfrm>
            <a:off x="6325042" y="2831839"/>
            <a:ext cx="2076450" cy="553998"/>
          </a:xfrm>
          <a:prstGeom prst="rect">
            <a:avLst/>
          </a:prstGeom>
          <a:noFill/>
        </p:spPr>
        <p:txBody>
          <a:bodyPr wrap="square" rtlCol="0">
            <a:spAutoFit/>
          </a:bodyPr>
          <a:lstStyle/>
          <a:p>
            <a:r>
              <a:rPr lang="en-GB" sz="3000" b="1" dirty="0">
                <a:solidFill>
                  <a:schemeClr val="accent1"/>
                </a:solidFill>
              </a:rPr>
              <a:t>NO</a:t>
            </a:r>
          </a:p>
        </p:txBody>
      </p:sp>
      <p:sp>
        <p:nvSpPr>
          <p:cNvPr id="54" name="Rectangle: Rounded Corners 53" descr="Most colds are caused by viruses&#10;Yes or No&#10;">
            <a:extLst>
              <a:ext uri="{FF2B5EF4-FFF2-40B4-BE49-F238E27FC236}">
                <a16:creationId xmlns:a16="http://schemas.microsoft.com/office/drawing/2014/main" id="{FD451A24-FABD-4A4D-BC06-B19E92C3B62F}"/>
              </a:ext>
            </a:extLst>
          </p:cNvPr>
          <p:cNvSpPr/>
          <p:nvPr/>
        </p:nvSpPr>
        <p:spPr>
          <a:xfrm rot="5400000">
            <a:off x="1417701" y="3037204"/>
            <a:ext cx="2493056" cy="3927139"/>
          </a:xfrm>
          <a:prstGeom prst="roundRect">
            <a:avLst>
              <a:gd name="adj" fmla="val 6655"/>
            </a:avLst>
          </a:prstGeom>
          <a:noFill/>
          <a:ln w="57150" cap="flat" cmpd="sng" algn="ctr">
            <a:solidFill>
              <a:srgbClr val="96C225"/>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Most colds are caused by viruses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70FF064C-F81E-4EB0-902B-63B3A387859D}"/>
              </a:ext>
            </a:extLst>
          </p:cNvPr>
          <p:cNvSpPr txBox="1"/>
          <p:nvPr/>
        </p:nvSpPr>
        <p:spPr>
          <a:xfrm>
            <a:off x="2237414" y="5567550"/>
            <a:ext cx="2076450" cy="553998"/>
          </a:xfrm>
          <a:prstGeom prst="rect">
            <a:avLst/>
          </a:prstGeom>
          <a:noFill/>
        </p:spPr>
        <p:txBody>
          <a:bodyPr wrap="square" rtlCol="0">
            <a:spAutoFit/>
          </a:bodyPr>
          <a:lstStyle/>
          <a:p>
            <a:r>
              <a:rPr lang="en-GB" sz="3000" b="1" dirty="0">
                <a:solidFill>
                  <a:schemeClr val="accent1"/>
                </a:solidFill>
              </a:rPr>
              <a:t>YES</a:t>
            </a:r>
          </a:p>
        </p:txBody>
      </p:sp>
      <p:sp>
        <p:nvSpPr>
          <p:cNvPr id="52" name="Rectangle: Rounded Corners 51" descr="Microbes always make us poorly&#10;Yes or No&#10;">
            <a:extLst>
              <a:ext uri="{FF2B5EF4-FFF2-40B4-BE49-F238E27FC236}">
                <a16:creationId xmlns:a16="http://schemas.microsoft.com/office/drawing/2014/main" id="{2175A3C6-6E9D-4FE1-B3DD-07FFC4FFA330}"/>
              </a:ext>
            </a:extLst>
          </p:cNvPr>
          <p:cNvSpPr/>
          <p:nvPr/>
        </p:nvSpPr>
        <p:spPr>
          <a:xfrm rot="5400000">
            <a:off x="5457655" y="3038302"/>
            <a:ext cx="2493056" cy="3927139"/>
          </a:xfrm>
          <a:prstGeom prst="roundRect">
            <a:avLst>
              <a:gd name="adj" fmla="val 6655"/>
            </a:avLst>
          </a:prstGeom>
          <a:noFill/>
          <a:ln w="57150" cap="flat" cmpd="sng" algn="ctr">
            <a:solidFill>
              <a:srgbClr val="708F2B"/>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Microbes always make us poorly</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8F3BE339-BB01-41E9-9D6B-C69A8DB2065E}"/>
              </a:ext>
            </a:extLst>
          </p:cNvPr>
          <p:cNvSpPr txBox="1"/>
          <p:nvPr/>
        </p:nvSpPr>
        <p:spPr>
          <a:xfrm>
            <a:off x="6325042" y="5503730"/>
            <a:ext cx="2076450" cy="553998"/>
          </a:xfrm>
          <a:prstGeom prst="rect">
            <a:avLst/>
          </a:prstGeom>
          <a:noFill/>
        </p:spPr>
        <p:txBody>
          <a:bodyPr wrap="square" rtlCol="0">
            <a:spAutoFit/>
          </a:bodyPr>
          <a:lstStyle/>
          <a:p>
            <a:r>
              <a:rPr lang="en-GB" sz="3000" b="1" dirty="0">
                <a:solidFill>
                  <a:schemeClr val="accent1"/>
                </a:solidFill>
              </a:rPr>
              <a:t>NO</a:t>
            </a:r>
          </a:p>
        </p:txBody>
      </p:sp>
      <p:sp>
        <p:nvSpPr>
          <p:cNvPr id="4" name="Footer Placeholder 3">
            <a:extLst>
              <a:ext uri="{FF2B5EF4-FFF2-40B4-BE49-F238E27FC236}">
                <a16:creationId xmlns:a16="http://schemas.microsoft.com/office/drawing/2014/main" id="{DBEF7F9D-8A7B-4531-9100-B7CD0207C91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718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6" grpId="0"/>
      <p:bldP spid="57"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2EBA-B8AC-476E-A840-9785E0CC7A34}"/>
              </a:ext>
            </a:extLst>
          </p:cNvPr>
          <p:cNvSpPr>
            <a:spLocks noGrp="1"/>
          </p:cNvSpPr>
          <p:nvPr>
            <p:ph type="title"/>
          </p:nvPr>
        </p:nvSpPr>
        <p:spPr>
          <a:xfrm>
            <a:off x="628650" y="136524"/>
            <a:ext cx="7886700" cy="1325563"/>
          </a:xfrm>
        </p:spPr>
        <p:txBody>
          <a:bodyPr>
            <a:normAutofit/>
          </a:bodyPr>
          <a:lstStyle/>
          <a:p>
            <a:pPr algn="ctr"/>
            <a:r>
              <a:rPr lang="en-GB" sz="3500" b="1" dirty="0"/>
              <a:t>Yes or No? (2/2)</a:t>
            </a:r>
          </a:p>
        </p:txBody>
      </p:sp>
      <p:sp>
        <p:nvSpPr>
          <p:cNvPr id="9" name="Rectangle: Rounded Corners 8" descr="Microbe is another name for bugs and germs&#10;Yes or No">
            <a:extLst>
              <a:ext uri="{FF2B5EF4-FFF2-40B4-BE49-F238E27FC236}">
                <a16:creationId xmlns:a16="http://schemas.microsoft.com/office/drawing/2014/main" id="{5040DDE3-75E8-4DAC-AE84-4C736E262452}"/>
              </a:ext>
            </a:extLst>
          </p:cNvPr>
          <p:cNvSpPr/>
          <p:nvPr/>
        </p:nvSpPr>
        <p:spPr>
          <a:xfrm rot="5400000">
            <a:off x="1507088" y="552524"/>
            <a:ext cx="2378266" cy="3808708"/>
          </a:xfrm>
          <a:prstGeom prst="roundRect">
            <a:avLst>
              <a:gd name="adj" fmla="val 6655"/>
            </a:avLst>
          </a:prstGeom>
          <a:noFill/>
          <a:ln w="57150" cap="flat" cmpd="sng" algn="ctr">
            <a:solidFill>
              <a:srgbClr val="96C225"/>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Bacteria are used to make yoghurt</a:t>
            </a:r>
          </a:p>
          <a:p>
            <a:pPr algn="ctr">
              <a:spcAft>
                <a:spcPts val="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AC1763F-A21F-4405-B686-4A5C48DB9BB7}"/>
              </a:ext>
            </a:extLst>
          </p:cNvPr>
          <p:cNvSpPr txBox="1"/>
          <p:nvPr/>
        </p:nvSpPr>
        <p:spPr>
          <a:xfrm>
            <a:off x="2237414" y="2847975"/>
            <a:ext cx="2076450" cy="553998"/>
          </a:xfrm>
          <a:prstGeom prst="rect">
            <a:avLst/>
          </a:prstGeom>
          <a:noFill/>
        </p:spPr>
        <p:txBody>
          <a:bodyPr wrap="square" rtlCol="0">
            <a:spAutoFit/>
          </a:bodyPr>
          <a:lstStyle/>
          <a:p>
            <a:r>
              <a:rPr lang="en-GB" sz="3000" b="1" dirty="0">
                <a:solidFill>
                  <a:schemeClr val="accent1"/>
                </a:solidFill>
              </a:rPr>
              <a:t>YES</a:t>
            </a:r>
          </a:p>
        </p:txBody>
      </p:sp>
      <p:sp>
        <p:nvSpPr>
          <p:cNvPr id="7" name="Rectangle: Rounded Corners 6" descr="Most microbes can be seen with the naked eye&#10;Yes or No&#10;">
            <a:extLst>
              <a:ext uri="{FF2B5EF4-FFF2-40B4-BE49-F238E27FC236}">
                <a16:creationId xmlns:a16="http://schemas.microsoft.com/office/drawing/2014/main" id="{5419329F-A345-4A16-AFE5-F20B2F923ECA}"/>
              </a:ext>
            </a:extLst>
          </p:cNvPr>
          <p:cNvSpPr/>
          <p:nvPr/>
        </p:nvSpPr>
        <p:spPr>
          <a:xfrm rot="5400000">
            <a:off x="5421679" y="552525"/>
            <a:ext cx="2378266" cy="3808707"/>
          </a:xfrm>
          <a:prstGeom prst="roundRect">
            <a:avLst>
              <a:gd name="adj" fmla="val 6655"/>
            </a:avLst>
          </a:prstGeom>
          <a:noFill/>
          <a:ln w="57150" cap="flat" cmpd="sng" algn="ctr">
            <a:solidFill>
              <a:srgbClr val="7D9A3E"/>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000" dirty="0">
                <a:effectLst/>
                <a:latin typeface="Arial" panose="020B0604020202020204" pitchFamily="34" charset="0"/>
                <a:ea typeface="Calibri" panose="020F0502020204030204" pitchFamily="34" charset="0"/>
                <a:cs typeface="Arial" panose="020B0604020202020204" pitchFamily="34" charset="0"/>
              </a:rPr>
              <a:t>If you become poorly because of a microbe, this is called an infection</a:t>
            </a:r>
          </a:p>
          <a:p>
            <a:pPr algn="ctr">
              <a:spcAft>
                <a:spcPts val="0"/>
              </a:spcAft>
            </a:pPr>
            <a:endParaRPr lang="en-GB" sz="3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E546460-6C03-42F3-A1A8-C6D2E26069C2}"/>
              </a:ext>
            </a:extLst>
          </p:cNvPr>
          <p:cNvSpPr txBox="1"/>
          <p:nvPr/>
        </p:nvSpPr>
        <p:spPr>
          <a:xfrm>
            <a:off x="6285689" y="3035492"/>
            <a:ext cx="2076450" cy="553998"/>
          </a:xfrm>
          <a:prstGeom prst="rect">
            <a:avLst/>
          </a:prstGeom>
          <a:noFill/>
        </p:spPr>
        <p:txBody>
          <a:bodyPr wrap="square" rtlCol="0">
            <a:spAutoFit/>
          </a:bodyPr>
          <a:lstStyle/>
          <a:p>
            <a:r>
              <a:rPr lang="en-GB" sz="3000" b="1" dirty="0">
                <a:solidFill>
                  <a:schemeClr val="accent1"/>
                </a:solidFill>
              </a:rPr>
              <a:t>YES</a:t>
            </a:r>
          </a:p>
        </p:txBody>
      </p:sp>
      <p:sp>
        <p:nvSpPr>
          <p:cNvPr id="8" name="Rectangle: Rounded Corners 7" descr="Most colds are caused by viruses&#10;Yes or No&#10;">
            <a:extLst>
              <a:ext uri="{FF2B5EF4-FFF2-40B4-BE49-F238E27FC236}">
                <a16:creationId xmlns:a16="http://schemas.microsoft.com/office/drawing/2014/main" id="{EFD6CCAC-FF6B-4B68-BB30-50738C9B90EF}"/>
              </a:ext>
            </a:extLst>
          </p:cNvPr>
          <p:cNvSpPr/>
          <p:nvPr/>
        </p:nvSpPr>
        <p:spPr>
          <a:xfrm rot="5400000">
            <a:off x="1503743" y="3106241"/>
            <a:ext cx="2378266" cy="3808707"/>
          </a:xfrm>
          <a:prstGeom prst="roundRect">
            <a:avLst>
              <a:gd name="adj" fmla="val 6655"/>
            </a:avLst>
          </a:prstGeom>
          <a:noFill/>
          <a:ln w="57150" cap="flat" cmpd="sng" algn="ctr">
            <a:solidFill>
              <a:srgbClr val="96C225"/>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Most </a:t>
            </a:r>
            <a:r>
              <a:rPr lang="en-GB" sz="3200" dirty="0">
                <a:latin typeface="Arial" panose="020B0604020202020204" pitchFamily="34" charset="0"/>
                <a:ea typeface="Calibri" panose="020F0502020204030204" pitchFamily="34" charset="0"/>
                <a:cs typeface="Arial" panose="020B0604020202020204" pitchFamily="34" charset="0"/>
              </a:rPr>
              <a:t>microbes do not affect us in any way</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F63C20C-6700-4EC9-9DC5-AC793E659D11}"/>
              </a:ext>
            </a:extLst>
          </p:cNvPr>
          <p:cNvSpPr txBox="1"/>
          <p:nvPr/>
        </p:nvSpPr>
        <p:spPr>
          <a:xfrm>
            <a:off x="2237414" y="5661026"/>
            <a:ext cx="2076450" cy="553998"/>
          </a:xfrm>
          <a:prstGeom prst="rect">
            <a:avLst/>
          </a:prstGeom>
          <a:noFill/>
        </p:spPr>
        <p:txBody>
          <a:bodyPr wrap="square" rtlCol="0">
            <a:spAutoFit/>
          </a:bodyPr>
          <a:lstStyle/>
          <a:p>
            <a:r>
              <a:rPr lang="en-GB" sz="3000" b="1" dirty="0">
                <a:solidFill>
                  <a:schemeClr val="accent1"/>
                </a:solidFill>
              </a:rPr>
              <a:t>YES</a:t>
            </a:r>
          </a:p>
        </p:txBody>
      </p:sp>
      <p:sp>
        <p:nvSpPr>
          <p:cNvPr id="6" name="Rectangle: Rounded Corners 5" descr="Microbes always make us poorly&#10;Yes or No&#10;">
            <a:extLst>
              <a:ext uri="{FF2B5EF4-FFF2-40B4-BE49-F238E27FC236}">
                <a16:creationId xmlns:a16="http://schemas.microsoft.com/office/drawing/2014/main" id="{D60CED50-3F8F-4C15-9124-6FC0AB8C3BA0}"/>
              </a:ext>
            </a:extLst>
          </p:cNvPr>
          <p:cNvSpPr/>
          <p:nvPr/>
        </p:nvSpPr>
        <p:spPr>
          <a:xfrm rot="5400000">
            <a:off x="5421863" y="3107288"/>
            <a:ext cx="2378266" cy="3808707"/>
          </a:xfrm>
          <a:prstGeom prst="roundRect">
            <a:avLst>
              <a:gd name="adj" fmla="val 6655"/>
            </a:avLst>
          </a:prstGeom>
          <a:noFill/>
          <a:ln w="57150" cap="flat" cmpd="sng" algn="ctr">
            <a:solidFill>
              <a:srgbClr val="708F2B"/>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GB" sz="3000" dirty="0">
                <a:effectLst/>
                <a:latin typeface="Arial" panose="020B0604020202020204" pitchFamily="34" charset="0"/>
                <a:ea typeface="Calibri" panose="020F0502020204030204" pitchFamily="34" charset="0"/>
                <a:cs typeface="Arial" panose="020B0604020202020204" pitchFamily="34" charset="0"/>
              </a:rPr>
              <a:t>You only find microbes on things that are dirty, like the toilet</a:t>
            </a:r>
            <a:endParaRPr lang="en-GB" sz="3000" dirty="0">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endParaRPr lang="en-GB" sz="3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40A64B1-EDB1-4787-AEC3-DA518EF5E0FE}"/>
              </a:ext>
            </a:extLst>
          </p:cNvPr>
          <p:cNvSpPr txBox="1"/>
          <p:nvPr/>
        </p:nvSpPr>
        <p:spPr>
          <a:xfrm>
            <a:off x="6279028" y="5672912"/>
            <a:ext cx="2076450" cy="553998"/>
          </a:xfrm>
          <a:prstGeom prst="rect">
            <a:avLst/>
          </a:prstGeom>
          <a:noFill/>
        </p:spPr>
        <p:txBody>
          <a:bodyPr wrap="square" rtlCol="0">
            <a:spAutoFit/>
          </a:bodyPr>
          <a:lstStyle/>
          <a:p>
            <a:r>
              <a:rPr lang="en-GB" sz="3000" b="1" dirty="0">
                <a:solidFill>
                  <a:schemeClr val="accent1"/>
                </a:solidFill>
              </a:rPr>
              <a:t>NO</a:t>
            </a:r>
          </a:p>
        </p:txBody>
      </p:sp>
      <p:sp>
        <p:nvSpPr>
          <p:cNvPr id="4" name="Footer Placeholder 3">
            <a:extLst>
              <a:ext uri="{FF2B5EF4-FFF2-40B4-BE49-F238E27FC236}">
                <a16:creationId xmlns:a16="http://schemas.microsoft.com/office/drawing/2014/main" id="{2BB1CDD5-7092-4D8B-AA57-D6B3EF0C4DE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19372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55E7-1E23-4B49-AA8F-5EA5050E37CB}"/>
              </a:ext>
            </a:extLst>
          </p:cNvPr>
          <p:cNvSpPr>
            <a:spLocks noGrp="1"/>
          </p:cNvSpPr>
          <p:nvPr>
            <p:ph type="title"/>
          </p:nvPr>
        </p:nvSpPr>
        <p:spPr>
          <a:xfrm>
            <a:off x="695325" y="220662"/>
            <a:ext cx="7886700" cy="863599"/>
          </a:xfrm>
        </p:spPr>
        <p:txBody>
          <a:bodyPr>
            <a:normAutofit/>
          </a:bodyPr>
          <a:lstStyle/>
          <a:p>
            <a:pPr algn="ctr"/>
            <a:r>
              <a:rPr lang="en-GB" sz="3500" b="1" dirty="0"/>
              <a:t>Microbes Flashcards</a:t>
            </a:r>
          </a:p>
        </p:txBody>
      </p:sp>
      <p:sp>
        <p:nvSpPr>
          <p:cNvPr id="14" name="Rectangle: Rounded Corners 13">
            <a:extLst>
              <a:ext uri="{FF2B5EF4-FFF2-40B4-BE49-F238E27FC236}">
                <a16:creationId xmlns:a16="http://schemas.microsoft.com/office/drawing/2014/main" id="{1DC60CAB-81BA-45C0-8B3D-A6D2987973CB}"/>
              </a:ext>
              <a:ext uri="{C183D7F6-B498-43B3-948B-1728B52AA6E4}">
                <adec:decorative xmlns:adec="http://schemas.microsoft.com/office/drawing/2017/decorative" val="1"/>
              </a:ext>
            </a:extLst>
          </p:cNvPr>
          <p:cNvSpPr/>
          <p:nvPr/>
        </p:nvSpPr>
        <p:spPr>
          <a:xfrm rot="5400000">
            <a:off x="307479" y="1367878"/>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descr="An animated round virus with spikes on its surface and an angry face">
            <a:extLst>
              <a:ext uri="{FF2B5EF4-FFF2-40B4-BE49-F238E27FC236}">
                <a16:creationId xmlns:a16="http://schemas.microsoft.com/office/drawing/2014/main" id="{186BDA1E-C24B-4CCA-ABDA-857145982580}"/>
              </a:ext>
              <a:ext uri="{C183D7F6-B498-43B3-948B-1728B52AA6E4}">
                <adec:decorative xmlns:adec="http://schemas.microsoft.com/office/drawing/2017/decorative" val="0"/>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946086" y="1521894"/>
            <a:ext cx="1286257" cy="1114852"/>
          </a:xfrm>
          <a:prstGeom prst="rect">
            <a:avLst/>
          </a:prstGeom>
          <a:noFill/>
          <a:ln>
            <a:noFill/>
          </a:ln>
          <a:extLst>
            <a:ext uri="{53640926-AAD7-44D8-BBD7-CCE9431645EC}">
              <a14:shadowObscured xmlns:a14="http://schemas.microsoft.com/office/drawing/2010/main"/>
            </a:ext>
          </a:extLst>
        </p:spPr>
      </p:pic>
      <p:sp>
        <p:nvSpPr>
          <p:cNvPr id="11" name="Rectangle: Rounded Corners 10">
            <a:extLst>
              <a:ext uri="{FF2B5EF4-FFF2-40B4-BE49-F238E27FC236}">
                <a16:creationId xmlns:a16="http://schemas.microsoft.com/office/drawing/2014/main" id="{92FCEF20-DFAD-46A8-909C-756CBB6D7EE2}"/>
              </a:ext>
              <a:ext uri="{C183D7F6-B498-43B3-948B-1728B52AA6E4}">
                <adec:decorative xmlns:adec="http://schemas.microsoft.com/office/drawing/2017/decorative" val="1"/>
              </a:ext>
            </a:extLst>
          </p:cNvPr>
          <p:cNvSpPr/>
          <p:nvPr/>
        </p:nvSpPr>
        <p:spPr>
          <a:xfrm rot="5400000">
            <a:off x="2393606" y="1367333"/>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5" name="Picture 14" descr="Three round bacteria baring teeth">
            <a:extLst>
              <a:ext uri="{FF2B5EF4-FFF2-40B4-BE49-F238E27FC236}">
                <a16:creationId xmlns:a16="http://schemas.microsoft.com/office/drawing/2014/main" id="{42BCDB81-B47E-43EE-AFB8-C3E9C208A452}"/>
              </a:ext>
              <a:ext uri="{C183D7F6-B498-43B3-948B-1728B52AA6E4}">
                <adec:decorative xmlns:adec="http://schemas.microsoft.com/office/drawing/2017/decorative" val="0"/>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2957815" y="1313386"/>
            <a:ext cx="1715002" cy="1600723"/>
          </a:xfrm>
          <a:prstGeom prst="rect">
            <a:avLst/>
          </a:prstGeom>
          <a:noFill/>
          <a:ln>
            <a:noFill/>
          </a:ln>
          <a:extLst>
            <a:ext uri="{53640926-AAD7-44D8-BBD7-CCE9431645EC}">
              <a14:shadowObscured xmlns:a14="http://schemas.microsoft.com/office/drawing/2010/main"/>
            </a:ext>
          </a:extLst>
        </p:spPr>
      </p:pic>
      <p:sp>
        <p:nvSpPr>
          <p:cNvPr id="10" name="Rectangle: Rounded Corners 9">
            <a:extLst>
              <a:ext uri="{FF2B5EF4-FFF2-40B4-BE49-F238E27FC236}">
                <a16:creationId xmlns:a16="http://schemas.microsoft.com/office/drawing/2014/main" id="{4904F032-10D3-4B11-AA74-4C7A9B3B4598}"/>
              </a:ext>
              <a:ext uri="{C183D7F6-B498-43B3-948B-1728B52AA6E4}">
                <adec:decorative xmlns:adec="http://schemas.microsoft.com/office/drawing/2017/decorative" val="1"/>
              </a:ext>
            </a:extLst>
          </p:cNvPr>
          <p:cNvSpPr/>
          <p:nvPr/>
        </p:nvSpPr>
        <p:spPr>
          <a:xfrm rot="5400000">
            <a:off x="4479732" y="1368424"/>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6" name="Picture 15" descr="An animated fungus with multiple eyes smiling">
            <a:extLst>
              <a:ext uri="{FF2B5EF4-FFF2-40B4-BE49-F238E27FC236}">
                <a16:creationId xmlns:a16="http://schemas.microsoft.com/office/drawing/2014/main" id="{26197B6E-073E-48E6-9081-0806DF6180A5}"/>
              </a:ext>
              <a:ext uri="{C183D7F6-B498-43B3-948B-1728B52AA6E4}">
                <adec:decorative xmlns:adec="http://schemas.microsoft.com/office/drawing/2017/decorative" val="0"/>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4957625" y="1513323"/>
            <a:ext cx="1566312" cy="1233775"/>
          </a:xfrm>
          <a:prstGeom prst="rect">
            <a:avLst/>
          </a:prstGeom>
          <a:noFill/>
          <a:ln>
            <a:noFill/>
          </a:ln>
          <a:extLst>
            <a:ext uri="{53640926-AAD7-44D8-BBD7-CCE9431645EC}">
              <a14:shadowObscured xmlns:a14="http://schemas.microsoft.com/office/drawing/2010/main"/>
            </a:ext>
          </a:extLst>
        </p:spPr>
      </p:pic>
      <p:sp>
        <p:nvSpPr>
          <p:cNvPr id="7" name="Rectangle: Rounded Corners 6">
            <a:extLst>
              <a:ext uri="{FF2B5EF4-FFF2-40B4-BE49-F238E27FC236}">
                <a16:creationId xmlns:a16="http://schemas.microsoft.com/office/drawing/2014/main" id="{89392040-32BD-4063-B649-FAFDA6414B22}"/>
              </a:ext>
              <a:ext uri="{C183D7F6-B498-43B3-948B-1728B52AA6E4}">
                <adec:decorative xmlns:adec="http://schemas.microsoft.com/office/drawing/2017/decorative" val="1"/>
              </a:ext>
            </a:extLst>
          </p:cNvPr>
          <p:cNvSpPr/>
          <p:nvPr/>
        </p:nvSpPr>
        <p:spPr>
          <a:xfrm rot="5400000">
            <a:off x="6565857" y="1368424"/>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0" name="Picture 19" descr="Five round bacteria baring teeth">
            <a:extLst>
              <a:ext uri="{FF2B5EF4-FFF2-40B4-BE49-F238E27FC236}">
                <a16:creationId xmlns:a16="http://schemas.microsoft.com/office/drawing/2014/main" id="{949FFF79-5AEA-4677-83F1-0D232D81ABA2}"/>
              </a:ext>
              <a:ext uri="{C183D7F6-B498-43B3-948B-1728B52AA6E4}">
                <adec:decorative xmlns:adec="http://schemas.microsoft.com/office/drawing/2017/decorative" val="0"/>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7084713" y="1507295"/>
            <a:ext cx="1447209" cy="1144048"/>
          </a:xfrm>
          <a:prstGeom prst="rect">
            <a:avLst/>
          </a:prstGeom>
          <a:noFill/>
          <a:ln>
            <a:noFill/>
          </a:ln>
          <a:extLst>
            <a:ext uri="{53640926-AAD7-44D8-BBD7-CCE9431645EC}">
              <a14:shadowObscured xmlns:a14="http://schemas.microsoft.com/office/drawing/2010/main"/>
            </a:ext>
          </a:extLst>
        </p:spPr>
      </p:pic>
      <p:sp>
        <p:nvSpPr>
          <p:cNvPr id="13" name="Rectangle: Rounded Corners 12">
            <a:extLst>
              <a:ext uri="{FF2B5EF4-FFF2-40B4-BE49-F238E27FC236}">
                <a16:creationId xmlns:a16="http://schemas.microsoft.com/office/drawing/2014/main" id="{68456E37-F04C-49C2-AFCE-BD45123A6A34}"/>
              </a:ext>
              <a:ext uri="{C183D7F6-B498-43B3-948B-1728B52AA6E4}">
                <adec:decorative xmlns:adec="http://schemas.microsoft.com/office/drawing/2017/decorative" val="1"/>
              </a:ext>
            </a:extLst>
          </p:cNvPr>
          <p:cNvSpPr/>
          <p:nvPr/>
        </p:nvSpPr>
        <p:spPr>
          <a:xfrm rot="5400000">
            <a:off x="308070" y="4029054"/>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9" name="Picture 18" descr="An animated bacteria with one eye smiling">
            <a:extLst>
              <a:ext uri="{FF2B5EF4-FFF2-40B4-BE49-F238E27FC236}">
                <a16:creationId xmlns:a16="http://schemas.microsoft.com/office/drawing/2014/main" id="{854D6BD4-24C9-4C10-B637-01C1B25DAE01}"/>
              </a:ext>
              <a:ext uri="{C183D7F6-B498-43B3-948B-1728B52AA6E4}">
                <adec:decorative xmlns:adec="http://schemas.microsoft.com/office/drawing/2017/decorative" val="0"/>
              </a:ext>
            </a:extLst>
          </p:cNvPr>
          <p:cNvPicPr/>
          <p:nvPr/>
        </p:nvPicPr>
        <p:blipFill>
          <a:blip r:embed="rId6" cstate="print">
            <a:extLst>
              <a:ext uri="{28A0092B-C50C-407E-A947-70E740481C1C}">
                <a14:useLocalDpi xmlns:a14="http://schemas.microsoft.com/office/drawing/2010/main" val="0"/>
              </a:ext>
            </a:extLst>
          </a:blip>
          <a:srcRect/>
          <a:stretch/>
        </p:blipFill>
        <p:spPr bwMode="auto">
          <a:xfrm>
            <a:off x="1238026" y="3916348"/>
            <a:ext cx="702375" cy="1480917"/>
          </a:xfrm>
          <a:prstGeom prst="rect">
            <a:avLst/>
          </a:prstGeom>
          <a:noFill/>
          <a:ln>
            <a:noFill/>
          </a:ln>
          <a:extLst>
            <a:ext uri="{53640926-AAD7-44D8-BBD7-CCE9431645EC}">
              <a14:shadowObscured xmlns:a14="http://schemas.microsoft.com/office/drawing/2010/main"/>
            </a:ext>
          </a:extLst>
        </p:spPr>
      </p:pic>
      <p:sp>
        <p:nvSpPr>
          <p:cNvPr id="12" name="Rectangle: Rounded Corners 11">
            <a:extLst>
              <a:ext uri="{FF2B5EF4-FFF2-40B4-BE49-F238E27FC236}">
                <a16:creationId xmlns:a16="http://schemas.microsoft.com/office/drawing/2014/main" id="{2BFF5358-C9E4-4FE7-AAFA-66B1D6B02661}"/>
              </a:ext>
              <a:ext uri="{C183D7F6-B498-43B3-948B-1728B52AA6E4}">
                <adec:decorative xmlns:adec="http://schemas.microsoft.com/office/drawing/2017/decorative" val="1"/>
              </a:ext>
            </a:extLst>
          </p:cNvPr>
          <p:cNvSpPr/>
          <p:nvPr/>
        </p:nvSpPr>
        <p:spPr>
          <a:xfrm rot="5400000">
            <a:off x="2393998" y="4029054"/>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8" name="Picture 17" descr="An animated spiral-shaped bacteria with heavy eyebrows scowling with its arms on its hips">
            <a:extLst>
              <a:ext uri="{FF2B5EF4-FFF2-40B4-BE49-F238E27FC236}">
                <a16:creationId xmlns:a16="http://schemas.microsoft.com/office/drawing/2014/main" id="{0824BDC1-E0DE-4858-91D4-ED6A1EE9CDE6}"/>
              </a:ext>
              <a:ext uri="{C183D7F6-B498-43B3-948B-1728B52AA6E4}">
                <adec:decorative xmlns:adec="http://schemas.microsoft.com/office/drawing/2017/decorative" val="0"/>
              </a:ext>
            </a:extLst>
          </p:cNvPr>
          <p:cNvPicPr/>
          <p:nvPr/>
        </p:nvPicPr>
        <p:blipFill>
          <a:blip r:embed="rId7" cstate="print">
            <a:extLst>
              <a:ext uri="{28A0092B-C50C-407E-A947-70E740481C1C}">
                <a14:useLocalDpi xmlns:a14="http://schemas.microsoft.com/office/drawing/2010/main" val="0"/>
              </a:ext>
            </a:extLst>
          </a:blip>
          <a:srcRect/>
          <a:stretch/>
        </p:blipFill>
        <p:spPr bwMode="auto">
          <a:xfrm>
            <a:off x="3247934" y="3916348"/>
            <a:ext cx="827442" cy="1480917"/>
          </a:xfrm>
          <a:prstGeom prst="rect">
            <a:avLst/>
          </a:prstGeom>
          <a:noFill/>
          <a:ln>
            <a:noFill/>
          </a:ln>
          <a:extLst>
            <a:ext uri="{53640926-AAD7-44D8-BBD7-CCE9431645EC}">
              <a14:shadowObscured xmlns:a14="http://schemas.microsoft.com/office/drawing/2010/main"/>
            </a:ext>
          </a:extLst>
        </p:spPr>
      </p:pic>
      <p:sp>
        <p:nvSpPr>
          <p:cNvPr id="9" name="Rectangle: Rounded Corners 8">
            <a:extLst>
              <a:ext uri="{FF2B5EF4-FFF2-40B4-BE49-F238E27FC236}">
                <a16:creationId xmlns:a16="http://schemas.microsoft.com/office/drawing/2014/main" id="{0893C2CE-A9FC-4D48-8E91-8ABC92381429}"/>
              </a:ext>
              <a:ext uri="{C183D7F6-B498-43B3-948B-1728B52AA6E4}">
                <adec:decorative xmlns:adec="http://schemas.microsoft.com/office/drawing/2017/decorative" val="1"/>
              </a:ext>
            </a:extLst>
          </p:cNvPr>
          <p:cNvSpPr/>
          <p:nvPr/>
        </p:nvSpPr>
        <p:spPr>
          <a:xfrm rot="5400000">
            <a:off x="4479928" y="4030145"/>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7" name="Picture 16" descr="An animated fungus with multiple eyes smiling">
            <a:extLst>
              <a:ext uri="{FF2B5EF4-FFF2-40B4-BE49-F238E27FC236}">
                <a16:creationId xmlns:a16="http://schemas.microsoft.com/office/drawing/2014/main" id="{E8455B8C-BD17-45F0-9B0E-AE59F636C3A7}"/>
              </a:ext>
              <a:ext uri="{C183D7F6-B498-43B3-948B-1728B52AA6E4}">
                <adec:decorative xmlns:adec="http://schemas.microsoft.com/office/drawing/2017/decorative" val="0"/>
              </a:ext>
            </a:extLst>
          </p:cNvPr>
          <p:cNvPicPr/>
          <p:nvPr/>
        </p:nvPicPr>
        <p:blipFill>
          <a:blip r:embed="rId8" cstate="print">
            <a:extLst>
              <a:ext uri="{28A0092B-C50C-407E-A947-70E740481C1C}">
                <a14:useLocalDpi xmlns:a14="http://schemas.microsoft.com/office/drawing/2010/main" val="0"/>
              </a:ext>
            </a:extLst>
          </a:blip>
          <a:srcRect/>
          <a:stretch/>
        </p:blipFill>
        <p:spPr bwMode="auto">
          <a:xfrm>
            <a:off x="4957625" y="4056808"/>
            <a:ext cx="1523430" cy="1199997"/>
          </a:xfrm>
          <a:prstGeom prst="rect">
            <a:avLst/>
          </a:prstGeom>
          <a:noFill/>
          <a:ln>
            <a:noFill/>
          </a:ln>
          <a:extLst>
            <a:ext uri="{53640926-AAD7-44D8-BBD7-CCE9431645EC}">
              <a14:shadowObscured xmlns:a14="http://schemas.microsoft.com/office/drawing/2010/main"/>
            </a:ext>
          </a:extLst>
        </p:spPr>
      </p:pic>
      <p:sp>
        <p:nvSpPr>
          <p:cNvPr id="8" name="Rectangle: Rounded Corners 7">
            <a:extLst>
              <a:ext uri="{FF2B5EF4-FFF2-40B4-BE49-F238E27FC236}">
                <a16:creationId xmlns:a16="http://schemas.microsoft.com/office/drawing/2014/main" id="{6C133EA3-B3A4-4B45-A8B3-4345AD245061}"/>
              </a:ext>
              <a:ext uri="{C183D7F6-B498-43B3-948B-1728B52AA6E4}">
                <adec:decorative xmlns:adec="http://schemas.microsoft.com/office/drawing/2017/decorative" val="1"/>
              </a:ext>
            </a:extLst>
          </p:cNvPr>
          <p:cNvSpPr/>
          <p:nvPr/>
        </p:nvSpPr>
        <p:spPr>
          <a:xfrm rot="5400000">
            <a:off x="6565857" y="4030145"/>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1" name="Picture 20" descr="An animated bacteria with one eye smiling">
            <a:extLst>
              <a:ext uri="{FF2B5EF4-FFF2-40B4-BE49-F238E27FC236}">
                <a16:creationId xmlns:a16="http://schemas.microsoft.com/office/drawing/2014/main" id="{6702CA4D-8471-43AF-9DEA-5B49BE1D499C}"/>
              </a:ext>
              <a:ext uri="{C183D7F6-B498-43B3-948B-1728B52AA6E4}">
                <adec:decorative xmlns:adec="http://schemas.microsoft.com/office/drawing/2017/decorative" val="0"/>
              </a:ext>
            </a:extLst>
          </p:cNvPr>
          <p:cNvPicPr/>
          <p:nvPr/>
        </p:nvPicPr>
        <p:blipFill>
          <a:blip r:embed="rId9" cstate="print">
            <a:extLst>
              <a:ext uri="{28A0092B-C50C-407E-A947-70E740481C1C}">
                <a14:useLocalDpi xmlns:a14="http://schemas.microsoft.com/office/drawing/2010/main" val="0"/>
              </a:ext>
            </a:extLst>
          </a:blip>
          <a:srcRect/>
          <a:stretch/>
        </p:blipFill>
        <p:spPr bwMode="auto">
          <a:xfrm flipH="1">
            <a:off x="7448764" y="3898710"/>
            <a:ext cx="719106" cy="1516195"/>
          </a:xfrm>
          <a:prstGeom prst="rect">
            <a:avLst/>
          </a:prstGeom>
          <a:noFill/>
          <a:ln>
            <a:noFill/>
          </a:ln>
          <a:extLst>
            <a:ext uri="{53640926-AAD7-44D8-BBD7-CCE9431645EC}">
              <a14:shadowObscured xmlns:a14="http://schemas.microsoft.com/office/drawing/2010/main"/>
            </a:ext>
          </a:extLst>
        </p:spPr>
      </p:pic>
      <p:sp>
        <p:nvSpPr>
          <p:cNvPr id="4" name="Footer Placeholder 3">
            <a:extLst>
              <a:ext uri="{FF2B5EF4-FFF2-40B4-BE49-F238E27FC236}">
                <a16:creationId xmlns:a16="http://schemas.microsoft.com/office/drawing/2014/main" id="{C809A737-C550-4191-82CF-9CCE68EFFB6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12945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7F77F-6A33-40AB-92E2-8324C3DD6FCA}"/>
              </a:ext>
            </a:extLst>
          </p:cNvPr>
          <p:cNvSpPr>
            <a:spLocks noGrp="1"/>
          </p:cNvSpPr>
          <p:nvPr>
            <p:ph type="title"/>
          </p:nvPr>
        </p:nvSpPr>
        <p:spPr>
          <a:xfrm>
            <a:off x="754555" y="50133"/>
            <a:ext cx="7924800" cy="987424"/>
          </a:xfrm>
        </p:spPr>
        <p:txBody>
          <a:bodyPr>
            <a:normAutofit/>
          </a:bodyPr>
          <a:lstStyle/>
          <a:p>
            <a:pPr algn="ctr"/>
            <a:r>
              <a:rPr lang="en-GB" sz="3500" b="1" dirty="0"/>
              <a:t>Microbes Flashcards - Answers</a:t>
            </a:r>
          </a:p>
        </p:txBody>
      </p:sp>
      <p:sp>
        <p:nvSpPr>
          <p:cNvPr id="50" name="Rectangle: Rounded Corners 49">
            <a:extLst>
              <a:ext uri="{FF2B5EF4-FFF2-40B4-BE49-F238E27FC236}">
                <a16:creationId xmlns:a16="http://schemas.microsoft.com/office/drawing/2014/main" id="{A7C732A8-CAB5-409C-9B30-5441D732D995}"/>
              </a:ext>
              <a:ext uri="{C183D7F6-B498-43B3-948B-1728B52AA6E4}">
                <adec:decorative xmlns:adec="http://schemas.microsoft.com/office/drawing/2017/decorative" val="1"/>
              </a:ext>
            </a:extLst>
          </p:cNvPr>
          <p:cNvSpPr/>
          <p:nvPr/>
        </p:nvSpPr>
        <p:spPr>
          <a:xfrm rot="5400000">
            <a:off x="307479" y="1367878"/>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2" name="Picture 41" descr="An animated round virus with spikes on its surface and an angry face">
            <a:extLst>
              <a:ext uri="{FF2B5EF4-FFF2-40B4-BE49-F238E27FC236}">
                <a16:creationId xmlns:a16="http://schemas.microsoft.com/office/drawing/2014/main" id="{1C98177B-6198-43B2-82D8-9D59B7F9405A}"/>
              </a:ext>
              <a:ext uri="{C183D7F6-B498-43B3-948B-1728B52AA6E4}">
                <adec:decorative xmlns:adec="http://schemas.microsoft.com/office/drawing/2017/decorative" val="0"/>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946086" y="1521894"/>
            <a:ext cx="1286257" cy="1114852"/>
          </a:xfrm>
          <a:prstGeom prst="rect">
            <a:avLst/>
          </a:prstGeom>
          <a:noFill/>
          <a:ln>
            <a:noFill/>
          </a:ln>
          <a:extLst>
            <a:ext uri="{53640926-AAD7-44D8-BBD7-CCE9431645EC}">
              <a14:shadowObscured xmlns:a14="http://schemas.microsoft.com/office/drawing/2010/main"/>
            </a:ext>
          </a:extLst>
        </p:spPr>
      </p:pic>
      <p:sp>
        <p:nvSpPr>
          <p:cNvPr id="29" name="Text Box 2" descr="Virus">
            <a:extLst>
              <a:ext uri="{FF2B5EF4-FFF2-40B4-BE49-F238E27FC236}">
                <a16:creationId xmlns:a16="http://schemas.microsoft.com/office/drawing/2014/main" id="{3DC2B0DF-B6C6-472E-A5E0-2388C55B9987}"/>
              </a:ext>
            </a:extLst>
          </p:cNvPr>
          <p:cNvSpPr txBox="1">
            <a:spLocks noChangeArrowheads="1"/>
          </p:cNvSpPr>
          <p:nvPr/>
        </p:nvSpPr>
        <p:spPr bwMode="auto">
          <a:xfrm>
            <a:off x="646397" y="2924048"/>
            <a:ext cx="1874974"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Times New Roman" panose="02020603050405020304" pitchFamily="18" charset="0"/>
              </a:rPr>
              <a:t>Virus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7" name="Rectangle: Rounded Corners 46">
            <a:extLst>
              <a:ext uri="{FF2B5EF4-FFF2-40B4-BE49-F238E27FC236}">
                <a16:creationId xmlns:a16="http://schemas.microsoft.com/office/drawing/2014/main" id="{0BAD8E25-B985-4BF4-8260-5E1935CC58DC}"/>
              </a:ext>
              <a:ext uri="{C183D7F6-B498-43B3-948B-1728B52AA6E4}">
                <adec:decorative xmlns:adec="http://schemas.microsoft.com/office/drawing/2017/decorative" val="1"/>
              </a:ext>
            </a:extLst>
          </p:cNvPr>
          <p:cNvSpPr/>
          <p:nvPr/>
        </p:nvSpPr>
        <p:spPr>
          <a:xfrm rot="5400000">
            <a:off x="2393606" y="1367333"/>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1" name="Picture 50" descr="Three round bacteria baring teeth">
            <a:extLst>
              <a:ext uri="{FF2B5EF4-FFF2-40B4-BE49-F238E27FC236}">
                <a16:creationId xmlns:a16="http://schemas.microsoft.com/office/drawing/2014/main" id="{7E1EDC7E-5A99-4D5B-9CC7-4C79E6CEE7BE}"/>
              </a:ext>
              <a:ext uri="{C183D7F6-B498-43B3-948B-1728B52AA6E4}">
                <adec:decorative xmlns:adec="http://schemas.microsoft.com/office/drawing/2017/decorative" val="0"/>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2957815" y="1313386"/>
            <a:ext cx="1715002" cy="1600723"/>
          </a:xfrm>
          <a:prstGeom prst="rect">
            <a:avLst/>
          </a:prstGeom>
          <a:noFill/>
          <a:ln>
            <a:noFill/>
          </a:ln>
          <a:extLst>
            <a:ext uri="{53640926-AAD7-44D8-BBD7-CCE9431645EC}">
              <a14:shadowObscured xmlns:a14="http://schemas.microsoft.com/office/drawing/2010/main"/>
            </a:ext>
          </a:extLst>
        </p:spPr>
      </p:pic>
      <p:sp>
        <p:nvSpPr>
          <p:cNvPr id="30" name="Text Box 2" descr="Bacteria">
            <a:extLst>
              <a:ext uri="{FF2B5EF4-FFF2-40B4-BE49-F238E27FC236}">
                <a16:creationId xmlns:a16="http://schemas.microsoft.com/office/drawing/2014/main" id="{F644F2D9-1B11-468E-982F-D464C81D1091}"/>
              </a:ext>
            </a:extLst>
          </p:cNvPr>
          <p:cNvSpPr txBox="1">
            <a:spLocks noChangeArrowheads="1"/>
          </p:cNvSpPr>
          <p:nvPr/>
        </p:nvSpPr>
        <p:spPr bwMode="auto">
          <a:xfrm>
            <a:off x="2729727" y="2927351"/>
            <a:ext cx="1893865"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Bacteria</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6" name="Rectangle: Rounded Corners 45">
            <a:extLst>
              <a:ext uri="{FF2B5EF4-FFF2-40B4-BE49-F238E27FC236}">
                <a16:creationId xmlns:a16="http://schemas.microsoft.com/office/drawing/2014/main" id="{3782B437-25BA-4E68-A4C0-D4822654D393}"/>
              </a:ext>
              <a:ext uri="{C183D7F6-B498-43B3-948B-1728B52AA6E4}">
                <adec:decorative xmlns:adec="http://schemas.microsoft.com/office/drawing/2017/decorative" val="1"/>
              </a:ext>
            </a:extLst>
          </p:cNvPr>
          <p:cNvSpPr/>
          <p:nvPr/>
        </p:nvSpPr>
        <p:spPr>
          <a:xfrm rot="5400000">
            <a:off x="4479732" y="1368424"/>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2" name="Picture 51" descr="An animated fungus with multiple eyes smiling">
            <a:extLst>
              <a:ext uri="{FF2B5EF4-FFF2-40B4-BE49-F238E27FC236}">
                <a16:creationId xmlns:a16="http://schemas.microsoft.com/office/drawing/2014/main" id="{38173645-77BC-4277-9276-0124D9DE1E7B}"/>
              </a:ext>
              <a:ext uri="{C183D7F6-B498-43B3-948B-1728B52AA6E4}">
                <adec:decorative xmlns:adec="http://schemas.microsoft.com/office/drawing/2017/decorative" val="0"/>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4957625" y="1513323"/>
            <a:ext cx="1566312" cy="1233775"/>
          </a:xfrm>
          <a:prstGeom prst="rect">
            <a:avLst/>
          </a:prstGeom>
          <a:noFill/>
          <a:ln>
            <a:noFill/>
          </a:ln>
          <a:extLst>
            <a:ext uri="{53640926-AAD7-44D8-BBD7-CCE9431645EC}">
              <a14:shadowObscured xmlns:a14="http://schemas.microsoft.com/office/drawing/2010/main"/>
            </a:ext>
          </a:extLst>
        </p:spPr>
      </p:pic>
      <p:sp>
        <p:nvSpPr>
          <p:cNvPr id="31" name="Text Box 2" descr="Fungi">
            <a:extLst>
              <a:ext uri="{FF2B5EF4-FFF2-40B4-BE49-F238E27FC236}">
                <a16:creationId xmlns:a16="http://schemas.microsoft.com/office/drawing/2014/main" id="{27193653-CB9D-4270-985D-4B5A0E4966DE}"/>
              </a:ext>
            </a:extLst>
          </p:cNvPr>
          <p:cNvSpPr txBox="1">
            <a:spLocks noChangeArrowheads="1"/>
          </p:cNvSpPr>
          <p:nvPr/>
        </p:nvSpPr>
        <p:spPr bwMode="auto">
          <a:xfrm>
            <a:off x="4818348" y="2914109"/>
            <a:ext cx="1844866"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Fungi</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3" name="Rectangle: Rounded Corners 42">
            <a:extLst>
              <a:ext uri="{FF2B5EF4-FFF2-40B4-BE49-F238E27FC236}">
                <a16:creationId xmlns:a16="http://schemas.microsoft.com/office/drawing/2014/main" id="{B4C15FED-4847-49FB-B769-B0B71EE1F9AC}"/>
              </a:ext>
              <a:ext uri="{C183D7F6-B498-43B3-948B-1728B52AA6E4}">
                <adec:decorative xmlns:adec="http://schemas.microsoft.com/office/drawing/2017/decorative" val="1"/>
              </a:ext>
            </a:extLst>
          </p:cNvPr>
          <p:cNvSpPr/>
          <p:nvPr/>
        </p:nvSpPr>
        <p:spPr>
          <a:xfrm rot="5400000">
            <a:off x="6565857" y="1368424"/>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6" name="Picture 55" descr="Five round bacteria baring teeth">
            <a:extLst>
              <a:ext uri="{FF2B5EF4-FFF2-40B4-BE49-F238E27FC236}">
                <a16:creationId xmlns:a16="http://schemas.microsoft.com/office/drawing/2014/main" id="{17904FDA-4670-4236-8C9D-9738EBB38DFF}"/>
              </a:ext>
              <a:ext uri="{C183D7F6-B498-43B3-948B-1728B52AA6E4}">
                <adec:decorative xmlns:adec="http://schemas.microsoft.com/office/drawing/2017/decorative" val="0"/>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7084713" y="1507295"/>
            <a:ext cx="1447209" cy="1144048"/>
          </a:xfrm>
          <a:prstGeom prst="rect">
            <a:avLst/>
          </a:prstGeom>
          <a:noFill/>
          <a:ln>
            <a:noFill/>
          </a:ln>
          <a:extLst>
            <a:ext uri="{53640926-AAD7-44D8-BBD7-CCE9431645EC}">
              <a14:shadowObscured xmlns:a14="http://schemas.microsoft.com/office/drawing/2010/main"/>
            </a:ext>
          </a:extLst>
        </p:spPr>
      </p:pic>
      <p:sp>
        <p:nvSpPr>
          <p:cNvPr id="32" name="Text Box 2" descr="Balls (Cocci)">
            <a:extLst>
              <a:ext uri="{FF2B5EF4-FFF2-40B4-BE49-F238E27FC236}">
                <a16:creationId xmlns:a16="http://schemas.microsoft.com/office/drawing/2014/main" id="{0FB91960-14EE-4900-B3F4-AD18A0E039CD}"/>
              </a:ext>
            </a:extLst>
          </p:cNvPr>
          <p:cNvSpPr txBox="1">
            <a:spLocks noChangeArrowheads="1"/>
          </p:cNvSpPr>
          <p:nvPr/>
        </p:nvSpPr>
        <p:spPr bwMode="auto">
          <a:xfrm>
            <a:off x="7244793" y="2803740"/>
            <a:ext cx="1249786" cy="53856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Balls (Cocci)</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9" name="Rectangle: Rounded Corners 48">
            <a:extLst>
              <a:ext uri="{FF2B5EF4-FFF2-40B4-BE49-F238E27FC236}">
                <a16:creationId xmlns:a16="http://schemas.microsoft.com/office/drawing/2014/main" id="{9C8A5EFF-8B97-4824-A564-1E387298FA0E}"/>
              </a:ext>
              <a:ext uri="{C183D7F6-B498-43B3-948B-1728B52AA6E4}">
                <adec:decorative xmlns:adec="http://schemas.microsoft.com/office/drawing/2017/decorative" val="1"/>
              </a:ext>
            </a:extLst>
          </p:cNvPr>
          <p:cNvSpPr/>
          <p:nvPr/>
        </p:nvSpPr>
        <p:spPr>
          <a:xfrm rot="5400000">
            <a:off x="308070" y="4029054"/>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5" name="Picture 54" descr="An animated bacteria with one eye smiling">
            <a:extLst>
              <a:ext uri="{FF2B5EF4-FFF2-40B4-BE49-F238E27FC236}">
                <a16:creationId xmlns:a16="http://schemas.microsoft.com/office/drawing/2014/main" id="{D607A714-7AE8-4719-9CCC-4E5F97DF1654}"/>
              </a:ext>
              <a:ext uri="{C183D7F6-B498-43B3-948B-1728B52AA6E4}">
                <adec:decorative xmlns:adec="http://schemas.microsoft.com/office/drawing/2017/decorative" val="0"/>
              </a:ext>
            </a:extLst>
          </p:cNvPr>
          <p:cNvPicPr/>
          <p:nvPr/>
        </p:nvPicPr>
        <p:blipFill>
          <a:blip r:embed="rId6" cstate="print">
            <a:extLst>
              <a:ext uri="{28A0092B-C50C-407E-A947-70E740481C1C}">
                <a14:useLocalDpi xmlns:a14="http://schemas.microsoft.com/office/drawing/2010/main" val="0"/>
              </a:ext>
            </a:extLst>
          </a:blip>
          <a:srcRect/>
          <a:stretch/>
        </p:blipFill>
        <p:spPr bwMode="auto">
          <a:xfrm>
            <a:off x="1238026" y="3916348"/>
            <a:ext cx="702375" cy="1480917"/>
          </a:xfrm>
          <a:prstGeom prst="rect">
            <a:avLst/>
          </a:prstGeom>
          <a:noFill/>
          <a:ln>
            <a:noFill/>
          </a:ln>
          <a:extLst>
            <a:ext uri="{53640926-AAD7-44D8-BBD7-CCE9431645EC}">
              <a14:shadowObscured xmlns:a14="http://schemas.microsoft.com/office/drawing/2010/main"/>
            </a:ext>
          </a:extLst>
        </p:spPr>
      </p:pic>
      <p:sp>
        <p:nvSpPr>
          <p:cNvPr id="33" name="Text Box 2" descr="Rod">
            <a:extLst>
              <a:ext uri="{FF2B5EF4-FFF2-40B4-BE49-F238E27FC236}">
                <a16:creationId xmlns:a16="http://schemas.microsoft.com/office/drawing/2014/main" id="{E6490C4E-FDD7-4AF0-8BD2-4EA7AA41C7D9}"/>
              </a:ext>
            </a:extLst>
          </p:cNvPr>
          <p:cNvSpPr txBox="1">
            <a:spLocks noChangeArrowheads="1"/>
          </p:cNvSpPr>
          <p:nvPr/>
        </p:nvSpPr>
        <p:spPr bwMode="auto">
          <a:xfrm>
            <a:off x="653637" y="5597704"/>
            <a:ext cx="1874975" cy="3142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Rod</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8" name="Rectangle: Rounded Corners 47">
            <a:extLst>
              <a:ext uri="{FF2B5EF4-FFF2-40B4-BE49-F238E27FC236}">
                <a16:creationId xmlns:a16="http://schemas.microsoft.com/office/drawing/2014/main" id="{DF320292-4576-4F5F-B2EB-09588ACF9C26}"/>
              </a:ext>
              <a:ext uri="{C183D7F6-B498-43B3-948B-1728B52AA6E4}">
                <adec:decorative xmlns:adec="http://schemas.microsoft.com/office/drawing/2017/decorative" val="1"/>
              </a:ext>
            </a:extLst>
          </p:cNvPr>
          <p:cNvSpPr/>
          <p:nvPr/>
        </p:nvSpPr>
        <p:spPr>
          <a:xfrm rot="5400000">
            <a:off x="2393998" y="4029054"/>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4" name="Picture 53" descr="An animated spiral-shaped bacteria with heavy eyebrows scowling with its arms on its hips">
            <a:extLst>
              <a:ext uri="{FF2B5EF4-FFF2-40B4-BE49-F238E27FC236}">
                <a16:creationId xmlns:a16="http://schemas.microsoft.com/office/drawing/2014/main" id="{6E857CA8-6E7E-49E8-B2DD-CAFB0E6FAFB1}"/>
              </a:ext>
              <a:ext uri="{C183D7F6-B498-43B3-948B-1728B52AA6E4}">
                <adec:decorative xmlns:adec="http://schemas.microsoft.com/office/drawing/2017/decorative" val="0"/>
              </a:ext>
            </a:extLst>
          </p:cNvPr>
          <p:cNvPicPr/>
          <p:nvPr/>
        </p:nvPicPr>
        <p:blipFill>
          <a:blip r:embed="rId7" cstate="print">
            <a:extLst>
              <a:ext uri="{28A0092B-C50C-407E-A947-70E740481C1C}">
                <a14:useLocalDpi xmlns:a14="http://schemas.microsoft.com/office/drawing/2010/main" val="0"/>
              </a:ext>
            </a:extLst>
          </a:blip>
          <a:srcRect/>
          <a:stretch/>
        </p:blipFill>
        <p:spPr bwMode="auto">
          <a:xfrm>
            <a:off x="3247934" y="3916348"/>
            <a:ext cx="827442" cy="1480917"/>
          </a:xfrm>
          <a:prstGeom prst="rect">
            <a:avLst/>
          </a:prstGeom>
          <a:noFill/>
          <a:ln>
            <a:noFill/>
          </a:ln>
          <a:extLst>
            <a:ext uri="{53640926-AAD7-44D8-BBD7-CCE9431645EC}">
              <a14:shadowObscured xmlns:a14="http://schemas.microsoft.com/office/drawing/2010/main"/>
            </a:ext>
          </a:extLst>
        </p:spPr>
      </p:pic>
      <p:sp>
        <p:nvSpPr>
          <p:cNvPr id="34" name="Text Box 2" descr="Spiral">
            <a:extLst>
              <a:ext uri="{FF2B5EF4-FFF2-40B4-BE49-F238E27FC236}">
                <a16:creationId xmlns:a16="http://schemas.microsoft.com/office/drawing/2014/main" id="{9B8ED3D1-C380-442C-9318-D6DA0F5D689E}"/>
              </a:ext>
            </a:extLst>
          </p:cNvPr>
          <p:cNvSpPr txBox="1">
            <a:spLocks noChangeArrowheads="1"/>
          </p:cNvSpPr>
          <p:nvPr/>
        </p:nvSpPr>
        <p:spPr bwMode="auto">
          <a:xfrm>
            <a:off x="2732886" y="5599342"/>
            <a:ext cx="1893865"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Spiral</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5" name="Rectangle: Rounded Corners 44">
            <a:extLst>
              <a:ext uri="{FF2B5EF4-FFF2-40B4-BE49-F238E27FC236}">
                <a16:creationId xmlns:a16="http://schemas.microsoft.com/office/drawing/2014/main" id="{0F7FA5C2-036F-4177-95A7-FA282E7FCBDF}"/>
              </a:ext>
              <a:ext uri="{C183D7F6-B498-43B3-948B-1728B52AA6E4}">
                <adec:decorative xmlns:adec="http://schemas.microsoft.com/office/drawing/2017/decorative" val="1"/>
              </a:ext>
            </a:extLst>
          </p:cNvPr>
          <p:cNvSpPr/>
          <p:nvPr/>
        </p:nvSpPr>
        <p:spPr>
          <a:xfrm rot="5400000">
            <a:off x="4479928" y="4030145"/>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3" name="Picture 52" descr="An animated fungus with multiple eyes smiling">
            <a:extLst>
              <a:ext uri="{FF2B5EF4-FFF2-40B4-BE49-F238E27FC236}">
                <a16:creationId xmlns:a16="http://schemas.microsoft.com/office/drawing/2014/main" id="{BC12EC09-93FA-4DAF-B15A-B865A9A43DBE}"/>
              </a:ext>
              <a:ext uri="{C183D7F6-B498-43B3-948B-1728B52AA6E4}">
                <adec:decorative xmlns:adec="http://schemas.microsoft.com/office/drawing/2017/decorative" val="0"/>
              </a:ext>
            </a:extLst>
          </p:cNvPr>
          <p:cNvPicPr/>
          <p:nvPr/>
        </p:nvPicPr>
        <p:blipFill>
          <a:blip r:embed="rId8" cstate="print">
            <a:extLst>
              <a:ext uri="{28A0092B-C50C-407E-A947-70E740481C1C}">
                <a14:useLocalDpi xmlns:a14="http://schemas.microsoft.com/office/drawing/2010/main" val="0"/>
              </a:ext>
            </a:extLst>
          </a:blip>
          <a:srcRect/>
          <a:stretch/>
        </p:blipFill>
        <p:spPr bwMode="auto">
          <a:xfrm>
            <a:off x="4957625" y="4056808"/>
            <a:ext cx="1523430" cy="1199997"/>
          </a:xfrm>
          <a:prstGeom prst="rect">
            <a:avLst/>
          </a:prstGeom>
          <a:noFill/>
          <a:ln>
            <a:noFill/>
          </a:ln>
          <a:extLst>
            <a:ext uri="{53640926-AAD7-44D8-BBD7-CCE9431645EC}">
              <a14:shadowObscured xmlns:a14="http://schemas.microsoft.com/office/drawing/2010/main"/>
            </a:ext>
          </a:extLst>
        </p:spPr>
      </p:pic>
      <p:sp>
        <p:nvSpPr>
          <p:cNvPr id="35" name="Text Box 2" descr="Penicillium">
            <a:extLst>
              <a:ext uri="{FF2B5EF4-FFF2-40B4-BE49-F238E27FC236}">
                <a16:creationId xmlns:a16="http://schemas.microsoft.com/office/drawing/2014/main" id="{EDBE1B54-C38A-475E-A672-65BCA5549FD6}"/>
              </a:ext>
            </a:extLst>
          </p:cNvPr>
          <p:cNvSpPr txBox="1">
            <a:spLocks noChangeArrowheads="1"/>
          </p:cNvSpPr>
          <p:nvPr/>
        </p:nvSpPr>
        <p:spPr bwMode="auto">
          <a:xfrm>
            <a:off x="4866323" y="5597704"/>
            <a:ext cx="1837192" cy="3142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Penicillium</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4" name="Rectangle: Rounded Corners 43">
            <a:extLst>
              <a:ext uri="{FF2B5EF4-FFF2-40B4-BE49-F238E27FC236}">
                <a16:creationId xmlns:a16="http://schemas.microsoft.com/office/drawing/2014/main" id="{1ED4B99C-CE1C-4A23-A9C2-C0A71A344CC5}"/>
              </a:ext>
              <a:ext uri="{C183D7F6-B498-43B3-948B-1728B52AA6E4}">
                <adec:decorative xmlns:adec="http://schemas.microsoft.com/office/drawing/2017/decorative" val="1"/>
              </a:ext>
            </a:extLst>
          </p:cNvPr>
          <p:cNvSpPr/>
          <p:nvPr/>
        </p:nvSpPr>
        <p:spPr>
          <a:xfrm rot="5400000">
            <a:off x="6565857" y="4030145"/>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7" name="Picture 56" descr="An animated bacteria with one eye smiling">
            <a:extLst>
              <a:ext uri="{FF2B5EF4-FFF2-40B4-BE49-F238E27FC236}">
                <a16:creationId xmlns:a16="http://schemas.microsoft.com/office/drawing/2014/main" id="{7C7C3085-E11E-4CE3-A8CA-CB61474C43A8}"/>
              </a:ext>
              <a:ext uri="{C183D7F6-B498-43B3-948B-1728B52AA6E4}">
                <adec:decorative xmlns:adec="http://schemas.microsoft.com/office/drawing/2017/decorative" val="0"/>
              </a:ext>
            </a:extLst>
          </p:cNvPr>
          <p:cNvPicPr/>
          <p:nvPr/>
        </p:nvPicPr>
        <p:blipFill>
          <a:blip r:embed="rId9" cstate="print">
            <a:extLst>
              <a:ext uri="{28A0092B-C50C-407E-A947-70E740481C1C}">
                <a14:useLocalDpi xmlns:a14="http://schemas.microsoft.com/office/drawing/2010/main" val="0"/>
              </a:ext>
            </a:extLst>
          </a:blip>
          <a:srcRect/>
          <a:stretch/>
        </p:blipFill>
        <p:spPr bwMode="auto">
          <a:xfrm flipH="1">
            <a:off x="7448764" y="3898710"/>
            <a:ext cx="719106" cy="1516195"/>
          </a:xfrm>
          <a:prstGeom prst="rect">
            <a:avLst/>
          </a:prstGeom>
          <a:noFill/>
          <a:ln>
            <a:noFill/>
          </a:ln>
          <a:extLst>
            <a:ext uri="{53640926-AAD7-44D8-BBD7-CCE9431645EC}">
              <a14:shadowObscured xmlns:a14="http://schemas.microsoft.com/office/drawing/2010/main"/>
            </a:ext>
          </a:extLst>
        </p:spPr>
      </p:pic>
      <p:sp>
        <p:nvSpPr>
          <p:cNvPr id="36" name="Text Box 2" descr="Lactobacilli">
            <a:extLst>
              <a:ext uri="{FF2B5EF4-FFF2-40B4-BE49-F238E27FC236}">
                <a16:creationId xmlns:a16="http://schemas.microsoft.com/office/drawing/2014/main" id="{18B582DE-934B-433A-922E-3B81D27EA9C8}"/>
              </a:ext>
            </a:extLst>
          </p:cNvPr>
          <p:cNvSpPr txBox="1">
            <a:spLocks noChangeArrowheads="1"/>
          </p:cNvSpPr>
          <p:nvPr/>
        </p:nvSpPr>
        <p:spPr bwMode="auto">
          <a:xfrm>
            <a:off x="6936017" y="5597704"/>
            <a:ext cx="1867337" cy="3142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Lactobacilli</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89E8A7A6-EE6C-49A5-B067-51AEB2F94A0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1701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2030-8B89-4836-B37F-342F30581AE9}"/>
              </a:ext>
            </a:extLst>
          </p:cNvPr>
          <p:cNvSpPr>
            <a:spLocks noGrp="1"/>
          </p:cNvSpPr>
          <p:nvPr>
            <p:ph type="title"/>
          </p:nvPr>
        </p:nvSpPr>
        <p:spPr>
          <a:xfrm>
            <a:off x="271609" y="675592"/>
            <a:ext cx="2388624" cy="1325563"/>
          </a:xfrm>
        </p:spPr>
        <p:txBody>
          <a:bodyPr>
            <a:normAutofit fontScale="90000"/>
          </a:bodyPr>
          <a:lstStyle/>
          <a:p>
            <a:r>
              <a:rPr lang="en-GB" sz="3300" b="1" dirty="0"/>
              <a:t>Microbe Mania – Fill in the Blank</a:t>
            </a:r>
            <a:br>
              <a:rPr lang="en-GB" b="1" dirty="0"/>
            </a:br>
            <a:endParaRPr lang="en-GB" dirty="0"/>
          </a:p>
        </p:txBody>
      </p:sp>
      <p:sp>
        <p:nvSpPr>
          <p:cNvPr id="9" name="TextBox 11" descr="Microbes Worksheet">
            <a:extLst>
              <a:ext uri="{FF2B5EF4-FFF2-40B4-BE49-F238E27FC236}">
                <a16:creationId xmlns:a16="http://schemas.microsoft.com/office/drawing/2014/main" id="{3CA24818-5899-4E73-AD8C-2B0C6D7AAAF7}"/>
              </a:ext>
            </a:extLst>
          </p:cNvPr>
          <p:cNvSpPr txBox="1"/>
          <p:nvPr/>
        </p:nvSpPr>
        <p:spPr>
          <a:xfrm>
            <a:off x="3055873" y="217216"/>
            <a:ext cx="4925473" cy="553998"/>
          </a:xfrm>
          <a:prstGeom prst="rect">
            <a:avLst/>
          </a:prstGeom>
          <a:noFill/>
        </p:spPr>
        <p:txBody>
          <a:bodyPr wrap="square" rtlCol="0">
            <a:spAutoFit/>
          </a:bodyPr>
          <a:lstStyle/>
          <a:p>
            <a:pPr>
              <a:spcAft>
                <a:spcPts val="0"/>
              </a:spcAft>
            </a:pPr>
            <a:r>
              <a:rPr lang="en-GB" sz="3000" kern="1200" dirty="0">
                <a:effectLst/>
                <a:latin typeface="Arial" panose="020B0604020202020204" pitchFamily="34" charset="0"/>
                <a:ea typeface="Calibri" panose="020F0502020204030204" pitchFamily="34" charset="0"/>
                <a:cs typeface="Arial" panose="020B0604020202020204" pitchFamily="34" charset="0"/>
              </a:rPr>
              <a:t>Microbes Worksheet</a:t>
            </a:r>
            <a:endParaRPr lang="en-GB" sz="3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descr="What have you learnt about microbes?&#10;Complete the sentences below&#10;">
            <a:extLst>
              <a:ext uri="{FF2B5EF4-FFF2-40B4-BE49-F238E27FC236}">
                <a16:creationId xmlns:a16="http://schemas.microsoft.com/office/drawing/2014/main" id="{8E90CB41-4FCA-4772-93F2-A67C3AEB19F0}"/>
              </a:ext>
            </a:extLst>
          </p:cNvPr>
          <p:cNvSpPr txBox="1"/>
          <p:nvPr/>
        </p:nvSpPr>
        <p:spPr>
          <a:xfrm>
            <a:off x="3077960" y="675592"/>
            <a:ext cx="4600119" cy="584775"/>
          </a:xfrm>
          <a:prstGeom prst="rect">
            <a:avLst/>
          </a:prstGeom>
          <a:noFill/>
        </p:spPr>
        <p:txBody>
          <a:bodyPr wrap="square" rtlCol="0">
            <a:spAutoFit/>
          </a:bodyPr>
          <a:lstStyle/>
          <a:p>
            <a:pPr>
              <a:spcAft>
                <a:spcPts val="0"/>
              </a:spcAft>
            </a:pPr>
            <a:r>
              <a:rPr lang="en-GB" sz="1600" kern="1200" dirty="0">
                <a:effectLst/>
                <a:latin typeface="Arial" panose="020B0604020202020204" pitchFamily="34" charset="0"/>
                <a:ea typeface="Calibri" panose="020F0502020204030204" pitchFamily="34" charset="0"/>
                <a:cs typeface="Arial" panose="020B0604020202020204" pitchFamily="34" charset="0"/>
              </a:rPr>
              <a:t>What have you learnt about microbes?</a:t>
            </a:r>
            <a:br>
              <a:rPr lang="en-GB" sz="1600" kern="1200" dirty="0">
                <a:effectLst/>
                <a:latin typeface="Arial" panose="020B0604020202020204" pitchFamily="34" charset="0"/>
                <a:ea typeface="Calibri" panose="020F0502020204030204" pitchFamily="34" charset="0"/>
                <a:cs typeface="Arial" panose="020B0604020202020204" pitchFamily="34" charset="0"/>
              </a:rPr>
            </a:br>
            <a:r>
              <a:rPr lang="en-GB" sz="1600" kern="1200" dirty="0">
                <a:effectLst/>
                <a:latin typeface="Arial" panose="020B0604020202020204" pitchFamily="34" charset="0"/>
                <a:ea typeface="Calibri" panose="020F0502020204030204" pitchFamily="34" charset="0"/>
                <a:cs typeface="Arial" panose="020B0604020202020204" pitchFamily="34" charset="0"/>
              </a:rPr>
              <a:t>Complete the sentences below</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descr="Five round bacteria baring teeth">
            <a:extLst>
              <a:ext uri="{FF2B5EF4-FFF2-40B4-BE49-F238E27FC236}">
                <a16:creationId xmlns:a16="http://schemas.microsoft.com/office/drawing/2014/main" id="{C242C8B1-2A84-4C1A-85B7-5AEB5489BD40}"/>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3298457" y="1260367"/>
            <a:ext cx="1475723" cy="1057463"/>
          </a:xfrm>
          <a:prstGeom prst="rect">
            <a:avLst/>
          </a:prstGeom>
        </p:spPr>
      </p:pic>
      <p:pic>
        <p:nvPicPr>
          <p:cNvPr id="5" name="Picture 4" descr="An animated bacteria with one eye smiling">
            <a:extLst>
              <a:ext uri="{FF2B5EF4-FFF2-40B4-BE49-F238E27FC236}">
                <a16:creationId xmlns:a16="http://schemas.microsoft.com/office/drawing/2014/main" id="{ADCBB0D7-1B33-4F44-A9B1-064CD3389D4A}"/>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7785145" y="840159"/>
            <a:ext cx="683658" cy="1366437"/>
          </a:xfrm>
          <a:prstGeom prst="rect">
            <a:avLst/>
          </a:prstGeom>
        </p:spPr>
      </p:pic>
      <p:sp>
        <p:nvSpPr>
          <p:cNvPr id="6" name="Rectangle: Rounded Corners 5" descr="Germs and bugs are also called _ _ _ _ _ _ _ _ &#10;and there are three main types. &#10;&#10;&#10;The smallest microbes is a _ _ _ _ _ and they can make us poorly with a cough or a cold. &#10;&#10;&#10;The largest microbe is a _ _ _ _ _ _. We use this to make bread. &#10;&#10;&#10;Balls, rods and spirals are the three main &#10;shapes of _ _ _ _ _ _ _ _. &#10;&#10;&#10;Microbes are found _ _ _ _ _ _ _ _ _ _ and even in volcanoes! &#10;">
            <a:extLst>
              <a:ext uri="{FF2B5EF4-FFF2-40B4-BE49-F238E27FC236}">
                <a16:creationId xmlns:a16="http://schemas.microsoft.com/office/drawing/2014/main" id="{B730E372-8F1C-4196-BFCA-22BBB37080AA}"/>
              </a:ext>
            </a:extLst>
          </p:cNvPr>
          <p:cNvSpPr/>
          <p:nvPr/>
        </p:nvSpPr>
        <p:spPr>
          <a:xfrm>
            <a:off x="3055890" y="2317830"/>
            <a:ext cx="5534245" cy="4336406"/>
          </a:xfrm>
          <a:prstGeom prst="roundRect">
            <a:avLst>
              <a:gd name="adj" fmla="val 2475"/>
            </a:avLst>
          </a:prstGeom>
          <a:noFill/>
          <a:ln w="57150" cap="flat" cmpd="sng" algn="ctr">
            <a:solidFill>
              <a:srgbClr val="D7E8B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Germs and bugs are also called _ _ _ _ _ _ _ _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and there are three main types.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The smallest microbe is a _ _ _ _ _ and they can make us poorly with a cough or a cold.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The largest microbe is a _ _ _ _ _ _. We use this to make bread.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Balls, rods and spirals are the three main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shapes of _ _ _ _ _ _ _ _.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Microbes are found _ _ _ _ _ _ _ _ _ _ and even in volcanoes!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descr="An animated round virus with spikes on its surface and an angry face">
            <a:extLst>
              <a:ext uri="{FF2B5EF4-FFF2-40B4-BE49-F238E27FC236}">
                <a16:creationId xmlns:a16="http://schemas.microsoft.com/office/drawing/2014/main" id="{D24702A9-DA72-428E-9F37-801CD003BD70}"/>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489860" y="4608018"/>
            <a:ext cx="1041475" cy="919479"/>
          </a:xfrm>
          <a:prstGeom prst="rect">
            <a:avLst/>
          </a:prstGeom>
        </p:spPr>
      </p:pic>
      <p:sp>
        <p:nvSpPr>
          <p:cNvPr id="12" name="Rectangle: Rounded Corners 11">
            <a:extLst>
              <a:ext uri="{FF2B5EF4-FFF2-40B4-BE49-F238E27FC236}">
                <a16:creationId xmlns:a16="http://schemas.microsoft.com/office/drawing/2014/main" id="{7FED59C7-393A-4391-8E30-538EDC1C9196}"/>
              </a:ext>
              <a:ext uri="{C183D7F6-B498-43B3-948B-1728B52AA6E4}">
                <adec:decorative xmlns:adec="http://schemas.microsoft.com/office/drawing/2017/decorative" val="1"/>
              </a:ext>
            </a:extLst>
          </p:cNvPr>
          <p:cNvSpPr/>
          <p:nvPr/>
        </p:nvSpPr>
        <p:spPr>
          <a:xfrm>
            <a:off x="2849562" y="170572"/>
            <a:ext cx="5922886" cy="6550904"/>
          </a:xfrm>
          <a:prstGeom prst="roundRect">
            <a:avLst>
              <a:gd name="adj" fmla="val 2575"/>
            </a:avLst>
          </a:prstGeom>
          <a:noFill/>
          <a:ln w="76200" cap="sq">
            <a:solidFill>
              <a:srgbClr val="96C225"/>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 name="Oval 12">
            <a:extLst>
              <a:ext uri="{FF2B5EF4-FFF2-40B4-BE49-F238E27FC236}">
                <a16:creationId xmlns:a16="http://schemas.microsoft.com/office/drawing/2014/main" id="{E61A5430-1AEC-40E5-A6EF-721ADA471757}"/>
              </a:ext>
              <a:ext uri="{C183D7F6-B498-43B3-948B-1728B52AA6E4}">
                <adec:decorative xmlns:adec="http://schemas.microsoft.com/office/drawing/2017/decorative" val="1"/>
              </a:ext>
            </a:extLst>
          </p:cNvPr>
          <p:cNvSpPr/>
          <p:nvPr/>
        </p:nvSpPr>
        <p:spPr>
          <a:xfrm>
            <a:off x="8347733" y="0"/>
            <a:ext cx="548617" cy="416958"/>
          </a:xfrm>
          <a:prstGeom prst="ellipse">
            <a:avLst/>
          </a:prstGeom>
          <a:solidFill>
            <a:schemeClr val="bg1"/>
          </a:solidFill>
          <a:ln w="38100">
            <a:solidFill>
              <a:srgbClr val="96C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14" name="Picture 13">
            <a:extLst>
              <a:ext uri="{FF2B5EF4-FFF2-40B4-BE49-F238E27FC236}">
                <a16:creationId xmlns:a16="http://schemas.microsoft.com/office/drawing/2014/main" id="{162C12A0-9D7C-49EC-A7C0-5006EA26340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388300" y="14489"/>
            <a:ext cx="448331" cy="372242"/>
          </a:xfrm>
          <a:prstGeom prst="rect">
            <a:avLst/>
          </a:prstGeom>
        </p:spPr>
      </p:pic>
      <p:sp>
        <p:nvSpPr>
          <p:cNvPr id="3" name="Footer Placeholder 2">
            <a:extLst>
              <a:ext uri="{FF2B5EF4-FFF2-40B4-BE49-F238E27FC236}">
                <a16:creationId xmlns:a16="http://schemas.microsoft.com/office/drawing/2014/main" id="{0ADCCBD0-FC62-4277-9E5D-B72A84E3085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7430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457200" y="131762"/>
            <a:ext cx="7886700" cy="1325563"/>
          </a:xfrm>
        </p:spPr>
        <p:txBody>
          <a:bodyPr/>
          <a:lstStyle/>
          <a:p>
            <a:pPr algn="ctr"/>
            <a:r>
              <a:rPr lang="en-GB" b="1" dirty="0"/>
              <a:t>Learning Intentions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457200" y="1228725"/>
            <a:ext cx="8058149" cy="4899026"/>
          </a:xfrm>
        </p:spPr>
        <p:txBody>
          <a:bodyPr>
            <a:normAutofit/>
          </a:bodyPr>
          <a:lstStyle/>
          <a:p>
            <a:pPr marL="0" lvl="0" indent="0" algn="just">
              <a:buNone/>
            </a:pPr>
            <a:r>
              <a:rPr lang="en-GB" b="1" dirty="0"/>
              <a:t>All pupils will: </a:t>
            </a:r>
          </a:p>
          <a:p>
            <a:pPr marL="0" indent="0" algn="just">
              <a:buNone/>
            </a:pPr>
            <a:r>
              <a:rPr lang="en-GB" dirty="0"/>
              <a:t>• </a:t>
            </a:r>
            <a:r>
              <a:rPr lang="en-GB" sz="2400" dirty="0">
                <a:effectLst/>
                <a:latin typeface="Arial" panose="020B0604020202020204" pitchFamily="34" charset="0"/>
                <a:ea typeface="Calibri" panose="020F0502020204030204" pitchFamily="34" charset="0"/>
                <a:cs typeface="Times New Roman" panose="02020603050405020304" pitchFamily="18" charset="0"/>
              </a:rPr>
              <a:t>Learn about the different types of microbes (viruses, bacteria and fungi), their shapes and sizes, where they can be found and how they can be both helpful and harmful.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buNone/>
            </a:pPr>
            <a:endParaRPr lang="en-GB" dirty="0"/>
          </a:p>
          <a:p>
            <a:pPr marL="0" lvl="0" indent="0">
              <a:buNone/>
            </a:pPr>
            <a:endParaRPr lang="en-GB"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991F-AB43-4E38-B40F-2631B57198EF}"/>
              </a:ext>
            </a:extLst>
          </p:cNvPr>
          <p:cNvSpPr>
            <a:spLocks noGrp="1"/>
          </p:cNvSpPr>
          <p:nvPr>
            <p:ph type="title"/>
          </p:nvPr>
        </p:nvSpPr>
        <p:spPr>
          <a:xfrm>
            <a:off x="261749" y="208586"/>
            <a:ext cx="2275159" cy="1543050"/>
          </a:xfrm>
        </p:spPr>
        <p:txBody>
          <a:bodyPr>
            <a:normAutofit fontScale="90000"/>
          </a:bodyPr>
          <a:lstStyle/>
          <a:p>
            <a:pPr lvl="0" algn="ctr" defTabSz="457200">
              <a:lnSpc>
                <a:spcPct val="100000"/>
              </a:lnSpc>
              <a:spcBef>
                <a:spcPts val="0"/>
              </a:spcBef>
            </a:pPr>
            <a:r>
              <a:rPr lang="en-GB" sz="3000" b="1" dirty="0">
                <a:solidFill>
                  <a:srgbClr val="302564"/>
                </a:solidFill>
                <a:latin typeface="Calibri" panose="020F0502020204030204"/>
                <a:ea typeface="+mn-ea"/>
                <a:cs typeface="+mn-cs"/>
              </a:rPr>
              <a:t>Microbe Mania – Fill in the Blank - </a:t>
            </a:r>
            <a:br>
              <a:rPr lang="en-GB" sz="3000" b="1" dirty="0">
                <a:solidFill>
                  <a:srgbClr val="302564"/>
                </a:solidFill>
                <a:latin typeface="Calibri" panose="020F0502020204030204"/>
                <a:ea typeface="+mn-ea"/>
                <a:cs typeface="+mn-cs"/>
              </a:rPr>
            </a:br>
            <a:r>
              <a:rPr lang="en-GB" sz="3000" b="1" dirty="0"/>
              <a:t>Answers</a:t>
            </a:r>
          </a:p>
        </p:txBody>
      </p:sp>
      <p:sp>
        <p:nvSpPr>
          <p:cNvPr id="11" name="Rectangle: Rounded Corners 10">
            <a:extLst>
              <a:ext uri="{FF2B5EF4-FFF2-40B4-BE49-F238E27FC236}">
                <a16:creationId xmlns:a16="http://schemas.microsoft.com/office/drawing/2014/main" id="{935A6ABB-B83B-472C-9CD5-D6BAA7BF7157}"/>
              </a:ext>
              <a:ext uri="{C183D7F6-B498-43B3-948B-1728B52AA6E4}">
                <adec:decorative xmlns:adec="http://schemas.microsoft.com/office/drawing/2017/decorative" val="1"/>
              </a:ext>
            </a:extLst>
          </p:cNvPr>
          <p:cNvSpPr/>
          <p:nvPr/>
        </p:nvSpPr>
        <p:spPr>
          <a:xfrm>
            <a:off x="2886369" y="170572"/>
            <a:ext cx="5922886" cy="6550904"/>
          </a:xfrm>
          <a:prstGeom prst="roundRect">
            <a:avLst>
              <a:gd name="adj" fmla="val 2575"/>
            </a:avLst>
          </a:prstGeom>
          <a:noFill/>
          <a:ln w="76200" cap="sq">
            <a:solidFill>
              <a:srgbClr val="96C225"/>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Oval 11">
            <a:extLst>
              <a:ext uri="{FF2B5EF4-FFF2-40B4-BE49-F238E27FC236}">
                <a16:creationId xmlns:a16="http://schemas.microsoft.com/office/drawing/2014/main" id="{5AED1A1E-B3F3-4F57-8F36-F7A8D6C914AC}"/>
              </a:ext>
              <a:ext uri="{C183D7F6-B498-43B3-948B-1728B52AA6E4}">
                <adec:decorative xmlns:adec="http://schemas.microsoft.com/office/drawing/2017/decorative" val="1"/>
              </a:ext>
            </a:extLst>
          </p:cNvPr>
          <p:cNvSpPr/>
          <p:nvPr/>
        </p:nvSpPr>
        <p:spPr>
          <a:xfrm>
            <a:off x="8384540" y="0"/>
            <a:ext cx="548617" cy="416958"/>
          </a:xfrm>
          <a:prstGeom prst="ellipse">
            <a:avLst/>
          </a:prstGeom>
          <a:solidFill>
            <a:schemeClr val="bg1"/>
          </a:solidFill>
          <a:ln w="38100">
            <a:solidFill>
              <a:srgbClr val="96C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13" name="Picture 12">
            <a:extLst>
              <a:ext uri="{FF2B5EF4-FFF2-40B4-BE49-F238E27FC236}">
                <a16:creationId xmlns:a16="http://schemas.microsoft.com/office/drawing/2014/main" id="{C1D011E6-D560-4BF4-AC6F-5F8F165DF80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25107" y="14489"/>
            <a:ext cx="448331" cy="372242"/>
          </a:xfrm>
          <a:prstGeom prst="rect">
            <a:avLst/>
          </a:prstGeom>
        </p:spPr>
      </p:pic>
      <p:sp>
        <p:nvSpPr>
          <p:cNvPr id="9" name="TextBox 11" descr="Microbes Worksheet">
            <a:extLst>
              <a:ext uri="{FF2B5EF4-FFF2-40B4-BE49-F238E27FC236}">
                <a16:creationId xmlns:a16="http://schemas.microsoft.com/office/drawing/2014/main" id="{A93670F2-FF0B-4250-98E0-430A10CB8D20}"/>
              </a:ext>
            </a:extLst>
          </p:cNvPr>
          <p:cNvSpPr txBox="1"/>
          <p:nvPr/>
        </p:nvSpPr>
        <p:spPr>
          <a:xfrm>
            <a:off x="3092680" y="217216"/>
            <a:ext cx="4925473" cy="553998"/>
          </a:xfrm>
          <a:prstGeom prst="rect">
            <a:avLst/>
          </a:prstGeom>
          <a:noFill/>
        </p:spPr>
        <p:txBody>
          <a:bodyPr wrap="square" rtlCol="0">
            <a:spAutoFit/>
          </a:bodyPr>
          <a:lstStyle/>
          <a:p>
            <a:pPr>
              <a:spcAft>
                <a:spcPts val="0"/>
              </a:spcAft>
            </a:pPr>
            <a:r>
              <a:rPr lang="en-GB" sz="3000" kern="1200" dirty="0">
                <a:effectLst/>
                <a:latin typeface="Arial" panose="020B0604020202020204" pitchFamily="34" charset="0"/>
                <a:ea typeface="Calibri" panose="020F0502020204030204" pitchFamily="34" charset="0"/>
                <a:cs typeface="Arial" panose="020B0604020202020204" pitchFamily="34" charset="0"/>
              </a:rPr>
              <a:t>Microbes Worksheet</a:t>
            </a:r>
            <a:endParaRPr lang="en-GB" sz="3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descr="What have you learnt about microbes?&#10;Complete the sentences below&#10;">
            <a:extLst>
              <a:ext uri="{FF2B5EF4-FFF2-40B4-BE49-F238E27FC236}">
                <a16:creationId xmlns:a16="http://schemas.microsoft.com/office/drawing/2014/main" id="{2F530F09-F5F7-4EEA-99C1-AE88CB90801C}"/>
              </a:ext>
            </a:extLst>
          </p:cNvPr>
          <p:cNvSpPr txBox="1"/>
          <p:nvPr/>
        </p:nvSpPr>
        <p:spPr>
          <a:xfrm>
            <a:off x="3114767" y="675592"/>
            <a:ext cx="4600119" cy="584775"/>
          </a:xfrm>
          <a:prstGeom prst="rect">
            <a:avLst/>
          </a:prstGeom>
          <a:noFill/>
        </p:spPr>
        <p:txBody>
          <a:bodyPr wrap="square" rtlCol="0">
            <a:spAutoFit/>
          </a:bodyPr>
          <a:lstStyle/>
          <a:p>
            <a:pPr>
              <a:spcAft>
                <a:spcPts val="0"/>
              </a:spcAft>
            </a:pPr>
            <a:r>
              <a:rPr lang="en-GB" sz="1600" kern="1200" dirty="0">
                <a:effectLst/>
                <a:latin typeface="Arial" panose="020B0604020202020204" pitchFamily="34" charset="0"/>
                <a:ea typeface="Calibri" panose="020F0502020204030204" pitchFamily="34" charset="0"/>
                <a:cs typeface="Arial" panose="020B0604020202020204" pitchFamily="34" charset="0"/>
              </a:rPr>
              <a:t>What have you learnt about microbes?</a:t>
            </a:r>
            <a:br>
              <a:rPr lang="en-GB" sz="1600" kern="1200" dirty="0">
                <a:effectLst/>
                <a:latin typeface="Arial" panose="020B0604020202020204" pitchFamily="34" charset="0"/>
                <a:ea typeface="Calibri" panose="020F0502020204030204" pitchFamily="34" charset="0"/>
                <a:cs typeface="Arial" panose="020B0604020202020204" pitchFamily="34" charset="0"/>
              </a:rPr>
            </a:br>
            <a:r>
              <a:rPr lang="en-GB" sz="1600" kern="1200" dirty="0">
                <a:effectLst/>
                <a:latin typeface="Arial" panose="020B0604020202020204" pitchFamily="34" charset="0"/>
                <a:ea typeface="Calibri" panose="020F0502020204030204" pitchFamily="34" charset="0"/>
                <a:cs typeface="Arial" panose="020B0604020202020204" pitchFamily="34" charset="0"/>
              </a:rPr>
              <a:t>Complete the sentences below</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19" descr="Five round bacteria baring teeth">
            <a:extLst>
              <a:ext uri="{FF2B5EF4-FFF2-40B4-BE49-F238E27FC236}">
                <a16:creationId xmlns:a16="http://schemas.microsoft.com/office/drawing/2014/main" id="{C649EC52-6583-4B6C-A681-88CE683F9303}"/>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3298457" y="1260367"/>
            <a:ext cx="1475723" cy="1057463"/>
          </a:xfrm>
          <a:prstGeom prst="rect">
            <a:avLst/>
          </a:prstGeom>
        </p:spPr>
      </p:pic>
      <p:pic>
        <p:nvPicPr>
          <p:cNvPr id="19" name="Picture 18" descr="An animated bacteria with one eye smiling">
            <a:extLst>
              <a:ext uri="{FF2B5EF4-FFF2-40B4-BE49-F238E27FC236}">
                <a16:creationId xmlns:a16="http://schemas.microsoft.com/office/drawing/2014/main" id="{9CE5934A-0A8F-4961-BF67-93F49A3EE43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7785145" y="840159"/>
            <a:ext cx="683658" cy="1366437"/>
          </a:xfrm>
          <a:prstGeom prst="rect">
            <a:avLst/>
          </a:prstGeom>
        </p:spPr>
      </p:pic>
      <p:sp>
        <p:nvSpPr>
          <p:cNvPr id="6" name="Rectangle: Rounded Corners 5" descr="Germs and bugs are also called _ _ _ _ _ _ _ _ &#10;and there are three main types. &#10;&#10;&#10;The smallest microbes is a _ _ _ _ _ and they can make us poorly with a cough or a cold. &#10;&#10;&#10;The largest microbe is a _ _ _ _ _ _. We use this to make bread. &#10;&#10;&#10;Balls, rods and spirals are the three main &#10;shapes of _ _ _ _ _ _ _ _. &#10;&#10;&#10;Microbes are found _ _ _ _ _ _ _ _ _ _ and even in volcanoes! &#10;">
            <a:extLst>
              <a:ext uri="{FF2B5EF4-FFF2-40B4-BE49-F238E27FC236}">
                <a16:creationId xmlns:a16="http://schemas.microsoft.com/office/drawing/2014/main" id="{0A9C174D-D615-4C50-8D66-6F78A99F656F}"/>
              </a:ext>
            </a:extLst>
          </p:cNvPr>
          <p:cNvSpPr/>
          <p:nvPr/>
        </p:nvSpPr>
        <p:spPr>
          <a:xfrm>
            <a:off x="3092697" y="2317830"/>
            <a:ext cx="5534245" cy="4336406"/>
          </a:xfrm>
          <a:prstGeom prst="roundRect">
            <a:avLst>
              <a:gd name="adj" fmla="val 2475"/>
            </a:avLst>
          </a:prstGeom>
          <a:noFill/>
          <a:ln w="57150" cap="flat" cmpd="sng" algn="ctr">
            <a:solidFill>
              <a:srgbClr val="D7E8B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Germs and bugs are also called </a:t>
            </a:r>
            <a:r>
              <a:rPr lang="en-GB" sz="1200" dirty="0">
                <a:latin typeface="Arial" panose="020B0604020202020204" pitchFamily="34" charset="0"/>
                <a:ea typeface="Calibri" panose="020F0502020204030204" pitchFamily="34" charset="0"/>
                <a:cs typeface="Arial" panose="020B0604020202020204" pitchFamily="34" charset="0"/>
              </a:rPr>
              <a:t>_ _ _ _ _ _ _ _ _ _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and there are three main types.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The smallest microbe is </a:t>
            </a:r>
            <a:r>
              <a:rPr lang="en-GB" dirty="0">
                <a:latin typeface="Arial" panose="020B0604020202020204" pitchFamily="34" charset="0"/>
                <a:ea typeface="Calibri" panose="020F0502020204030204" pitchFamily="34" charset="0"/>
                <a:cs typeface="Arial" panose="020B0604020202020204" pitchFamily="34" charset="0"/>
              </a:rPr>
              <a:t>a _ _ _ _ _ _ _ _ _ _           </a:t>
            </a:r>
            <a:r>
              <a:rPr lang="en-GB" sz="1800" dirty="0">
                <a:effectLst/>
                <a:latin typeface="Arial" panose="020B0604020202020204" pitchFamily="34" charset="0"/>
                <a:ea typeface="Calibri" panose="020F0502020204030204" pitchFamily="34" charset="0"/>
                <a:cs typeface="Arial" panose="020B0604020202020204" pitchFamily="34" charset="0"/>
              </a:rPr>
              <a:t>and they can make us poorly with a cough or a cold.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The largest microbe is </a:t>
            </a:r>
            <a:r>
              <a:rPr lang="en-GB" dirty="0">
                <a:latin typeface="Arial" panose="020B0604020202020204" pitchFamily="34" charset="0"/>
                <a:ea typeface="Calibri" panose="020F0502020204030204" pitchFamily="34" charset="0"/>
                <a:cs typeface="Arial" panose="020B0604020202020204" pitchFamily="34" charset="0"/>
              </a:rPr>
              <a:t>a _ _ _ _ _ _ _ _ _ _</a:t>
            </a:r>
            <a:r>
              <a:rPr lang="en-GB" sz="1800" dirty="0">
                <a:effectLst/>
                <a:latin typeface="Arial" panose="020B0604020202020204" pitchFamily="34" charset="0"/>
                <a:ea typeface="Calibri" panose="020F0502020204030204" pitchFamily="34" charset="0"/>
                <a:cs typeface="Arial" panose="020B0604020202020204" pitchFamily="34" charset="0"/>
              </a:rPr>
              <a:t>. We use this to make bread.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Balls, rods and spirals are the three main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shapes </a:t>
            </a:r>
            <a:r>
              <a:rPr lang="en-GB" dirty="0">
                <a:latin typeface="Arial" panose="020B0604020202020204" pitchFamily="34" charset="0"/>
                <a:ea typeface="Calibri" panose="020F0502020204030204" pitchFamily="34" charset="0"/>
                <a:cs typeface="Arial" panose="020B0604020202020204" pitchFamily="34" charset="0"/>
              </a:rPr>
              <a:t>of _ _ _ _ _ _ _ _ _ _</a:t>
            </a:r>
            <a:r>
              <a:rPr lang="en-GB" sz="1800" dirty="0">
                <a:effectLst/>
                <a:latin typeface="Arial" panose="020B0604020202020204" pitchFamily="34" charset="0"/>
                <a:ea typeface="Calibri" panose="020F0502020204030204" pitchFamily="34" charset="0"/>
                <a:cs typeface="Arial" panose="020B0604020202020204" pitchFamily="34" charset="0"/>
              </a:rPr>
              <a:t>.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Microbes are found _ _ _ _ _ _ _ _ _ _ and even in volcanoes!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D923323-1BCA-409F-A9F2-0D5BF8577989}"/>
              </a:ext>
            </a:extLst>
          </p:cNvPr>
          <p:cNvSpPr txBox="1"/>
          <p:nvPr/>
        </p:nvSpPr>
        <p:spPr>
          <a:xfrm>
            <a:off x="6537415" y="2344899"/>
            <a:ext cx="1695450" cy="338554"/>
          </a:xfrm>
          <a:prstGeom prst="rect">
            <a:avLst/>
          </a:prstGeom>
          <a:noFill/>
        </p:spPr>
        <p:txBody>
          <a:bodyPr wrap="square" rtlCol="0">
            <a:spAutoFit/>
          </a:bodyPr>
          <a:lstStyle/>
          <a:p>
            <a:r>
              <a:rPr lang="en-GB" sz="1600" b="1" dirty="0">
                <a:solidFill>
                  <a:schemeClr val="accent1"/>
                </a:solidFill>
                <a:latin typeface="Arial" panose="020B0604020202020204" pitchFamily="34" charset="0"/>
                <a:cs typeface="Arial" panose="020B0604020202020204" pitchFamily="34" charset="0"/>
              </a:rPr>
              <a:t>microbes</a:t>
            </a:r>
          </a:p>
        </p:txBody>
      </p:sp>
      <p:sp>
        <p:nvSpPr>
          <p:cNvPr id="15" name="TextBox 14">
            <a:extLst>
              <a:ext uri="{FF2B5EF4-FFF2-40B4-BE49-F238E27FC236}">
                <a16:creationId xmlns:a16="http://schemas.microsoft.com/office/drawing/2014/main" id="{D2248B48-1769-476F-AF43-6904E37A96A0}"/>
              </a:ext>
            </a:extLst>
          </p:cNvPr>
          <p:cNvSpPr txBox="1"/>
          <p:nvPr/>
        </p:nvSpPr>
        <p:spPr>
          <a:xfrm>
            <a:off x="6357237" y="3253541"/>
            <a:ext cx="1695450" cy="338554"/>
          </a:xfrm>
          <a:prstGeom prst="rect">
            <a:avLst/>
          </a:prstGeom>
          <a:noFill/>
        </p:spPr>
        <p:txBody>
          <a:bodyPr wrap="square" rtlCol="0">
            <a:spAutoFit/>
          </a:bodyPr>
          <a:lstStyle/>
          <a:p>
            <a:r>
              <a:rPr lang="en-GB" sz="1600" b="1" dirty="0">
                <a:solidFill>
                  <a:schemeClr val="accent1"/>
                </a:solidFill>
                <a:latin typeface="Arial" panose="020B0604020202020204" pitchFamily="34" charset="0"/>
                <a:cs typeface="Arial" panose="020B0604020202020204" pitchFamily="34" charset="0"/>
              </a:rPr>
              <a:t>virus</a:t>
            </a:r>
          </a:p>
        </p:txBody>
      </p:sp>
      <p:sp>
        <p:nvSpPr>
          <p:cNvPr id="16" name="TextBox 15">
            <a:extLst>
              <a:ext uri="{FF2B5EF4-FFF2-40B4-BE49-F238E27FC236}">
                <a16:creationId xmlns:a16="http://schemas.microsoft.com/office/drawing/2014/main" id="{EDAD1CF5-0567-4E93-9030-D0D19906AF4E}"/>
              </a:ext>
            </a:extLst>
          </p:cNvPr>
          <p:cNvSpPr txBox="1"/>
          <p:nvPr/>
        </p:nvSpPr>
        <p:spPr>
          <a:xfrm>
            <a:off x="6298172" y="4147479"/>
            <a:ext cx="1695450" cy="338554"/>
          </a:xfrm>
          <a:prstGeom prst="rect">
            <a:avLst/>
          </a:prstGeom>
          <a:noFill/>
        </p:spPr>
        <p:txBody>
          <a:bodyPr wrap="square" rtlCol="0">
            <a:spAutoFit/>
          </a:bodyPr>
          <a:lstStyle/>
          <a:p>
            <a:r>
              <a:rPr lang="en-GB" sz="1600" b="1" dirty="0">
                <a:solidFill>
                  <a:schemeClr val="accent1"/>
                </a:solidFill>
                <a:latin typeface="Arial" panose="020B0604020202020204" pitchFamily="34" charset="0"/>
                <a:cs typeface="Arial" panose="020B0604020202020204" pitchFamily="34" charset="0"/>
              </a:rPr>
              <a:t>fungi</a:t>
            </a:r>
          </a:p>
        </p:txBody>
      </p:sp>
      <p:sp>
        <p:nvSpPr>
          <p:cNvPr id="17" name="TextBox 16">
            <a:extLst>
              <a:ext uri="{FF2B5EF4-FFF2-40B4-BE49-F238E27FC236}">
                <a16:creationId xmlns:a16="http://schemas.microsoft.com/office/drawing/2014/main" id="{4CCD96CB-B406-45D5-9887-7EEA6081D40B}"/>
              </a:ext>
            </a:extLst>
          </p:cNvPr>
          <p:cNvSpPr txBox="1"/>
          <p:nvPr/>
        </p:nvSpPr>
        <p:spPr>
          <a:xfrm>
            <a:off x="4751574" y="5374219"/>
            <a:ext cx="1695450" cy="338554"/>
          </a:xfrm>
          <a:prstGeom prst="rect">
            <a:avLst/>
          </a:prstGeom>
          <a:noFill/>
        </p:spPr>
        <p:txBody>
          <a:bodyPr wrap="square" rtlCol="0">
            <a:spAutoFit/>
          </a:bodyPr>
          <a:lstStyle/>
          <a:p>
            <a:r>
              <a:rPr lang="en-GB" sz="1600" b="1" dirty="0">
                <a:solidFill>
                  <a:schemeClr val="accent1"/>
                </a:solidFill>
                <a:latin typeface="Arial" panose="020B0604020202020204" pitchFamily="34" charset="0"/>
                <a:cs typeface="Arial" panose="020B0604020202020204" pitchFamily="34" charset="0"/>
              </a:rPr>
              <a:t>bacteria</a:t>
            </a:r>
          </a:p>
        </p:txBody>
      </p:sp>
      <p:sp>
        <p:nvSpPr>
          <p:cNvPr id="18" name="TextBox 17">
            <a:extLst>
              <a:ext uri="{FF2B5EF4-FFF2-40B4-BE49-F238E27FC236}">
                <a16:creationId xmlns:a16="http://schemas.microsoft.com/office/drawing/2014/main" id="{7F312E3C-D570-43DB-BB0B-AAB22D6A53EF}"/>
              </a:ext>
            </a:extLst>
          </p:cNvPr>
          <p:cNvSpPr txBox="1"/>
          <p:nvPr/>
        </p:nvSpPr>
        <p:spPr>
          <a:xfrm>
            <a:off x="5414826" y="5977128"/>
            <a:ext cx="1695450" cy="338554"/>
          </a:xfrm>
          <a:prstGeom prst="rect">
            <a:avLst/>
          </a:prstGeom>
          <a:noFill/>
        </p:spPr>
        <p:txBody>
          <a:bodyPr wrap="square" rtlCol="0">
            <a:spAutoFit/>
          </a:bodyPr>
          <a:lstStyle/>
          <a:p>
            <a:r>
              <a:rPr lang="en-GB" sz="1600" b="1" dirty="0">
                <a:solidFill>
                  <a:schemeClr val="accent1"/>
                </a:solidFill>
                <a:latin typeface="Arial" panose="020B0604020202020204" pitchFamily="34" charset="0"/>
                <a:cs typeface="Arial" panose="020B0604020202020204" pitchFamily="34" charset="0"/>
              </a:rPr>
              <a:t>everywhere</a:t>
            </a:r>
          </a:p>
        </p:txBody>
      </p:sp>
      <p:pic>
        <p:nvPicPr>
          <p:cNvPr id="21" name="Picture 20" descr="An animated round virus with spikes on its surface and an angry face">
            <a:extLst>
              <a:ext uri="{FF2B5EF4-FFF2-40B4-BE49-F238E27FC236}">
                <a16:creationId xmlns:a16="http://schemas.microsoft.com/office/drawing/2014/main" id="{F17CAAB9-9751-45AE-A91E-B4EA1850E018}"/>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489860" y="4608018"/>
            <a:ext cx="1041475" cy="919479"/>
          </a:xfrm>
          <a:prstGeom prst="rect">
            <a:avLst/>
          </a:prstGeom>
        </p:spPr>
      </p:pic>
      <p:sp>
        <p:nvSpPr>
          <p:cNvPr id="3" name="Footer Placeholder 2">
            <a:extLst>
              <a:ext uri="{FF2B5EF4-FFF2-40B4-BE49-F238E27FC236}">
                <a16:creationId xmlns:a16="http://schemas.microsoft.com/office/drawing/2014/main" id="{F2CD7E68-96A5-47B2-99A6-8961E8544A4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32606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31B7AF-1371-4C81-4961-9718E2B13FF1}"/>
              </a:ext>
            </a:extLst>
          </p:cNvPr>
          <p:cNvSpPr>
            <a:spLocks noGrp="1"/>
          </p:cNvSpPr>
          <p:nvPr>
            <p:ph type="ftr" sz="quarter" idx="11"/>
          </p:nvPr>
        </p:nvSpPr>
        <p:spPr/>
        <p:txBody>
          <a:bodyPr/>
          <a:lstStyle/>
          <a:p>
            <a:r>
              <a:rPr lang="en-GB"/>
              <a:t>e-Bug.eu</a:t>
            </a:r>
            <a:endParaRPr lang="en-GB" dirty="0"/>
          </a:p>
        </p:txBody>
      </p:sp>
      <p:sp>
        <p:nvSpPr>
          <p:cNvPr id="4" name="Title 1">
            <a:extLst>
              <a:ext uri="{FF2B5EF4-FFF2-40B4-BE49-F238E27FC236}">
                <a16:creationId xmlns:a16="http://schemas.microsoft.com/office/drawing/2014/main" id="{9AE800E7-B1F4-685E-B64B-4D566FA27E7B}"/>
              </a:ext>
            </a:extLst>
          </p:cNvPr>
          <p:cNvSpPr>
            <a:spLocks noGrp="1"/>
          </p:cNvSpPr>
          <p:nvPr>
            <p:ph type="title"/>
          </p:nvPr>
        </p:nvSpPr>
        <p:spPr>
          <a:xfrm>
            <a:off x="1147278" y="288457"/>
            <a:ext cx="7886700" cy="1325563"/>
          </a:xfrm>
        </p:spPr>
        <p:txBody>
          <a:bodyPr>
            <a:normAutofit fontScale="90000"/>
          </a:bodyPr>
          <a:lstStyle/>
          <a:p>
            <a:r>
              <a:rPr lang="en-GB" sz="3300" b="1" dirty="0"/>
              <a:t>Microbe Mania – Fill in the Blank</a:t>
            </a:r>
            <a:br>
              <a:rPr lang="en-GB" b="1" dirty="0"/>
            </a:br>
            <a:br>
              <a:rPr lang="en-GB" b="1" dirty="0"/>
            </a:br>
            <a:endParaRPr lang="en-GB" dirty="0"/>
          </a:p>
        </p:txBody>
      </p:sp>
      <p:sp>
        <p:nvSpPr>
          <p:cNvPr id="5" name="TextBox 4">
            <a:extLst>
              <a:ext uri="{FF2B5EF4-FFF2-40B4-BE49-F238E27FC236}">
                <a16:creationId xmlns:a16="http://schemas.microsoft.com/office/drawing/2014/main" id="{19C600F7-056E-46DF-FDF4-4153F82B05ED}"/>
              </a:ext>
            </a:extLst>
          </p:cNvPr>
          <p:cNvSpPr txBox="1"/>
          <p:nvPr/>
        </p:nvSpPr>
        <p:spPr>
          <a:xfrm>
            <a:off x="110022" y="1317812"/>
            <a:ext cx="8791931" cy="4588949"/>
          </a:xfrm>
          <a:prstGeom prst="rect">
            <a:avLst/>
          </a:prstGeom>
          <a:noFill/>
        </p:spPr>
        <p:txBody>
          <a:bodyPr wrap="square" rtlCol="0">
            <a:spAutoFit/>
          </a:bodyPr>
          <a:lstStyle/>
          <a:p>
            <a:pPr algn="just">
              <a:lnSpc>
                <a:spcPct val="120000"/>
              </a:lnSpc>
              <a:spcAft>
                <a:spcPts val="600"/>
              </a:spcAft>
            </a:pPr>
            <a:r>
              <a:rPr lang="en-GB" dirty="0">
                <a:effectLst/>
                <a:latin typeface="Arial" panose="020B0604020202020204" pitchFamily="34" charset="0"/>
                <a:ea typeface="Calibri" panose="020F0502020204030204" pitchFamily="34" charset="0"/>
                <a:cs typeface="Times New Roman" panose="02020603050405020304" pitchFamily="18" charset="0"/>
              </a:rPr>
              <a:t>Share the worksheet with the class on the interactive white board and complete it together. Or if appropriate, ask pupils to complete it individually. </a:t>
            </a:r>
          </a:p>
          <a:p>
            <a:pPr algn="just">
              <a:lnSpc>
                <a:spcPct val="120000"/>
              </a:lnSpc>
              <a:spcAft>
                <a:spcPts val="600"/>
              </a:spcAft>
            </a:pPr>
            <a:r>
              <a:rPr lang="en-GB" dirty="0">
                <a:effectLst/>
                <a:latin typeface="Arial" panose="020B0604020202020204" pitchFamily="34" charset="0"/>
                <a:ea typeface="Calibri" panose="020F0502020204030204" pitchFamily="34" charset="0"/>
                <a:cs typeface="Times New Roman" panose="02020603050405020304" pitchFamily="18" charset="0"/>
              </a:rPr>
              <a:t>Alternatively, ask pupils to come up with their own quiz questions to test each other’s knowledge.</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Aft>
                <a:spcPts val="600"/>
              </a:spcAft>
            </a:pPr>
            <a:r>
              <a:rPr lang="en-GB"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Aft>
                <a:spcPts val="600"/>
              </a:spcAft>
            </a:pPr>
            <a:r>
              <a:rPr lang="en-GB" dirty="0">
                <a:effectLst/>
                <a:latin typeface="Arial" panose="020B0604020202020204" pitchFamily="34" charset="0"/>
                <a:ea typeface="Calibri" panose="020F0502020204030204" pitchFamily="34" charset="0"/>
                <a:cs typeface="Times New Roman" panose="02020603050405020304" pitchFamily="18" charset="0"/>
              </a:rPr>
              <a:t>You could also task pupils to create their own e-book or slide presentation about what they have learned under the headings of: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Times New Roman" panose="02020603050405020304" pitchFamily="18" charset="0"/>
              </a:rPr>
              <a:t>What are microbes?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Times New Roman" panose="02020603050405020304" pitchFamily="18" charset="0"/>
              </a:rPr>
              <a:t>Where do they live?</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Times New Roman" panose="02020603050405020304" pitchFamily="18" charset="0"/>
              </a:rPr>
              <a:t>Different types of microbes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600"/>
              </a:spcAft>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Times New Roman" panose="02020603050405020304" pitchFamily="18" charset="0"/>
              </a:rPr>
              <a:t>Photographs of their clay microbes and a description of what it is and what it does.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800" dirty="0"/>
          </a:p>
        </p:txBody>
      </p:sp>
      <p:pic>
        <p:nvPicPr>
          <p:cNvPr id="6" name="Picture 5" descr="An animated bacteria with one eye smiling">
            <a:extLst>
              <a:ext uri="{FF2B5EF4-FFF2-40B4-BE49-F238E27FC236}">
                <a16:creationId xmlns:a16="http://schemas.microsoft.com/office/drawing/2014/main" id="{0F60A2C1-F0D5-CC56-73D3-B85897DEDBF8}"/>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7629511" y="5355039"/>
            <a:ext cx="683658" cy="1366437"/>
          </a:xfrm>
          <a:prstGeom prst="rect">
            <a:avLst/>
          </a:prstGeom>
        </p:spPr>
      </p:pic>
    </p:spTree>
    <p:extLst>
      <p:ext uri="{BB962C8B-B14F-4D97-AF65-F5344CB8AC3E}">
        <p14:creationId xmlns:p14="http://schemas.microsoft.com/office/powerpoint/2010/main" val="147134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6C7C-52AD-432E-ACDD-F05E63DEA042}"/>
              </a:ext>
            </a:extLst>
          </p:cNvPr>
          <p:cNvSpPr>
            <a:spLocks noGrp="1"/>
          </p:cNvSpPr>
          <p:nvPr>
            <p:ph type="title"/>
          </p:nvPr>
        </p:nvSpPr>
        <p:spPr>
          <a:xfrm>
            <a:off x="202406" y="1827035"/>
            <a:ext cx="8739187" cy="2852737"/>
          </a:xfrm>
        </p:spPr>
        <p:txBody>
          <a:bodyPr/>
          <a:lstStyle/>
          <a:p>
            <a:r>
              <a:rPr lang="en-GB" b="1" dirty="0">
                <a:solidFill>
                  <a:schemeClr val="tx1"/>
                </a:solidFill>
              </a:rPr>
              <a:t>Learning Consolidation</a:t>
            </a:r>
          </a:p>
        </p:txBody>
      </p:sp>
      <p:sp>
        <p:nvSpPr>
          <p:cNvPr id="4" name="Footer Placeholder 3">
            <a:extLst>
              <a:ext uri="{FF2B5EF4-FFF2-40B4-BE49-F238E27FC236}">
                <a16:creationId xmlns:a16="http://schemas.microsoft.com/office/drawing/2014/main" id="{DC1A1B0E-3676-4C2D-A5F3-24266BE86144}"/>
              </a:ext>
            </a:extLst>
          </p:cNvPr>
          <p:cNvSpPr>
            <a:spLocks noGrp="1"/>
          </p:cNvSpPr>
          <p:nvPr>
            <p:ph type="ftr" sz="quarter" idx="11"/>
          </p:nvPr>
        </p:nvSpPr>
        <p:spPr/>
        <p:txBody>
          <a:bodyPr/>
          <a:lstStyle/>
          <a:p>
            <a:r>
              <a:rPr lang="en-GB" dirty="0">
                <a:solidFill>
                  <a:schemeClr val="tx1"/>
                </a:solidFill>
              </a:rPr>
              <a:t>e-Bug.eu</a:t>
            </a:r>
          </a:p>
        </p:txBody>
      </p:sp>
    </p:spTree>
    <p:extLst>
      <p:ext uri="{BB962C8B-B14F-4D97-AF65-F5344CB8AC3E}">
        <p14:creationId xmlns:p14="http://schemas.microsoft.com/office/powerpoint/2010/main" val="43897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BB40C8-A5A0-4085-A7AE-49F7C1DC46B2}"/>
              </a:ext>
            </a:extLst>
          </p:cNvPr>
          <p:cNvSpPr txBox="1">
            <a:spLocks noGrp="1"/>
          </p:cNvSpPr>
          <p:nvPr>
            <p:ph type="title" idx="4294967295"/>
          </p:nvPr>
        </p:nvSpPr>
        <p:spPr>
          <a:xfrm>
            <a:off x="323057" y="654537"/>
            <a:ext cx="8497885" cy="1077218"/>
          </a:xfrm>
          <a:prstGeom prst="rect">
            <a:avLst/>
          </a:prstGeom>
          <a:solidFill>
            <a:schemeClr val="lt1"/>
          </a:solidFill>
          <a:ln w="57150" cap="flat" cmpd="sng" algn="ctr">
            <a:solidFill>
              <a:schemeClr val="accent3"/>
            </a:solidFill>
            <a:prstDash val="solid"/>
            <a:miter lim="800000"/>
          </a:ln>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GB" sz="3200" b="1" i="0" u="none" strike="noStrike" kern="1200" cap="none" spc="0" normalizeH="0" baseline="0" noProof="0" dirty="0">
                <a:ln>
                  <a:noFill/>
                </a:ln>
                <a:solidFill>
                  <a:schemeClr val="dk1"/>
                </a:solidFill>
                <a:effectLst/>
                <a:uLnTx/>
                <a:uFillTx/>
                <a:latin typeface="Arial" panose="020B0604020202020204" pitchFamily="34" charset="0"/>
                <a:ea typeface="Calibri" panose="020F0502020204030204" pitchFamily="34" charset="0"/>
                <a:cs typeface="Times New Roman" panose="02020603050405020304" pitchFamily="18" charset="0"/>
              </a:rPr>
              <a:t>What are the three different types of microbes? </a:t>
            </a:r>
          </a:p>
        </p:txBody>
      </p:sp>
      <p:sp>
        <p:nvSpPr>
          <p:cNvPr id="6" name="Rectangle: Rounded Corners 5">
            <a:extLst>
              <a:ext uri="{FF2B5EF4-FFF2-40B4-BE49-F238E27FC236}">
                <a16:creationId xmlns:a16="http://schemas.microsoft.com/office/drawing/2014/main" id="{7DB419A8-C1BA-4461-8A56-0B015F1DD581}"/>
              </a:ext>
              <a:ext uri="{C183D7F6-B498-43B3-948B-1728B52AA6E4}">
                <adec:decorative xmlns:adec="http://schemas.microsoft.com/office/drawing/2017/decorative" val="1"/>
              </a:ext>
            </a:extLst>
          </p:cNvPr>
          <p:cNvSpPr/>
          <p:nvPr/>
        </p:nvSpPr>
        <p:spPr>
          <a:xfrm rot="5400000">
            <a:off x="529152" y="2403422"/>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descr="An animated round virus with spikes on its surface and an angry face">
            <a:extLst>
              <a:ext uri="{FF2B5EF4-FFF2-40B4-BE49-F238E27FC236}">
                <a16:creationId xmlns:a16="http://schemas.microsoft.com/office/drawing/2014/main" id="{1A27364D-B26B-4DF5-A33C-F55E8249E591}"/>
              </a:ext>
              <a:ext uri="{C183D7F6-B498-43B3-948B-1728B52AA6E4}">
                <adec:decorative xmlns:adec="http://schemas.microsoft.com/office/drawing/2017/decorative" val="0"/>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1124939" y="2428355"/>
            <a:ext cx="1286257" cy="1114852"/>
          </a:xfrm>
          <a:prstGeom prst="rect">
            <a:avLst/>
          </a:prstGeom>
          <a:noFill/>
          <a:ln>
            <a:noFill/>
          </a:ln>
          <a:extLst>
            <a:ext uri="{53640926-AAD7-44D8-BBD7-CCE9431645EC}">
              <a14:shadowObscured xmlns:a14="http://schemas.microsoft.com/office/drawing/2010/main"/>
            </a:ext>
          </a:extLst>
        </p:spPr>
      </p:pic>
      <p:sp>
        <p:nvSpPr>
          <p:cNvPr id="8" name="Text Box 2" descr="Virus">
            <a:extLst>
              <a:ext uri="{FF2B5EF4-FFF2-40B4-BE49-F238E27FC236}">
                <a16:creationId xmlns:a16="http://schemas.microsoft.com/office/drawing/2014/main" id="{33B48F99-A089-4A1F-9919-08933B523F21}"/>
              </a:ext>
            </a:extLst>
          </p:cNvPr>
          <p:cNvSpPr txBox="1">
            <a:spLocks noChangeArrowheads="1"/>
          </p:cNvSpPr>
          <p:nvPr/>
        </p:nvSpPr>
        <p:spPr bwMode="auto">
          <a:xfrm>
            <a:off x="830581" y="3822635"/>
            <a:ext cx="1874974" cy="36933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Times New Roman" panose="02020603050405020304" pitchFamily="18" charset="0"/>
              </a:rPr>
              <a:t>Viruses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FE6BFEA3-F3D4-42AC-A6A5-2C3F255B5F2D}"/>
              </a:ext>
              <a:ext uri="{C183D7F6-B498-43B3-948B-1728B52AA6E4}">
                <adec:decorative xmlns:adec="http://schemas.microsoft.com/office/drawing/2017/decorative" val="1"/>
              </a:ext>
            </a:extLst>
          </p:cNvPr>
          <p:cNvSpPr/>
          <p:nvPr/>
        </p:nvSpPr>
        <p:spPr>
          <a:xfrm rot="5400000">
            <a:off x="3177329" y="4037566"/>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Picture 10" descr="Three round bacteria baring teeth">
            <a:extLst>
              <a:ext uri="{FF2B5EF4-FFF2-40B4-BE49-F238E27FC236}">
                <a16:creationId xmlns:a16="http://schemas.microsoft.com/office/drawing/2014/main" id="{6D167A86-EEFA-4FA5-8FF5-6E8C7E825ACA}"/>
              </a:ext>
              <a:ext uri="{C183D7F6-B498-43B3-948B-1728B52AA6E4}">
                <adec:decorative xmlns:adec="http://schemas.microsoft.com/office/drawing/2017/decorative" val="0"/>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3741146" y="3983620"/>
            <a:ext cx="1715002" cy="1600723"/>
          </a:xfrm>
          <a:prstGeom prst="rect">
            <a:avLst/>
          </a:prstGeom>
          <a:noFill/>
          <a:ln>
            <a:noFill/>
          </a:ln>
          <a:extLst>
            <a:ext uri="{53640926-AAD7-44D8-BBD7-CCE9431645EC}">
              <a14:shadowObscured xmlns:a14="http://schemas.microsoft.com/office/drawing/2010/main"/>
            </a:ext>
          </a:extLst>
        </p:spPr>
      </p:pic>
      <p:sp>
        <p:nvSpPr>
          <p:cNvPr id="12" name="Text Box 2" descr="Bacteria">
            <a:extLst>
              <a:ext uri="{FF2B5EF4-FFF2-40B4-BE49-F238E27FC236}">
                <a16:creationId xmlns:a16="http://schemas.microsoft.com/office/drawing/2014/main" id="{D3860A56-D083-4C68-B446-B111DE0E5AC6}"/>
              </a:ext>
            </a:extLst>
          </p:cNvPr>
          <p:cNvSpPr txBox="1">
            <a:spLocks noChangeArrowheads="1"/>
          </p:cNvSpPr>
          <p:nvPr/>
        </p:nvSpPr>
        <p:spPr bwMode="auto">
          <a:xfrm>
            <a:off x="3468920" y="5597584"/>
            <a:ext cx="1893865"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Bacteria</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DB94E531-4695-47FE-9FC0-64D01ED11C87}"/>
              </a:ext>
              <a:ext uri="{C183D7F6-B498-43B3-948B-1728B52AA6E4}">
                <adec:decorative xmlns:adec="http://schemas.microsoft.com/office/drawing/2017/decorative" val="1"/>
              </a:ext>
            </a:extLst>
          </p:cNvPr>
          <p:cNvSpPr/>
          <p:nvPr/>
        </p:nvSpPr>
        <p:spPr>
          <a:xfrm rot="5400000">
            <a:off x="6045971" y="2403422"/>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5" name="Picture 14" descr="An animated fungus with multiple eyes smiling">
            <a:extLst>
              <a:ext uri="{FF2B5EF4-FFF2-40B4-BE49-F238E27FC236}">
                <a16:creationId xmlns:a16="http://schemas.microsoft.com/office/drawing/2014/main" id="{5901091D-FF3A-4D9C-9A67-1F4F948C4307}"/>
              </a:ext>
              <a:ext uri="{C183D7F6-B498-43B3-948B-1728B52AA6E4}">
                <adec:decorative xmlns:adec="http://schemas.microsoft.com/office/drawing/2017/decorative" val="0"/>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523864" y="2548321"/>
            <a:ext cx="1566312" cy="1233775"/>
          </a:xfrm>
          <a:prstGeom prst="rect">
            <a:avLst/>
          </a:prstGeom>
          <a:noFill/>
          <a:ln>
            <a:noFill/>
          </a:ln>
          <a:extLst>
            <a:ext uri="{53640926-AAD7-44D8-BBD7-CCE9431645EC}">
              <a14:shadowObscured xmlns:a14="http://schemas.microsoft.com/office/drawing/2010/main"/>
            </a:ext>
          </a:extLst>
        </p:spPr>
      </p:pic>
      <p:sp>
        <p:nvSpPr>
          <p:cNvPr id="16" name="Text Box 2" descr="Fungi">
            <a:extLst>
              <a:ext uri="{FF2B5EF4-FFF2-40B4-BE49-F238E27FC236}">
                <a16:creationId xmlns:a16="http://schemas.microsoft.com/office/drawing/2014/main" id="{D045ED35-B780-4AD9-BC23-6F4CBF2AFE97}"/>
              </a:ext>
            </a:extLst>
          </p:cNvPr>
          <p:cNvSpPr txBox="1">
            <a:spLocks noChangeArrowheads="1"/>
          </p:cNvSpPr>
          <p:nvPr/>
        </p:nvSpPr>
        <p:spPr bwMode="auto">
          <a:xfrm>
            <a:off x="6340449" y="3949106"/>
            <a:ext cx="1844866"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Fungi</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CF5124C-9D71-4C49-8415-F7A94336B66A}"/>
              </a:ext>
            </a:extLst>
          </p:cNvPr>
          <p:cNvSpPr>
            <a:spLocks noGrp="1"/>
          </p:cNvSpPr>
          <p:nvPr>
            <p:ph type="ftr" sz="quarter" idx="11"/>
          </p:nvPr>
        </p:nvSpPr>
        <p:spPr>
          <a:xfrm>
            <a:off x="830831" y="6356350"/>
            <a:ext cx="3086100" cy="1440000"/>
          </a:xfrm>
        </p:spPr>
        <p:txBody>
          <a:bodyPr/>
          <a:lstStyle/>
          <a:p>
            <a:r>
              <a:rPr lang="en-GB"/>
              <a:t>e-Bug.eu</a:t>
            </a:r>
            <a:endParaRPr lang="en-GB" dirty="0"/>
          </a:p>
        </p:txBody>
      </p:sp>
    </p:spTree>
    <p:extLst>
      <p:ext uri="{BB962C8B-B14F-4D97-AF65-F5344CB8AC3E}">
        <p14:creationId xmlns:p14="http://schemas.microsoft.com/office/powerpoint/2010/main" val="4033260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2A2A21-673B-4AA1-A325-397A44FE8BAF}"/>
              </a:ext>
            </a:extLst>
          </p:cNvPr>
          <p:cNvSpPr txBox="1">
            <a:spLocks noGrp="1"/>
          </p:cNvSpPr>
          <p:nvPr>
            <p:ph type="title" idx="4294967295"/>
          </p:nvPr>
        </p:nvSpPr>
        <p:spPr>
          <a:xfrm>
            <a:off x="542528" y="457455"/>
            <a:ext cx="8058944" cy="1569660"/>
          </a:xfrm>
          <a:prstGeom prst="rect">
            <a:avLst/>
          </a:prstGeom>
          <a:solidFill>
            <a:schemeClr val="lt1"/>
          </a:solidFill>
          <a:ln w="57150" cap="flat" cmpd="sng" algn="ctr">
            <a:solidFill>
              <a:schemeClr val="accent3"/>
            </a:solidFill>
            <a:prstDash val="solid"/>
            <a:miter lim="800000"/>
          </a:ln>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dk1"/>
                </a:solidFill>
                <a:effectLst/>
                <a:uLnTx/>
                <a:uFillTx/>
                <a:latin typeface="Arial" panose="020B0604020202020204" pitchFamily="34" charset="0"/>
                <a:ea typeface="+mn-ea"/>
                <a:cs typeface="Arial" panose="020B0604020202020204" pitchFamily="34" charset="0"/>
              </a:rPr>
              <a:t>Microbes can be beneficial to us e.g. yeast, can be used to make bread rise. What type of microbe is yeast?</a:t>
            </a:r>
          </a:p>
        </p:txBody>
      </p:sp>
      <p:sp>
        <p:nvSpPr>
          <p:cNvPr id="10" name="Rectangle: Rounded Corners 9">
            <a:extLst>
              <a:ext uri="{FF2B5EF4-FFF2-40B4-BE49-F238E27FC236}">
                <a16:creationId xmlns:a16="http://schemas.microsoft.com/office/drawing/2014/main" id="{1176815E-CF07-4C50-8609-F783153AA240}"/>
              </a:ext>
              <a:ext uri="{C183D7F6-B498-43B3-948B-1728B52AA6E4}">
                <adec:decorative xmlns:adec="http://schemas.microsoft.com/office/drawing/2017/decorative" val="1"/>
              </a:ext>
            </a:extLst>
          </p:cNvPr>
          <p:cNvSpPr/>
          <p:nvPr/>
        </p:nvSpPr>
        <p:spPr>
          <a:xfrm rot="5400000">
            <a:off x="2832630" y="2847903"/>
            <a:ext cx="3156499" cy="2687659"/>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Picture 10" descr="An animated fungus with multiple eyes smiling">
            <a:extLst>
              <a:ext uri="{FF2B5EF4-FFF2-40B4-BE49-F238E27FC236}">
                <a16:creationId xmlns:a16="http://schemas.microsoft.com/office/drawing/2014/main" id="{730013D2-FD63-45A3-BB42-566E292981E0}"/>
              </a:ext>
              <a:ext uri="{C183D7F6-B498-43B3-948B-1728B52AA6E4}">
                <adec:decorative xmlns:adec="http://schemas.microsoft.com/office/drawing/2017/decorative" val="0"/>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3372008" y="3122270"/>
            <a:ext cx="2138167" cy="1571699"/>
          </a:xfrm>
          <a:prstGeom prst="rect">
            <a:avLst/>
          </a:prstGeom>
          <a:noFill/>
          <a:ln>
            <a:noFill/>
          </a:ln>
          <a:extLst>
            <a:ext uri="{53640926-AAD7-44D8-BBD7-CCE9431645EC}">
              <a14:shadowObscured xmlns:a14="http://schemas.microsoft.com/office/drawing/2010/main"/>
            </a:ext>
          </a:extLst>
        </p:spPr>
      </p:pic>
      <p:sp>
        <p:nvSpPr>
          <p:cNvPr id="12" name="Text Box 2" descr="Fungi">
            <a:extLst>
              <a:ext uri="{FF2B5EF4-FFF2-40B4-BE49-F238E27FC236}">
                <a16:creationId xmlns:a16="http://schemas.microsoft.com/office/drawing/2014/main" id="{35E315E4-0C3B-405E-B1E2-2017C950CE36}"/>
              </a:ext>
            </a:extLst>
          </p:cNvPr>
          <p:cNvSpPr txBox="1">
            <a:spLocks noChangeArrowheads="1"/>
          </p:cNvSpPr>
          <p:nvPr/>
        </p:nvSpPr>
        <p:spPr bwMode="auto">
          <a:xfrm>
            <a:off x="3121629" y="4906722"/>
            <a:ext cx="2518420" cy="369333"/>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Fungus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CF5124C-9D71-4C49-8415-F7A94336B66A}"/>
              </a:ext>
            </a:extLst>
          </p:cNvPr>
          <p:cNvSpPr>
            <a:spLocks noGrp="1"/>
          </p:cNvSpPr>
          <p:nvPr>
            <p:ph type="ftr" sz="quarter" idx="11"/>
          </p:nvPr>
        </p:nvSpPr>
        <p:spPr>
          <a:xfrm>
            <a:off x="830831" y="6356350"/>
            <a:ext cx="3086100" cy="1440000"/>
          </a:xfrm>
        </p:spPr>
        <p:txBody>
          <a:bodyPr/>
          <a:lstStyle/>
          <a:p>
            <a:r>
              <a:rPr lang="en-GB"/>
              <a:t>e-Bug.eu</a:t>
            </a:r>
            <a:endParaRPr lang="en-GB" dirty="0"/>
          </a:p>
        </p:txBody>
      </p:sp>
    </p:spTree>
    <p:extLst>
      <p:ext uri="{BB962C8B-B14F-4D97-AF65-F5344CB8AC3E}">
        <p14:creationId xmlns:p14="http://schemas.microsoft.com/office/powerpoint/2010/main" val="662525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EC4A4D-1909-44C7-A21E-EF28C5042246}"/>
              </a:ext>
            </a:extLst>
          </p:cNvPr>
          <p:cNvSpPr>
            <a:spLocks noGrp="1"/>
          </p:cNvSpPr>
          <p:nvPr>
            <p:ph type="title" idx="4294967295"/>
          </p:nvPr>
        </p:nvSpPr>
        <p:spPr>
          <a:xfrm>
            <a:off x="323056" y="425015"/>
            <a:ext cx="8497885" cy="1569660"/>
          </a:xfrm>
          <a:prstGeom prst="rect">
            <a:avLst/>
          </a:prstGeom>
          <a:solidFill>
            <a:schemeClr val="lt1"/>
          </a:solidFill>
          <a:ln w="57150" cap="flat" cmpd="sng" algn="ctr">
            <a:solidFill>
              <a:schemeClr val="accent3"/>
            </a:solidFill>
            <a:prstDash val="solid"/>
            <a:miter lim="800000"/>
          </a:ln>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dk1"/>
                </a:solidFill>
                <a:effectLst/>
                <a:uLnTx/>
                <a:uFillTx/>
                <a:latin typeface="Arial" panose="020B0604020202020204" pitchFamily="34" charset="0"/>
                <a:ea typeface="+mn-ea"/>
                <a:cs typeface="Arial" panose="020B0604020202020204" pitchFamily="34" charset="0"/>
              </a:rPr>
              <a:t>Microbes are invisible to the naked eye and come in different shapes and sizes.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dk1"/>
                </a:solidFill>
                <a:effectLst/>
                <a:uLnTx/>
                <a:uFillTx/>
                <a:latin typeface="Arial" panose="020B0604020202020204" pitchFamily="34" charset="0"/>
                <a:ea typeface="+mn-ea"/>
                <a:cs typeface="Arial" panose="020B0604020202020204" pitchFamily="34" charset="0"/>
              </a:rPr>
              <a:t> True or False? </a:t>
            </a:r>
          </a:p>
        </p:txBody>
      </p:sp>
      <p:sp>
        <p:nvSpPr>
          <p:cNvPr id="3" name="TextBox 2">
            <a:extLst>
              <a:ext uri="{FF2B5EF4-FFF2-40B4-BE49-F238E27FC236}">
                <a16:creationId xmlns:a16="http://schemas.microsoft.com/office/drawing/2014/main" id="{BD2B5C41-ECFF-49B5-8CCE-58DC1D979F49}"/>
              </a:ext>
            </a:extLst>
          </p:cNvPr>
          <p:cNvSpPr txBox="1"/>
          <p:nvPr/>
        </p:nvSpPr>
        <p:spPr>
          <a:xfrm>
            <a:off x="323056" y="2934766"/>
            <a:ext cx="3057525" cy="1015663"/>
          </a:xfrm>
          <a:prstGeom prst="rect">
            <a:avLst/>
          </a:prstGeom>
          <a:noFill/>
        </p:spPr>
        <p:txBody>
          <a:bodyPr wrap="square" rtlCol="0">
            <a:spAutoFit/>
          </a:bodyPr>
          <a:lstStyle/>
          <a:p>
            <a:r>
              <a:rPr lang="en-GB" sz="6000" b="1" dirty="0">
                <a:latin typeface="Arial" panose="020B0604020202020204" pitchFamily="34" charset="0"/>
                <a:cs typeface="Arial" panose="020B0604020202020204" pitchFamily="34" charset="0"/>
              </a:rPr>
              <a:t>True</a:t>
            </a:r>
          </a:p>
        </p:txBody>
      </p:sp>
      <p:pic>
        <p:nvPicPr>
          <p:cNvPr id="9" name="Picture 8" descr="Microscope image of penicillium ">
            <a:extLst>
              <a:ext uri="{FF2B5EF4-FFF2-40B4-BE49-F238E27FC236}">
                <a16:creationId xmlns:a16="http://schemas.microsoft.com/office/drawing/2014/main" id="{12E5A884-C900-415D-B09C-493F5C065B4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516187" y="2478232"/>
            <a:ext cx="1463675" cy="1463675"/>
          </a:xfrm>
          <a:prstGeom prst="rect">
            <a:avLst/>
          </a:prstGeom>
        </p:spPr>
      </p:pic>
      <p:pic>
        <p:nvPicPr>
          <p:cNvPr id="12" name="Picture 11" descr="Microscope image of virus">
            <a:extLst>
              <a:ext uri="{FF2B5EF4-FFF2-40B4-BE49-F238E27FC236}">
                <a16:creationId xmlns:a16="http://schemas.microsoft.com/office/drawing/2014/main" id="{888F0FFC-A802-4F85-A807-D7D25FA32D1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70275" y="2507759"/>
            <a:ext cx="1404620" cy="1404620"/>
          </a:xfrm>
          <a:prstGeom prst="rect">
            <a:avLst/>
          </a:prstGeom>
        </p:spPr>
      </p:pic>
      <p:pic>
        <p:nvPicPr>
          <p:cNvPr id="10" name="Picture 9" descr="Microscope image of microbes">
            <a:extLst>
              <a:ext uri="{FF2B5EF4-FFF2-40B4-BE49-F238E27FC236}">
                <a16:creationId xmlns:a16="http://schemas.microsoft.com/office/drawing/2014/main" id="{9A307D91-0008-4BC4-9270-0D8ABE48E75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681127" y="2486754"/>
            <a:ext cx="1463675" cy="1463675"/>
          </a:xfrm>
          <a:prstGeom prst="rect">
            <a:avLst/>
          </a:prstGeom>
        </p:spPr>
      </p:pic>
      <p:pic>
        <p:nvPicPr>
          <p:cNvPr id="11" name="Picture 10" descr="Microscope image of microbes">
            <a:extLst>
              <a:ext uri="{FF2B5EF4-FFF2-40B4-BE49-F238E27FC236}">
                <a16:creationId xmlns:a16="http://schemas.microsoft.com/office/drawing/2014/main" id="{6A0A6757-C15B-44A8-9723-61FCCD84757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357266" y="2486754"/>
            <a:ext cx="1463675" cy="1463675"/>
          </a:xfrm>
          <a:prstGeom prst="rect">
            <a:avLst/>
          </a:prstGeom>
        </p:spPr>
      </p:pic>
      <p:sp>
        <p:nvSpPr>
          <p:cNvPr id="8" name="Rectangle: Rounded Corners 7">
            <a:extLst>
              <a:ext uri="{FF2B5EF4-FFF2-40B4-BE49-F238E27FC236}">
                <a16:creationId xmlns:a16="http://schemas.microsoft.com/office/drawing/2014/main" id="{628A9152-6FBF-49EE-86E3-D8EF2BCE4CD5}"/>
              </a:ext>
            </a:extLst>
          </p:cNvPr>
          <p:cNvSpPr/>
          <p:nvPr/>
        </p:nvSpPr>
        <p:spPr>
          <a:xfrm>
            <a:off x="487931" y="4247471"/>
            <a:ext cx="8031832" cy="15696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3000" dirty="0">
                <a:solidFill>
                  <a:schemeClr val="tx1"/>
                </a:solidFill>
                <a:latin typeface="Arial" panose="020B0604020202020204" pitchFamily="34" charset="0"/>
                <a:cs typeface="Arial" panose="020B0604020202020204" pitchFamily="34" charset="0"/>
              </a:rPr>
              <a:t>Microbes are tiny living things that are all around us; most of these are too small to be seen with our naked eyes.</a:t>
            </a:r>
          </a:p>
        </p:txBody>
      </p:sp>
      <p:sp>
        <p:nvSpPr>
          <p:cNvPr id="4" name="Footer Placeholder 3">
            <a:extLst>
              <a:ext uri="{FF2B5EF4-FFF2-40B4-BE49-F238E27FC236}">
                <a16:creationId xmlns:a16="http://schemas.microsoft.com/office/drawing/2014/main" id="{6CF5124C-9D71-4C49-8415-F7A94336B66A}"/>
              </a:ext>
            </a:extLst>
          </p:cNvPr>
          <p:cNvSpPr>
            <a:spLocks noGrp="1"/>
          </p:cNvSpPr>
          <p:nvPr>
            <p:ph type="ftr" sz="quarter" idx="11"/>
          </p:nvPr>
        </p:nvSpPr>
        <p:spPr>
          <a:xfrm>
            <a:off x="830831" y="6356350"/>
            <a:ext cx="3086100" cy="1440000"/>
          </a:xfrm>
        </p:spPr>
        <p:txBody>
          <a:bodyPr/>
          <a:lstStyle/>
          <a:p>
            <a:r>
              <a:rPr lang="en-GB" dirty="0"/>
              <a:t>e-Bug.eu</a:t>
            </a:r>
          </a:p>
        </p:txBody>
      </p:sp>
    </p:spTree>
    <p:extLst>
      <p:ext uri="{BB962C8B-B14F-4D97-AF65-F5344CB8AC3E}">
        <p14:creationId xmlns:p14="http://schemas.microsoft.com/office/powerpoint/2010/main" val="40738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1325563"/>
          </a:xfrm>
        </p:spPr>
        <p:txBody>
          <a:bodyPr/>
          <a:lstStyle/>
          <a:p>
            <a:pPr algn="ctr"/>
            <a:r>
              <a:rPr lang="en-GB" b="1" dirty="0"/>
              <a:t>Northern Ireland 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628650" y="1597025"/>
            <a:ext cx="7886700" cy="4351338"/>
          </a:xfrm>
        </p:spPr>
        <p:txBody>
          <a:bodyPr>
            <a:noAutofit/>
          </a:bodyPr>
          <a:lstStyle/>
          <a:p>
            <a:pPr marL="0" indent="0">
              <a:lnSpc>
                <a:spcPct val="120000"/>
              </a:lnSpc>
              <a:spcBef>
                <a:spcPts val="200"/>
              </a:spcBef>
              <a:buNone/>
            </a:pPr>
            <a:r>
              <a:rPr lang="en-GB" sz="2200" b="1" dirty="0">
                <a:effectLst/>
                <a:latin typeface="Arial" panose="020B0604020202020204" pitchFamily="34" charset="0"/>
                <a:ea typeface="Calibri" panose="020F0502020204030204" pitchFamily="34" charset="0"/>
                <a:cs typeface="Times New Roman" panose="02020603050405020304" pitchFamily="18" charset="0"/>
              </a:rPr>
              <a:t>Curriculum Key Elements</a:t>
            </a:r>
            <a:endParaRPr lang="en-US" sz="22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2200" dirty="0">
                <a:effectLst/>
                <a:latin typeface="Arial" panose="020B0604020202020204" pitchFamily="34" charset="0"/>
                <a:ea typeface="Calibri" panose="020F0502020204030204" pitchFamily="34" charset="0"/>
                <a:cs typeface="Arial" panose="020B0604020202020204" pitchFamily="34" charset="0"/>
              </a:rPr>
              <a:t>Personal Health and Moral Character</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20000"/>
              </a:lnSpc>
              <a:spcBef>
                <a:spcPts val="200"/>
              </a:spcBef>
              <a:buNone/>
            </a:pPr>
            <a:r>
              <a:rPr lang="en-GB" sz="2200" b="1" dirty="0">
                <a:effectLst/>
                <a:latin typeface="Arial" panose="020B0604020202020204" pitchFamily="34" charset="0"/>
                <a:ea typeface="Calibri" panose="020F0502020204030204" pitchFamily="34" charset="0"/>
                <a:cs typeface="Times New Roman" panose="02020603050405020304" pitchFamily="18" charset="0"/>
              </a:rPr>
              <a:t>Curriculum Skills</a:t>
            </a:r>
            <a:endParaRPr lang="en-US" sz="22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2200" dirty="0">
                <a:effectLst/>
                <a:latin typeface="Arial" panose="020B0604020202020204" pitchFamily="34" charset="0"/>
                <a:ea typeface="Calibri" panose="020F0502020204030204" pitchFamily="34" charset="0"/>
                <a:cs typeface="Arial" panose="020B0604020202020204" pitchFamily="34" charset="0"/>
              </a:rPr>
              <a:t>Communication</a:t>
            </a:r>
            <a:r>
              <a:rPr lang="en-US" sz="2200" dirty="0">
                <a:ea typeface="Calibri" panose="020F0502020204030204" pitchFamily="34" charset="0"/>
                <a:cs typeface="Times New Roman" panose="02020603050405020304" pitchFamily="18" charset="0"/>
              </a:rPr>
              <a:t>, </a:t>
            </a:r>
            <a:r>
              <a:rPr lang="en-GB" sz="2200" dirty="0">
                <a:effectLst/>
                <a:latin typeface="Arial" panose="020B0604020202020204" pitchFamily="34" charset="0"/>
                <a:ea typeface="Calibri" panose="020F0502020204030204" pitchFamily="34" charset="0"/>
                <a:cs typeface="Arial" panose="020B0604020202020204" pitchFamily="34" charset="0"/>
              </a:rPr>
              <a:t>Managing Information, Thinking, Problem Solving and Decision Making, Working with Others</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20000"/>
              </a:lnSpc>
              <a:spcBef>
                <a:spcPts val="200"/>
              </a:spcBef>
              <a:buNone/>
            </a:pPr>
            <a:r>
              <a:rPr lang="en-GB" sz="2200" b="1" dirty="0">
                <a:effectLst/>
                <a:latin typeface="Arial" panose="020B0604020202020204" pitchFamily="34" charset="0"/>
                <a:ea typeface="Calibri" panose="020F0502020204030204" pitchFamily="34" charset="0"/>
                <a:cs typeface="Times New Roman" panose="02020603050405020304" pitchFamily="18" charset="0"/>
              </a:rPr>
              <a:t>Curriculum Areas of Learning</a:t>
            </a:r>
            <a:endParaRPr lang="en-US" sz="22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2200" dirty="0">
                <a:effectLst/>
                <a:latin typeface="Arial" panose="020B0604020202020204" pitchFamily="34" charset="0"/>
                <a:ea typeface="Calibri" panose="020F0502020204030204" pitchFamily="34" charset="0"/>
                <a:cs typeface="Arial" panose="020B0604020202020204" pitchFamily="34" charset="0"/>
              </a:rPr>
              <a:t>Personal Development and Mutual </a:t>
            </a:r>
            <a:r>
              <a:rPr lang="en-GB" sz="2200" dirty="0" err="1">
                <a:effectLst/>
                <a:latin typeface="Arial" panose="020B0604020202020204" pitchFamily="34" charset="0"/>
                <a:ea typeface="Calibri" panose="020F0502020204030204" pitchFamily="34" charset="0"/>
                <a:cs typeface="Arial" panose="020B0604020202020204" pitchFamily="34" charset="0"/>
              </a:rPr>
              <a:t>Understandi</a:t>
            </a:r>
            <a:r>
              <a:rPr lang="en-GB" sz="2200" dirty="0">
                <a:effectLst/>
                <a:latin typeface="Arial" panose="020B0604020202020204" pitchFamily="34" charset="0"/>
                <a:ea typeface="Calibri" panose="020F0502020204030204" pitchFamily="34" charset="0"/>
                <a:cs typeface="Arial" panose="020B0604020202020204" pitchFamily="34" charset="0"/>
              </a:rPr>
              <a:t>(PDMU)</a:t>
            </a:r>
            <a:r>
              <a:rPr lang="en-US" sz="2200" dirty="0">
                <a:ea typeface="Calibri" panose="020F0502020204030204" pitchFamily="34" charset="0"/>
                <a:cs typeface="Times New Roman" panose="02020603050405020304" pitchFamily="18" charset="0"/>
              </a:rPr>
              <a:t>, </a:t>
            </a:r>
            <a:r>
              <a:rPr lang="en-GB" sz="2200" dirty="0">
                <a:effectLst/>
                <a:latin typeface="Arial" panose="020B0604020202020204" pitchFamily="34" charset="0"/>
                <a:ea typeface="Calibri" panose="020F0502020204030204" pitchFamily="34" charset="0"/>
                <a:cs typeface="Arial" panose="020B0604020202020204" pitchFamily="34" charset="0"/>
              </a:rPr>
              <a:t>The World Around Us (TWAU)</a:t>
            </a:r>
            <a:r>
              <a:rPr lang="en-US" sz="2200" dirty="0">
                <a:ea typeface="Calibri" panose="020F0502020204030204" pitchFamily="34" charset="0"/>
                <a:cs typeface="Times New Roman" panose="02020603050405020304" pitchFamily="18" charset="0"/>
              </a:rPr>
              <a:t>, </a:t>
            </a:r>
            <a:r>
              <a:rPr lang="en-GB" sz="2200" dirty="0">
                <a:effectLst/>
                <a:latin typeface="Arial" panose="020B0604020202020204" pitchFamily="34" charset="0"/>
                <a:ea typeface="Calibri" panose="020F0502020204030204" pitchFamily="34" charset="0"/>
              </a:rPr>
              <a:t>The Arts</a:t>
            </a:r>
            <a:r>
              <a:rPr lang="en-GB" sz="1400" dirty="0"/>
              <a:t>	 </a:t>
            </a: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458704" y="0"/>
            <a:ext cx="7886700" cy="1325563"/>
          </a:xfrm>
        </p:spPr>
        <p:txBody>
          <a:bodyPr>
            <a:normAutofit/>
          </a:bodyPr>
          <a:lstStyle/>
          <a:p>
            <a:pPr algn="ctr"/>
            <a:r>
              <a:rPr lang="en-GB" sz="3500" b="1" dirty="0"/>
              <a:t>What are Microbes?</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397042" y="1315392"/>
            <a:ext cx="8010024" cy="73969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dirty="0">
                <a:solidFill>
                  <a:srgbClr val="2E276A"/>
                </a:solidFill>
                <a:latin typeface="Arial" panose="020B0604020202020204" pitchFamily="34" charset="0"/>
                <a:cs typeface="Arial" panose="020B0604020202020204" pitchFamily="34" charset="0"/>
              </a:rPr>
              <a:t>Microbes are tiny living things that are all around us; most of these are too small to be seen with our naked eyes.</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397042" y="2350474"/>
            <a:ext cx="8010024" cy="9991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GB" sz="2000" dirty="0">
                <a:solidFill>
                  <a:schemeClr val="tx1"/>
                </a:solidFill>
                <a:latin typeface="Arial" panose="020B0604020202020204" pitchFamily="34" charset="0"/>
                <a:cs typeface="Arial" panose="020B0604020202020204" pitchFamily="34" charset="0"/>
              </a:rPr>
              <a:t>Some illnesses called infections, are caused by these tiny living things called microbes and there are three different types of microbes: viruses, bacteria and fungi. </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397042" y="3557695"/>
            <a:ext cx="8010024" cy="10072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GB" sz="2000" dirty="0">
                <a:solidFill>
                  <a:schemeClr val="tx1"/>
                </a:solidFill>
                <a:latin typeface="Arial" panose="020B0604020202020204" pitchFamily="34" charset="0"/>
                <a:cs typeface="Arial" panose="020B0604020202020204" pitchFamily="34" charset="0"/>
              </a:rPr>
              <a:t>Some microbes make us ill, there are also useful microbes, for example, bacteria help to make foods like yoghurt, and fungi like yeast help make bread, while other fungi are used as medicines. </a:t>
            </a:r>
          </a:p>
        </p:txBody>
      </p:sp>
      <p:sp>
        <p:nvSpPr>
          <p:cNvPr id="9" name="Rectangle: Rounded Corners 8">
            <a:extLst>
              <a:ext uri="{FF2B5EF4-FFF2-40B4-BE49-F238E27FC236}">
                <a16:creationId xmlns:a16="http://schemas.microsoft.com/office/drawing/2014/main" id="{35DDEF6B-21C5-4576-9770-F0AB753BF963}"/>
              </a:ext>
            </a:extLst>
          </p:cNvPr>
          <p:cNvSpPr/>
          <p:nvPr/>
        </p:nvSpPr>
        <p:spPr>
          <a:xfrm>
            <a:off x="397042" y="4860373"/>
            <a:ext cx="8010024" cy="128791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GB" sz="2000" dirty="0">
                <a:solidFill>
                  <a:schemeClr val="tx1"/>
                </a:solidFill>
                <a:latin typeface="Arial" panose="020B0604020202020204" pitchFamily="34" charset="0"/>
                <a:cs typeface="Arial" panose="020B0604020202020204" pitchFamily="34" charset="0"/>
              </a:rPr>
              <a:t>Microbes can be found EVERYWHERE: floating around in the air we breathe, on the food we eat, on the surface of our bodies, in our mouth, nose and gut/tummy, most of these are not harmful and some are good for us.</a:t>
            </a:r>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B44C-5EBC-4A01-AFA0-43329DC5050D}"/>
              </a:ext>
            </a:extLst>
          </p:cNvPr>
          <p:cNvSpPr>
            <a:spLocks noGrp="1"/>
          </p:cNvSpPr>
          <p:nvPr>
            <p:ph type="title"/>
          </p:nvPr>
        </p:nvSpPr>
        <p:spPr>
          <a:xfrm>
            <a:off x="309563" y="2002631"/>
            <a:ext cx="7886700" cy="2852737"/>
          </a:xfrm>
        </p:spPr>
        <p:txBody>
          <a:bodyPr>
            <a:normAutofit/>
          </a:bodyPr>
          <a:lstStyle/>
          <a:p>
            <a:r>
              <a:rPr lang="en-GB" sz="6500" b="1" dirty="0">
                <a:solidFill>
                  <a:schemeClr val="tx1"/>
                </a:solidFill>
              </a:rPr>
              <a:t>Main Activity: </a:t>
            </a:r>
            <a:br>
              <a:rPr lang="en-GB" sz="6500" b="1" dirty="0">
                <a:solidFill>
                  <a:schemeClr val="tx1"/>
                </a:solidFill>
              </a:rPr>
            </a:br>
            <a:r>
              <a:rPr lang="en-GB" sz="6500" b="1" dirty="0">
                <a:solidFill>
                  <a:schemeClr val="tx1"/>
                </a:solidFill>
              </a:rPr>
              <a:t>Modelling Microbes</a:t>
            </a:r>
          </a:p>
        </p:txBody>
      </p:sp>
      <p:sp>
        <p:nvSpPr>
          <p:cNvPr id="4" name="Footer Placeholder 3">
            <a:extLst>
              <a:ext uri="{FF2B5EF4-FFF2-40B4-BE49-F238E27FC236}">
                <a16:creationId xmlns:a16="http://schemas.microsoft.com/office/drawing/2014/main" id="{8FF252C7-B5AF-4E0C-9F41-749813CD1A12}"/>
              </a:ext>
            </a:extLst>
          </p:cNvPr>
          <p:cNvSpPr>
            <a:spLocks noGrp="1"/>
          </p:cNvSpPr>
          <p:nvPr>
            <p:ph type="ftr" sz="quarter" idx="11"/>
          </p:nvPr>
        </p:nvSpPr>
        <p:spPr/>
        <p:txBody>
          <a:bodyPr/>
          <a:lstStyle/>
          <a:p>
            <a:r>
              <a:rPr lang="en-GB" dirty="0">
                <a:solidFill>
                  <a:schemeClr val="tx1"/>
                </a:solidFill>
              </a:rPr>
              <a:t>e-Bug.eu</a:t>
            </a:r>
          </a:p>
        </p:txBody>
      </p:sp>
    </p:spTree>
    <p:extLst>
      <p:ext uri="{BB962C8B-B14F-4D97-AF65-F5344CB8AC3E}">
        <p14:creationId xmlns:p14="http://schemas.microsoft.com/office/powerpoint/2010/main" val="241006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4FEEA122-B613-864E-A8AA-2117C1161133}"/>
              </a:ext>
            </a:extLst>
          </p:cNvPr>
          <p:cNvSpPr>
            <a:spLocks noGrp="1"/>
          </p:cNvSpPr>
          <p:nvPr>
            <p:ph type="ctrTitle"/>
          </p:nvPr>
        </p:nvSpPr>
        <p:spPr/>
        <p:txBody>
          <a:bodyPr/>
          <a:lstStyle/>
          <a:p>
            <a:r>
              <a:rPr lang="en-US" dirty="0"/>
              <a:t>=</a:t>
            </a:r>
          </a:p>
        </p:txBody>
      </p:sp>
      <p:sp>
        <p:nvSpPr>
          <p:cNvPr id="31" name="Subtitle 30">
            <a:extLst>
              <a:ext uri="{FF2B5EF4-FFF2-40B4-BE49-F238E27FC236}">
                <a16:creationId xmlns:a16="http://schemas.microsoft.com/office/drawing/2014/main" id="{D14AA85E-1DC0-C141-A808-F61949A62030}"/>
              </a:ext>
            </a:extLst>
          </p:cNvPr>
          <p:cNvSpPr>
            <a:spLocks noGrp="1"/>
          </p:cNvSpPr>
          <p:nvPr>
            <p:ph type="subTitle" idx="1"/>
          </p:nvPr>
        </p:nvSpPr>
        <p:spPr/>
        <p:txBody>
          <a:bodyPr/>
          <a:lstStyle/>
          <a:p>
            <a:endParaRPr lang="en-US"/>
          </a:p>
        </p:txBody>
      </p:sp>
      <p:sp>
        <p:nvSpPr>
          <p:cNvPr id="2" name="Rectangle 1">
            <a:extLst>
              <a:ext uri="{FF2B5EF4-FFF2-40B4-BE49-F238E27FC236}">
                <a16:creationId xmlns:a16="http://schemas.microsoft.com/office/drawing/2014/main" id="{8AD66C13-201A-5645-B914-252128D16F7F}"/>
              </a:ext>
              <a:ext uri="{C183D7F6-B498-43B3-948B-1728B52AA6E4}">
                <adec:decorative xmlns:adec="http://schemas.microsoft.com/office/drawing/2017/decorative" val="1"/>
              </a:ext>
            </a:extLst>
          </p:cNvPr>
          <p:cNvSpPr/>
          <p:nvPr/>
        </p:nvSpPr>
        <p:spPr>
          <a:xfrm>
            <a:off x="-73479" y="0"/>
            <a:ext cx="9290957" cy="6857999"/>
          </a:xfrm>
          <a:prstGeom prst="rect">
            <a:avLst/>
          </a:prstGeom>
          <a:solidFill>
            <a:srgbClr val="86B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D1F31DC2-DDB0-074F-847F-611A5D5EA2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9062" y="1041797"/>
            <a:ext cx="8905875" cy="4895850"/>
          </a:xfrm>
          <a:prstGeom prst="rect">
            <a:avLst/>
          </a:prstGeom>
        </p:spPr>
      </p:pic>
      <p:pic>
        <p:nvPicPr>
          <p:cNvPr id="10" name="Picture 9">
            <a:extLst>
              <a:ext uri="{FF2B5EF4-FFF2-40B4-BE49-F238E27FC236}">
                <a16:creationId xmlns:a16="http://schemas.microsoft.com/office/drawing/2014/main" id="{91EF4F40-FB62-42B5-A605-68C1783D422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48214" y="1671076"/>
            <a:ext cx="8647570" cy="4266571"/>
          </a:xfrm>
          <a:prstGeom prst="rect">
            <a:avLst/>
          </a:prstGeom>
        </p:spPr>
      </p:pic>
      <p:sp>
        <p:nvSpPr>
          <p:cNvPr id="11" name="TextBox 10">
            <a:extLst>
              <a:ext uri="{FF2B5EF4-FFF2-40B4-BE49-F238E27FC236}">
                <a16:creationId xmlns:a16="http://schemas.microsoft.com/office/drawing/2014/main" id="{6CEB74DF-B300-41F4-B6B8-2BFB096D3C3F}"/>
              </a:ext>
            </a:extLst>
          </p:cNvPr>
          <p:cNvSpPr txBox="1"/>
          <p:nvPr/>
        </p:nvSpPr>
        <p:spPr>
          <a:xfrm>
            <a:off x="457660" y="2167866"/>
            <a:ext cx="2307786" cy="1015663"/>
          </a:xfrm>
          <a:prstGeom prst="rect">
            <a:avLst/>
          </a:prstGeom>
          <a:noFill/>
        </p:spPr>
        <p:txBody>
          <a:bodyPr wrap="square" rtlCol="0">
            <a:spAutoFit/>
          </a:bodyPr>
          <a:lstStyle/>
          <a:p>
            <a:pPr defTabSz="914400"/>
            <a:r>
              <a:rPr lang="en-GB" sz="2000" dirty="0">
                <a:solidFill>
                  <a:schemeClr val="bg1"/>
                </a:solidFill>
                <a:latin typeface="Raleway" panose="020B0503030101060003" pitchFamily="34" charset="0"/>
              </a:rPr>
              <a:t>1. Shape your microbe using modelling clay</a:t>
            </a:r>
          </a:p>
        </p:txBody>
      </p:sp>
      <p:sp>
        <p:nvSpPr>
          <p:cNvPr id="13" name="TextBox 12">
            <a:extLst>
              <a:ext uri="{FF2B5EF4-FFF2-40B4-BE49-F238E27FC236}">
                <a16:creationId xmlns:a16="http://schemas.microsoft.com/office/drawing/2014/main" id="{3644E92B-159E-4167-8339-3E24E959190C}"/>
              </a:ext>
            </a:extLst>
          </p:cNvPr>
          <p:cNvSpPr txBox="1"/>
          <p:nvPr/>
        </p:nvSpPr>
        <p:spPr>
          <a:xfrm>
            <a:off x="2740214" y="2167866"/>
            <a:ext cx="1639244" cy="1015663"/>
          </a:xfrm>
          <a:prstGeom prst="rect">
            <a:avLst/>
          </a:prstGeom>
          <a:noFill/>
        </p:spPr>
        <p:txBody>
          <a:bodyPr wrap="square" rtlCol="0">
            <a:spAutoFit/>
          </a:bodyPr>
          <a:lstStyle/>
          <a:p>
            <a:pPr defTabSz="914400"/>
            <a:r>
              <a:rPr lang="en-GB" sz="2000" dirty="0">
                <a:solidFill>
                  <a:schemeClr val="bg1"/>
                </a:solidFill>
                <a:latin typeface="Raleway" panose="020B0503030101060003" pitchFamily="34" charset="0"/>
              </a:rPr>
              <a:t>2. Place onto a Petri dish</a:t>
            </a:r>
          </a:p>
        </p:txBody>
      </p:sp>
      <p:sp>
        <p:nvSpPr>
          <p:cNvPr id="15" name="TextBox 14">
            <a:extLst>
              <a:ext uri="{FF2B5EF4-FFF2-40B4-BE49-F238E27FC236}">
                <a16:creationId xmlns:a16="http://schemas.microsoft.com/office/drawing/2014/main" id="{A19BCF4B-13CF-47F0-B1F9-A8A2E8EBB353}"/>
              </a:ext>
            </a:extLst>
          </p:cNvPr>
          <p:cNvSpPr txBox="1"/>
          <p:nvPr/>
        </p:nvSpPr>
        <p:spPr>
          <a:xfrm>
            <a:off x="4571999" y="2129346"/>
            <a:ext cx="1903761" cy="1323439"/>
          </a:xfrm>
          <a:prstGeom prst="rect">
            <a:avLst/>
          </a:prstGeom>
          <a:noFill/>
        </p:spPr>
        <p:txBody>
          <a:bodyPr wrap="square" rtlCol="0">
            <a:spAutoFit/>
          </a:bodyPr>
          <a:lstStyle/>
          <a:p>
            <a:pPr defTabSz="914400"/>
            <a:r>
              <a:rPr lang="en-GB" sz="2000" dirty="0">
                <a:solidFill>
                  <a:schemeClr val="bg1"/>
                </a:solidFill>
                <a:latin typeface="Raleway" panose="020B0503030101060003" pitchFamily="34" charset="0"/>
              </a:rPr>
              <a:t>3. Write the name of your microbe on your Petri dish</a:t>
            </a:r>
          </a:p>
        </p:txBody>
      </p:sp>
      <p:sp>
        <p:nvSpPr>
          <p:cNvPr id="16" name="TextBox 15">
            <a:extLst>
              <a:ext uri="{FF2B5EF4-FFF2-40B4-BE49-F238E27FC236}">
                <a16:creationId xmlns:a16="http://schemas.microsoft.com/office/drawing/2014/main" id="{9E8A6546-FF32-4FA6-B670-B90F3A945DCD}"/>
              </a:ext>
            </a:extLst>
          </p:cNvPr>
          <p:cNvSpPr txBox="1"/>
          <p:nvPr/>
        </p:nvSpPr>
        <p:spPr>
          <a:xfrm>
            <a:off x="6318681" y="2105560"/>
            <a:ext cx="2040855" cy="707886"/>
          </a:xfrm>
          <a:prstGeom prst="rect">
            <a:avLst/>
          </a:prstGeom>
          <a:noFill/>
        </p:spPr>
        <p:txBody>
          <a:bodyPr wrap="square" rtlCol="0">
            <a:spAutoFit/>
          </a:bodyPr>
          <a:lstStyle/>
          <a:p>
            <a:pPr defTabSz="914400"/>
            <a:r>
              <a:rPr lang="en-GB" sz="2000" dirty="0">
                <a:solidFill>
                  <a:schemeClr val="bg1"/>
                </a:solidFill>
                <a:latin typeface="Raleway" panose="020B0503030101060003" pitchFamily="34" charset="0"/>
              </a:rPr>
              <a:t>4. Take your Petri dish home</a:t>
            </a:r>
          </a:p>
        </p:txBody>
      </p:sp>
    </p:spTree>
    <p:extLst>
      <p:ext uri="{BB962C8B-B14F-4D97-AF65-F5344CB8AC3E}">
        <p14:creationId xmlns:p14="http://schemas.microsoft.com/office/powerpoint/2010/main" val="40579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765D-26A7-4AFA-923B-01789B63936F}"/>
              </a:ext>
            </a:extLst>
          </p:cNvPr>
          <p:cNvSpPr>
            <a:spLocks noGrp="1"/>
          </p:cNvSpPr>
          <p:nvPr>
            <p:ph type="title"/>
          </p:nvPr>
        </p:nvSpPr>
        <p:spPr>
          <a:xfrm>
            <a:off x="471488" y="1690689"/>
            <a:ext cx="7886700" cy="2852737"/>
          </a:xfrm>
        </p:spPr>
        <p:txBody>
          <a:bodyPr>
            <a:normAutofit/>
          </a:bodyPr>
          <a:lstStyle/>
          <a:p>
            <a:r>
              <a:rPr lang="en-GB" sz="7000" b="1" dirty="0">
                <a:solidFill>
                  <a:schemeClr val="tx1"/>
                </a:solidFill>
              </a:rPr>
              <a:t>Discussion</a:t>
            </a:r>
          </a:p>
        </p:txBody>
      </p:sp>
      <p:sp>
        <p:nvSpPr>
          <p:cNvPr id="4" name="Footer Placeholder 3">
            <a:extLst>
              <a:ext uri="{FF2B5EF4-FFF2-40B4-BE49-F238E27FC236}">
                <a16:creationId xmlns:a16="http://schemas.microsoft.com/office/drawing/2014/main" id="{B202F57D-008A-4889-9ACE-9FEA3801A88A}"/>
              </a:ext>
            </a:extLst>
          </p:cNvPr>
          <p:cNvSpPr>
            <a:spLocks noGrp="1"/>
          </p:cNvSpPr>
          <p:nvPr>
            <p:ph type="ftr" sz="quarter" idx="11"/>
          </p:nvPr>
        </p:nvSpPr>
        <p:spPr/>
        <p:txBody>
          <a:bodyPr/>
          <a:lstStyle/>
          <a:p>
            <a:r>
              <a:rPr lang="en-GB" dirty="0">
                <a:solidFill>
                  <a:schemeClr val="tx1"/>
                </a:solidFill>
              </a:rPr>
              <a:t>e-Bug.eu</a:t>
            </a:r>
          </a:p>
        </p:txBody>
      </p:sp>
    </p:spTree>
    <p:extLst>
      <p:ext uri="{BB962C8B-B14F-4D97-AF65-F5344CB8AC3E}">
        <p14:creationId xmlns:p14="http://schemas.microsoft.com/office/powerpoint/2010/main" val="24506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628650" y="365127"/>
            <a:ext cx="7886700" cy="1042434"/>
          </a:xfrm>
        </p:spPr>
        <p:txBody>
          <a:bodyPr/>
          <a:lstStyle/>
          <a:p>
            <a:r>
              <a:rPr lang="en-GB" b="1" dirty="0"/>
              <a:t>Discussion Points</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594560" y="2319188"/>
            <a:ext cx="3898232" cy="957153"/>
          </a:xfrm>
          <a:prstGeom prst="wedgeRectCallout">
            <a:avLst>
              <a:gd name="adj1" fmla="val 63551"/>
              <a:gd name="adj2" fmla="val 4069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Are all microbes harmful?</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492792" y="3581659"/>
            <a:ext cx="4006516" cy="1124700"/>
          </a:xfrm>
          <a:prstGeom prst="wedgeRectCallout">
            <a:avLst>
              <a:gd name="adj1" fmla="val -68281"/>
              <a:gd name="adj2" fmla="val 1288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What are three different types of microbes? </a:t>
            </a:r>
          </a:p>
        </p:txBody>
      </p:sp>
      <p:sp>
        <p:nvSpPr>
          <p:cNvPr id="7" name="Speech Bubble: Rectangle 6">
            <a:extLst>
              <a:ext uri="{FF2B5EF4-FFF2-40B4-BE49-F238E27FC236}">
                <a16:creationId xmlns:a16="http://schemas.microsoft.com/office/drawing/2014/main" id="{EC527F4B-E211-4C92-AB52-12A490675A94}"/>
              </a:ext>
            </a:extLst>
          </p:cNvPr>
          <p:cNvSpPr/>
          <p:nvPr/>
        </p:nvSpPr>
        <p:spPr>
          <a:xfrm>
            <a:off x="502318" y="4969005"/>
            <a:ext cx="4006516" cy="1124700"/>
          </a:xfrm>
          <a:prstGeom prst="wedgeRectCallout">
            <a:avLst>
              <a:gd name="adj1" fmla="val 64752"/>
              <a:gd name="adj2" fmla="val -316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What are the difference between viruses, bacteria and fungi?</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492792" y="1291096"/>
            <a:ext cx="3848100" cy="704911"/>
          </a:xfrm>
          <a:prstGeom prst="wedgeRectCallout">
            <a:avLst>
              <a:gd name="adj1" fmla="val -63776"/>
              <a:gd name="adj2" fmla="val 111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What have you made?</a:t>
            </a:r>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8694-0BEF-4535-AA0C-624AB34D4554}"/>
              </a:ext>
            </a:extLst>
          </p:cNvPr>
          <p:cNvSpPr>
            <a:spLocks noGrp="1"/>
          </p:cNvSpPr>
          <p:nvPr>
            <p:ph type="title"/>
          </p:nvPr>
        </p:nvSpPr>
        <p:spPr>
          <a:xfrm>
            <a:off x="300037" y="1824039"/>
            <a:ext cx="8491537" cy="2852737"/>
          </a:xfrm>
        </p:spPr>
        <p:txBody>
          <a:bodyPr>
            <a:normAutofit/>
          </a:bodyPr>
          <a:lstStyle/>
          <a:p>
            <a:r>
              <a:rPr lang="en-GB" sz="6500" b="1" dirty="0">
                <a:solidFill>
                  <a:schemeClr val="tx1"/>
                </a:solidFill>
              </a:rPr>
              <a:t>Extension Activities</a:t>
            </a:r>
          </a:p>
        </p:txBody>
      </p:sp>
      <p:sp>
        <p:nvSpPr>
          <p:cNvPr id="4" name="Footer Placeholder 3">
            <a:extLst>
              <a:ext uri="{FF2B5EF4-FFF2-40B4-BE49-F238E27FC236}">
                <a16:creationId xmlns:a16="http://schemas.microsoft.com/office/drawing/2014/main" id="{2660170F-6248-4A41-9153-F04BF521937F}"/>
              </a:ext>
            </a:extLst>
          </p:cNvPr>
          <p:cNvSpPr>
            <a:spLocks noGrp="1"/>
          </p:cNvSpPr>
          <p:nvPr>
            <p:ph type="ftr" sz="quarter" idx="11"/>
          </p:nvPr>
        </p:nvSpPr>
        <p:spPr/>
        <p:txBody>
          <a:bodyPr/>
          <a:lstStyle/>
          <a:p>
            <a:r>
              <a:rPr lang="en-GB" dirty="0">
                <a:solidFill>
                  <a:schemeClr val="tx1"/>
                </a:solidFill>
              </a:rPr>
              <a:t>e-Bug.eu</a:t>
            </a:r>
          </a:p>
        </p:txBody>
      </p:sp>
    </p:spTree>
    <p:extLst>
      <p:ext uri="{BB962C8B-B14F-4D97-AF65-F5344CB8AC3E}">
        <p14:creationId xmlns:p14="http://schemas.microsoft.com/office/powerpoint/2010/main" val="656838377"/>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520</TotalTime>
  <Words>1382</Words>
  <Application>Microsoft Office PowerPoint</Application>
  <PresentationFormat>On-screen Show (4:3)</PresentationFormat>
  <Paragraphs>179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Raleway</vt:lpstr>
      <vt:lpstr>Symbol</vt:lpstr>
      <vt:lpstr>Office Theme</vt:lpstr>
      <vt:lpstr>Introduction to  Micro-organisms </vt:lpstr>
      <vt:lpstr>Learning Intentions</vt:lpstr>
      <vt:lpstr>Northern Ireland Curriculum Links</vt:lpstr>
      <vt:lpstr>What are Microbes?</vt:lpstr>
      <vt:lpstr>Main Activity:  Modelling Microbes</vt:lpstr>
      <vt:lpstr>=</vt:lpstr>
      <vt:lpstr>Discussion</vt:lpstr>
      <vt:lpstr>Discussion Points</vt:lpstr>
      <vt:lpstr>Extension Activities</vt:lpstr>
      <vt:lpstr>Microbe Mania Fact Sheet</vt:lpstr>
      <vt:lpstr>Microbe Fascinating Facts</vt:lpstr>
      <vt:lpstr>Microbe Example - Influenza</vt:lpstr>
      <vt:lpstr>Microbe Example - Rhinovirus</vt:lpstr>
      <vt:lpstr>Microbe Example - Filovirus</vt:lpstr>
      <vt:lpstr>Yes or No? (1/2)</vt:lpstr>
      <vt:lpstr>Yes or No? (2/2)</vt:lpstr>
      <vt:lpstr>Microbes Flashcards</vt:lpstr>
      <vt:lpstr>Microbes Flashcards - Answers</vt:lpstr>
      <vt:lpstr>Microbe Mania – Fill in the Blank </vt:lpstr>
      <vt:lpstr>Microbe Mania – Fill in the Blank -  Answers</vt:lpstr>
      <vt:lpstr>Microbe Mania – Fill in the Blank  </vt:lpstr>
      <vt:lpstr>Learning Consolidation</vt:lpstr>
      <vt:lpstr>What are the three different types of microbes? </vt:lpstr>
      <vt:lpstr>Microbes can be beneficial to us e.g. yeast, can be used to make bread rise. What type of microbe is yeast?</vt:lpstr>
      <vt:lpstr>Microbes are invisible to the naked eye and come in different shapes and sizes.  True or False?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Megan Whistance</cp:lastModifiedBy>
  <cp:revision>47</cp:revision>
  <dcterms:created xsi:type="dcterms:W3CDTF">2022-02-28T09:25:11Z</dcterms:created>
  <dcterms:modified xsi:type="dcterms:W3CDTF">2025-03-03T17:32:41Z</dcterms:modified>
</cp:coreProperties>
</file>