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83" r:id="rId2"/>
  </p:sldMasterIdLst>
  <p:notesMasterIdLst>
    <p:notesMasterId r:id="rId72"/>
  </p:notesMasterIdLst>
  <p:sldIdLst>
    <p:sldId id="256" r:id="rId3"/>
    <p:sldId id="257" r:id="rId4"/>
    <p:sldId id="263" r:id="rId5"/>
    <p:sldId id="258" r:id="rId6"/>
    <p:sldId id="285" r:id="rId7"/>
    <p:sldId id="286" r:id="rId8"/>
    <p:sldId id="315" r:id="rId9"/>
    <p:sldId id="316" r:id="rId10"/>
    <p:sldId id="317" r:id="rId11"/>
    <p:sldId id="318" r:id="rId12"/>
    <p:sldId id="260" r:id="rId13"/>
    <p:sldId id="259" r:id="rId14"/>
    <p:sldId id="261" r:id="rId15"/>
    <p:sldId id="262" r:id="rId16"/>
    <p:sldId id="319" r:id="rId17"/>
    <p:sldId id="320" r:id="rId18"/>
    <p:sldId id="265" r:id="rId19"/>
    <p:sldId id="266" r:id="rId20"/>
    <p:sldId id="321" r:id="rId21"/>
    <p:sldId id="268" r:id="rId22"/>
    <p:sldId id="269" r:id="rId23"/>
    <p:sldId id="275" r:id="rId24"/>
    <p:sldId id="276" r:id="rId25"/>
    <p:sldId id="277" r:id="rId26"/>
    <p:sldId id="270" r:id="rId27"/>
    <p:sldId id="271" r:id="rId28"/>
    <p:sldId id="272" r:id="rId29"/>
    <p:sldId id="273" r:id="rId30"/>
    <p:sldId id="287" r:id="rId31"/>
    <p:sldId id="267" r:id="rId32"/>
    <p:sldId id="288" r:id="rId33"/>
    <p:sldId id="278" r:id="rId34"/>
    <p:sldId id="290" r:id="rId35"/>
    <p:sldId id="322" r:id="rId36"/>
    <p:sldId id="323" r:id="rId37"/>
    <p:sldId id="324" r:id="rId38"/>
    <p:sldId id="325" r:id="rId39"/>
    <p:sldId id="326" r:id="rId40"/>
    <p:sldId id="327" r:id="rId41"/>
    <p:sldId id="328" r:id="rId42"/>
    <p:sldId id="329" r:id="rId43"/>
    <p:sldId id="330" r:id="rId44"/>
    <p:sldId id="331" r:id="rId45"/>
    <p:sldId id="332" r:id="rId46"/>
    <p:sldId id="333" r:id="rId47"/>
    <p:sldId id="334" r:id="rId48"/>
    <p:sldId id="296" r:id="rId49"/>
    <p:sldId id="308" r:id="rId50"/>
    <p:sldId id="309" r:id="rId51"/>
    <p:sldId id="335" r:id="rId52"/>
    <p:sldId id="336" r:id="rId53"/>
    <p:sldId id="310" r:id="rId54"/>
    <p:sldId id="311" r:id="rId55"/>
    <p:sldId id="312" r:id="rId56"/>
    <p:sldId id="337" r:id="rId57"/>
    <p:sldId id="338" r:id="rId58"/>
    <p:sldId id="339" r:id="rId59"/>
    <p:sldId id="313" r:id="rId60"/>
    <p:sldId id="340" r:id="rId61"/>
    <p:sldId id="341" r:id="rId62"/>
    <p:sldId id="342" r:id="rId63"/>
    <p:sldId id="343" r:id="rId64"/>
    <p:sldId id="344" r:id="rId65"/>
    <p:sldId id="345" r:id="rId66"/>
    <p:sldId id="346" r:id="rId67"/>
    <p:sldId id="347" r:id="rId68"/>
    <p:sldId id="289" r:id="rId69"/>
    <p:sldId id="283" r:id="rId70"/>
    <p:sldId id="348"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117E62"/>
    <a:srgbClr val="302564"/>
    <a:srgbClr val="12B38F"/>
    <a:srgbClr val="712B8F"/>
    <a:srgbClr val="2862A5"/>
    <a:srgbClr val="8DC641"/>
    <a:srgbClr val="F16436"/>
    <a:srgbClr val="FAC0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792" autoAdjust="0"/>
  </p:normalViewPr>
  <p:slideViewPr>
    <p:cSldViewPr snapToGrid="0">
      <p:cViewPr varScale="1">
        <p:scale>
          <a:sx n="107" d="100"/>
          <a:sy n="107" d="100"/>
        </p:scale>
        <p:origin x="1770" y="102"/>
      </p:cViewPr>
      <p:guideLst/>
    </p:cSldViewPr>
  </p:slideViewPr>
  <p:outlineViewPr>
    <p:cViewPr>
      <p:scale>
        <a:sx n="33" d="100"/>
        <a:sy n="33" d="100"/>
      </p:scale>
      <p:origin x="0" y="-1270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C7D478-E9BC-4FC0-9645-C9CD04C8C551}" type="datetimeFigureOut">
              <a:rPr lang="en-GB" smtClean="0"/>
              <a:t>04/03/2025</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D6F3CC-95FF-41DB-95F3-E8B54B757E68}" type="slidenum">
              <a:rPr lang="en-GB" smtClean="0"/>
              <a:t>‹#›</a:t>
            </a:fld>
            <a:endParaRPr lang="en-GB" dirty="0"/>
          </a:p>
        </p:txBody>
      </p:sp>
    </p:spTree>
    <p:extLst>
      <p:ext uri="{BB962C8B-B14F-4D97-AF65-F5344CB8AC3E}">
        <p14:creationId xmlns:p14="http://schemas.microsoft.com/office/powerpoint/2010/main" val="2248106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830022" y="2167866"/>
            <a:ext cx="5628177" cy="2387600"/>
          </a:xfrm>
        </p:spPr>
        <p:txBody>
          <a:bodyPr anchor="b">
            <a:normAutofit/>
          </a:bodyPr>
          <a:lstStyle>
            <a:lvl1pPr algn="l">
              <a:defRPr sz="54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2830022" y="4705394"/>
            <a:ext cx="5170978" cy="552405"/>
          </a:xfrm>
        </p:spPr>
        <p:txBody>
          <a:bodyPr/>
          <a:lstStyle>
            <a:lvl1pPr marL="0" indent="0" algn="l">
              <a:buNone/>
              <a:defRPr sz="2400" i="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descr="Icon&#10;&#10;Description automatically generated">
            <a:extLst>
              <a:ext uri="{FF2B5EF4-FFF2-40B4-BE49-F238E27FC236}">
                <a16:creationId xmlns:a16="http://schemas.microsoft.com/office/drawing/2014/main" id="{7A59B71F-964D-40F2-9472-58F22E0790C0}"/>
              </a:ext>
            </a:extLst>
          </p:cNvPr>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t="1" b="30944"/>
          <a:stretch/>
        </p:blipFill>
        <p:spPr>
          <a:xfrm>
            <a:off x="266894" y="252098"/>
            <a:ext cx="2752909" cy="3109568"/>
          </a:xfrm>
          <a:prstGeom prst="rect">
            <a:avLst/>
          </a:prstGeom>
        </p:spPr>
      </p:pic>
      <p:pic>
        <p:nvPicPr>
          <p:cNvPr id="21" name="Picture 20" descr="Icon&#10;&#10;Description automatically generated">
            <a:extLst>
              <a:ext uri="{FF2B5EF4-FFF2-40B4-BE49-F238E27FC236}">
                <a16:creationId xmlns:a16="http://schemas.microsoft.com/office/drawing/2014/main" id="{DAAE083A-A530-4B08-9A08-9D705143C353}"/>
              </a:ext>
            </a:extLst>
          </p:cNvPr>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t="70269" b="15363"/>
          <a:stretch/>
        </p:blipFill>
        <p:spPr>
          <a:xfrm>
            <a:off x="-322577" y="6074434"/>
            <a:ext cx="2752909" cy="646981"/>
          </a:xfrm>
          <a:prstGeom prst="rect">
            <a:avLst/>
          </a:prstGeom>
        </p:spPr>
      </p:pic>
      <p:pic>
        <p:nvPicPr>
          <p:cNvPr id="22" name="Picture 21" descr="Icon&#10;&#10;Description automatically generated">
            <a:extLst>
              <a:ext uri="{FF2B5EF4-FFF2-40B4-BE49-F238E27FC236}">
                <a16:creationId xmlns:a16="http://schemas.microsoft.com/office/drawing/2014/main" id="{F5507D01-A5DE-4C45-BE68-8EEA4C7E40E8}"/>
              </a:ext>
            </a:extLst>
          </p:cNvPr>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t="88404" b="-2772"/>
          <a:stretch/>
        </p:blipFill>
        <p:spPr>
          <a:xfrm>
            <a:off x="1819091" y="6211019"/>
            <a:ext cx="2752909" cy="646981"/>
          </a:xfrm>
          <a:prstGeom prst="rect">
            <a:avLst/>
          </a:prstGeom>
        </p:spPr>
      </p:pic>
    </p:spTree>
    <p:extLst>
      <p:ext uri="{BB962C8B-B14F-4D97-AF65-F5344CB8AC3E}">
        <p14:creationId xmlns:p14="http://schemas.microsoft.com/office/powerpoint/2010/main" val="163992843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BAEE0DD7-08CB-46EF-85C7-32B73AD08DE8}"/>
              </a:ext>
            </a:extLst>
          </p:cNvPr>
          <p:cNvSpPr>
            <a:spLocks noGrp="1"/>
          </p:cNvSpPr>
          <p:nvPr>
            <p:ph type="ftr" sz="quarter" idx="11"/>
          </p:nvPr>
        </p:nvSpPr>
        <p:spPr>
          <a:xfrm>
            <a:off x="830831" y="6356351"/>
            <a:ext cx="3086100" cy="365125"/>
          </a:xfrm>
          <a:prstGeom prst="rect">
            <a:avLst/>
          </a:prstGeom>
        </p:spPr>
        <p:txBody>
          <a:bodyPr/>
          <a:lstStyle>
            <a:lvl1pPr algn="l">
              <a:defRPr/>
            </a:lvl1pPr>
          </a:lstStyle>
          <a:p>
            <a:r>
              <a:rPr lang="en-GB" dirty="0"/>
              <a:t>e-Bug.eu</a:t>
            </a:r>
          </a:p>
        </p:txBody>
      </p:sp>
      <p:pic>
        <p:nvPicPr>
          <p:cNvPr id="9" name="Picture 8" descr="Icon&#10;&#10;Description automatically generated">
            <a:extLst>
              <a:ext uri="{FF2B5EF4-FFF2-40B4-BE49-F238E27FC236}">
                <a16:creationId xmlns:a16="http://schemas.microsoft.com/office/drawing/2014/main" id="{E4BE1BCF-15DE-49B7-A9CB-39CD9FA147C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113541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4">
            <a:extLst>
              <a:ext uri="{FF2B5EF4-FFF2-40B4-BE49-F238E27FC236}">
                <a16:creationId xmlns:a16="http://schemas.microsoft.com/office/drawing/2014/main" id="{D8D9D590-9046-44AD-B970-0090967A7FCB}"/>
              </a:ext>
            </a:extLst>
          </p:cNvPr>
          <p:cNvSpPr txBox="1">
            <a:spLocks/>
          </p:cNvSpPr>
          <p:nvPr userDrawn="1"/>
        </p:nvSpPr>
        <p:spPr>
          <a:xfrm>
            <a:off x="830831" y="6356351"/>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e-Bug.eu</a:t>
            </a:r>
          </a:p>
        </p:txBody>
      </p:sp>
      <p:pic>
        <p:nvPicPr>
          <p:cNvPr id="13" name="Picture 12" descr="Icon&#10;&#10;Description automatically generated">
            <a:extLst>
              <a:ext uri="{FF2B5EF4-FFF2-40B4-BE49-F238E27FC236}">
                <a16:creationId xmlns:a16="http://schemas.microsoft.com/office/drawing/2014/main" id="{F2400954-B929-45F1-9AC9-4C0E1D923BA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1899632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Footer Placeholder 4">
            <a:extLst>
              <a:ext uri="{FF2B5EF4-FFF2-40B4-BE49-F238E27FC236}">
                <a16:creationId xmlns:a16="http://schemas.microsoft.com/office/drawing/2014/main" id="{0F95687B-D3CD-4948-BF0D-E266FB1CA2BE}"/>
              </a:ext>
            </a:extLst>
          </p:cNvPr>
          <p:cNvSpPr>
            <a:spLocks noGrp="1"/>
          </p:cNvSpPr>
          <p:nvPr>
            <p:ph type="ftr" sz="quarter" idx="11"/>
          </p:nvPr>
        </p:nvSpPr>
        <p:spPr>
          <a:xfrm>
            <a:off x="830831" y="6356351"/>
            <a:ext cx="3086100" cy="365125"/>
          </a:xfrm>
          <a:prstGeom prst="rect">
            <a:avLst/>
          </a:prstGeom>
        </p:spPr>
        <p:txBody>
          <a:bodyPr/>
          <a:lstStyle>
            <a:lvl1pPr algn="l">
              <a:defRPr/>
            </a:lvl1pPr>
          </a:lstStyle>
          <a:p>
            <a:r>
              <a:rPr lang="en-GB" dirty="0"/>
              <a:t>e-Bug.eu</a:t>
            </a:r>
          </a:p>
        </p:txBody>
      </p:sp>
      <p:pic>
        <p:nvPicPr>
          <p:cNvPr id="7" name="Picture 6" descr="Icon&#10;&#10;Description automatically generated">
            <a:extLst>
              <a:ext uri="{FF2B5EF4-FFF2-40B4-BE49-F238E27FC236}">
                <a16:creationId xmlns:a16="http://schemas.microsoft.com/office/drawing/2014/main" id="{84F8482B-B41C-4851-9152-4C524AF07C1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172647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D182C82D-41DD-4AE6-8CDA-8F9858CFE500}"/>
              </a:ext>
            </a:extLst>
          </p:cNvPr>
          <p:cNvSpPr txBox="1">
            <a:spLocks/>
          </p:cNvSpPr>
          <p:nvPr userDrawn="1"/>
        </p:nvSpPr>
        <p:spPr>
          <a:xfrm>
            <a:off x="830831" y="6356351"/>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e-Bug.eu</a:t>
            </a:r>
          </a:p>
        </p:txBody>
      </p:sp>
      <p:pic>
        <p:nvPicPr>
          <p:cNvPr id="9" name="Picture 8" descr="Icon&#10;&#10;Description automatically generated">
            <a:extLst>
              <a:ext uri="{FF2B5EF4-FFF2-40B4-BE49-F238E27FC236}">
                <a16:creationId xmlns:a16="http://schemas.microsoft.com/office/drawing/2014/main" id="{460F00E3-6DDA-4835-AFA9-D35A9DF50E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1692292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CBD97A74-80F2-4E45-8504-29C9A607749D}"/>
              </a:ext>
            </a:extLst>
          </p:cNvPr>
          <p:cNvSpPr txBox="1">
            <a:spLocks/>
          </p:cNvSpPr>
          <p:nvPr userDrawn="1"/>
        </p:nvSpPr>
        <p:spPr>
          <a:xfrm>
            <a:off x="830831" y="6356351"/>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e-Bug.eu</a:t>
            </a:r>
          </a:p>
        </p:txBody>
      </p:sp>
      <p:pic>
        <p:nvPicPr>
          <p:cNvPr id="9" name="Picture 8" descr="Icon&#10;&#10;Description automatically generated">
            <a:extLst>
              <a:ext uri="{FF2B5EF4-FFF2-40B4-BE49-F238E27FC236}">
                <a16:creationId xmlns:a16="http://schemas.microsoft.com/office/drawing/2014/main" id="{8E4E131B-21B7-4569-82FC-58E99881AA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29571098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slide_1">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8815CA1-5983-4124-9A97-023BDB78269D}"/>
              </a:ext>
            </a:extLst>
          </p:cNvPr>
          <p:cNvSpPr>
            <a:spLocks noGrp="1"/>
          </p:cNvSpPr>
          <p:nvPr>
            <p:ph type="ftr" sz="quarter" idx="11"/>
          </p:nvPr>
        </p:nvSpPr>
        <p:spPr>
          <a:xfrm>
            <a:off x="830831" y="6356351"/>
            <a:ext cx="3086100" cy="365125"/>
          </a:xfrm>
          <a:prstGeom prst="rect">
            <a:avLst/>
          </a:prstGeom>
        </p:spPr>
        <p:txBody>
          <a:bodyPr/>
          <a:lstStyle>
            <a:lvl1pPr algn="l">
              <a:defRPr>
                <a:solidFill>
                  <a:schemeClr val="bg1"/>
                </a:solidFill>
              </a:defRPr>
            </a:lvl1pPr>
          </a:lstStyle>
          <a:p>
            <a:r>
              <a:rPr lang="en-GB" dirty="0"/>
              <a:t>e-Bug.eu</a:t>
            </a:r>
          </a:p>
        </p:txBody>
      </p:sp>
      <p:pic>
        <p:nvPicPr>
          <p:cNvPr id="6" name="Picture 5" descr="Icon&#10;&#10;Description automatically generated">
            <a:extLst>
              <a:ext uri="{FF2B5EF4-FFF2-40B4-BE49-F238E27FC236}">
                <a16:creationId xmlns:a16="http://schemas.microsoft.com/office/drawing/2014/main" id="{C446F810-F4AC-48CE-A778-4EAE2AD2502C}"/>
              </a:ext>
            </a:extLst>
          </p:cNvPr>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3638845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slide_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8815CA1-5983-4124-9A97-023BDB78269D}"/>
              </a:ext>
            </a:extLst>
          </p:cNvPr>
          <p:cNvSpPr>
            <a:spLocks noGrp="1"/>
          </p:cNvSpPr>
          <p:nvPr>
            <p:ph type="ftr" sz="quarter" idx="11"/>
          </p:nvPr>
        </p:nvSpPr>
        <p:spPr>
          <a:xfrm>
            <a:off x="830831" y="6356351"/>
            <a:ext cx="3086100" cy="365125"/>
          </a:xfrm>
          <a:prstGeom prst="rect">
            <a:avLst/>
          </a:prstGeom>
        </p:spPr>
        <p:txBody>
          <a:bodyPr/>
          <a:lstStyle>
            <a:lvl1pPr algn="l">
              <a:defRPr>
                <a:solidFill>
                  <a:schemeClr val="tx1"/>
                </a:solidFill>
              </a:defRPr>
            </a:lvl1pPr>
          </a:lstStyle>
          <a:p>
            <a:r>
              <a:rPr lang="en-GB" dirty="0"/>
              <a:t>e-Bug.eu</a:t>
            </a:r>
          </a:p>
        </p:txBody>
      </p:sp>
      <p:pic>
        <p:nvPicPr>
          <p:cNvPr id="6" name="Picture 5" descr="Icon&#10;&#10;Description automatically generated">
            <a:extLst>
              <a:ext uri="{FF2B5EF4-FFF2-40B4-BE49-F238E27FC236}">
                <a16:creationId xmlns:a16="http://schemas.microsoft.com/office/drawing/2014/main" id="{C446F810-F4AC-48CE-A778-4EAE2AD2502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4087712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30022" y="2167866"/>
            <a:ext cx="5628177" cy="2387600"/>
          </a:xfrm>
        </p:spPr>
        <p:txBody>
          <a:bodyPr anchor="b">
            <a:normAutofit/>
          </a:bodyPr>
          <a:lstStyle>
            <a:lvl1pPr algn="l">
              <a:defRPr sz="54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2830022" y="4705394"/>
            <a:ext cx="5170978" cy="552405"/>
          </a:xfrm>
        </p:spPr>
        <p:txBody>
          <a:bodyPr/>
          <a:lstStyle>
            <a:lvl1pPr marL="0" indent="0" algn="l">
              <a:buNone/>
              <a:defRPr sz="2400" i="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descr="Icon&#10;&#10;Description automatically generated">
            <a:extLst>
              <a:ext uri="{FF2B5EF4-FFF2-40B4-BE49-F238E27FC236}">
                <a16:creationId xmlns:a16="http://schemas.microsoft.com/office/drawing/2014/main" id="{7A59B71F-964D-40F2-9472-58F22E0790C0}"/>
              </a:ext>
            </a:extLst>
          </p:cNvPr>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t="1" b="30944"/>
          <a:stretch/>
        </p:blipFill>
        <p:spPr>
          <a:xfrm>
            <a:off x="266894" y="252098"/>
            <a:ext cx="2752909" cy="3109568"/>
          </a:xfrm>
          <a:prstGeom prst="rect">
            <a:avLst/>
          </a:prstGeom>
        </p:spPr>
      </p:pic>
      <p:pic>
        <p:nvPicPr>
          <p:cNvPr id="21" name="Picture 20" descr="Icon&#10;&#10;Description automatically generated">
            <a:extLst>
              <a:ext uri="{FF2B5EF4-FFF2-40B4-BE49-F238E27FC236}">
                <a16:creationId xmlns:a16="http://schemas.microsoft.com/office/drawing/2014/main" id="{DAAE083A-A530-4B08-9A08-9D705143C353}"/>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t="70269" b="15363"/>
          <a:stretch/>
        </p:blipFill>
        <p:spPr>
          <a:xfrm>
            <a:off x="-322577" y="6074434"/>
            <a:ext cx="2752909" cy="646981"/>
          </a:xfrm>
          <a:prstGeom prst="rect">
            <a:avLst/>
          </a:prstGeom>
        </p:spPr>
      </p:pic>
      <p:pic>
        <p:nvPicPr>
          <p:cNvPr id="22" name="Picture 21" descr="Icon&#10;&#10;Description automatically generated">
            <a:extLst>
              <a:ext uri="{FF2B5EF4-FFF2-40B4-BE49-F238E27FC236}">
                <a16:creationId xmlns:a16="http://schemas.microsoft.com/office/drawing/2014/main" id="{F5507D01-A5DE-4C45-BE68-8EEA4C7E40E8}"/>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t="88404" b="-2772"/>
          <a:stretch/>
        </p:blipFill>
        <p:spPr>
          <a:xfrm>
            <a:off x="1819091" y="6211019"/>
            <a:ext cx="2752909" cy="646981"/>
          </a:xfrm>
          <a:prstGeom prst="rect">
            <a:avLst/>
          </a:prstGeom>
        </p:spPr>
      </p:pic>
    </p:spTree>
    <p:extLst>
      <p:ext uri="{BB962C8B-B14F-4D97-AF65-F5344CB8AC3E}">
        <p14:creationId xmlns:p14="http://schemas.microsoft.com/office/powerpoint/2010/main" val="1358914944"/>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830831" y="6356351"/>
            <a:ext cx="3086100" cy="365125"/>
          </a:xfrm>
          <a:prstGeom prst="rect">
            <a:avLst/>
          </a:prstGeom>
        </p:spPr>
        <p:txBody>
          <a:bodyPr/>
          <a:lstStyle>
            <a:lvl1pPr algn="l">
              <a:defRPr/>
            </a:lvl1pPr>
          </a:lstStyle>
          <a:p>
            <a:endParaRPr lang="en-GB"/>
          </a:p>
        </p:txBody>
      </p:sp>
      <p:pic>
        <p:nvPicPr>
          <p:cNvPr id="7" name="Picture 6" descr="Icon&#10;&#10;Description automatically generated">
            <a:extLst>
              <a:ext uri="{FF2B5EF4-FFF2-40B4-BE49-F238E27FC236}">
                <a16:creationId xmlns:a16="http://schemas.microsoft.com/office/drawing/2014/main" id="{AAE08458-01B7-4486-9EE6-F34018AD691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3575936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4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FDC0DDDC-F7AE-4992-90A4-E29B94AF6A75}"/>
              </a:ext>
            </a:extLst>
          </p:cNvPr>
          <p:cNvSpPr>
            <a:spLocks noGrp="1"/>
          </p:cNvSpPr>
          <p:nvPr>
            <p:ph type="ftr" sz="quarter" idx="11"/>
          </p:nvPr>
        </p:nvSpPr>
        <p:spPr>
          <a:xfrm>
            <a:off x="830831" y="6356351"/>
            <a:ext cx="3086100" cy="365125"/>
          </a:xfrm>
          <a:prstGeom prst="rect">
            <a:avLst/>
          </a:prstGeom>
        </p:spPr>
        <p:txBody>
          <a:bodyPr/>
          <a:lstStyle>
            <a:lvl1pPr algn="l">
              <a:defRPr/>
            </a:lvl1pPr>
          </a:lstStyle>
          <a:p>
            <a:endParaRPr lang="en-GB"/>
          </a:p>
        </p:txBody>
      </p:sp>
      <p:pic>
        <p:nvPicPr>
          <p:cNvPr id="8" name="Picture 7" descr="Icon&#10;&#10;Description automatically generated">
            <a:extLst>
              <a:ext uri="{FF2B5EF4-FFF2-40B4-BE49-F238E27FC236}">
                <a16:creationId xmlns:a16="http://schemas.microsoft.com/office/drawing/2014/main" id="{97AC3E76-AF1F-465C-A25D-6A57846EC903}"/>
              </a:ext>
            </a:extLst>
          </p:cNvPr>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1297653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slide_genera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FDC0DDDC-F7AE-4992-90A4-E29B94AF6A75}"/>
              </a:ext>
            </a:extLst>
          </p:cNvPr>
          <p:cNvSpPr>
            <a:spLocks noGrp="1"/>
          </p:cNvSpPr>
          <p:nvPr>
            <p:ph type="ftr" sz="quarter" idx="11"/>
          </p:nvPr>
        </p:nvSpPr>
        <p:spPr>
          <a:xfrm>
            <a:off x="830831" y="6356351"/>
            <a:ext cx="3086100" cy="365125"/>
          </a:xfrm>
          <a:prstGeom prst="rect">
            <a:avLst/>
          </a:prstGeom>
        </p:spPr>
        <p:txBody>
          <a:bodyPr/>
          <a:lstStyle>
            <a:lvl1pPr algn="l">
              <a:defRPr/>
            </a:lvl1pPr>
          </a:lstStyle>
          <a:p>
            <a:r>
              <a:rPr lang="en-GB" dirty="0"/>
              <a:t>e-Bug.eu</a:t>
            </a:r>
          </a:p>
        </p:txBody>
      </p:sp>
      <p:pic>
        <p:nvPicPr>
          <p:cNvPr id="8" name="Picture 7" descr="Icon&#10;&#10;Description automatically generated">
            <a:extLst>
              <a:ext uri="{FF2B5EF4-FFF2-40B4-BE49-F238E27FC236}">
                <a16:creationId xmlns:a16="http://schemas.microsoft.com/office/drawing/2014/main" id="{97AC3E76-AF1F-465C-A25D-6A57846EC903}"/>
              </a:ext>
            </a:extLst>
          </p:cNvPr>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1188658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FDC0DDDC-F7AE-4992-90A4-E29B94AF6A75}"/>
              </a:ext>
            </a:extLst>
          </p:cNvPr>
          <p:cNvSpPr>
            <a:spLocks noGrp="1"/>
          </p:cNvSpPr>
          <p:nvPr>
            <p:ph type="ftr" sz="quarter" idx="11"/>
          </p:nvPr>
        </p:nvSpPr>
        <p:spPr>
          <a:xfrm>
            <a:off x="830831" y="6356351"/>
            <a:ext cx="3086100" cy="365125"/>
          </a:xfrm>
          <a:prstGeom prst="rect">
            <a:avLst/>
          </a:prstGeom>
        </p:spPr>
        <p:txBody>
          <a:bodyPr/>
          <a:lstStyle>
            <a:lvl1pPr algn="l">
              <a:defRPr/>
            </a:lvl1pPr>
          </a:lstStyle>
          <a:p>
            <a:endParaRPr lang="en-GB"/>
          </a:p>
        </p:txBody>
      </p:sp>
      <p:pic>
        <p:nvPicPr>
          <p:cNvPr id="8" name="Picture 7" descr="Icon&#10;&#10;Description automatically generated">
            <a:extLst>
              <a:ext uri="{FF2B5EF4-FFF2-40B4-BE49-F238E27FC236}">
                <a16:creationId xmlns:a16="http://schemas.microsoft.com/office/drawing/2014/main" id="{97AC3E76-AF1F-465C-A25D-6A57846EC90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1421237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FDC0DDDC-F7AE-4992-90A4-E29B94AF6A75}"/>
              </a:ext>
            </a:extLst>
          </p:cNvPr>
          <p:cNvSpPr>
            <a:spLocks noGrp="1"/>
          </p:cNvSpPr>
          <p:nvPr>
            <p:ph type="ftr" sz="quarter" idx="11"/>
          </p:nvPr>
        </p:nvSpPr>
        <p:spPr>
          <a:xfrm>
            <a:off x="830831" y="6356351"/>
            <a:ext cx="3086100" cy="365125"/>
          </a:xfrm>
          <a:prstGeom prst="rect">
            <a:avLst/>
          </a:prstGeom>
        </p:spPr>
        <p:txBody>
          <a:bodyPr/>
          <a:lstStyle>
            <a:lvl1pPr algn="l">
              <a:defRPr>
                <a:solidFill>
                  <a:schemeClr val="bg1"/>
                </a:solidFill>
              </a:defRPr>
            </a:lvl1pPr>
          </a:lstStyle>
          <a:p>
            <a:endParaRPr lang="en-GB"/>
          </a:p>
        </p:txBody>
      </p:sp>
      <p:pic>
        <p:nvPicPr>
          <p:cNvPr id="8" name="Picture 7" descr="Icon&#10;&#10;Description automatically generated">
            <a:extLst>
              <a:ext uri="{FF2B5EF4-FFF2-40B4-BE49-F238E27FC236}">
                <a16:creationId xmlns:a16="http://schemas.microsoft.com/office/drawing/2014/main" id="{97AC3E76-AF1F-465C-A25D-6A57846EC903}"/>
              </a:ext>
            </a:extLst>
          </p:cNvPr>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126883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FDC0DDDC-F7AE-4992-90A4-E29B94AF6A75}"/>
              </a:ext>
            </a:extLst>
          </p:cNvPr>
          <p:cNvSpPr>
            <a:spLocks noGrp="1"/>
          </p:cNvSpPr>
          <p:nvPr>
            <p:ph type="ftr" sz="quarter" idx="11"/>
          </p:nvPr>
        </p:nvSpPr>
        <p:spPr>
          <a:xfrm>
            <a:off x="830831" y="6356351"/>
            <a:ext cx="3086100" cy="365125"/>
          </a:xfrm>
          <a:prstGeom prst="rect">
            <a:avLst/>
          </a:prstGeom>
        </p:spPr>
        <p:txBody>
          <a:bodyPr/>
          <a:lstStyle>
            <a:lvl1pPr algn="l">
              <a:defRPr>
                <a:solidFill>
                  <a:schemeClr val="bg1"/>
                </a:solidFill>
              </a:defRPr>
            </a:lvl1pPr>
          </a:lstStyle>
          <a:p>
            <a:endParaRPr lang="en-GB"/>
          </a:p>
        </p:txBody>
      </p:sp>
      <p:pic>
        <p:nvPicPr>
          <p:cNvPr id="8" name="Picture 7" descr="Icon&#10;&#10;Description automatically generated">
            <a:extLst>
              <a:ext uri="{FF2B5EF4-FFF2-40B4-BE49-F238E27FC236}">
                <a16:creationId xmlns:a16="http://schemas.microsoft.com/office/drawing/2014/main" id="{97AC3E76-AF1F-465C-A25D-6A57846EC903}"/>
              </a:ext>
            </a:extLst>
          </p:cNvPr>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40852229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FDC0DDDC-F7AE-4992-90A4-E29B94AF6A75}"/>
              </a:ext>
            </a:extLst>
          </p:cNvPr>
          <p:cNvSpPr>
            <a:spLocks noGrp="1"/>
          </p:cNvSpPr>
          <p:nvPr>
            <p:ph type="ftr" sz="quarter" idx="11"/>
          </p:nvPr>
        </p:nvSpPr>
        <p:spPr>
          <a:xfrm>
            <a:off x="830831" y="6356351"/>
            <a:ext cx="3086100" cy="365125"/>
          </a:xfrm>
          <a:prstGeom prst="rect">
            <a:avLst/>
          </a:prstGeom>
        </p:spPr>
        <p:txBody>
          <a:bodyPr/>
          <a:lstStyle>
            <a:lvl1pPr algn="l">
              <a:defRPr>
                <a:solidFill>
                  <a:schemeClr val="bg1"/>
                </a:solidFill>
              </a:defRPr>
            </a:lvl1pPr>
          </a:lstStyle>
          <a:p>
            <a:endParaRPr lang="en-GB"/>
          </a:p>
        </p:txBody>
      </p:sp>
      <p:pic>
        <p:nvPicPr>
          <p:cNvPr id="8" name="Picture 7" descr="Icon&#10;&#10;Description automatically generated">
            <a:extLst>
              <a:ext uri="{FF2B5EF4-FFF2-40B4-BE49-F238E27FC236}">
                <a16:creationId xmlns:a16="http://schemas.microsoft.com/office/drawing/2014/main" id="{97AC3E76-AF1F-465C-A25D-6A57846EC903}"/>
              </a:ext>
            </a:extLst>
          </p:cNvPr>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2836505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5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FDC0DDDC-F7AE-4992-90A4-E29B94AF6A75}"/>
              </a:ext>
            </a:extLst>
          </p:cNvPr>
          <p:cNvSpPr>
            <a:spLocks noGrp="1"/>
          </p:cNvSpPr>
          <p:nvPr>
            <p:ph type="ftr" sz="quarter" idx="11"/>
          </p:nvPr>
        </p:nvSpPr>
        <p:spPr>
          <a:xfrm>
            <a:off x="830831" y="6356351"/>
            <a:ext cx="3086100" cy="365125"/>
          </a:xfrm>
          <a:prstGeom prst="rect">
            <a:avLst/>
          </a:prstGeom>
        </p:spPr>
        <p:txBody>
          <a:bodyPr/>
          <a:lstStyle>
            <a:lvl1pPr algn="l">
              <a:defRPr>
                <a:solidFill>
                  <a:schemeClr val="bg1"/>
                </a:solidFill>
              </a:defRPr>
            </a:lvl1pPr>
          </a:lstStyle>
          <a:p>
            <a:endParaRPr lang="en-GB"/>
          </a:p>
        </p:txBody>
      </p:sp>
      <p:pic>
        <p:nvPicPr>
          <p:cNvPr id="8" name="Picture 7" descr="Icon&#10;&#10;Description automatically generated">
            <a:extLst>
              <a:ext uri="{FF2B5EF4-FFF2-40B4-BE49-F238E27FC236}">
                <a16:creationId xmlns:a16="http://schemas.microsoft.com/office/drawing/2014/main" id="{97AC3E76-AF1F-465C-A25D-6A57846EC903}"/>
              </a:ext>
            </a:extLst>
          </p:cNvPr>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18072571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4C578-1356-483F-AD7A-E402F00D9994}"/>
              </a:ext>
            </a:extLst>
          </p:cNvPr>
          <p:cNvSpPr>
            <a:spLocks noGrp="1"/>
          </p:cNvSpPr>
          <p:nvPr>
            <p:ph type="title"/>
          </p:nvPr>
        </p:nvSpPr>
        <p:spPr/>
        <p:txBody>
          <a:bodyPr/>
          <a:lstStyle/>
          <a:p>
            <a:r>
              <a:rPr lang="en-US"/>
              <a:t>Click to edit Master title style</a:t>
            </a:r>
            <a:endParaRPr lang="en-GB" dirty="0"/>
          </a:p>
        </p:txBody>
      </p:sp>
      <p:sp>
        <p:nvSpPr>
          <p:cNvPr id="3" name="Footer Placeholder 4">
            <a:extLst>
              <a:ext uri="{FF2B5EF4-FFF2-40B4-BE49-F238E27FC236}">
                <a16:creationId xmlns:a16="http://schemas.microsoft.com/office/drawing/2014/main" id="{CAF7FC27-A6FF-4AA1-9B63-FBD258DAE7F1}"/>
              </a:ext>
            </a:extLst>
          </p:cNvPr>
          <p:cNvSpPr>
            <a:spLocks noGrp="1"/>
          </p:cNvSpPr>
          <p:nvPr>
            <p:ph type="ftr" sz="quarter" idx="11"/>
          </p:nvPr>
        </p:nvSpPr>
        <p:spPr>
          <a:xfrm>
            <a:off x="830831" y="6356351"/>
            <a:ext cx="3086100" cy="365125"/>
          </a:xfrm>
          <a:prstGeom prst="rect">
            <a:avLst/>
          </a:prstGeom>
        </p:spPr>
        <p:txBody>
          <a:bodyPr/>
          <a:lstStyle>
            <a:lvl1pPr algn="l">
              <a:defRPr/>
            </a:lvl1pPr>
          </a:lstStyle>
          <a:p>
            <a:endParaRPr lang="en-GB"/>
          </a:p>
        </p:txBody>
      </p:sp>
      <p:pic>
        <p:nvPicPr>
          <p:cNvPr id="4" name="Picture 3" descr="Icon&#10;&#10;Description automatically generated">
            <a:extLst>
              <a:ext uri="{FF2B5EF4-FFF2-40B4-BE49-F238E27FC236}">
                <a16:creationId xmlns:a16="http://schemas.microsoft.com/office/drawing/2014/main" id="{220138C2-E7CD-43F7-ADA7-0103BB6F05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29310109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BAEE0DD7-08CB-46EF-85C7-32B73AD08DE8}"/>
              </a:ext>
            </a:extLst>
          </p:cNvPr>
          <p:cNvSpPr>
            <a:spLocks noGrp="1"/>
          </p:cNvSpPr>
          <p:nvPr>
            <p:ph type="ftr" sz="quarter" idx="11"/>
          </p:nvPr>
        </p:nvSpPr>
        <p:spPr>
          <a:xfrm>
            <a:off x="830831" y="6356351"/>
            <a:ext cx="3086100" cy="365125"/>
          </a:xfrm>
          <a:prstGeom prst="rect">
            <a:avLst/>
          </a:prstGeom>
        </p:spPr>
        <p:txBody>
          <a:bodyPr/>
          <a:lstStyle>
            <a:lvl1pPr algn="l">
              <a:defRPr/>
            </a:lvl1pPr>
          </a:lstStyle>
          <a:p>
            <a:endParaRPr lang="en-GB"/>
          </a:p>
        </p:txBody>
      </p:sp>
      <p:pic>
        <p:nvPicPr>
          <p:cNvPr id="9" name="Picture 8" descr="Icon&#10;&#10;Description automatically generated">
            <a:extLst>
              <a:ext uri="{FF2B5EF4-FFF2-40B4-BE49-F238E27FC236}">
                <a16:creationId xmlns:a16="http://schemas.microsoft.com/office/drawing/2014/main" id="{E4BE1BCF-15DE-49B7-A9CB-39CD9FA147C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10225512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4">
            <a:extLst>
              <a:ext uri="{FF2B5EF4-FFF2-40B4-BE49-F238E27FC236}">
                <a16:creationId xmlns:a16="http://schemas.microsoft.com/office/drawing/2014/main" id="{D8D9D590-9046-44AD-B970-0090967A7FCB}"/>
              </a:ext>
            </a:extLst>
          </p:cNvPr>
          <p:cNvSpPr txBox="1">
            <a:spLocks/>
          </p:cNvSpPr>
          <p:nvPr/>
        </p:nvSpPr>
        <p:spPr>
          <a:xfrm>
            <a:off x="830831" y="6356351"/>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e-Bug.eu</a:t>
            </a:r>
            <a:endParaRPr lang="en-GB" dirty="0"/>
          </a:p>
        </p:txBody>
      </p:sp>
      <p:pic>
        <p:nvPicPr>
          <p:cNvPr id="13" name="Picture 12" descr="Icon&#10;&#10;Description automatically generated">
            <a:extLst>
              <a:ext uri="{FF2B5EF4-FFF2-40B4-BE49-F238E27FC236}">
                <a16:creationId xmlns:a16="http://schemas.microsoft.com/office/drawing/2014/main" id="{F2400954-B929-45F1-9AC9-4C0E1D923BA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42872720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Footer Placeholder 4">
            <a:extLst>
              <a:ext uri="{FF2B5EF4-FFF2-40B4-BE49-F238E27FC236}">
                <a16:creationId xmlns:a16="http://schemas.microsoft.com/office/drawing/2014/main" id="{0F95687B-D3CD-4948-BF0D-E266FB1CA2BE}"/>
              </a:ext>
            </a:extLst>
          </p:cNvPr>
          <p:cNvSpPr>
            <a:spLocks noGrp="1"/>
          </p:cNvSpPr>
          <p:nvPr>
            <p:ph type="ftr" sz="quarter" idx="11"/>
          </p:nvPr>
        </p:nvSpPr>
        <p:spPr>
          <a:xfrm>
            <a:off x="830831" y="6356351"/>
            <a:ext cx="3086100" cy="365125"/>
          </a:xfrm>
          <a:prstGeom prst="rect">
            <a:avLst/>
          </a:prstGeom>
        </p:spPr>
        <p:txBody>
          <a:bodyPr/>
          <a:lstStyle>
            <a:lvl1pPr algn="l">
              <a:defRPr/>
            </a:lvl1pPr>
          </a:lstStyle>
          <a:p>
            <a:endParaRPr lang="en-GB"/>
          </a:p>
        </p:txBody>
      </p:sp>
      <p:pic>
        <p:nvPicPr>
          <p:cNvPr id="7" name="Picture 6" descr="Icon&#10;&#10;Description automatically generated">
            <a:extLst>
              <a:ext uri="{FF2B5EF4-FFF2-40B4-BE49-F238E27FC236}">
                <a16:creationId xmlns:a16="http://schemas.microsoft.com/office/drawing/2014/main" id="{84F8482B-B41C-4851-9152-4C524AF07C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21942878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8815CA1-5983-4124-9A97-023BDB78269D}"/>
              </a:ext>
            </a:extLst>
          </p:cNvPr>
          <p:cNvSpPr>
            <a:spLocks noGrp="1"/>
          </p:cNvSpPr>
          <p:nvPr>
            <p:ph type="ftr" sz="quarter" idx="11"/>
          </p:nvPr>
        </p:nvSpPr>
        <p:spPr>
          <a:xfrm>
            <a:off x="830831" y="6356351"/>
            <a:ext cx="3086100" cy="365125"/>
          </a:xfrm>
          <a:prstGeom prst="rect">
            <a:avLst/>
          </a:prstGeom>
        </p:spPr>
        <p:txBody>
          <a:bodyPr/>
          <a:lstStyle>
            <a:lvl1pPr algn="l">
              <a:defRPr>
                <a:solidFill>
                  <a:schemeClr val="bg1"/>
                </a:solidFill>
              </a:defRPr>
            </a:lvl1pPr>
          </a:lstStyle>
          <a:p>
            <a:endParaRPr lang="en-GB"/>
          </a:p>
        </p:txBody>
      </p:sp>
      <p:pic>
        <p:nvPicPr>
          <p:cNvPr id="6" name="Picture 5" descr="Icon&#10;&#10;Description automatically generated">
            <a:extLst>
              <a:ext uri="{FF2B5EF4-FFF2-40B4-BE49-F238E27FC236}">
                <a16:creationId xmlns:a16="http://schemas.microsoft.com/office/drawing/2014/main" id="{C446F810-F4AC-48CE-A778-4EAE2AD2502C}"/>
              </a:ext>
            </a:extLst>
          </p:cNvPr>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1310669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slide_EYFS">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FDC0DDDC-F7AE-4992-90A4-E29B94AF6A75}"/>
              </a:ext>
            </a:extLst>
          </p:cNvPr>
          <p:cNvSpPr>
            <a:spLocks noGrp="1"/>
          </p:cNvSpPr>
          <p:nvPr>
            <p:ph type="ftr" sz="quarter" idx="11"/>
          </p:nvPr>
        </p:nvSpPr>
        <p:spPr>
          <a:xfrm>
            <a:off x="830831" y="6356351"/>
            <a:ext cx="3086100" cy="365125"/>
          </a:xfrm>
          <a:prstGeom prst="rect">
            <a:avLst/>
          </a:prstGeom>
        </p:spPr>
        <p:txBody>
          <a:bodyPr/>
          <a:lstStyle>
            <a:lvl1pPr algn="l">
              <a:defRPr/>
            </a:lvl1pPr>
          </a:lstStyle>
          <a:p>
            <a:r>
              <a:rPr lang="en-GB" dirty="0"/>
              <a:t>e-Bug.eu</a:t>
            </a:r>
          </a:p>
        </p:txBody>
      </p:sp>
      <p:pic>
        <p:nvPicPr>
          <p:cNvPr id="8" name="Picture 7" descr="Icon&#10;&#10;Description automatically generated">
            <a:extLst>
              <a:ext uri="{FF2B5EF4-FFF2-40B4-BE49-F238E27FC236}">
                <a16:creationId xmlns:a16="http://schemas.microsoft.com/office/drawing/2014/main" id="{97AC3E76-AF1F-465C-A25D-6A57846EC9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26853337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8815CA1-5983-4124-9A97-023BDB78269D}"/>
              </a:ext>
            </a:extLst>
          </p:cNvPr>
          <p:cNvSpPr>
            <a:spLocks noGrp="1"/>
          </p:cNvSpPr>
          <p:nvPr>
            <p:ph type="ftr" sz="quarter" idx="11"/>
          </p:nvPr>
        </p:nvSpPr>
        <p:spPr>
          <a:xfrm>
            <a:off x="830831" y="6356351"/>
            <a:ext cx="3086100" cy="365125"/>
          </a:xfrm>
          <a:prstGeom prst="rect">
            <a:avLst/>
          </a:prstGeom>
        </p:spPr>
        <p:txBody>
          <a:bodyPr/>
          <a:lstStyle>
            <a:lvl1pPr algn="l">
              <a:defRPr>
                <a:solidFill>
                  <a:schemeClr val="tx1"/>
                </a:solidFill>
              </a:defRPr>
            </a:lvl1pPr>
          </a:lstStyle>
          <a:p>
            <a:endParaRPr lang="en-GB"/>
          </a:p>
        </p:txBody>
      </p:sp>
      <p:pic>
        <p:nvPicPr>
          <p:cNvPr id="6" name="Picture 5" descr="Icon&#10;&#10;Description automatically generated">
            <a:extLst>
              <a:ext uri="{FF2B5EF4-FFF2-40B4-BE49-F238E27FC236}">
                <a16:creationId xmlns:a16="http://schemas.microsoft.com/office/drawing/2014/main" id="{C446F810-F4AC-48CE-A778-4EAE2AD250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12530023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D182C82D-41DD-4AE6-8CDA-8F9858CFE500}"/>
              </a:ext>
            </a:extLst>
          </p:cNvPr>
          <p:cNvSpPr txBox="1">
            <a:spLocks/>
          </p:cNvSpPr>
          <p:nvPr/>
        </p:nvSpPr>
        <p:spPr>
          <a:xfrm>
            <a:off x="830831" y="6356351"/>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e-Bug.eu</a:t>
            </a:r>
            <a:endParaRPr lang="en-GB" dirty="0"/>
          </a:p>
        </p:txBody>
      </p:sp>
      <p:pic>
        <p:nvPicPr>
          <p:cNvPr id="9" name="Picture 8" descr="Icon&#10;&#10;Description automatically generated">
            <a:extLst>
              <a:ext uri="{FF2B5EF4-FFF2-40B4-BE49-F238E27FC236}">
                <a16:creationId xmlns:a16="http://schemas.microsoft.com/office/drawing/2014/main" id="{460F00E3-6DDA-4835-AFA9-D35A9DF50E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2503424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CBD97A74-80F2-4E45-8504-29C9A607749D}"/>
              </a:ext>
            </a:extLst>
          </p:cNvPr>
          <p:cNvSpPr txBox="1">
            <a:spLocks/>
          </p:cNvSpPr>
          <p:nvPr/>
        </p:nvSpPr>
        <p:spPr>
          <a:xfrm>
            <a:off x="830831" y="6356351"/>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e-Bug.eu</a:t>
            </a:r>
            <a:endParaRPr lang="en-GB" dirty="0"/>
          </a:p>
        </p:txBody>
      </p:sp>
      <p:pic>
        <p:nvPicPr>
          <p:cNvPr id="9" name="Picture 8" descr="Icon&#10;&#10;Description automatically generated">
            <a:extLst>
              <a:ext uri="{FF2B5EF4-FFF2-40B4-BE49-F238E27FC236}">
                <a16:creationId xmlns:a16="http://schemas.microsoft.com/office/drawing/2014/main" id="{8E4E131B-21B7-4569-82FC-58E99881AA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2546164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slide_KS1">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FDC0DDDC-F7AE-4992-90A4-E29B94AF6A75}"/>
              </a:ext>
            </a:extLst>
          </p:cNvPr>
          <p:cNvSpPr>
            <a:spLocks noGrp="1"/>
          </p:cNvSpPr>
          <p:nvPr>
            <p:ph type="ftr" sz="quarter" idx="11"/>
          </p:nvPr>
        </p:nvSpPr>
        <p:spPr>
          <a:xfrm>
            <a:off x="830831" y="6356351"/>
            <a:ext cx="3086100" cy="365125"/>
          </a:xfrm>
          <a:prstGeom prst="rect">
            <a:avLst/>
          </a:prstGeom>
        </p:spPr>
        <p:txBody>
          <a:bodyPr/>
          <a:lstStyle>
            <a:lvl1pPr algn="l">
              <a:defRPr>
                <a:solidFill>
                  <a:schemeClr val="bg1"/>
                </a:solidFill>
              </a:defRPr>
            </a:lvl1pPr>
          </a:lstStyle>
          <a:p>
            <a:r>
              <a:rPr lang="en-GB" dirty="0"/>
              <a:t>e-Bug.eu</a:t>
            </a:r>
          </a:p>
        </p:txBody>
      </p:sp>
      <p:pic>
        <p:nvPicPr>
          <p:cNvPr id="8" name="Picture 7" descr="Icon&#10;&#10;Description automatically generated">
            <a:extLst>
              <a:ext uri="{FF2B5EF4-FFF2-40B4-BE49-F238E27FC236}">
                <a16:creationId xmlns:a16="http://schemas.microsoft.com/office/drawing/2014/main" id="{97AC3E76-AF1F-465C-A25D-6A57846EC903}"/>
              </a:ext>
            </a:extLst>
          </p:cNvPr>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3750395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slide_KS2">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FDC0DDDC-F7AE-4992-90A4-E29B94AF6A75}"/>
              </a:ext>
            </a:extLst>
          </p:cNvPr>
          <p:cNvSpPr>
            <a:spLocks noGrp="1"/>
          </p:cNvSpPr>
          <p:nvPr>
            <p:ph type="ftr" sz="quarter" idx="11"/>
          </p:nvPr>
        </p:nvSpPr>
        <p:spPr>
          <a:xfrm>
            <a:off x="830831" y="6356351"/>
            <a:ext cx="3086100" cy="365125"/>
          </a:xfrm>
          <a:prstGeom prst="rect">
            <a:avLst/>
          </a:prstGeom>
        </p:spPr>
        <p:txBody>
          <a:bodyPr/>
          <a:lstStyle>
            <a:lvl1pPr algn="l">
              <a:defRPr>
                <a:solidFill>
                  <a:schemeClr val="bg1"/>
                </a:solidFill>
              </a:defRPr>
            </a:lvl1pPr>
          </a:lstStyle>
          <a:p>
            <a:r>
              <a:rPr lang="en-GB" dirty="0"/>
              <a:t>e-Bug.eu</a:t>
            </a:r>
          </a:p>
        </p:txBody>
      </p:sp>
      <p:pic>
        <p:nvPicPr>
          <p:cNvPr id="8" name="Picture 7" descr="Icon&#10;&#10;Description automatically generated">
            <a:extLst>
              <a:ext uri="{FF2B5EF4-FFF2-40B4-BE49-F238E27FC236}">
                <a16:creationId xmlns:a16="http://schemas.microsoft.com/office/drawing/2014/main" id="{97AC3E76-AF1F-465C-A25D-6A57846EC903}"/>
              </a:ext>
            </a:extLst>
          </p:cNvPr>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1461772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slide_KS3">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FDC0DDDC-F7AE-4992-90A4-E29B94AF6A75}"/>
              </a:ext>
            </a:extLst>
          </p:cNvPr>
          <p:cNvSpPr>
            <a:spLocks noGrp="1"/>
          </p:cNvSpPr>
          <p:nvPr>
            <p:ph type="ftr" sz="quarter" idx="11"/>
          </p:nvPr>
        </p:nvSpPr>
        <p:spPr>
          <a:xfrm>
            <a:off x="830831" y="6356351"/>
            <a:ext cx="3086100" cy="365125"/>
          </a:xfrm>
          <a:prstGeom prst="rect">
            <a:avLst/>
          </a:prstGeom>
        </p:spPr>
        <p:txBody>
          <a:bodyPr/>
          <a:lstStyle>
            <a:lvl1pPr algn="l">
              <a:defRPr>
                <a:solidFill>
                  <a:schemeClr val="bg1"/>
                </a:solidFill>
              </a:defRPr>
            </a:lvl1pPr>
          </a:lstStyle>
          <a:p>
            <a:r>
              <a:rPr lang="en-GB" dirty="0"/>
              <a:t>e-Bug.eu</a:t>
            </a:r>
          </a:p>
        </p:txBody>
      </p:sp>
      <p:pic>
        <p:nvPicPr>
          <p:cNvPr id="8" name="Picture 7" descr="Icon&#10;&#10;Description automatically generated">
            <a:extLst>
              <a:ext uri="{FF2B5EF4-FFF2-40B4-BE49-F238E27FC236}">
                <a16:creationId xmlns:a16="http://schemas.microsoft.com/office/drawing/2014/main" id="{97AC3E76-AF1F-465C-A25D-6A57846EC903}"/>
              </a:ext>
            </a:extLst>
          </p:cNvPr>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2559138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slide_KS4">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FDC0DDDC-F7AE-4992-90A4-E29B94AF6A75}"/>
              </a:ext>
            </a:extLst>
          </p:cNvPr>
          <p:cNvSpPr>
            <a:spLocks noGrp="1"/>
          </p:cNvSpPr>
          <p:nvPr>
            <p:ph type="ftr" sz="quarter" idx="11"/>
          </p:nvPr>
        </p:nvSpPr>
        <p:spPr>
          <a:xfrm>
            <a:off x="830831" y="6356351"/>
            <a:ext cx="3086100" cy="365125"/>
          </a:xfrm>
          <a:prstGeom prst="rect">
            <a:avLst/>
          </a:prstGeom>
        </p:spPr>
        <p:txBody>
          <a:bodyPr/>
          <a:lstStyle>
            <a:lvl1pPr algn="l">
              <a:defRPr>
                <a:solidFill>
                  <a:schemeClr val="bg1"/>
                </a:solidFill>
              </a:defRPr>
            </a:lvl1pPr>
          </a:lstStyle>
          <a:p>
            <a:r>
              <a:rPr lang="en-GB" dirty="0"/>
              <a:t>e-Bug.eu</a:t>
            </a:r>
          </a:p>
        </p:txBody>
      </p:sp>
      <p:pic>
        <p:nvPicPr>
          <p:cNvPr id="8" name="Picture 7" descr="Icon&#10;&#10;Description automatically generated">
            <a:extLst>
              <a:ext uri="{FF2B5EF4-FFF2-40B4-BE49-F238E27FC236}">
                <a16:creationId xmlns:a16="http://schemas.microsoft.com/office/drawing/2014/main" id="{97AC3E76-AF1F-465C-A25D-6A57846EC903}"/>
              </a:ext>
            </a:extLst>
          </p:cNvPr>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1929041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830831" y="6356351"/>
            <a:ext cx="3086100" cy="365125"/>
          </a:xfrm>
          <a:prstGeom prst="rect">
            <a:avLst/>
          </a:prstGeom>
        </p:spPr>
        <p:txBody>
          <a:bodyPr/>
          <a:lstStyle>
            <a:lvl1pPr algn="l">
              <a:defRPr/>
            </a:lvl1pPr>
          </a:lstStyle>
          <a:p>
            <a:r>
              <a:rPr lang="en-GB" dirty="0"/>
              <a:t>e-Bug.eu</a:t>
            </a:r>
          </a:p>
        </p:txBody>
      </p:sp>
      <p:pic>
        <p:nvPicPr>
          <p:cNvPr id="7" name="Picture 6" descr="Icon&#10;&#10;Description automatically generated">
            <a:extLst>
              <a:ext uri="{FF2B5EF4-FFF2-40B4-BE49-F238E27FC236}">
                <a16:creationId xmlns:a16="http://schemas.microsoft.com/office/drawing/2014/main" id="{AAE08458-01B7-4486-9EE6-F34018AD691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3024785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4C578-1356-483F-AD7A-E402F00D9994}"/>
              </a:ext>
            </a:extLst>
          </p:cNvPr>
          <p:cNvSpPr>
            <a:spLocks noGrp="1"/>
          </p:cNvSpPr>
          <p:nvPr>
            <p:ph type="title"/>
          </p:nvPr>
        </p:nvSpPr>
        <p:spPr/>
        <p:txBody>
          <a:bodyPr/>
          <a:lstStyle/>
          <a:p>
            <a:r>
              <a:rPr lang="en-US"/>
              <a:t>Click to edit Master title style</a:t>
            </a:r>
            <a:endParaRPr lang="en-GB" dirty="0"/>
          </a:p>
        </p:txBody>
      </p:sp>
      <p:sp>
        <p:nvSpPr>
          <p:cNvPr id="3" name="Footer Placeholder 4">
            <a:extLst>
              <a:ext uri="{FF2B5EF4-FFF2-40B4-BE49-F238E27FC236}">
                <a16:creationId xmlns:a16="http://schemas.microsoft.com/office/drawing/2014/main" id="{CAF7FC27-A6FF-4AA1-9B63-FBD258DAE7F1}"/>
              </a:ext>
            </a:extLst>
          </p:cNvPr>
          <p:cNvSpPr>
            <a:spLocks noGrp="1"/>
          </p:cNvSpPr>
          <p:nvPr>
            <p:ph type="ftr" sz="quarter" idx="11"/>
          </p:nvPr>
        </p:nvSpPr>
        <p:spPr>
          <a:xfrm>
            <a:off x="830831" y="6356351"/>
            <a:ext cx="3086100" cy="365125"/>
          </a:xfrm>
          <a:prstGeom prst="rect">
            <a:avLst/>
          </a:prstGeom>
        </p:spPr>
        <p:txBody>
          <a:bodyPr/>
          <a:lstStyle>
            <a:lvl1pPr algn="l">
              <a:defRPr/>
            </a:lvl1pPr>
          </a:lstStyle>
          <a:p>
            <a:r>
              <a:rPr lang="en-GB" dirty="0"/>
              <a:t>e-Bug.eu</a:t>
            </a:r>
          </a:p>
        </p:txBody>
      </p:sp>
      <p:pic>
        <p:nvPicPr>
          <p:cNvPr id="4" name="Picture 3" descr="Icon&#10;&#10;Description automatically generated">
            <a:extLst>
              <a:ext uri="{FF2B5EF4-FFF2-40B4-BE49-F238E27FC236}">
                <a16:creationId xmlns:a16="http://schemas.microsoft.com/office/drawing/2014/main" id="{220138C2-E7CD-43F7-ADA7-0103BB6F05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1371576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31942571"/>
      </p:ext>
    </p:extLst>
  </p:cSld>
  <p:clrMap bg1="lt1" tx1="dk1" bg2="lt2" tx2="dk2" accent1="accent1" accent2="accent2" accent3="accent3" accent4="accent4" accent5="accent5" accent6="accent6" hlink="hlink" folHlink="folHlink"/>
  <p:sldLayoutIdLst>
    <p:sldLayoutId id="2147483661" r:id="rId1"/>
    <p:sldLayoutId id="2147483680" r:id="rId2"/>
    <p:sldLayoutId id="2147483663" r:id="rId3"/>
    <p:sldLayoutId id="2147483675" r:id="rId4"/>
    <p:sldLayoutId id="2147483676" r:id="rId5"/>
    <p:sldLayoutId id="2147483677" r:id="rId6"/>
    <p:sldLayoutId id="2147483679" r:id="rId7"/>
    <p:sldLayoutId id="2147483662" r:id="rId8"/>
    <p:sldLayoutId id="2147483673" r:id="rId9"/>
    <p:sldLayoutId id="2147483664" r:id="rId10"/>
    <p:sldLayoutId id="2147483665" r:id="rId11"/>
    <p:sldLayoutId id="2147483666" r:id="rId12"/>
    <p:sldLayoutId id="2147483668" r:id="rId13"/>
    <p:sldLayoutId id="2147483669" r:id="rId14"/>
    <p:sldLayoutId id="2147483681" r:id="rId15"/>
    <p:sldLayoutId id="2147483682" r:id="rId16"/>
  </p:sldLayoutIdLst>
  <p:hf sldNum="0" hdr="0" dt="0"/>
  <p:txStyles>
    <p:title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482857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p:txStyles>
    <p:title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png"/><Relationship Id="rId1" Type="http://schemas.openxmlformats.org/officeDocument/2006/relationships/slideLayout" Target="../slideLayouts/slideLayout18.xml"/><Relationship Id="rId5" Type="http://schemas.openxmlformats.org/officeDocument/2006/relationships/slide" Target="slide14.xml"/><Relationship Id="rId4" Type="http://schemas.openxmlformats.org/officeDocument/2006/relationships/slide" Target="slide15.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slide" Target="slide18.xml"/><Relationship Id="rId5" Type="http://schemas.openxmlformats.org/officeDocument/2006/relationships/slide" Target="slide17.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8.xml"/><Relationship Id="rId5" Type="http://schemas.openxmlformats.org/officeDocument/2006/relationships/slide" Target="slide21.xml"/><Relationship Id="rId4" Type="http://schemas.openxmlformats.org/officeDocument/2006/relationships/slide" Target="slide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8.xml"/><Relationship Id="rId5" Type="http://schemas.openxmlformats.org/officeDocument/2006/relationships/slide" Target="slide23.xml"/><Relationship Id="rId4" Type="http://schemas.openxmlformats.org/officeDocument/2006/relationships/slide" Target="slide24.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21.jpeg"/><Relationship Id="rId1" Type="http://schemas.openxmlformats.org/officeDocument/2006/relationships/slideLayout" Target="../slideLayouts/slideLayout18.xml"/><Relationship Id="rId4" Type="http://schemas.openxmlformats.org/officeDocument/2006/relationships/slide" Target="slide26.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CC990-AD08-47C8-8DBD-3D30B1AE0B53}"/>
              </a:ext>
            </a:extLst>
          </p:cNvPr>
          <p:cNvSpPr>
            <a:spLocks noGrp="1"/>
          </p:cNvSpPr>
          <p:nvPr>
            <p:ph type="ctrTitle"/>
          </p:nvPr>
        </p:nvSpPr>
        <p:spPr>
          <a:xfrm>
            <a:off x="1028700" y="2574969"/>
            <a:ext cx="9144000" cy="2387600"/>
          </a:xfrm>
        </p:spPr>
        <p:txBody>
          <a:bodyPr>
            <a:normAutofit/>
          </a:bodyPr>
          <a:lstStyle/>
          <a:p>
            <a:r>
              <a:rPr lang="en-GB" dirty="0"/>
              <a:t>Spread of Infection:</a:t>
            </a:r>
            <a:br>
              <a:rPr lang="en-GB" dirty="0"/>
            </a:br>
            <a:r>
              <a:rPr lang="en-GB" dirty="0"/>
              <a:t>Food Hygiene</a:t>
            </a:r>
          </a:p>
        </p:txBody>
      </p:sp>
      <p:sp>
        <p:nvSpPr>
          <p:cNvPr id="3" name="Subtitle 2">
            <a:extLst>
              <a:ext uri="{FF2B5EF4-FFF2-40B4-BE49-F238E27FC236}">
                <a16:creationId xmlns:a16="http://schemas.microsoft.com/office/drawing/2014/main" id="{0FDD6A8F-7E22-452E-AA9B-A73DA4A8DA69}"/>
              </a:ext>
            </a:extLst>
          </p:cNvPr>
          <p:cNvSpPr>
            <a:spLocks noGrp="1"/>
          </p:cNvSpPr>
          <p:nvPr>
            <p:ph type="subTitle" idx="1"/>
          </p:nvPr>
        </p:nvSpPr>
        <p:spPr>
          <a:xfrm>
            <a:off x="1076325" y="4981619"/>
            <a:ext cx="5170978" cy="552405"/>
          </a:xfrm>
        </p:spPr>
        <p:txBody>
          <a:bodyPr/>
          <a:lstStyle/>
          <a:p>
            <a:r>
              <a:rPr lang="en-GB" dirty="0"/>
              <a:t>Key Stage 2</a:t>
            </a:r>
          </a:p>
        </p:txBody>
      </p:sp>
    </p:spTree>
    <p:extLst>
      <p:ext uri="{BB962C8B-B14F-4D97-AF65-F5344CB8AC3E}">
        <p14:creationId xmlns:p14="http://schemas.microsoft.com/office/powerpoint/2010/main" val="38165046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56816-D9F0-4CD4-9BA5-9D11463D83FA}"/>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Food Preparation Question 1</a:t>
            </a:r>
          </a:p>
        </p:txBody>
      </p:sp>
      <p:pic>
        <p:nvPicPr>
          <p:cNvPr id="1026" name="Picture 2" descr="Kitchen coun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476672"/>
            <a:ext cx="5568553" cy="27607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19670" y="3429000"/>
            <a:ext cx="5568555"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You are about to prepare food for a friend.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Tonight's menu is roast pork with vegetables.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Click on one option for the next step: </a:t>
            </a:r>
          </a:p>
        </p:txBody>
      </p:sp>
      <p:sp>
        <p:nvSpPr>
          <p:cNvPr id="6" name="TextBox 5">
            <a:hlinkClick r:id="rId3" action="ppaction://hlinksldjump"/>
          </p:cNvPr>
          <p:cNvSpPr txBox="1"/>
          <p:nvPr/>
        </p:nvSpPr>
        <p:spPr>
          <a:xfrm>
            <a:off x="1619671" y="5301206"/>
            <a:ext cx="2427101" cy="1015663"/>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You get your chopping board out ready</a:t>
            </a:r>
          </a:p>
        </p:txBody>
      </p:sp>
      <p:sp>
        <p:nvSpPr>
          <p:cNvPr id="8" name="TextBox 7">
            <a:hlinkClick r:id="" action="ppaction://hlinkshowjump?jump=nextslide"/>
          </p:cNvPr>
          <p:cNvSpPr txBox="1"/>
          <p:nvPr/>
        </p:nvSpPr>
        <p:spPr>
          <a:xfrm>
            <a:off x="4644008" y="5301208"/>
            <a:ext cx="2880320" cy="1015663"/>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You wipe down the surfaces with hot soapy water using a clean cloth</a:t>
            </a:r>
          </a:p>
        </p:txBody>
      </p:sp>
    </p:spTree>
    <p:extLst>
      <p:ext uri="{BB962C8B-B14F-4D97-AF65-F5344CB8AC3E}">
        <p14:creationId xmlns:p14="http://schemas.microsoft.com/office/powerpoint/2010/main" val="77018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6CF21A-CD1C-453C-8BFE-DD2BFF81F013}"/>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Food Preparation Q1 – Correct</a:t>
            </a:r>
          </a:p>
        </p:txBody>
      </p:sp>
      <p:pic>
        <p:nvPicPr>
          <p:cNvPr id="1026" name="Picture 2" descr="Kitchen coun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476672"/>
            <a:ext cx="5568553" cy="27607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19672" y="3429000"/>
            <a:ext cx="5568553"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You are about to prepare your food.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Tonight's menu is roast pork with vegetables.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Click on one option for the next step: </a:t>
            </a:r>
          </a:p>
        </p:txBody>
      </p:sp>
      <p:sp>
        <p:nvSpPr>
          <p:cNvPr id="6" name="TextBox 5"/>
          <p:cNvSpPr txBox="1"/>
          <p:nvPr/>
        </p:nvSpPr>
        <p:spPr>
          <a:xfrm>
            <a:off x="1619672" y="5301207"/>
            <a:ext cx="2427101" cy="1015663"/>
          </a:xfrm>
          <a:prstGeom prst="rect">
            <a:avLst/>
          </a:prstGeom>
          <a:solidFill>
            <a:schemeClr val="bg1">
              <a:lumMod val="75000"/>
            </a:schemeClr>
          </a:solidFill>
          <a:ln>
            <a:solidFill>
              <a:srgbClr val="000000"/>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You get your chopping board out ready</a:t>
            </a:r>
          </a:p>
        </p:txBody>
      </p:sp>
      <p:sp>
        <p:nvSpPr>
          <p:cNvPr id="8" name="TextBox 7"/>
          <p:cNvSpPr txBox="1"/>
          <p:nvPr/>
        </p:nvSpPr>
        <p:spPr>
          <a:xfrm>
            <a:off x="4644008" y="5301208"/>
            <a:ext cx="2880320" cy="1015663"/>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You wipe down the surfaces with hot soapy water using a clean cloth</a:t>
            </a:r>
          </a:p>
        </p:txBody>
      </p:sp>
      <p:sp>
        <p:nvSpPr>
          <p:cNvPr id="9" name="Rounded Rectangular Callout 8"/>
          <p:cNvSpPr/>
          <p:nvPr/>
        </p:nvSpPr>
        <p:spPr>
          <a:xfrm>
            <a:off x="7440191" y="3911270"/>
            <a:ext cx="1656184" cy="1374249"/>
          </a:xfrm>
          <a:prstGeom prst="wedgeRoundRectCallout">
            <a:avLst>
              <a:gd name="adj1" fmla="val -41989"/>
              <a:gd name="adj2" fmla="val 91727"/>
              <a:gd name="adj3" fmla="val 16667"/>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02564"/>
                </a:solidFill>
                <a:effectLst/>
                <a:uLnTx/>
                <a:uFillTx/>
                <a:latin typeface="Calibri" panose="020F0502020204030204"/>
                <a:ea typeface="+mn-ea"/>
                <a:cs typeface="+mn-cs"/>
              </a:rPr>
              <a:t>Great! It’s always a good idea to give the surfaces a wipe down before food preparation. Just in case they are unclean.</a:t>
            </a:r>
          </a:p>
        </p:txBody>
      </p:sp>
      <p:sp>
        <p:nvSpPr>
          <p:cNvPr id="7" name="L-Shape 6">
            <a:extLst>
              <a:ext uri="{C183D7F6-B498-43B3-948B-1728B52AA6E4}">
                <adec:decorative xmlns:adec="http://schemas.microsoft.com/office/drawing/2017/decorative" val="1"/>
              </a:ext>
            </a:extLst>
          </p:cNvPr>
          <p:cNvSpPr/>
          <p:nvPr/>
        </p:nvSpPr>
        <p:spPr>
          <a:xfrm rot="18708893">
            <a:off x="7242599" y="6205794"/>
            <a:ext cx="563458" cy="291411"/>
          </a:xfrm>
          <a:prstGeom prst="corner">
            <a:avLst>
              <a:gd name="adj1" fmla="val 37932"/>
              <a:gd name="adj2" fmla="val 38770"/>
            </a:avLst>
          </a:prstGeom>
          <a:solidFill>
            <a:srgbClr val="117E6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Notched Right Arrow 10">
            <a:extLst>
              <a:ext uri="{FF2B5EF4-FFF2-40B4-BE49-F238E27FC236}">
                <a16:creationId xmlns:a16="http://schemas.microsoft.com/office/drawing/2014/main" id="{B25111A5-8829-4752-9E44-154E97839CBC}"/>
              </a:ext>
              <a:ext uri="{C183D7F6-B498-43B3-948B-1728B52AA6E4}">
                <adec:decorative xmlns:adec="http://schemas.microsoft.com/office/drawing/2017/decorative" val="0"/>
              </a:ext>
            </a:extLst>
          </p:cNvPr>
          <p:cNvSpPr/>
          <p:nvPr/>
        </p:nvSpPr>
        <p:spPr>
          <a:xfrm>
            <a:off x="7884368" y="6237312"/>
            <a:ext cx="1080120" cy="504056"/>
          </a:xfrm>
          <a:prstGeom prst="notch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Next</a:t>
            </a:r>
          </a:p>
        </p:txBody>
      </p:sp>
    </p:spTree>
    <p:extLst>
      <p:ext uri="{BB962C8B-B14F-4D97-AF65-F5344CB8AC3E}">
        <p14:creationId xmlns:p14="http://schemas.microsoft.com/office/powerpoint/2010/main" val="5688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B14E56-D719-4DF7-89CC-2C59D010FE11}"/>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Food Preparation Q1 – Incorrect</a:t>
            </a:r>
          </a:p>
        </p:txBody>
      </p:sp>
      <p:pic>
        <p:nvPicPr>
          <p:cNvPr id="1026" name="Picture 2" descr="Kitchen coun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476672"/>
            <a:ext cx="5568553" cy="2760748"/>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ular Callout 2">
            <a:extLst>
              <a:ext uri="{C183D7F6-B498-43B3-948B-1728B52AA6E4}">
                <adec:decorative xmlns:adec="http://schemas.microsoft.com/office/drawing/2017/decorative" val="0"/>
              </a:ext>
            </a:extLst>
          </p:cNvPr>
          <p:cNvSpPr/>
          <p:nvPr/>
        </p:nvSpPr>
        <p:spPr>
          <a:xfrm>
            <a:off x="24712" y="3885532"/>
            <a:ext cx="1931063" cy="1567242"/>
          </a:xfrm>
          <a:prstGeom prst="wedgeRoundRectCallout">
            <a:avLst>
              <a:gd name="adj1" fmla="val 37137"/>
              <a:gd name="adj2" fmla="val 86078"/>
              <a:gd name="adj3" fmla="val 16667"/>
            </a:avLst>
          </a:prstGeom>
          <a:ln w="1905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defRPr/>
            </a:pPr>
            <a:r>
              <a:rPr kumimoji="0" lang="en-GB" sz="1200" b="0" i="0" u="none" strike="noStrike" kern="1200" cap="none" spc="0" normalizeH="0" baseline="0" noProof="0" dirty="0">
                <a:ln>
                  <a:noFill/>
                </a:ln>
                <a:solidFill>
                  <a:srgbClr val="302564"/>
                </a:solidFill>
                <a:effectLst/>
                <a:uLnTx/>
                <a:uFillTx/>
                <a:latin typeface="Calibri" panose="020F0502020204030204"/>
                <a:ea typeface="+mn-ea"/>
                <a:cs typeface="+mn-cs"/>
              </a:rPr>
              <a:t>It’s a good idea to wipe down your surface before you get started. This is so microbes on your kitchen surfaces don’t get onto the food you are about to prepare.</a:t>
            </a:r>
          </a:p>
        </p:txBody>
      </p:sp>
      <p:sp>
        <p:nvSpPr>
          <p:cNvPr id="16" name="TextBox 15"/>
          <p:cNvSpPr txBox="1"/>
          <p:nvPr/>
        </p:nvSpPr>
        <p:spPr>
          <a:xfrm>
            <a:off x="1619672" y="3429000"/>
            <a:ext cx="5568553"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You are about to prepare your food.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Tonight's menu is roast pork with vegetables.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Click on one option for the next step: </a:t>
            </a:r>
          </a:p>
        </p:txBody>
      </p:sp>
      <p:sp>
        <p:nvSpPr>
          <p:cNvPr id="6" name="TextBox 5"/>
          <p:cNvSpPr txBox="1"/>
          <p:nvPr/>
        </p:nvSpPr>
        <p:spPr>
          <a:xfrm>
            <a:off x="1619672" y="5301207"/>
            <a:ext cx="2427101" cy="1015663"/>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You get your chopping board out ready</a:t>
            </a:r>
          </a:p>
        </p:txBody>
      </p:sp>
      <p:sp>
        <p:nvSpPr>
          <p:cNvPr id="2" name="Multiply 1">
            <a:extLst>
              <a:ext uri="{C183D7F6-B498-43B3-948B-1728B52AA6E4}">
                <adec:decorative xmlns:adec="http://schemas.microsoft.com/office/drawing/2017/decorative" val="1"/>
              </a:ext>
            </a:extLst>
          </p:cNvPr>
          <p:cNvSpPr/>
          <p:nvPr/>
        </p:nvSpPr>
        <p:spPr>
          <a:xfrm>
            <a:off x="950469" y="5837191"/>
            <a:ext cx="792088" cy="864096"/>
          </a:xfrm>
          <a:prstGeom prst="mathMultiply">
            <a:avLst>
              <a:gd name="adj1" fmla="val 12731"/>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8" name="TextBox 7"/>
          <p:cNvSpPr txBox="1"/>
          <p:nvPr/>
        </p:nvSpPr>
        <p:spPr>
          <a:xfrm>
            <a:off x="4644008" y="5301208"/>
            <a:ext cx="2880320" cy="1015663"/>
          </a:xfrm>
          <a:prstGeom prst="rect">
            <a:avLst/>
          </a:prstGeom>
          <a:solidFill>
            <a:schemeClr val="bg1">
              <a:lumMod val="75000"/>
            </a:schemeClr>
          </a:solidFill>
          <a:ln>
            <a:solidFill>
              <a:srgbClr val="000000"/>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You wipe down the surfaces with hot soapy water using a clean cloth</a:t>
            </a:r>
          </a:p>
        </p:txBody>
      </p:sp>
      <p:sp>
        <p:nvSpPr>
          <p:cNvPr id="11" name="Notched Right Arrow 10">
            <a:extLst>
              <a:ext uri="{C183D7F6-B498-43B3-948B-1728B52AA6E4}">
                <adec:decorative xmlns:adec="http://schemas.microsoft.com/office/drawing/2017/decorative" val="0"/>
              </a:ext>
            </a:extLst>
          </p:cNvPr>
          <p:cNvSpPr/>
          <p:nvPr/>
        </p:nvSpPr>
        <p:spPr>
          <a:xfrm>
            <a:off x="7884368" y="6237312"/>
            <a:ext cx="1080120" cy="504056"/>
          </a:xfrm>
          <a:prstGeom prst="notch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Next</a:t>
            </a:r>
          </a:p>
        </p:txBody>
      </p:sp>
    </p:spTree>
    <p:extLst>
      <p:ext uri="{BB962C8B-B14F-4D97-AF65-F5344CB8AC3E}">
        <p14:creationId xmlns:p14="http://schemas.microsoft.com/office/powerpoint/2010/main" val="691638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EA8A8-4B70-4D29-B48A-FA3AAD171534}"/>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Food Preparation Question 2</a:t>
            </a:r>
          </a:p>
        </p:txBody>
      </p:sp>
      <p:pic>
        <p:nvPicPr>
          <p:cNvPr id="12" name="Picture 3">
            <a:extLst>
              <a:ext uri="{C183D7F6-B498-43B3-948B-1728B52AA6E4}">
                <adec:decorative xmlns:adec="http://schemas.microsoft.com/office/drawing/2017/decorative" val="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218" t="10531" r="13026" b="15750"/>
          <a:stretch/>
        </p:blipFill>
        <p:spPr bwMode="auto">
          <a:xfrm>
            <a:off x="8136059" y="0"/>
            <a:ext cx="985974" cy="548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descr="Kitchen sink"/>
          <p:cNvPicPr>
            <a:picLocks noChangeAspect="1" noChangeArrowheads="1"/>
          </p:cNvPicPr>
          <p:nvPr/>
        </p:nvPicPr>
        <p:blipFill rotWithShape="1">
          <a:blip r:embed="rId3">
            <a:extLst>
              <a:ext uri="{28A0092B-C50C-407E-A947-70E740481C1C}">
                <a14:useLocalDpi xmlns:a14="http://schemas.microsoft.com/office/drawing/2010/main" val="0"/>
              </a:ext>
            </a:extLst>
          </a:blip>
          <a:srcRect l="1274" t="3322" r="8864" b="4179"/>
          <a:stretch/>
        </p:blipFill>
        <p:spPr bwMode="auto">
          <a:xfrm>
            <a:off x="1475656" y="692696"/>
            <a:ext cx="5977482" cy="24482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75656" y="3356992"/>
            <a:ext cx="5977482" cy="163121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You are now about to get your food from the fridge but first you wash your hands: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Click on one option for the next step: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endParaRPr>
          </a:p>
        </p:txBody>
      </p:sp>
      <p:sp>
        <p:nvSpPr>
          <p:cNvPr id="9" name="TextBox 8">
            <a:hlinkClick r:id="rId4" action="ppaction://hlinksldjump"/>
          </p:cNvPr>
          <p:cNvSpPr txBox="1"/>
          <p:nvPr/>
        </p:nvSpPr>
        <p:spPr>
          <a:xfrm>
            <a:off x="1627393" y="5296447"/>
            <a:ext cx="2427101" cy="1015663"/>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You use soap and warm water to wash your hands</a:t>
            </a:r>
          </a:p>
        </p:txBody>
      </p:sp>
      <p:sp>
        <p:nvSpPr>
          <p:cNvPr id="10" name="TextBox 9">
            <a:hlinkClick r:id="rId5" action="ppaction://hlinksldjump"/>
          </p:cNvPr>
          <p:cNvSpPr txBox="1"/>
          <p:nvPr/>
        </p:nvSpPr>
        <p:spPr>
          <a:xfrm>
            <a:off x="4644008" y="5301208"/>
            <a:ext cx="2880320" cy="1015663"/>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You give them a quick rinse before you get your food out</a:t>
            </a:r>
          </a:p>
        </p:txBody>
      </p:sp>
    </p:spTree>
    <p:extLst>
      <p:ext uri="{BB962C8B-B14F-4D97-AF65-F5344CB8AC3E}">
        <p14:creationId xmlns:p14="http://schemas.microsoft.com/office/powerpoint/2010/main" val="864444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CF588-53A3-4D53-8CC2-0E034C6D772B}"/>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Food Preparation Q2 – Incorrect</a:t>
            </a:r>
          </a:p>
        </p:txBody>
      </p:sp>
      <p:pic>
        <p:nvPicPr>
          <p:cNvPr id="2054" name="Picture 6" descr="Kitchen sink"/>
          <p:cNvPicPr>
            <a:picLocks noChangeAspect="1" noChangeArrowheads="1"/>
          </p:cNvPicPr>
          <p:nvPr/>
        </p:nvPicPr>
        <p:blipFill rotWithShape="1">
          <a:blip r:embed="rId2">
            <a:extLst>
              <a:ext uri="{28A0092B-C50C-407E-A947-70E740481C1C}">
                <a14:useLocalDpi xmlns:a14="http://schemas.microsoft.com/office/drawing/2010/main" val="0"/>
              </a:ext>
            </a:extLst>
          </a:blip>
          <a:srcRect l="1274" t="3322" r="8864" b="4179"/>
          <a:stretch/>
        </p:blipFill>
        <p:spPr bwMode="auto">
          <a:xfrm>
            <a:off x="1475656" y="692696"/>
            <a:ext cx="5977482" cy="244827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475656" y="3356992"/>
            <a:ext cx="5977482" cy="163121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You are now about to get your food from the fridge but first you wash your hands: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Click on one option for the next step: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endParaRPr>
          </a:p>
        </p:txBody>
      </p:sp>
      <p:sp>
        <p:nvSpPr>
          <p:cNvPr id="9" name="TextBox 8"/>
          <p:cNvSpPr txBox="1"/>
          <p:nvPr/>
        </p:nvSpPr>
        <p:spPr>
          <a:xfrm>
            <a:off x="1627393" y="5296447"/>
            <a:ext cx="2427101" cy="1015663"/>
          </a:xfrm>
          <a:prstGeom prst="rect">
            <a:avLst/>
          </a:prstGeom>
          <a:solidFill>
            <a:schemeClr val="bg1">
              <a:lumMod val="75000"/>
            </a:schemeClr>
          </a:solidFill>
          <a:ln>
            <a:solidFill>
              <a:srgbClr val="000000"/>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You use soap and warm water to wash your hands</a:t>
            </a:r>
          </a:p>
        </p:txBody>
      </p:sp>
      <p:sp>
        <p:nvSpPr>
          <p:cNvPr id="10" name="TextBox 9"/>
          <p:cNvSpPr txBox="1"/>
          <p:nvPr/>
        </p:nvSpPr>
        <p:spPr>
          <a:xfrm>
            <a:off x="4644008" y="5301208"/>
            <a:ext cx="2880320" cy="1015663"/>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You give them a quick rinse before you get your food out</a:t>
            </a:r>
          </a:p>
        </p:txBody>
      </p:sp>
      <p:sp>
        <p:nvSpPr>
          <p:cNvPr id="7" name="Multiply 6">
            <a:extLst>
              <a:ext uri="{C183D7F6-B498-43B3-948B-1728B52AA6E4}">
                <adec:decorative xmlns:adec="http://schemas.microsoft.com/office/drawing/2017/decorative" val="1"/>
              </a:ext>
            </a:extLst>
          </p:cNvPr>
          <p:cNvSpPr/>
          <p:nvPr/>
        </p:nvSpPr>
        <p:spPr>
          <a:xfrm>
            <a:off x="7466756" y="5625244"/>
            <a:ext cx="792088" cy="864096"/>
          </a:xfrm>
          <a:prstGeom prst="mathMultiply">
            <a:avLst>
              <a:gd name="adj1" fmla="val 12731"/>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Rounded Rectangular Callout 11">
            <a:extLst>
              <a:ext uri="{C183D7F6-B498-43B3-948B-1728B52AA6E4}">
                <adec:decorative xmlns:adec="http://schemas.microsoft.com/office/drawing/2017/decorative" val="0"/>
              </a:ext>
            </a:extLst>
          </p:cNvPr>
          <p:cNvSpPr/>
          <p:nvPr/>
        </p:nvSpPr>
        <p:spPr>
          <a:xfrm>
            <a:off x="7271792" y="3997888"/>
            <a:ext cx="1872208" cy="1293477"/>
          </a:xfrm>
          <a:prstGeom prst="wedgeRoundRectCallout">
            <a:avLst>
              <a:gd name="adj1" fmla="val -34982"/>
              <a:gd name="adj2" fmla="val 96649"/>
              <a:gd name="adj3" fmla="val 16667"/>
            </a:avLst>
          </a:prstGeom>
          <a:noFill/>
          <a:ln w="19050">
            <a:solidFill>
              <a:schemeClr val="accent1"/>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r>
              <a:rPr kumimoji="0" lang="en-GB" sz="1200" b="0" i="0" u="none" strike="noStrike" kern="1200" cap="none" spc="0" normalizeH="0" baseline="0" noProof="0" dirty="0">
                <a:ln>
                  <a:noFill/>
                </a:ln>
                <a:solidFill>
                  <a:srgbClr val="302564"/>
                </a:solidFill>
                <a:effectLst/>
                <a:uLnTx/>
                <a:uFillTx/>
                <a:latin typeface="Calibri" panose="020F0502020204030204"/>
                <a:ea typeface="+mn-ea"/>
                <a:cs typeface="+mn-cs"/>
              </a:rPr>
              <a:t>It’s a good idea to wash your hands thoroughly before touching any food. This will make sure there are no harmful microbes on your hands.</a:t>
            </a:r>
          </a:p>
        </p:txBody>
      </p:sp>
      <p:sp>
        <p:nvSpPr>
          <p:cNvPr id="16" name="Notched Right Arrow 10">
            <a:extLst>
              <a:ext uri="{FF2B5EF4-FFF2-40B4-BE49-F238E27FC236}">
                <a16:creationId xmlns:a16="http://schemas.microsoft.com/office/drawing/2014/main" id="{A791E365-16CB-4426-A5B0-09E29F8865A5}"/>
              </a:ext>
              <a:ext uri="{C183D7F6-B498-43B3-948B-1728B52AA6E4}">
                <adec:decorative xmlns:adec="http://schemas.microsoft.com/office/drawing/2017/decorative" val="0"/>
              </a:ext>
            </a:extLst>
          </p:cNvPr>
          <p:cNvSpPr/>
          <p:nvPr/>
        </p:nvSpPr>
        <p:spPr>
          <a:xfrm>
            <a:off x="7884368" y="6237312"/>
            <a:ext cx="1080120" cy="504056"/>
          </a:xfrm>
          <a:prstGeom prst="notch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Next</a:t>
            </a:r>
          </a:p>
        </p:txBody>
      </p:sp>
    </p:spTree>
    <p:extLst>
      <p:ext uri="{BB962C8B-B14F-4D97-AF65-F5344CB8AC3E}">
        <p14:creationId xmlns:p14="http://schemas.microsoft.com/office/powerpoint/2010/main" val="3205332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DD4FD-3F98-4B1F-AAC6-301E85515706}"/>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Food Preparation Q2 – Correct</a:t>
            </a:r>
          </a:p>
        </p:txBody>
      </p:sp>
      <p:pic>
        <p:nvPicPr>
          <p:cNvPr id="2054" name="Picture 6" descr="Kitchen sink"/>
          <p:cNvPicPr>
            <a:picLocks noChangeAspect="1" noChangeArrowheads="1"/>
          </p:cNvPicPr>
          <p:nvPr/>
        </p:nvPicPr>
        <p:blipFill rotWithShape="1">
          <a:blip r:embed="rId2">
            <a:extLst>
              <a:ext uri="{28A0092B-C50C-407E-A947-70E740481C1C}">
                <a14:useLocalDpi xmlns:a14="http://schemas.microsoft.com/office/drawing/2010/main" val="0"/>
              </a:ext>
            </a:extLst>
          </a:blip>
          <a:srcRect l="1274" t="3322" r="8864" b="4179"/>
          <a:stretch/>
        </p:blipFill>
        <p:spPr bwMode="auto">
          <a:xfrm>
            <a:off x="1475656" y="692696"/>
            <a:ext cx="5977482" cy="2448272"/>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ular Callout 10"/>
          <p:cNvSpPr/>
          <p:nvPr/>
        </p:nvSpPr>
        <p:spPr>
          <a:xfrm>
            <a:off x="179512" y="4214386"/>
            <a:ext cx="1656184" cy="1374249"/>
          </a:xfrm>
          <a:prstGeom prst="wedgeRoundRectCallout">
            <a:avLst>
              <a:gd name="adj1" fmla="val 40570"/>
              <a:gd name="adj2" fmla="val 83643"/>
              <a:gd name="adj3" fmla="val 16667"/>
            </a:avLst>
          </a:prstGeom>
          <a:solidFill>
            <a:schemeClr val="bg1"/>
          </a:solidFill>
          <a:ln w="19050">
            <a:solidFill>
              <a:srgbClr val="117E62"/>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02564"/>
                </a:solidFill>
                <a:effectLst/>
                <a:uLnTx/>
                <a:uFillTx/>
                <a:latin typeface="Calibri" panose="020F0502020204030204"/>
                <a:ea typeface="+mn-ea"/>
                <a:cs typeface="+mn-cs"/>
              </a:rPr>
              <a:t>Great! Washing your hands with soap and warm water will make sure you don’t have any harmful microbes on your hands.</a:t>
            </a:r>
          </a:p>
        </p:txBody>
      </p:sp>
      <p:sp>
        <p:nvSpPr>
          <p:cNvPr id="16" name="TextBox 15"/>
          <p:cNvSpPr txBox="1"/>
          <p:nvPr/>
        </p:nvSpPr>
        <p:spPr>
          <a:xfrm>
            <a:off x="1475656" y="3356992"/>
            <a:ext cx="5977482" cy="163121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You are now about to get your food from the fridge but first you wash your hands: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Click on one option for the next step: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endParaRPr>
          </a:p>
        </p:txBody>
      </p:sp>
      <p:sp>
        <p:nvSpPr>
          <p:cNvPr id="9" name="TextBox 8"/>
          <p:cNvSpPr txBox="1"/>
          <p:nvPr/>
        </p:nvSpPr>
        <p:spPr>
          <a:xfrm>
            <a:off x="1627393" y="5296447"/>
            <a:ext cx="2427101" cy="1015663"/>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You use soap and warm water to wash your hands</a:t>
            </a:r>
          </a:p>
        </p:txBody>
      </p:sp>
      <p:sp>
        <p:nvSpPr>
          <p:cNvPr id="7" name="L-Shape 6">
            <a:extLst>
              <a:ext uri="{C183D7F6-B498-43B3-948B-1728B52AA6E4}">
                <adec:decorative xmlns:adec="http://schemas.microsoft.com/office/drawing/2017/decorative" val="1"/>
              </a:ext>
            </a:extLst>
          </p:cNvPr>
          <p:cNvSpPr/>
          <p:nvPr/>
        </p:nvSpPr>
        <p:spPr>
          <a:xfrm rot="18708893">
            <a:off x="985623" y="6091605"/>
            <a:ext cx="563458" cy="291411"/>
          </a:xfrm>
          <a:prstGeom prst="corner">
            <a:avLst>
              <a:gd name="adj1" fmla="val 37932"/>
              <a:gd name="adj2" fmla="val 38770"/>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4644008" y="5301208"/>
            <a:ext cx="2880320" cy="1015663"/>
          </a:xfrm>
          <a:prstGeom prst="rect">
            <a:avLst/>
          </a:prstGeom>
          <a:solidFill>
            <a:schemeClr val="bg1">
              <a:lumMod val="75000"/>
            </a:schemeClr>
          </a:solidFill>
          <a:ln>
            <a:solidFill>
              <a:srgbClr val="000000"/>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You give them a quick rinse before you get your food out</a:t>
            </a:r>
          </a:p>
        </p:txBody>
      </p:sp>
      <p:sp>
        <p:nvSpPr>
          <p:cNvPr id="14" name="Notched Right Arrow 10">
            <a:extLst>
              <a:ext uri="{FF2B5EF4-FFF2-40B4-BE49-F238E27FC236}">
                <a16:creationId xmlns:a16="http://schemas.microsoft.com/office/drawing/2014/main" id="{0090932F-25E8-4C28-B05B-F7975723EF47}"/>
              </a:ext>
              <a:ext uri="{C183D7F6-B498-43B3-948B-1728B52AA6E4}">
                <adec:decorative xmlns:adec="http://schemas.microsoft.com/office/drawing/2017/decorative" val="0"/>
              </a:ext>
            </a:extLst>
          </p:cNvPr>
          <p:cNvSpPr/>
          <p:nvPr/>
        </p:nvSpPr>
        <p:spPr>
          <a:xfrm>
            <a:off x="7884368" y="6237312"/>
            <a:ext cx="1080120" cy="504056"/>
          </a:xfrm>
          <a:prstGeom prst="notch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Next</a:t>
            </a:r>
          </a:p>
        </p:txBody>
      </p:sp>
    </p:spTree>
    <p:extLst>
      <p:ext uri="{BB962C8B-B14F-4D97-AF65-F5344CB8AC3E}">
        <p14:creationId xmlns:p14="http://schemas.microsoft.com/office/powerpoint/2010/main" val="309199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205D0-C10E-4471-87D6-1114711A357C}"/>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Food Preparation Question 3</a:t>
            </a:r>
          </a:p>
        </p:txBody>
      </p:sp>
      <p:pic>
        <p:nvPicPr>
          <p:cNvPr id="21" name="Picture 2" descr="Open fridg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4500" r="97500">
                        <a14:foregroundMark x1="47200" y1="16700" x2="66300" y2="20700"/>
                        <a14:backgroundMark x1="3400" y1="400" x2="4400" y2="99800"/>
                      </a14:backgroundRemoval>
                    </a14:imgEffect>
                  </a14:imgLayer>
                </a14:imgProps>
              </a:ext>
              <a:ext uri="{28A0092B-C50C-407E-A947-70E740481C1C}">
                <a14:useLocalDpi xmlns:a14="http://schemas.microsoft.com/office/drawing/2010/main" val="0"/>
              </a:ext>
            </a:extLst>
          </a:blip>
          <a:srcRect/>
          <a:stretch>
            <a:fillRect/>
          </a:stretch>
        </p:blipFill>
        <p:spPr bwMode="auto">
          <a:xfrm>
            <a:off x="2195736" y="50205"/>
            <a:ext cx="4392488" cy="43924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rmome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6877" y="294567"/>
            <a:ext cx="506279" cy="195188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173126" y="378433"/>
            <a:ext cx="506870" cy="369332"/>
          </a:xfrm>
          <a:prstGeom prst="wedgeRectCallout">
            <a:avLst>
              <a:gd name="adj1" fmla="val -119543"/>
              <a:gd name="adj2" fmla="val -26256"/>
            </a:avLst>
          </a:prstGeom>
          <a:solidFill>
            <a:schemeClr val="bg1">
              <a:lumMod val="85000"/>
            </a:schemeClr>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02564"/>
                </a:solidFill>
                <a:effectLst/>
                <a:uLnTx/>
                <a:uFillTx/>
                <a:latin typeface="Calibri" panose="020F0502020204030204"/>
                <a:ea typeface="+mn-ea"/>
                <a:cs typeface="+mn-cs"/>
              </a:rPr>
              <a:t>5</a:t>
            </a:r>
            <a:r>
              <a:rPr kumimoji="0" lang="en-GB" sz="1800" b="0" i="0" u="none" strike="noStrike" kern="1200" cap="none" spc="0" normalizeH="0" baseline="30000" noProof="0" dirty="0">
                <a:ln>
                  <a:noFill/>
                </a:ln>
                <a:solidFill>
                  <a:srgbClr val="302564"/>
                </a:solidFill>
                <a:effectLst/>
                <a:uLnTx/>
                <a:uFillTx/>
                <a:latin typeface="Calibri" panose="020F0502020204030204"/>
                <a:ea typeface="+mn-ea"/>
                <a:cs typeface="+mn-cs"/>
              </a:rPr>
              <a:t>o</a:t>
            </a:r>
            <a:r>
              <a:rPr kumimoji="0" lang="en-GB" sz="1800" b="0" i="0" u="none" strike="noStrike" kern="1200" cap="none" spc="0" normalizeH="0" baseline="0" noProof="0" dirty="0">
                <a:ln>
                  <a:noFill/>
                </a:ln>
                <a:solidFill>
                  <a:srgbClr val="302564"/>
                </a:solidFill>
                <a:effectLst/>
                <a:uLnTx/>
                <a:uFillTx/>
                <a:latin typeface="Calibri" panose="020F0502020204030204"/>
                <a:ea typeface="+mn-ea"/>
                <a:cs typeface="+mn-cs"/>
              </a:rPr>
              <a:t>C</a:t>
            </a:r>
          </a:p>
        </p:txBody>
      </p:sp>
      <p:sp>
        <p:nvSpPr>
          <p:cNvPr id="17" name="TextBox 16"/>
          <p:cNvSpPr txBox="1"/>
          <p:nvPr/>
        </p:nvSpPr>
        <p:spPr>
          <a:xfrm>
            <a:off x="7173126" y="1655512"/>
            <a:ext cx="506870" cy="369332"/>
          </a:xfrm>
          <a:prstGeom prst="wedgeRectCallout">
            <a:avLst>
              <a:gd name="adj1" fmla="val -119543"/>
              <a:gd name="adj2" fmla="val -26256"/>
            </a:avLst>
          </a:prstGeom>
          <a:solidFill>
            <a:schemeClr val="bg1">
              <a:lumMod val="85000"/>
            </a:schemeClr>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02564"/>
                </a:solidFill>
                <a:effectLst/>
                <a:uLnTx/>
                <a:uFillTx/>
                <a:latin typeface="Calibri" panose="020F0502020204030204"/>
                <a:ea typeface="+mn-ea"/>
                <a:cs typeface="+mn-cs"/>
              </a:rPr>
              <a:t>0</a:t>
            </a:r>
            <a:r>
              <a:rPr kumimoji="0" lang="en-GB" sz="1800" b="0" i="0" u="none" strike="noStrike" kern="1200" cap="none" spc="0" normalizeH="0" baseline="30000" noProof="0" dirty="0">
                <a:ln>
                  <a:noFill/>
                </a:ln>
                <a:solidFill>
                  <a:srgbClr val="302564"/>
                </a:solidFill>
                <a:effectLst/>
                <a:uLnTx/>
                <a:uFillTx/>
                <a:latin typeface="Calibri" panose="020F0502020204030204"/>
                <a:ea typeface="+mn-ea"/>
                <a:cs typeface="+mn-cs"/>
              </a:rPr>
              <a:t>o</a:t>
            </a:r>
            <a:r>
              <a:rPr kumimoji="0" lang="en-GB" sz="1800" b="0" i="0" u="none" strike="noStrike" kern="1200" cap="none" spc="0" normalizeH="0" baseline="0" noProof="0" dirty="0">
                <a:ln>
                  <a:noFill/>
                </a:ln>
                <a:solidFill>
                  <a:srgbClr val="302564"/>
                </a:solidFill>
                <a:effectLst/>
                <a:uLnTx/>
                <a:uFillTx/>
                <a:latin typeface="Calibri" panose="020F0502020204030204"/>
                <a:ea typeface="+mn-ea"/>
                <a:cs typeface="+mn-cs"/>
              </a:rPr>
              <a:t>C</a:t>
            </a:r>
          </a:p>
        </p:txBody>
      </p:sp>
      <p:sp>
        <p:nvSpPr>
          <p:cNvPr id="15" name="TextBox 14"/>
          <p:cNvSpPr txBox="1"/>
          <p:nvPr/>
        </p:nvSpPr>
        <p:spPr>
          <a:xfrm>
            <a:off x="1537891" y="4449306"/>
            <a:ext cx="590465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You go to the fridge to get the food.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Would you change anything about this fridge?</a:t>
            </a:r>
          </a:p>
        </p:txBody>
      </p:sp>
      <p:sp>
        <p:nvSpPr>
          <p:cNvPr id="19" name="TextBox 18">
            <a:hlinkClick r:id="rId5" action="ppaction://hlinksldjump"/>
          </p:cNvPr>
          <p:cNvSpPr txBox="1"/>
          <p:nvPr/>
        </p:nvSpPr>
        <p:spPr>
          <a:xfrm>
            <a:off x="1681399" y="5512471"/>
            <a:ext cx="2427101" cy="1015663"/>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Yes. I would cover the meat and other uncovered items.</a:t>
            </a:r>
          </a:p>
        </p:txBody>
      </p:sp>
      <p:sp>
        <p:nvSpPr>
          <p:cNvPr id="20" name="TextBox 19">
            <a:hlinkClick r:id="rId6" action="ppaction://hlinksldjump"/>
          </p:cNvPr>
          <p:cNvSpPr txBox="1"/>
          <p:nvPr/>
        </p:nvSpPr>
        <p:spPr>
          <a:xfrm>
            <a:off x="4698014" y="5517232"/>
            <a:ext cx="2529118" cy="1015663"/>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No. Everything in the fridge looks fine the way it is. </a:t>
            </a:r>
          </a:p>
        </p:txBody>
      </p:sp>
    </p:spTree>
    <p:extLst>
      <p:ext uri="{BB962C8B-B14F-4D97-AF65-F5344CB8AC3E}">
        <p14:creationId xmlns:p14="http://schemas.microsoft.com/office/powerpoint/2010/main" val="1917559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17E956-BEF3-4A76-966F-51F6738BF91B}"/>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Food Preparation Q3 – Correct</a:t>
            </a:r>
          </a:p>
        </p:txBody>
      </p:sp>
      <p:sp>
        <p:nvSpPr>
          <p:cNvPr id="2" name="Arc 1">
            <a:extLst>
              <a:ext uri="{C183D7F6-B498-43B3-948B-1728B52AA6E4}">
                <adec:decorative xmlns:adec="http://schemas.microsoft.com/office/drawing/2017/decorative" val="1"/>
              </a:ext>
            </a:extLst>
          </p:cNvPr>
          <p:cNvSpPr/>
          <p:nvPr/>
        </p:nvSpPr>
        <p:spPr>
          <a:xfrm rot="16200000">
            <a:off x="4373978" y="2402885"/>
            <a:ext cx="648072" cy="684076"/>
          </a:xfrm>
          <a:prstGeom prst="arc">
            <a:avLst>
              <a:gd name="adj1" fmla="val 16200000"/>
              <a:gd name="adj2" fmla="val 5460214"/>
            </a:avLst>
          </a:prstGeom>
          <a:ln w="28575">
            <a:solidFill>
              <a:schemeClr val="bg1">
                <a:lumMod val="50000"/>
              </a:schemeClr>
            </a:solidFill>
          </a:ln>
          <a:scene3d>
            <a:camera prst="orthographicFront"/>
            <a:lightRig rig="threePt" dir="t"/>
          </a:scene3d>
          <a:sp3d>
            <a:bevelT prst="slope"/>
          </a:sp3d>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2564"/>
              </a:solidFill>
              <a:effectLst/>
              <a:uLnTx/>
              <a:uFillTx/>
              <a:latin typeface="Calibri" panose="020F0502020204030204"/>
              <a:ea typeface="+mn-ea"/>
              <a:cs typeface="+mn-cs"/>
            </a:endParaRPr>
          </a:p>
        </p:txBody>
      </p:sp>
      <p:sp>
        <p:nvSpPr>
          <p:cNvPr id="10" name="Moon 9">
            <a:extLst>
              <a:ext uri="{C183D7F6-B498-43B3-948B-1728B52AA6E4}">
                <adec:decorative xmlns:adec="http://schemas.microsoft.com/office/drawing/2017/decorative" val="1"/>
              </a:ext>
            </a:extLst>
          </p:cNvPr>
          <p:cNvSpPr/>
          <p:nvPr/>
        </p:nvSpPr>
        <p:spPr>
          <a:xfrm rot="5400000">
            <a:off x="4419320" y="1643138"/>
            <a:ext cx="54006" cy="251355"/>
          </a:xfrm>
          <a:prstGeom prst="moon">
            <a:avLst/>
          </a:prstGeom>
          <a:solidFill>
            <a:schemeClr val="bg1">
              <a:lumMod val="65000"/>
            </a:schemeClr>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Moon 12">
            <a:extLst>
              <a:ext uri="{C183D7F6-B498-43B3-948B-1728B52AA6E4}">
                <adec:decorative xmlns:adec="http://schemas.microsoft.com/office/drawing/2017/decorative" val="1"/>
              </a:ext>
            </a:extLst>
          </p:cNvPr>
          <p:cNvSpPr/>
          <p:nvPr/>
        </p:nvSpPr>
        <p:spPr>
          <a:xfrm rot="5400000">
            <a:off x="4671011" y="1890165"/>
            <a:ext cx="54006" cy="323364"/>
          </a:xfrm>
          <a:prstGeom prst="moon">
            <a:avLst/>
          </a:prstGeom>
          <a:solidFill>
            <a:schemeClr val="bg1">
              <a:lumMod val="65000"/>
            </a:schemeClr>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Moon 13">
            <a:extLst>
              <a:ext uri="{C183D7F6-B498-43B3-948B-1728B52AA6E4}">
                <adec:decorative xmlns:adec="http://schemas.microsoft.com/office/drawing/2017/decorative" val="1"/>
              </a:ext>
            </a:extLst>
          </p:cNvPr>
          <p:cNvSpPr/>
          <p:nvPr/>
        </p:nvSpPr>
        <p:spPr>
          <a:xfrm rot="5400000">
            <a:off x="4771710" y="1456474"/>
            <a:ext cx="140304" cy="539722"/>
          </a:xfrm>
          <a:prstGeom prst="moon">
            <a:avLst/>
          </a:prstGeom>
          <a:solidFill>
            <a:schemeClr val="tx2">
              <a:lumMod val="40000"/>
              <a:lumOff val="60000"/>
            </a:schemeClr>
          </a:solid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Moon 23">
            <a:extLst>
              <a:ext uri="{C183D7F6-B498-43B3-948B-1728B52AA6E4}">
                <adec:decorative xmlns:adec="http://schemas.microsoft.com/office/drawing/2017/decorative" val="1"/>
              </a:ext>
            </a:extLst>
          </p:cNvPr>
          <p:cNvSpPr/>
          <p:nvPr/>
        </p:nvSpPr>
        <p:spPr>
          <a:xfrm rot="5400000">
            <a:off x="4647615" y="1010925"/>
            <a:ext cx="49359" cy="853063"/>
          </a:xfrm>
          <a:prstGeom prst="moon">
            <a:avLst/>
          </a:prstGeom>
          <a:solidFill>
            <a:schemeClr val="bg1">
              <a:lumMod val="65000"/>
            </a:schemeClr>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Open fridg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4500" r="97500">
                        <a14:foregroundMark x1="47200" y1="16700" x2="66300" y2="20700"/>
                        <a14:backgroundMark x1="3400" y1="400" x2="4400" y2="99800"/>
                      </a14:backgroundRemoval>
                    </a14:imgEffect>
                  </a14:imgLayer>
                </a14:imgProps>
              </a:ext>
              <a:ext uri="{28A0092B-C50C-407E-A947-70E740481C1C}">
                <a14:useLocalDpi xmlns:a14="http://schemas.microsoft.com/office/drawing/2010/main" val="0"/>
              </a:ext>
            </a:extLst>
          </a:blip>
          <a:srcRect/>
          <a:stretch>
            <a:fillRect/>
          </a:stretch>
        </p:blipFill>
        <p:spPr bwMode="auto">
          <a:xfrm>
            <a:off x="2195736" y="50205"/>
            <a:ext cx="4392488" cy="43924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rmome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6877" y="294567"/>
            <a:ext cx="506279" cy="195188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173126" y="378433"/>
            <a:ext cx="506870" cy="369332"/>
          </a:xfrm>
          <a:prstGeom prst="wedgeRectCallout">
            <a:avLst>
              <a:gd name="adj1" fmla="val -119543"/>
              <a:gd name="adj2" fmla="val -26256"/>
            </a:avLst>
          </a:prstGeom>
          <a:solidFill>
            <a:schemeClr val="bg1">
              <a:lumMod val="85000"/>
            </a:schemeClr>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02564"/>
                </a:solidFill>
                <a:effectLst/>
                <a:uLnTx/>
                <a:uFillTx/>
                <a:latin typeface="Calibri" panose="020F0502020204030204"/>
                <a:ea typeface="+mn-ea"/>
                <a:cs typeface="+mn-cs"/>
              </a:rPr>
              <a:t>5</a:t>
            </a:r>
            <a:r>
              <a:rPr kumimoji="0" lang="en-GB" sz="1800" b="0" i="0" u="none" strike="noStrike" kern="1200" cap="none" spc="0" normalizeH="0" baseline="30000" noProof="0" dirty="0">
                <a:ln>
                  <a:noFill/>
                </a:ln>
                <a:solidFill>
                  <a:srgbClr val="302564"/>
                </a:solidFill>
                <a:effectLst/>
                <a:uLnTx/>
                <a:uFillTx/>
                <a:latin typeface="Calibri" panose="020F0502020204030204"/>
                <a:ea typeface="+mn-ea"/>
                <a:cs typeface="+mn-cs"/>
              </a:rPr>
              <a:t>o</a:t>
            </a:r>
            <a:r>
              <a:rPr kumimoji="0" lang="en-GB" sz="1800" b="0" i="0" u="none" strike="noStrike" kern="1200" cap="none" spc="0" normalizeH="0" baseline="0" noProof="0" dirty="0">
                <a:ln>
                  <a:noFill/>
                </a:ln>
                <a:solidFill>
                  <a:srgbClr val="302564"/>
                </a:solidFill>
                <a:effectLst/>
                <a:uLnTx/>
                <a:uFillTx/>
                <a:latin typeface="Calibri" panose="020F0502020204030204"/>
                <a:ea typeface="+mn-ea"/>
                <a:cs typeface="+mn-cs"/>
              </a:rPr>
              <a:t>C</a:t>
            </a:r>
          </a:p>
        </p:txBody>
      </p:sp>
      <p:sp>
        <p:nvSpPr>
          <p:cNvPr id="17" name="TextBox 16"/>
          <p:cNvSpPr txBox="1"/>
          <p:nvPr/>
        </p:nvSpPr>
        <p:spPr>
          <a:xfrm>
            <a:off x="7173126" y="1655512"/>
            <a:ext cx="506870" cy="369332"/>
          </a:xfrm>
          <a:prstGeom prst="wedgeRectCallout">
            <a:avLst>
              <a:gd name="adj1" fmla="val -119543"/>
              <a:gd name="adj2" fmla="val -26256"/>
            </a:avLst>
          </a:prstGeom>
          <a:solidFill>
            <a:schemeClr val="bg1">
              <a:lumMod val="85000"/>
            </a:schemeClr>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02564"/>
                </a:solidFill>
                <a:effectLst/>
                <a:uLnTx/>
                <a:uFillTx/>
                <a:latin typeface="Calibri" panose="020F0502020204030204"/>
                <a:ea typeface="+mn-ea"/>
                <a:cs typeface="+mn-cs"/>
              </a:rPr>
              <a:t>0</a:t>
            </a:r>
            <a:r>
              <a:rPr kumimoji="0" lang="en-GB" sz="1800" b="0" i="0" u="none" strike="noStrike" kern="1200" cap="none" spc="0" normalizeH="0" baseline="30000" noProof="0" dirty="0">
                <a:ln>
                  <a:noFill/>
                </a:ln>
                <a:solidFill>
                  <a:srgbClr val="302564"/>
                </a:solidFill>
                <a:effectLst/>
                <a:uLnTx/>
                <a:uFillTx/>
                <a:latin typeface="Calibri" panose="020F0502020204030204"/>
                <a:ea typeface="+mn-ea"/>
                <a:cs typeface="+mn-cs"/>
              </a:rPr>
              <a:t>o</a:t>
            </a:r>
            <a:r>
              <a:rPr kumimoji="0" lang="en-GB" sz="1800" b="0" i="0" u="none" strike="noStrike" kern="1200" cap="none" spc="0" normalizeH="0" baseline="0" noProof="0" dirty="0">
                <a:ln>
                  <a:noFill/>
                </a:ln>
                <a:solidFill>
                  <a:srgbClr val="302564"/>
                </a:solidFill>
                <a:effectLst/>
                <a:uLnTx/>
                <a:uFillTx/>
                <a:latin typeface="Calibri" panose="020F0502020204030204"/>
                <a:ea typeface="+mn-ea"/>
                <a:cs typeface="+mn-cs"/>
              </a:rPr>
              <a:t>C</a:t>
            </a:r>
          </a:p>
        </p:txBody>
      </p:sp>
      <p:sp>
        <p:nvSpPr>
          <p:cNvPr id="18" name="Rounded Rectangular Callout 17"/>
          <p:cNvSpPr/>
          <p:nvPr/>
        </p:nvSpPr>
        <p:spPr>
          <a:xfrm>
            <a:off x="56493" y="3473866"/>
            <a:ext cx="1744311" cy="2014197"/>
          </a:xfrm>
          <a:prstGeom prst="wedgeRoundRectCallout">
            <a:avLst>
              <a:gd name="adj1" fmla="val 42054"/>
              <a:gd name="adj2" fmla="val 71223"/>
              <a:gd name="adj3" fmla="val 16667"/>
            </a:avLst>
          </a:prstGeom>
          <a:noFill/>
          <a:ln w="19050" cap="flat" cmpd="sng" algn="ctr">
            <a:solidFill>
              <a:srgbClr val="117E6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02564"/>
                </a:solidFill>
                <a:effectLst/>
                <a:uLnTx/>
                <a:uFillTx/>
                <a:latin typeface="Calibri" panose="020F0502020204030204"/>
                <a:ea typeface="+mn-ea"/>
                <a:cs typeface="+mn-cs"/>
              </a:rPr>
              <a:t>Great! Covering the meat and other items can prevent harmful microbes on food from contaminating other products. The fridge is also between 0 and 5 degrees meaning microbes won’t grow too.</a:t>
            </a:r>
          </a:p>
        </p:txBody>
      </p:sp>
      <p:sp>
        <p:nvSpPr>
          <p:cNvPr id="27" name="TextBox 26"/>
          <p:cNvSpPr txBox="1"/>
          <p:nvPr/>
        </p:nvSpPr>
        <p:spPr>
          <a:xfrm>
            <a:off x="1537891" y="4449306"/>
            <a:ext cx="590465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You go to the fridge to get the food.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Would you change anything about this fridge?</a:t>
            </a:r>
          </a:p>
        </p:txBody>
      </p:sp>
      <p:sp>
        <p:nvSpPr>
          <p:cNvPr id="19" name="TextBox 18"/>
          <p:cNvSpPr txBox="1"/>
          <p:nvPr/>
        </p:nvSpPr>
        <p:spPr>
          <a:xfrm>
            <a:off x="1681399" y="5512471"/>
            <a:ext cx="2427101" cy="1015663"/>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Yes. I would cover the meat and other uncovered items.</a:t>
            </a:r>
          </a:p>
        </p:txBody>
      </p:sp>
      <p:sp>
        <p:nvSpPr>
          <p:cNvPr id="16" name="L-Shape 15">
            <a:extLst>
              <a:ext uri="{C183D7F6-B498-43B3-948B-1728B52AA6E4}">
                <adec:decorative xmlns:adec="http://schemas.microsoft.com/office/drawing/2017/decorative" val="1"/>
              </a:ext>
            </a:extLst>
          </p:cNvPr>
          <p:cNvSpPr/>
          <p:nvPr/>
        </p:nvSpPr>
        <p:spPr>
          <a:xfrm rot="18708893">
            <a:off x="994361" y="6242375"/>
            <a:ext cx="563458" cy="291411"/>
          </a:xfrm>
          <a:prstGeom prst="corner">
            <a:avLst>
              <a:gd name="adj1" fmla="val 37932"/>
              <a:gd name="adj2" fmla="val 38770"/>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4698014" y="5517232"/>
            <a:ext cx="2529118" cy="1015663"/>
          </a:xfrm>
          <a:prstGeom prst="rect">
            <a:avLst/>
          </a:prstGeom>
          <a:solidFill>
            <a:schemeClr val="bg1">
              <a:lumMod val="75000"/>
            </a:schemeClr>
          </a:solidFill>
          <a:ln>
            <a:solidFill>
              <a:srgbClr val="000000"/>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No. Everything in the fridge looks fine the way it is. </a:t>
            </a:r>
          </a:p>
        </p:txBody>
      </p:sp>
      <p:sp>
        <p:nvSpPr>
          <p:cNvPr id="21" name="Notched Right Arrow 10">
            <a:extLst>
              <a:ext uri="{FF2B5EF4-FFF2-40B4-BE49-F238E27FC236}">
                <a16:creationId xmlns:a16="http://schemas.microsoft.com/office/drawing/2014/main" id="{D0B3BA69-C1A1-47B2-887B-0E22BC068F87}"/>
              </a:ext>
              <a:ext uri="{C183D7F6-B498-43B3-948B-1728B52AA6E4}">
                <adec:decorative xmlns:adec="http://schemas.microsoft.com/office/drawing/2017/decorative" val="0"/>
              </a:ext>
            </a:extLst>
          </p:cNvPr>
          <p:cNvSpPr/>
          <p:nvPr/>
        </p:nvSpPr>
        <p:spPr>
          <a:xfrm>
            <a:off x="7884368" y="6237312"/>
            <a:ext cx="1080120" cy="504056"/>
          </a:xfrm>
          <a:prstGeom prst="notch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Next</a:t>
            </a:r>
          </a:p>
        </p:txBody>
      </p:sp>
    </p:spTree>
    <p:extLst>
      <p:ext uri="{BB962C8B-B14F-4D97-AF65-F5344CB8AC3E}">
        <p14:creationId xmlns:p14="http://schemas.microsoft.com/office/powerpoint/2010/main" val="137370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52054A-529B-4EBE-81AB-945370EC5F9A}"/>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Food Preparation Q3 – Incorrect</a:t>
            </a:r>
          </a:p>
        </p:txBody>
      </p:sp>
      <p:sp>
        <p:nvSpPr>
          <p:cNvPr id="2" name="Arc 1">
            <a:extLst>
              <a:ext uri="{C183D7F6-B498-43B3-948B-1728B52AA6E4}">
                <adec:decorative xmlns:adec="http://schemas.microsoft.com/office/drawing/2017/decorative" val="1"/>
              </a:ext>
            </a:extLst>
          </p:cNvPr>
          <p:cNvSpPr/>
          <p:nvPr/>
        </p:nvSpPr>
        <p:spPr>
          <a:xfrm rot="16200000">
            <a:off x="4373978" y="2402885"/>
            <a:ext cx="648072" cy="684076"/>
          </a:xfrm>
          <a:prstGeom prst="arc">
            <a:avLst>
              <a:gd name="adj1" fmla="val 16200000"/>
              <a:gd name="adj2" fmla="val 5460214"/>
            </a:avLst>
          </a:prstGeom>
          <a:ln w="28575">
            <a:solidFill>
              <a:schemeClr val="bg1">
                <a:lumMod val="50000"/>
              </a:schemeClr>
            </a:solidFill>
          </a:ln>
          <a:scene3d>
            <a:camera prst="orthographicFront"/>
            <a:lightRig rig="threePt" dir="t"/>
          </a:scene3d>
          <a:sp3d>
            <a:bevelT prst="slope"/>
          </a:sp3d>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2564"/>
              </a:solidFill>
              <a:effectLst/>
              <a:uLnTx/>
              <a:uFillTx/>
              <a:latin typeface="Calibri" panose="020F0502020204030204"/>
              <a:ea typeface="+mn-ea"/>
              <a:cs typeface="+mn-cs"/>
            </a:endParaRPr>
          </a:p>
        </p:txBody>
      </p:sp>
      <p:sp>
        <p:nvSpPr>
          <p:cNvPr id="10" name="Moon 9">
            <a:extLst>
              <a:ext uri="{C183D7F6-B498-43B3-948B-1728B52AA6E4}">
                <adec:decorative xmlns:adec="http://schemas.microsoft.com/office/drawing/2017/decorative" val="1"/>
              </a:ext>
            </a:extLst>
          </p:cNvPr>
          <p:cNvSpPr/>
          <p:nvPr/>
        </p:nvSpPr>
        <p:spPr>
          <a:xfrm rot="5400000">
            <a:off x="4419320" y="1643138"/>
            <a:ext cx="54006" cy="251355"/>
          </a:xfrm>
          <a:prstGeom prst="moon">
            <a:avLst/>
          </a:prstGeom>
          <a:solidFill>
            <a:schemeClr val="bg1">
              <a:lumMod val="65000"/>
            </a:schemeClr>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Moon 12">
            <a:extLst>
              <a:ext uri="{C183D7F6-B498-43B3-948B-1728B52AA6E4}">
                <adec:decorative xmlns:adec="http://schemas.microsoft.com/office/drawing/2017/decorative" val="1"/>
              </a:ext>
            </a:extLst>
          </p:cNvPr>
          <p:cNvSpPr/>
          <p:nvPr/>
        </p:nvSpPr>
        <p:spPr>
          <a:xfrm rot="5400000">
            <a:off x="4671011" y="1890165"/>
            <a:ext cx="54006" cy="323364"/>
          </a:xfrm>
          <a:prstGeom prst="moon">
            <a:avLst/>
          </a:prstGeom>
          <a:solidFill>
            <a:schemeClr val="bg1">
              <a:lumMod val="65000"/>
            </a:schemeClr>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Moon 13">
            <a:extLst>
              <a:ext uri="{C183D7F6-B498-43B3-948B-1728B52AA6E4}">
                <adec:decorative xmlns:adec="http://schemas.microsoft.com/office/drawing/2017/decorative" val="1"/>
              </a:ext>
            </a:extLst>
          </p:cNvPr>
          <p:cNvSpPr/>
          <p:nvPr/>
        </p:nvSpPr>
        <p:spPr>
          <a:xfrm rot="5400000">
            <a:off x="4802453" y="1451373"/>
            <a:ext cx="78817" cy="539722"/>
          </a:xfrm>
          <a:prstGeom prst="moon">
            <a:avLst/>
          </a:prstGeom>
          <a:solidFill>
            <a:schemeClr val="tx2">
              <a:lumMod val="40000"/>
              <a:lumOff val="60000"/>
            </a:schemeClr>
          </a:solid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 descr="Open fridg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4500" r="97500">
                        <a14:foregroundMark x1="47200" y1="16700" x2="66300" y2="20700"/>
                        <a14:backgroundMark x1="3400" y1="400" x2="4400" y2="99800"/>
                      </a14:backgroundRemoval>
                    </a14:imgEffect>
                  </a14:imgLayer>
                </a14:imgProps>
              </a:ext>
              <a:ext uri="{28A0092B-C50C-407E-A947-70E740481C1C}">
                <a14:useLocalDpi xmlns:a14="http://schemas.microsoft.com/office/drawing/2010/main" val="0"/>
              </a:ext>
            </a:extLst>
          </a:blip>
          <a:srcRect/>
          <a:stretch>
            <a:fillRect/>
          </a:stretch>
        </p:blipFill>
        <p:spPr bwMode="auto">
          <a:xfrm>
            <a:off x="2195736" y="50205"/>
            <a:ext cx="4392488" cy="43924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rmome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6877" y="294567"/>
            <a:ext cx="506279" cy="195188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173126" y="378433"/>
            <a:ext cx="506870" cy="369332"/>
          </a:xfrm>
          <a:prstGeom prst="wedgeRectCallout">
            <a:avLst>
              <a:gd name="adj1" fmla="val -119543"/>
              <a:gd name="adj2" fmla="val -26256"/>
            </a:avLst>
          </a:prstGeom>
          <a:solidFill>
            <a:schemeClr val="bg1">
              <a:lumMod val="85000"/>
            </a:schemeClr>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02564"/>
                </a:solidFill>
                <a:effectLst/>
                <a:uLnTx/>
                <a:uFillTx/>
                <a:latin typeface="Calibri" panose="020F0502020204030204"/>
                <a:ea typeface="+mn-ea"/>
                <a:cs typeface="+mn-cs"/>
              </a:rPr>
              <a:t>5</a:t>
            </a:r>
            <a:r>
              <a:rPr kumimoji="0" lang="en-GB" sz="1800" b="0" i="0" u="none" strike="noStrike" kern="1200" cap="none" spc="0" normalizeH="0" baseline="30000" noProof="0" dirty="0">
                <a:ln>
                  <a:noFill/>
                </a:ln>
                <a:solidFill>
                  <a:srgbClr val="302564"/>
                </a:solidFill>
                <a:effectLst/>
                <a:uLnTx/>
                <a:uFillTx/>
                <a:latin typeface="Calibri" panose="020F0502020204030204"/>
                <a:ea typeface="+mn-ea"/>
                <a:cs typeface="+mn-cs"/>
              </a:rPr>
              <a:t>o</a:t>
            </a:r>
            <a:r>
              <a:rPr kumimoji="0" lang="en-GB" sz="1800" b="0" i="0" u="none" strike="noStrike" kern="1200" cap="none" spc="0" normalizeH="0" baseline="0" noProof="0" dirty="0">
                <a:ln>
                  <a:noFill/>
                </a:ln>
                <a:solidFill>
                  <a:srgbClr val="302564"/>
                </a:solidFill>
                <a:effectLst/>
                <a:uLnTx/>
                <a:uFillTx/>
                <a:latin typeface="Calibri" panose="020F0502020204030204"/>
                <a:ea typeface="+mn-ea"/>
                <a:cs typeface="+mn-cs"/>
              </a:rPr>
              <a:t>C</a:t>
            </a:r>
          </a:p>
        </p:txBody>
      </p:sp>
      <p:sp>
        <p:nvSpPr>
          <p:cNvPr id="17" name="TextBox 16"/>
          <p:cNvSpPr txBox="1"/>
          <p:nvPr/>
        </p:nvSpPr>
        <p:spPr>
          <a:xfrm>
            <a:off x="7173126" y="1655512"/>
            <a:ext cx="506870" cy="369332"/>
          </a:xfrm>
          <a:prstGeom prst="wedgeRectCallout">
            <a:avLst>
              <a:gd name="adj1" fmla="val -119543"/>
              <a:gd name="adj2" fmla="val -26256"/>
            </a:avLst>
          </a:prstGeom>
          <a:solidFill>
            <a:schemeClr val="bg1">
              <a:lumMod val="85000"/>
            </a:schemeClr>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02564"/>
                </a:solidFill>
                <a:effectLst/>
                <a:uLnTx/>
                <a:uFillTx/>
                <a:latin typeface="Calibri" panose="020F0502020204030204"/>
                <a:ea typeface="+mn-ea"/>
                <a:cs typeface="+mn-cs"/>
              </a:rPr>
              <a:t>0</a:t>
            </a:r>
            <a:r>
              <a:rPr kumimoji="0" lang="en-GB" sz="1800" b="0" i="0" u="none" strike="noStrike" kern="1200" cap="none" spc="0" normalizeH="0" baseline="30000" noProof="0" dirty="0">
                <a:ln>
                  <a:noFill/>
                </a:ln>
                <a:solidFill>
                  <a:srgbClr val="302564"/>
                </a:solidFill>
                <a:effectLst/>
                <a:uLnTx/>
                <a:uFillTx/>
                <a:latin typeface="Calibri" panose="020F0502020204030204"/>
                <a:ea typeface="+mn-ea"/>
                <a:cs typeface="+mn-cs"/>
              </a:rPr>
              <a:t>o</a:t>
            </a:r>
            <a:r>
              <a:rPr kumimoji="0" lang="en-GB" sz="1800" b="0" i="0" u="none" strike="noStrike" kern="1200" cap="none" spc="0" normalizeH="0" baseline="0" noProof="0" dirty="0">
                <a:ln>
                  <a:noFill/>
                </a:ln>
                <a:solidFill>
                  <a:srgbClr val="302564"/>
                </a:solidFill>
                <a:effectLst/>
                <a:uLnTx/>
                <a:uFillTx/>
                <a:latin typeface="Calibri" panose="020F0502020204030204"/>
                <a:ea typeface="+mn-ea"/>
                <a:cs typeface="+mn-cs"/>
              </a:rPr>
              <a:t>C</a:t>
            </a:r>
          </a:p>
        </p:txBody>
      </p:sp>
      <p:sp>
        <p:nvSpPr>
          <p:cNvPr id="29" name="TextBox 28"/>
          <p:cNvSpPr txBox="1"/>
          <p:nvPr/>
        </p:nvSpPr>
        <p:spPr>
          <a:xfrm>
            <a:off x="1537891" y="4449306"/>
            <a:ext cx="590465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You go to the fridge to get the food.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Would you change anything about this fridge?</a:t>
            </a:r>
          </a:p>
        </p:txBody>
      </p:sp>
      <p:sp>
        <p:nvSpPr>
          <p:cNvPr id="19" name="TextBox 18"/>
          <p:cNvSpPr txBox="1"/>
          <p:nvPr/>
        </p:nvSpPr>
        <p:spPr>
          <a:xfrm>
            <a:off x="1681399" y="5512471"/>
            <a:ext cx="2427101" cy="1015663"/>
          </a:xfrm>
          <a:prstGeom prst="rect">
            <a:avLst/>
          </a:prstGeom>
          <a:solidFill>
            <a:schemeClr val="bg1">
              <a:lumMod val="75000"/>
            </a:schemeClr>
          </a:solidFill>
          <a:ln>
            <a:solidFill>
              <a:srgbClr val="000000"/>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Yes. I would cover the meat and other uncovered items.</a:t>
            </a:r>
          </a:p>
        </p:txBody>
      </p:sp>
      <p:sp>
        <p:nvSpPr>
          <p:cNvPr id="20" name="TextBox 19"/>
          <p:cNvSpPr txBox="1"/>
          <p:nvPr/>
        </p:nvSpPr>
        <p:spPr>
          <a:xfrm>
            <a:off x="4698014" y="5517232"/>
            <a:ext cx="2529118" cy="1015663"/>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No. Everything in the fridge looks fine the way it is. </a:t>
            </a:r>
          </a:p>
        </p:txBody>
      </p:sp>
      <p:sp>
        <p:nvSpPr>
          <p:cNvPr id="16" name="Multiply 15">
            <a:extLst>
              <a:ext uri="{C183D7F6-B498-43B3-948B-1728B52AA6E4}">
                <adec:decorative xmlns:adec="http://schemas.microsoft.com/office/drawing/2017/decorative" val="1"/>
              </a:ext>
            </a:extLst>
          </p:cNvPr>
          <p:cNvSpPr/>
          <p:nvPr/>
        </p:nvSpPr>
        <p:spPr>
          <a:xfrm>
            <a:off x="7100677" y="6057292"/>
            <a:ext cx="792088" cy="864096"/>
          </a:xfrm>
          <a:prstGeom prst="mathMultiply">
            <a:avLst>
              <a:gd name="adj1" fmla="val 12731"/>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1" name="Rounded Rectangular Callout 20">
            <a:extLst>
              <a:ext uri="{C183D7F6-B498-43B3-948B-1728B52AA6E4}">
                <adec:decorative xmlns:adec="http://schemas.microsoft.com/office/drawing/2017/decorative" val="0"/>
              </a:ext>
            </a:extLst>
          </p:cNvPr>
          <p:cNvSpPr/>
          <p:nvPr/>
        </p:nvSpPr>
        <p:spPr>
          <a:xfrm>
            <a:off x="7059358" y="3809228"/>
            <a:ext cx="2148588" cy="1658258"/>
          </a:xfrm>
          <a:prstGeom prst="wedgeRoundRectCallout">
            <a:avLst>
              <a:gd name="adj1" fmla="val -40346"/>
              <a:gd name="adj2" fmla="val 72960"/>
              <a:gd name="adj3" fmla="val 16667"/>
            </a:avLst>
          </a:prstGeom>
          <a:noFill/>
          <a:ln w="19050" cap="flat" cmpd="sng" algn="ctr">
            <a:solidFill>
              <a:srgbClr val="117E6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defRPr/>
            </a:pPr>
            <a:r>
              <a:rPr kumimoji="0" lang="en-GB" sz="1200" b="0" i="0" u="none" strike="noStrike" kern="1200" cap="none" spc="0" normalizeH="0" baseline="0" noProof="0" dirty="0">
                <a:ln>
                  <a:noFill/>
                </a:ln>
                <a:solidFill>
                  <a:srgbClr val="302564"/>
                </a:solidFill>
                <a:effectLst/>
                <a:uLnTx/>
                <a:uFillTx/>
                <a:latin typeface="Calibri" panose="020F0502020204030204"/>
                <a:ea typeface="+mn-ea"/>
                <a:cs typeface="+mn-cs"/>
              </a:rPr>
              <a:t>The meat and other items are uncovered. This can allow harmful microbes to spread from item to item. It’s a good idea to cover them. The temperature is fine though, kept between 0 and 5 degrees.</a:t>
            </a:r>
          </a:p>
        </p:txBody>
      </p:sp>
      <p:sp>
        <p:nvSpPr>
          <p:cNvPr id="26" name="Notched Right Arrow 10">
            <a:extLst>
              <a:ext uri="{FF2B5EF4-FFF2-40B4-BE49-F238E27FC236}">
                <a16:creationId xmlns:a16="http://schemas.microsoft.com/office/drawing/2014/main" id="{29FD9E1A-C281-401E-8D06-DE9E3A4F9AD5}"/>
              </a:ext>
              <a:ext uri="{C183D7F6-B498-43B3-948B-1728B52AA6E4}">
                <adec:decorative xmlns:adec="http://schemas.microsoft.com/office/drawing/2017/decorative" val="0"/>
              </a:ext>
            </a:extLst>
          </p:cNvPr>
          <p:cNvSpPr/>
          <p:nvPr/>
        </p:nvSpPr>
        <p:spPr>
          <a:xfrm>
            <a:off x="7884368" y="6237312"/>
            <a:ext cx="1080120" cy="504056"/>
          </a:xfrm>
          <a:prstGeom prst="notch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Next</a:t>
            </a:r>
          </a:p>
        </p:txBody>
      </p:sp>
    </p:spTree>
    <p:extLst>
      <p:ext uri="{BB962C8B-B14F-4D97-AF65-F5344CB8AC3E}">
        <p14:creationId xmlns:p14="http://schemas.microsoft.com/office/powerpoint/2010/main" val="161688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53348-4E23-4910-8EFF-2BFF88418360}"/>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Food Preparation Question 4</a:t>
            </a:r>
          </a:p>
        </p:txBody>
      </p:sp>
      <p:pic>
        <p:nvPicPr>
          <p:cNvPr id="5126" name="Picture 6" descr="Two raw pieces of me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620688"/>
            <a:ext cx="3024335" cy="201622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hopped celery"/>
          <p:cNvPicPr>
            <a:picLocks noChangeAspect="1" noChangeArrowheads="1"/>
          </p:cNvPicPr>
          <p:nvPr/>
        </p:nvPicPr>
        <p:blipFill rotWithShape="1">
          <a:blip r:embed="rId3">
            <a:extLst>
              <a:ext uri="{28A0092B-C50C-407E-A947-70E740481C1C}">
                <a14:useLocalDpi xmlns:a14="http://schemas.microsoft.com/office/drawing/2010/main" val="0"/>
              </a:ext>
            </a:extLst>
          </a:blip>
          <a:srcRect t="12859" b="11048"/>
          <a:stretch/>
        </p:blipFill>
        <p:spPr bwMode="auto">
          <a:xfrm>
            <a:off x="4355976" y="606068"/>
            <a:ext cx="3335247" cy="20303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475656" y="2924944"/>
            <a:ext cx="5977482"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You now have to chop your pork and your vegetables so that they can be cooked.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Which of the following options would you choose?</a:t>
            </a:r>
          </a:p>
        </p:txBody>
      </p:sp>
      <p:sp>
        <p:nvSpPr>
          <p:cNvPr id="10" name="TextBox 9">
            <a:hlinkClick r:id="rId4" action="ppaction://hlinksldjump"/>
          </p:cNvPr>
          <p:cNvSpPr txBox="1"/>
          <p:nvPr/>
        </p:nvSpPr>
        <p:spPr>
          <a:xfrm>
            <a:off x="1259631" y="4369865"/>
            <a:ext cx="2880320" cy="1323439"/>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I would prepare all of my food on the same chopping board and wash when I’m finished using it</a:t>
            </a:r>
          </a:p>
        </p:txBody>
      </p:sp>
      <p:sp>
        <p:nvSpPr>
          <p:cNvPr id="9" name="TextBox 8">
            <a:hlinkClick r:id="rId5" action="ppaction://hlinksldjump"/>
          </p:cNvPr>
          <p:cNvSpPr txBox="1"/>
          <p:nvPr/>
        </p:nvSpPr>
        <p:spPr>
          <a:xfrm>
            <a:off x="4464397" y="4369865"/>
            <a:ext cx="2880320" cy="1323439"/>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I would wash my chopping board between preparing raw and ready to eat food</a:t>
            </a:r>
          </a:p>
        </p:txBody>
      </p:sp>
    </p:spTree>
    <p:extLst>
      <p:ext uri="{BB962C8B-B14F-4D97-AF65-F5344CB8AC3E}">
        <p14:creationId xmlns:p14="http://schemas.microsoft.com/office/powerpoint/2010/main" val="3968622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FA044-6E7E-4B58-AE6C-9147DCB106F0}"/>
              </a:ext>
            </a:extLst>
          </p:cNvPr>
          <p:cNvSpPr>
            <a:spLocks noGrp="1"/>
          </p:cNvSpPr>
          <p:nvPr>
            <p:ph type="title"/>
          </p:nvPr>
        </p:nvSpPr>
        <p:spPr>
          <a:xfrm>
            <a:off x="610677" y="0"/>
            <a:ext cx="7886700" cy="1325563"/>
          </a:xfrm>
        </p:spPr>
        <p:txBody>
          <a:bodyPr>
            <a:normAutofit/>
          </a:bodyPr>
          <a:lstStyle/>
          <a:p>
            <a:pPr algn="ctr"/>
            <a:r>
              <a:rPr lang="en-GB" sz="3500" b="1" dirty="0"/>
              <a:t>Learning Intention</a:t>
            </a:r>
          </a:p>
        </p:txBody>
      </p:sp>
      <p:sp>
        <p:nvSpPr>
          <p:cNvPr id="3" name="Content Placeholder 2">
            <a:extLst>
              <a:ext uri="{FF2B5EF4-FFF2-40B4-BE49-F238E27FC236}">
                <a16:creationId xmlns:a16="http://schemas.microsoft.com/office/drawing/2014/main" id="{736CC254-3A05-42F9-9319-F72717823C13}"/>
              </a:ext>
            </a:extLst>
          </p:cNvPr>
          <p:cNvSpPr>
            <a:spLocks noGrp="1"/>
          </p:cNvSpPr>
          <p:nvPr>
            <p:ph idx="1"/>
          </p:nvPr>
        </p:nvSpPr>
        <p:spPr>
          <a:xfrm>
            <a:off x="421255" y="1362075"/>
            <a:ext cx="8265545" cy="4899026"/>
          </a:xfrm>
        </p:spPr>
        <p:txBody>
          <a:bodyPr>
            <a:normAutofit/>
          </a:bodyPr>
          <a:lstStyle/>
          <a:p>
            <a:pPr marL="0" lvl="0" indent="0" algn="just">
              <a:buNone/>
            </a:pPr>
            <a:r>
              <a:rPr lang="en-GB" sz="3000" b="1" dirty="0"/>
              <a:t>All pupils will:</a:t>
            </a:r>
          </a:p>
          <a:p>
            <a:pPr marL="0" indent="0" algn="just">
              <a:buNone/>
            </a:pPr>
            <a:r>
              <a:rPr lang="en-GB" dirty="0"/>
              <a:t>•  </a:t>
            </a:r>
            <a:r>
              <a:rPr lang="en-GB" sz="3200" dirty="0">
                <a:effectLst/>
                <a:latin typeface="Arial" panose="020B0604020202020204" pitchFamily="34" charset="0"/>
                <a:ea typeface="Calibri" panose="020F0502020204030204" pitchFamily="34" charset="0"/>
                <a:cs typeface="Times New Roman" panose="02020603050405020304" pitchFamily="18" charset="0"/>
              </a:rPr>
              <a:t>Understand how microbes can be present in food, the importance of proper cooking and storage to prevent illness, and how to safely manage food to reduce the risk of infection. </a:t>
            </a:r>
            <a:endParaRPr lang="en-US" sz="3200" dirty="0">
              <a:effectLst/>
              <a:latin typeface="Arial" panose="020B0604020202020204" pitchFamily="34" charset="0"/>
              <a:ea typeface="Calibri" panose="020F0502020204030204" pitchFamily="34" charset="0"/>
              <a:cs typeface="Times New Roman" panose="02020603050405020304" pitchFamily="18" charset="0"/>
            </a:endParaRPr>
          </a:p>
          <a:p>
            <a:pPr marL="0" lvl="0" indent="0" algn="just">
              <a:buNone/>
            </a:pPr>
            <a:endParaRPr lang="en-GB" dirty="0"/>
          </a:p>
        </p:txBody>
      </p:sp>
      <p:sp>
        <p:nvSpPr>
          <p:cNvPr id="4" name="Footer Placeholder 3">
            <a:extLst>
              <a:ext uri="{FF2B5EF4-FFF2-40B4-BE49-F238E27FC236}">
                <a16:creationId xmlns:a16="http://schemas.microsoft.com/office/drawing/2014/main" id="{188D15B6-5797-462F-A75B-64B5EA985C87}"/>
              </a:ext>
            </a:extLst>
          </p:cNvPr>
          <p:cNvSpPr>
            <a:spLocks noGrp="1"/>
          </p:cNvSpPr>
          <p:nvPr>
            <p:ph type="ftr" sz="quarter" idx="11"/>
          </p:nvPr>
        </p:nvSpPr>
        <p:spPr/>
        <p:txBody>
          <a:bodyPr/>
          <a:lstStyle/>
          <a:p>
            <a:r>
              <a:rPr lang="en-GB" dirty="0"/>
              <a:t>e-Bug.eu</a:t>
            </a:r>
          </a:p>
        </p:txBody>
      </p:sp>
    </p:spTree>
    <p:extLst>
      <p:ext uri="{BB962C8B-B14F-4D97-AF65-F5344CB8AC3E}">
        <p14:creationId xmlns:p14="http://schemas.microsoft.com/office/powerpoint/2010/main" val="3641811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9CFAE-1F64-4E7C-BB37-2027742C83B8}"/>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Food Preparation Q4 – Incorrect</a:t>
            </a:r>
          </a:p>
        </p:txBody>
      </p:sp>
      <p:pic>
        <p:nvPicPr>
          <p:cNvPr id="5126" name="Picture 6" descr="Two raw pieces of me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620688"/>
            <a:ext cx="3024335" cy="201622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hopped celery"/>
          <p:cNvPicPr>
            <a:picLocks noChangeAspect="1" noChangeArrowheads="1"/>
          </p:cNvPicPr>
          <p:nvPr/>
        </p:nvPicPr>
        <p:blipFill rotWithShape="1">
          <a:blip r:embed="rId3">
            <a:extLst>
              <a:ext uri="{28A0092B-C50C-407E-A947-70E740481C1C}">
                <a14:useLocalDpi xmlns:a14="http://schemas.microsoft.com/office/drawing/2010/main" val="0"/>
              </a:ext>
            </a:extLst>
          </a:blip>
          <a:srcRect t="12859" b="11048"/>
          <a:stretch/>
        </p:blipFill>
        <p:spPr bwMode="auto">
          <a:xfrm>
            <a:off x="4355976" y="606068"/>
            <a:ext cx="3335247" cy="2030342"/>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ular Callout 13">
            <a:extLst>
              <a:ext uri="{C183D7F6-B498-43B3-948B-1728B52AA6E4}">
                <adec:decorative xmlns:adec="http://schemas.microsoft.com/office/drawing/2017/decorative" val="0"/>
              </a:ext>
            </a:extLst>
          </p:cNvPr>
          <p:cNvSpPr/>
          <p:nvPr/>
        </p:nvSpPr>
        <p:spPr>
          <a:xfrm>
            <a:off x="85189" y="3257600"/>
            <a:ext cx="2555267" cy="1681224"/>
          </a:xfrm>
          <a:prstGeom prst="wedgeRoundRectCallout">
            <a:avLst>
              <a:gd name="adj1" fmla="val -2083"/>
              <a:gd name="adj2" fmla="val 80648"/>
              <a:gd name="adj3" fmla="val 16667"/>
            </a:avLst>
          </a:prstGeom>
          <a:solidFill>
            <a:schemeClr val="bg1"/>
          </a:solidFill>
          <a:ln w="19050">
            <a:solidFill>
              <a:srgbClr val="117E62"/>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r>
              <a:rPr kumimoji="0" lang="en-GB" sz="1200" b="0" i="0" u="none" strike="noStrike" kern="1200" cap="none" spc="0" normalizeH="0" baseline="0" noProof="0" dirty="0">
                <a:ln>
                  <a:noFill/>
                </a:ln>
                <a:solidFill>
                  <a:srgbClr val="302564"/>
                </a:solidFill>
                <a:effectLst/>
                <a:uLnTx/>
                <a:uFillTx/>
                <a:latin typeface="Calibri" panose="020F0502020204030204"/>
                <a:ea typeface="+mn-ea"/>
                <a:cs typeface="+mn-cs"/>
              </a:rPr>
              <a:t>If you use the chopping board for preparing raw products and ready to eat products without washing it, you could risk contaminating your meal with harmful microbes. It is good to wash the board in between foods or to use separate chopping boards for raw and ready to eat food.</a:t>
            </a:r>
          </a:p>
        </p:txBody>
      </p:sp>
      <p:sp>
        <p:nvSpPr>
          <p:cNvPr id="20" name="TextBox 19"/>
          <p:cNvSpPr txBox="1"/>
          <p:nvPr/>
        </p:nvSpPr>
        <p:spPr>
          <a:xfrm>
            <a:off x="2640457" y="2924944"/>
            <a:ext cx="5527497"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You now have to chop your pork and your vegetables so that they can be cooked.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Which of the following options would you choose?</a:t>
            </a:r>
          </a:p>
        </p:txBody>
      </p:sp>
      <p:sp>
        <p:nvSpPr>
          <p:cNvPr id="11" name="TextBox 10"/>
          <p:cNvSpPr txBox="1"/>
          <p:nvPr/>
        </p:nvSpPr>
        <p:spPr>
          <a:xfrm>
            <a:off x="1284479" y="5072970"/>
            <a:ext cx="2880320" cy="1323439"/>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I would prepare all of my food on the same chopping board and wash when I’m finished using it</a:t>
            </a:r>
          </a:p>
        </p:txBody>
      </p:sp>
      <p:sp>
        <p:nvSpPr>
          <p:cNvPr id="12" name="Multiply 11">
            <a:extLst>
              <a:ext uri="{C183D7F6-B498-43B3-948B-1728B52AA6E4}">
                <adec:decorative xmlns:adec="http://schemas.microsoft.com/office/drawing/2017/decorative" val="1"/>
              </a:ext>
            </a:extLst>
          </p:cNvPr>
          <p:cNvSpPr/>
          <p:nvPr/>
        </p:nvSpPr>
        <p:spPr>
          <a:xfrm>
            <a:off x="492391" y="5715178"/>
            <a:ext cx="792088" cy="864096"/>
          </a:xfrm>
          <a:prstGeom prst="mathMultiply">
            <a:avLst>
              <a:gd name="adj1" fmla="val 12731"/>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7" name="TextBox 6"/>
          <p:cNvSpPr txBox="1"/>
          <p:nvPr/>
        </p:nvSpPr>
        <p:spPr>
          <a:xfrm>
            <a:off x="4464397" y="5083135"/>
            <a:ext cx="2880320" cy="1323439"/>
          </a:xfrm>
          <a:prstGeom prst="rect">
            <a:avLst/>
          </a:prstGeom>
          <a:solidFill>
            <a:schemeClr val="bg1">
              <a:lumMod val="75000"/>
            </a:schemeClr>
          </a:solidFill>
          <a:ln>
            <a:solidFill>
              <a:srgbClr val="000000"/>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I would wash my chopping board between preparing raw and ready to eat food</a:t>
            </a:r>
          </a:p>
        </p:txBody>
      </p:sp>
      <p:sp>
        <p:nvSpPr>
          <p:cNvPr id="13" name="Notched Right Arrow 10">
            <a:extLst>
              <a:ext uri="{FF2B5EF4-FFF2-40B4-BE49-F238E27FC236}">
                <a16:creationId xmlns:a16="http://schemas.microsoft.com/office/drawing/2014/main" id="{1F80F47F-67B2-4A05-AE89-56848BA2952C}"/>
              </a:ext>
              <a:ext uri="{C183D7F6-B498-43B3-948B-1728B52AA6E4}">
                <adec:decorative xmlns:adec="http://schemas.microsoft.com/office/drawing/2017/decorative" val="0"/>
              </a:ext>
            </a:extLst>
          </p:cNvPr>
          <p:cNvSpPr/>
          <p:nvPr/>
        </p:nvSpPr>
        <p:spPr>
          <a:xfrm>
            <a:off x="7884368" y="6237312"/>
            <a:ext cx="1080120" cy="504056"/>
          </a:xfrm>
          <a:prstGeom prst="notch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Next</a:t>
            </a:r>
          </a:p>
        </p:txBody>
      </p:sp>
    </p:spTree>
    <p:extLst>
      <p:ext uri="{BB962C8B-B14F-4D97-AF65-F5344CB8AC3E}">
        <p14:creationId xmlns:p14="http://schemas.microsoft.com/office/powerpoint/2010/main" val="4257678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28F38-096C-4B65-BFB0-D0A922B5E93E}"/>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Food Preparation Q4 – Correct</a:t>
            </a:r>
          </a:p>
        </p:txBody>
      </p:sp>
      <p:pic>
        <p:nvPicPr>
          <p:cNvPr id="5126" name="Picture 6" descr="Two raw pieces of me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620688"/>
            <a:ext cx="3024335" cy="201622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hopped celery"/>
          <p:cNvPicPr>
            <a:picLocks noChangeAspect="1" noChangeArrowheads="1"/>
          </p:cNvPicPr>
          <p:nvPr/>
        </p:nvPicPr>
        <p:blipFill rotWithShape="1">
          <a:blip r:embed="rId3">
            <a:extLst>
              <a:ext uri="{28A0092B-C50C-407E-A947-70E740481C1C}">
                <a14:useLocalDpi xmlns:a14="http://schemas.microsoft.com/office/drawing/2010/main" val="0"/>
              </a:ext>
            </a:extLst>
          </a:blip>
          <a:srcRect t="12859" b="11048"/>
          <a:stretch/>
        </p:blipFill>
        <p:spPr bwMode="auto">
          <a:xfrm>
            <a:off x="4355976" y="606068"/>
            <a:ext cx="3335247" cy="203034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475656" y="2924944"/>
            <a:ext cx="575224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You now have to chop your pork and your vegetables so that they can be cooked.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Which of the following options would you choose?</a:t>
            </a:r>
          </a:p>
        </p:txBody>
      </p:sp>
      <p:sp>
        <p:nvSpPr>
          <p:cNvPr id="12" name="TextBox 11"/>
          <p:cNvSpPr txBox="1"/>
          <p:nvPr/>
        </p:nvSpPr>
        <p:spPr>
          <a:xfrm>
            <a:off x="1259631" y="4369865"/>
            <a:ext cx="2880320" cy="1323439"/>
          </a:xfrm>
          <a:prstGeom prst="rect">
            <a:avLst/>
          </a:prstGeom>
          <a:solidFill>
            <a:schemeClr val="bg1">
              <a:lumMod val="75000"/>
            </a:schemeClr>
          </a:solidFill>
          <a:ln>
            <a:solidFill>
              <a:srgbClr val="000000"/>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I would prepare all of my food on the same chopping board and wash when I’m finished using it</a:t>
            </a:r>
          </a:p>
        </p:txBody>
      </p:sp>
      <p:sp>
        <p:nvSpPr>
          <p:cNvPr id="11" name="TextBox 10"/>
          <p:cNvSpPr txBox="1"/>
          <p:nvPr/>
        </p:nvSpPr>
        <p:spPr>
          <a:xfrm>
            <a:off x="4464397" y="4369865"/>
            <a:ext cx="2880320" cy="1323439"/>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I would wash my chopping board between preparing raw and ready to eat food</a:t>
            </a:r>
          </a:p>
        </p:txBody>
      </p:sp>
      <p:sp>
        <p:nvSpPr>
          <p:cNvPr id="13" name="L-Shape 12">
            <a:extLst>
              <a:ext uri="{C183D7F6-B498-43B3-948B-1728B52AA6E4}">
                <adec:decorative xmlns:adec="http://schemas.microsoft.com/office/drawing/2017/decorative" val="1"/>
              </a:ext>
            </a:extLst>
          </p:cNvPr>
          <p:cNvSpPr/>
          <p:nvPr/>
        </p:nvSpPr>
        <p:spPr>
          <a:xfrm rot="18708893">
            <a:off x="7387433" y="5461242"/>
            <a:ext cx="563458" cy="291411"/>
          </a:xfrm>
          <a:prstGeom prst="corner">
            <a:avLst>
              <a:gd name="adj1" fmla="val 37932"/>
              <a:gd name="adj2" fmla="val 38770"/>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ular Callout 13"/>
          <p:cNvSpPr/>
          <p:nvPr/>
        </p:nvSpPr>
        <p:spPr>
          <a:xfrm>
            <a:off x="7227896" y="3140968"/>
            <a:ext cx="1808599" cy="1590273"/>
          </a:xfrm>
          <a:prstGeom prst="wedgeRoundRectCallout">
            <a:avLst>
              <a:gd name="adj1" fmla="val -47713"/>
              <a:gd name="adj2" fmla="val 92269"/>
              <a:gd name="adj3" fmla="val 16667"/>
            </a:avLst>
          </a:prstGeom>
          <a:solidFill>
            <a:schemeClr val="bg1"/>
          </a:solidFill>
          <a:ln w="19050">
            <a:solidFill>
              <a:srgbClr val="117E62"/>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02564"/>
                </a:solidFill>
                <a:effectLst/>
                <a:uLnTx/>
                <a:uFillTx/>
                <a:latin typeface="Calibri" panose="020F0502020204030204"/>
                <a:ea typeface="+mn-ea"/>
                <a:cs typeface="+mn-cs"/>
              </a:rPr>
              <a:t>Great! This will prevent cross contamination of microbes from raw to ready to eat foods. You could also prepare raw and ready to eat foods on separate chopping boards </a:t>
            </a:r>
            <a:r>
              <a:rPr kumimoji="0" lang="en-GB" sz="1200" b="0" i="0" u="none" strike="noStrike" kern="1200" cap="none" spc="0" normalizeH="0" baseline="0" noProof="0">
                <a:ln>
                  <a:noFill/>
                </a:ln>
                <a:solidFill>
                  <a:srgbClr val="302564"/>
                </a:solidFill>
                <a:effectLst/>
                <a:uLnTx/>
                <a:uFillTx/>
                <a:latin typeface="Calibri" panose="020F0502020204030204"/>
                <a:ea typeface="+mn-ea"/>
                <a:cs typeface="+mn-cs"/>
              </a:rPr>
              <a:t>as well.</a:t>
            </a:r>
            <a:endParaRPr kumimoji="0" lang="en-GB" sz="1200" b="0" i="0" u="none" strike="noStrike" kern="1200" cap="none" spc="0" normalizeH="0" baseline="0" noProof="0" dirty="0">
              <a:ln>
                <a:noFill/>
              </a:ln>
              <a:solidFill>
                <a:srgbClr val="302564"/>
              </a:solidFill>
              <a:effectLst/>
              <a:uLnTx/>
              <a:uFillTx/>
              <a:latin typeface="Calibri" panose="020F0502020204030204"/>
              <a:ea typeface="+mn-ea"/>
              <a:cs typeface="+mn-cs"/>
            </a:endParaRPr>
          </a:p>
        </p:txBody>
      </p:sp>
      <p:sp>
        <p:nvSpPr>
          <p:cNvPr id="17" name="Notched Right Arrow 10">
            <a:extLst>
              <a:ext uri="{FF2B5EF4-FFF2-40B4-BE49-F238E27FC236}">
                <a16:creationId xmlns:a16="http://schemas.microsoft.com/office/drawing/2014/main" id="{D362218A-1720-4007-AE2B-B1F9371F16C8}"/>
              </a:ext>
              <a:ext uri="{C183D7F6-B498-43B3-948B-1728B52AA6E4}">
                <adec:decorative xmlns:adec="http://schemas.microsoft.com/office/drawing/2017/decorative" val="0"/>
              </a:ext>
            </a:extLst>
          </p:cNvPr>
          <p:cNvSpPr/>
          <p:nvPr/>
        </p:nvSpPr>
        <p:spPr>
          <a:xfrm>
            <a:off x="7884368" y="6237312"/>
            <a:ext cx="1080120" cy="504056"/>
          </a:xfrm>
          <a:prstGeom prst="notch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Next</a:t>
            </a:r>
          </a:p>
        </p:txBody>
      </p:sp>
    </p:spTree>
    <p:extLst>
      <p:ext uri="{BB962C8B-B14F-4D97-AF65-F5344CB8AC3E}">
        <p14:creationId xmlns:p14="http://schemas.microsoft.com/office/powerpoint/2010/main" val="4190961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EDF74-D14D-4240-8E06-E2D4C1FBEB3D}"/>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Food Preparation Question 5</a:t>
            </a:r>
          </a:p>
        </p:txBody>
      </p:sp>
      <p:pic>
        <p:nvPicPr>
          <p:cNvPr id="1026" name="Picture 2" descr="Chopping raw meat with kn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908720"/>
            <a:ext cx="3168352" cy="20844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rty han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826" y="908720"/>
            <a:ext cx="2808312" cy="20844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75656" y="3140968"/>
            <a:ext cx="5977482"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After preparing the meat you find that you have got some of the juices from the meat on your hands.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What do you do next?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Click on one option for the next step:</a:t>
            </a:r>
          </a:p>
        </p:txBody>
      </p:sp>
      <p:sp>
        <p:nvSpPr>
          <p:cNvPr id="9" name="TextBox 8">
            <a:hlinkClick r:id="rId4" action="ppaction://hlinksldjump"/>
          </p:cNvPr>
          <p:cNvSpPr txBox="1"/>
          <p:nvPr/>
        </p:nvSpPr>
        <p:spPr>
          <a:xfrm>
            <a:off x="1627393" y="5296447"/>
            <a:ext cx="2427101" cy="1015663"/>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You use soap and warm water to wash your hands</a:t>
            </a:r>
          </a:p>
        </p:txBody>
      </p:sp>
      <p:sp>
        <p:nvSpPr>
          <p:cNvPr id="10" name="TextBox 9">
            <a:hlinkClick r:id="rId5" action="ppaction://hlinksldjump"/>
          </p:cNvPr>
          <p:cNvSpPr txBox="1"/>
          <p:nvPr/>
        </p:nvSpPr>
        <p:spPr>
          <a:xfrm>
            <a:off x="4644008" y="5301208"/>
            <a:ext cx="2880320" cy="1015663"/>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You give them a quick rinse before you prepare the vegetables</a:t>
            </a:r>
          </a:p>
        </p:txBody>
      </p:sp>
    </p:spTree>
    <p:extLst>
      <p:ext uri="{BB962C8B-B14F-4D97-AF65-F5344CB8AC3E}">
        <p14:creationId xmlns:p14="http://schemas.microsoft.com/office/powerpoint/2010/main" val="2570112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F8B70-5C43-41BD-BCDC-B47BD699CC9D}"/>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Food Preparation Q5 – Incorrect</a:t>
            </a:r>
          </a:p>
        </p:txBody>
      </p:sp>
      <p:pic>
        <p:nvPicPr>
          <p:cNvPr id="18" name="Picture 2" descr="Chopping raw meat with kn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908720"/>
            <a:ext cx="3168352" cy="208444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Dirty han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826" y="908720"/>
            <a:ext cx="2808312" cy="208444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475656" y="3140968"/>
            <a:ext cx="5977482"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After preparing the meat you find that you have got some of the juices from the meat on your hands.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What do you do next?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Click on one option for the next step:</a:t>
            </a:r>
          </a:p>
        </p:txBody>
      </p:sp>
      <p:sp>
        <p:nvSpPr>
          <p:cNvPr id="9" name="TextBox 8"/>
          <p:cNvSpPr txBox="1"/>
          <p:nvPr/>
        </p:nvSpPr>
        <p:spPr>
          <a:xfrm>
            <a:off x="1627393" y="5296447"/>
            <a:ext cx="2427101" cy="1015663"/>
          </a:xfrm>
          <a:prstGeom prst="rect">
            <a:avLst/>
          </a:prstGeom>
          <a:solidFill>
            <a:schemeClr val="bg1">
              <a:lumMod val="75000"/>
            </a:schemeClr>
          </a:solidFill>
          <a:ln>
            <a:solidFill>
              <a:srgbClr val="000000"/>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You use soap and warm water to wash your hands</a:t>
            </a:r>
          </a:p>
        </p:txBody>
      </p:sp>
      <p:sp>
        <p:nvSpPr>
          <p:cNvPr id="10" name="TextBox 9"/>
          <p:cNvSpPr txBox="1"/>
          <p:nvPr/>
        </p:nvSpPr>
        <p:spPr>
          <a:xfrm>
            <a:off x="4644008" y="5301208"/>
            <a:ext cx="2880320" cy="1015663"/>
          </a:xfrm>
          <a:prstGeom prst="rect">
            <a:avLst/>
          </a:prstGeom>
          <a:solidFill>
            <a:schemeClr val="accent6"/>
          </a:solidFill>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You give them a quick rinse before you get your food out</a:t>
            </a:r>
          </a:p>
        </p:txBody>
      </p:sp>
      <p:sp>
        <p:nvSpPr>
          <p:cNvPr id="7" name="Multiply 6">
            <a:extLst>
              <a:ext uri="{C183D7F6-B498-43B3-948B-1728B52AA6E4}">
                <adec:decorative xmlns:adec="http://schemas.microsoft.com/office/drawing/2017/decorative" val="1"/>
              </a:ext>
            </a:extLst>
          </p:cNvPr>
          <p:cNvSpPr/>
          <p:nvPr/>
        </p:nvSpPr>
        <p:spPr>
          <a:xfrm>
            <a:off x="7488324" y="5570657"/>
            <a:ext cx="792088" cy="864096"/>
          </a:xfrm>
          <a:prstGeom prst="mathMultiply">
            <a:avLst>
              <a:gd name="adj1" fmla="val 12731"/>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Rounded Rectangular Callout 11">
            <a:extLst>
              <a:ext uri="{C183D7F6-B498-43B3-948B-1728B52AA6E4}">
                <adec:decorative xmlns:adec="http://schemas.microsoft.com/office/drawing/2017/decorative" val="0"/>
              </a:ext>
            </a:extLst>
          </p:cNvPr>
          <p:cNvSpPr/>
          <p:nvPr/>
        </p:nvSpPr>
        <p:spPr>
          <a:xfrm>
            <a:off x="7164598" y="3873006"/>
            <a:ext cx="1979402" cy="1293477"/>
          </a:xfrm>
          <a:prstGeom prst="wedgeRoundRectCallout">
            <a:avLst>
              <a:gd name="adj1" fmla="val -34982"/>
              <a:gd name="adj2" fmla="val 96649"/>
              <a:gd name="adj3" fmla="val 16667"/>
            </a:avLst>
          </a:prstGeom>
          <a:solidFill>
            <a:schemeClr val="bg1"/>
          </a:solidFill>
          <a:ln w="19050">
            <a:solidFill>
              <a:srgbClr val="117E62"/>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r>
              <a:rPr kumimoji="0" lang="en-GB" sz="1200" b="0" i="0" u="none" strike="noStrike" kern="1200" cap="none" spc="0" normalizeH="0" baseline="0" noProof="0" dirty="0">
                <a:ln>
                  <a:noFill/>
                </a:ln>
                <a:solidFill>
                  <a:srgbClr val="302564"/>
                </a:solidFill>
                <a:effectLst/>
                <a:uLnTx/>
                <a:uFillTx/>
                <a:latin typeface="Calibri" panose="020F0502020204030204"/>
                <a:ea typeface="+mn-ea"/>
                <a:cs typeface="+mn-cs"/>
              </a:rPr>
              <a:t>It’s a good idea to wash your hands thoroughly before touching any other food. This will make sure there are no harmful microbes on your hands.</a:t>
            </a:r>
          </a:p>
        </p:txBody>
      </p:sp>
      <p:sp>
        <p:nvSpPr>
          <p:cNvPr id="16" name="Notched Right Arrow 10">
            <a:extLst>
              <a:ext uri="{FF2B5EF4-FFF2-40B4-BE49-F238E27FC236}">
                <a16:creationId xmlns:a16="http://schemas.microsoft.com/office/drawing/2014/main" id="{20966F1D-BE72-4517-9CF6-F0E016C55541}"/>
              </a:ext>
              <a:ext uri="{C183D7F6-B498-43B3-948B-1728B52AA6E4}">
                <adec:decorative xmlns:adec="http://schemas.microsoft.com/office/drawing/2017/decorative" val="0"/>
              </a:ext>
            </a:extLst>
          </p:cNvPr>
          <p:cNvSpPr/>
          <p:nvPr/>
        </p:nvSpPr>
        <p:spPr>
          <a:xfrm>
            <a:off x="7884368" y="6237312"/>
            <a:ext cx="1080120" cy="504056"/>
          </a:xfrm>
          <a:prstGeom prst="notch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Next</a:t>
            </a:r>
          </a:p>
        </p:txBody>
      </p:sp>
    </p:spTree>
    <p:extLst>
      <p:ext uri="{BB962C8B-B14F-4D97-AF65-F5344CB8AC3E}">
        <p14:creationId xmlns:p14="http://schemas.microsoft.com/office/powerpoint/2010/main" val="40807260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7BFE6-03FD-4353-8055-ACCE7C1F9718}"/>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Food Preparation Q5 – Correct</a:t>
            </a:r>
          </a:p>
        </p:txBody>
      </p:sp>
      <p:pic>
        <p:nvPicPr>
          <p:cNvPr id="16" name="Picture 2" descr="Chopping raw meat with kn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908720"/>
            <a:ext cx="3168352" cy="208444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irty han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826" y="908720"/>
            <a:ext cx="2808312" cy="2084442"/>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ular Callout 10"/>
          <p:cNvSpPr/>
          <p:nvPr/>
        </p:nvSpPr>
        <p:spPr>
          <a:xfrm>
            <a:off x="179512" y="4077072"/>
            <a:ext cx="1656184" cy="1511563"/>
          </a:xfrm>
          <a:prstGeom prst="wedgeRoundRectCallout">
            <a:avLst>
              <a:gd name="adj1" fmla="val 40570"/>
              <a:gd name="adj2" fmla="val 83643"/>
              <a:gd name="adj3" fmla="val 16667"/>
            </a:avLst>
          </a:prstGeom>
          <a:solidFill>
            <a:schemeClr val="bg1"/>
          </a:solidFill>
          <a:ln w="19050">
            <a:solidFill>
              <a:srgbClr val="117E62"/>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02564"/>
                </a:solidFill>
                <a:effectLst/>
                <a:uLnTx/>
                <a:uFillTx/>
                <a:latin typeface="Calibri" panose="020F0502020204030204"/>
                <a:ea typeface="+mn-ea"/>
                <a:cs typeface="+mn-cs"/>
              </a:rPr>
              <a:t>Great! Washing your hands with soap and warm water will make sure you don’t have any harmful microbes on your hands to transfer elsewhere.</a:t>
            </a:r>
          </a:p>
        </p:txBody>
      </p:sp>
      <p:sp>
        <p:nvSpPr>
          <p:cNvPr id="21" name="TextBox 20"/>
          <p:cNvSpPr txBox="1"/>
          <p:nvPr/>
        </p:nvSpPr>
        <p:spPr>
          <a:xfrm>
            <a:off x="1475656" y="3140968"/>
            <a:ext cx="5977482"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After preparing the meat you find that you have got some of the juices from the meat on your hands.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What do you do next?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Click on one option for the next step:</a:t>
            </a:r>
          </a:p>
        </p:txBody>
      </p:sp>
      <p:sp>
        <p:nvSpPr>
          <p:cNvPr id="9" name="TextBox 8"/>
          <p:cNvSpPr txBox="1"/>
          <p:nvPr/>
        </p:nvSpPr>
        <p:spPr>
          <a:xfrm>
            <a:off x="1627393" y="5296447"/>
            <a:ext cx="2427101" cy="1015663"/>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You use soap and warm water to wash your hands</a:t>
            </a:r>
          </a:p>
        </p:txBody>
      </p:sp>
      <p:sp>
        <p:nvSpPr>
          <p:cNvPr id="7" name="L-Shape 6">
            <a:extLst>
              <a:ext uri="{C183D7F6-B498-43B3-948B-1728B52AA6E4}">
                <adec:decorative xmlns:adec="http://schemas.microsoft.com/office/drawing/2017/decorative" val="1"/>
              </a:ext>
            </a:extLst>
          </p:cNvPr>
          <p:cNvSpPr/>
          <p:nvPr/>
        </p:nvSpPr>
        <p:spPr>
          <a:xfrm rot="18708893">
            <a:off x="869214" y="6060827"/>
            <a:ext cx="563458" cy="291411"/>
          </a:xfrm>
          <a:prstGeom prst="corner">
            <a:avLst>
              <a:gd name="adj1" fmla="val 37932"/>
              <a:gd name="adj2" fmla="val 38770"/>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4644008" y="5301208"/>
            <a:ext cx="2880320" cy="1015663"/>
          </a:xfrm>
          <a:prstGeom prst="rect">
            <a:avLst/>
          </a:prstGeom>
          <a:solidFill>
            <a:schemeClr val="bg1">
              <a:lumMod val="75000"/>
            </a:schemeClr>
          </a:solidFill>
          <a:ln>
            <a:solidFill>
              <a:srgbClr val="000000"/>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You give them a quick rinse before you get your food out</a:t>
            </a:r>
          </a:p>
        </p:txBody>
      </p:sp>
      <p:sp>
        <p:nvSpPr>
          <p:cNvPr id="14" name="Notched Right Arrow 10">
            <a:extLst>
              <a:ext uri="{FF2B5EF4-FFF2-40B4-BE49-F238E27FC236}">
                <a16:creationId xmlns:a16="http://schemas.microsoft.com/office/drawing/2014/main" id="{026889E8-7A32-44B6-AE4A-CA23575B74A7}"/>
              </a:ext>
              <a:ext uri="{C183D7F6-B498-43B3-948B-1728B52AA6E4}">
                <adec:decorative xmlns:adec="http://schemas.microsoft.com/office/drawing/2017/decorative" val="0"/>
              </a:ext>
            </a:extLst>
          </p:cNvPr>
          <p:cNvSpPr/>
          <p:nvPr/>
        </p:nvSpPr>
        <p:spPr>
          <a:xfrm>
            <a:off x="7884368" y="6237312"/>
            <a:ext cx="1080120" cy="504056"/>
          </a:xfrm>
          <a:prstGeom prst="notch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Next</a:t>
            </a:r>
          </a:p>
        </p:txBody>
      </p:sp>
    </p:spTree>
    <p:extLst>
      <p:ext uri="{BB962C8B-B14F-4D97-AF65-F5344CB8AC3E}">
        <p14:creationId xmlns:p14="http://schemas.microsoft.com/office/powerpoint/2010/main" val="38400474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EEA03-AF2A-4F97-A9BA-BBDFE30EE62E}"/>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Food Preparation Question 6</a:t>
            </a:r>
          </a:p>
        </p:txBody>
      </p:sp>
      <p:pic>
        <p:nvPicPr>
          <p:cNvPr id="6148" name="Picture 4" descr="Two pieces of meat cooking in a frying p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404664"/>
            <a:ext cx="4125119" cy="30923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67744" y="3573016"/>
            <a:ext cx="412511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You are now cooking your pork.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How will you know when it’s ready? </a:t>
            </a:r>
          </a:p>
        </p:txBody>
      </p:sp>
      <p:sp>
        <p:nvSpPr>
          <p:cNvPr id="8" name="TextBox 7">
            <a:hlinkClick r:id="rId3" action="ppaction://hlinksldjump"/>
          </p:cNvPr>
          <p:cNvSpPr txBox="1"/>
          <p:nvPr/>
        </p:nvSpPr>
        <p:spPr>
          <a:xfrm>
            <a:off x="1288507" y="4653136"/>
            <a:ext cx="2880320" cy="1015663"/>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When it is very hot and has been in the pan for some time</a:t>
            </a:r>
          </a:p>
        </p:txBody>
      </p:sp>
      <p:sp>
        <p:nvSpPr>
          <p:cNvPr id="7" name="TextBox 6">
            <a:hlinkClick r:id="rId4" action="ppaction://hlinksldjump"/>
          </p:cNvPr>
          <p:cNvSpPr txBox="1"/>
          <p:nvPr/>
        </p:nvSpPr>
        <p:spPr>
          <a:xfrm>
            <a:off x="4493273" y="4653136"/>
            <a:ext cx="2880320" cy="1015663"/>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When the juices run clear from the middle and it’s piping hot</a:t>
            </a:r>
          </a:p>
        </p:txBody>
      </p:sp>
    </p:spTree>
    <p:extLst>
      <p:ext uri="{BB962C8B-B14F-4D97-AF65-F5344CB8AC3E}">
        <p14:creationId xmlns:p14="http://schemas.microsoft.com/office/powerpoint/2010/main" val="1960144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B9985-F093-4A41-8589-E1B683F1DD1C}"/>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Food Preparation Q6 – Correct</a:t>
            </a:r>
          </a:p>
        </p:txBody>
      </p:sp>
      <p:pic>
        <p:nvPicPr>
          <p:cNvPr id="6148" name="Picture 4" descr="Two pieces of meat cooking in a frying p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404664"/>
            <a:ext cx="4125119" cy="309231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267744" y="3573016"/>
            <a:ext cx="412511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You are now cooking your pork.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How will you know when it’s ready? </a:t>
            </a:r>
          </a:p>
        </p:txBody>
      </p:sp>
      <p:sp>
        <p:nvSpPr>
          <p:cNvPr id="8" name="TextBox 7"/>
          <p:cNvSpPr txBox="1"/>
          <p:nvPr/>
        </p:nvSpPr>
        <p:spPr>
          <a:xfrm>
            <a:off x="1288507" y="4653136"/>
            <a:ext cx="2880320" cy="1015663"/>
          </a:xfrm>
          <a:prstGeom prst="rect">
            <a:avLst/>
          </a:prstGeom>
          <a:solidFill>
            <a:schemeClr val="bg1">
              <a:lumMod val="75000"/>
            </a:schemeClr>
          </a:solidFill>
          <a:ln>
            <a:solidFill>
              <a:srgbClr val="000000"/>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When it is very hot and has been in the pan for some time</a:t>
            </a:r>
          </a:p>
        </p:txBody>
      </p:sp>
      <p:sp>
        <p:nvSpPr>
          <p:cNvPr id="7" name="TextBox 6"/>
          <p:cNvSpPr txBox="1"/>
          <p:nvPr/>
        </p:nvSpPr>
        <p:spPr>
          <a:xfrm>
            <a:off x="4493273" y="4653136"/>
            <a:ext cx="2880320" cy="1015663"/>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When the juices run clear from the middle and it’s piping hot</a:t>
            </a:r>
          </a:p>
        </p:txBody>
      </p:sp>
      <p:sp>
        <p:nvSpPr>
          <p:cNvPr id="9" name="L-Shape 8">
            <a:extLst>
              <a:ext uri="{C183D7F6-B498-43B3-948B-1728B52AA6E4}">
                <adec:decorative xmlns:adec="http://schemas.microsoft.com/office/drawing/2017/decorative" val="1"/>
              </a:ext>
            </a:extLst>
          </p:cNvPr>
          <p:cNvSpPr/>
          <p:nvPr/>
        </p:nvSpPr>
        <p:spPr>
          <a:xfrm rot="18708893">
            <a:off x="7450368" y="5387655"/>
            <a:ext cx="563458" cy="291411"/>
          </a:xfrm>
          <a:prstGeom prst="corner">
            <a:avLst>
              <a:gd name="adj1" fmla="val 37932"/>
              <a:gd name="adj2" fmla="val 38770"/>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ular Callout 9"/>
          <p:cNvSpPr/>
          <p:nvPr/>
        </p:nvSpPr>
        <p:spPr>
          <a:xfrm>
            <a:off x="7200436" y="3455159"/>
            <a:ext cx="1656184" cy="1374249"/>
          </a:xfrm>
          <a:prstGeom prst="wedgeRoundRectCallout">
            <a:avLst>
              <a:gd name="adj1" fmla="val -41989"/>
              <a:gd name="adj2" fmla="val 91727"/>
              <a:gd name="adj3" fmla="val 16667"/>
            </a:avLst>
          </a:prstGeom>
          <a:solidFill>
            <a:schemeClr val="bg1"/>
          </a:solidFill>
          <a:ln w="19050">
            <a:solidFill>
              <a:srgbClr val="117E62"/>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02564"/>
                </a:solidFill>
                <a:effectLst/>
                <a:uLnTx/>
                <a:uFillTx/>
                <a:latin typeface="Calibri" panose="020F0502020204030204"/>
                <a:ea typeface="+mn-ea"/>
                <a:cs typeface="+mn-cs"/>
              </a:rPr>
              <a:t>Great! When the juices run clear from the thickest part and it is piping hot throughout the meat is ready to eat.</a:t>
            </a:r>
          </a:p>
        </p:txBody>
      </p:sp>
      <p:sp>
        <p:nvSpPr>
          <p:cNvPr id="13" name="Notched Right Arrow 10">
            <a:extLst>
              <a:ext uri="{FF2B5EF4-FFF2-40B4-BE49-F238E27FC236}">
                <a16:creationId xmlns:a16="http://schemas.microsoft.com/office/drawing/2014/main" id="{823EB5F7-37F4-458F-9E68-023E6FFFCC38}"/>
              </a:ext>
              <a:ext uri="{C183D7F6-B498-43B3-948B-1728B52AA6E4}">
                <adec:decorative xmlns:adec="http://schemas.microsoft.com/office/drawing/2017/decorative" val="0"/>
              </a:ext>
            </a:extLst>
          </p:cNvPr>
          <p:cNvSpPr/>
          <p:nvPr/>
        </p:nvSpPr>
        <p:spPr>
          <a:xfrm>
            <a:off x="7884368" y="6237312"/>
            <a:ext cx="1080120" cy="504056"/>
          </a:xfrm>
          <a:prstGeom prst="notch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Next</a:t>
            </a:r>
          </a:p>
        </p:txBody>
      </p:sp>
    </p:spTree>
    <p:extLst>
      <p:ext uri="{BB962C8B-B14F-4D97-AF65-F5344CB8AC3E}">
        <p14:creationId xmlns:p14="http://schemas.microsoft.com/office/powerpoint/2010/main" val="834530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38B2A-64A0-4251-BC9D-4CECD87576AD}"/>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Food Preparation Q6 – Incorrect</a:t>
            </a:r>
          </a:p>
        </p:txBody>
      </p:sp>
      <p:pic>
        <p:nvPicPr>
          <p:cNvPr id="6148" name="Picture 4" descr="Two pieces of meat cooking in a frying p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404664"/>
            <a:ext cx="4125119" cy="3092311"/>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a:extLst>
              <a:ext uri="{C183D7F6-B498-43B3-948B-1728B52AA6E4}">
                <adec:decorative xmlns:adec="http://schemas.microsoft.com/office/drawing/2017/decorative" val="0"/>
              </a:ext>
            </a:extLst>
          </p:cNvPr>
          <p:cNvSpPr/>
          <p:nvPr/>
        </p:nvSpPr>
        <p:spPr>
          <a:xfrm>
            <a:off x="30138" y="2722652"/>
            <a:ext cx="2147983" cy="1744367"/>
          </a:xfrm>
          <a:prstGeom prst="wedgeRoundRectCallout">
            <a:avLst>
              <a:gd name="adj1" fmla="val -1061"/>
              <a:gd name="adj2" fmla="val 91514"/>
              <a:gd name="adj3" fmla="val 16667"/>
            </a:avLst>
          </a:prstGeom>
          <a:solidFill>
            <a:schemeClr val="bg1"/>
          </a:solidFill>
          <a:ln w="19050">
            <a:solidFill>
              <a:srgbClr val="117E62"/>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r>
              <a:rPr kumimoji="0" lang="en-GB" sz="1200" b="0" i="0" u="none" strike="noStrike" kern="1200" cap="none" spc="0" normalizeH="0" baseline="0" noProof="0" dirty="0">
                <a:ln>
                  <a:noFill/>
                </a:ln>
                <a:solidFill>
                  <a:srgbClr val="302564"/>
                </a:solidFill>
                <a:effectLst/>
                <a:uLnTx/>
                <a:uFillTx/>
                <a:latin typeface="Calibri" panose="020F0502020204030204"/>
                <a:ea typeface="+mn-ea"/>
                <a:cs typeface="+mn-cs"/>
              </a:rPr>
              <a:t>Just because the food is hot doesn’t mean that the harmful bacteria that may be present have been killed. You should always make sure the your food is piping hot and juices in meat run clear when cut into.</a:t>
            </a:r>
          </a:p>
        </p:txBody>
      </p:sp>
      <p:sp>
        <p:nvSpPr>
          <p:cNvPr id="17" name="TextBox 16"/>
          <p:cNvSpPr txBox="1"/>
          <p:nvPr/>
        </p:nvSpPr>
        <p:spPr>
          <a:xfrm>
            <a:off x="2267744" y="3573016"/>
            <a:ext cx="412511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You are now cooking your pork.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How will you know when it’s ready? </a:t>
            </a:r>
          </a:p>
        </p:txBody>
      </p:sp>
      <p:sp>
        <p:nvSpPr>
          <p:cNvPr id="8" name="TextBox 7"/>
          <p:cNvSpPr txBox="1"/>
          <p:nvPr/>
        </p:nvSpPr>
        <p:spPr>
          <a:xfrm>
            <a:off x="1288507" y="4653136"/>
            <a:ext cx="2880320" cy="1015663"/>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When it is very hot and has been in the pan for some time</a:t>
            </a:r>
          </a:p>
        </p:txBody>
      </p:sp>
      <p:sp>
        <p:nvSpPr>
          <p:cNvPr id="9" name="Multiply 8">
            <a:extLst>
              <a:ext uri="{C183D7F6-B498-43B3-948B-1728B52AA6E4}">
                <adec:decorative xmlns:adec="http://schemas.microsoft.com/office/drawing/2017/decorative" val="1"/>
              </a:ext>
            </a:extLst>
          </p:cNvPr>
          <p:cNvSpPr/>
          <p:nvPr/>
        </p:nvSpPr>
        <p:spPr>
          <a:xfrm>
            <a:off x="688184" y="5600765"/>
            <a:ext cx="792088" cy="864096"/>
          </a:xfrm>
          <a:prstGeom prst="mathMultiply">
            <a:avLst>
              <a:gd name="adj1" fmla="val 12731"/>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7" name="TextBox 6"/>
          <p:cNvSpPr txBox="1"/>
          <p:nvPr/>
        </p:nvSpPr>
        <p:spPr>
          <a:xfrm>
            <a:off x="4493273" y="4653136"/>
            <a:ext cx="2880320" cy="1015663"/>
          </a:xfrm>
          <a:prstGeom prst="rect">
            <a:avLst/>
          </a:prstGeom>
          <a:solidFill>
            <a:schemeClr val="bg1">
              <a:lumMod val="75000"/>
            </a:schemeClr>
          </a:solidFill>
          <a:ln>
            <a:solidFill>
              <a:srgbClr val="000000"/>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When the juices run clear from the middle and it’s piping hot</a:t>
            </a:r>
          </a:p>
        </p:txBody>
      </p:sp>
      <p:sp>
        <p:nvSpPr>
          <p:cNvPr id="14" name="Notched Right Arrow 10">
            <a:extLst>
              <a:ext uri="{FF2B5EF4-FFF2-40B4-BE49-F238E27FC236}">
                <a16:creationId xmlns:a16="http://schemas.microsoft.com/office/drawing/2014/main" id="{012E3C9C-95D0-4C52-AAFB-18936009A7A4}"/>
              </a:ext>
              <a:ext uri="{C183D7F6-B498-43B3-948B-1728B52AA6E4}">
                <adec:decorative xmlns:adec="http://schemas.microsoft.com/office/drawing/2017/decorative" val="0"/>
              </a:ext>
            </a:extLst>
          </p:cNvPr>
          <p:cNvSpPr/>
          <p:nvPr/>
        </p:nvSpPr>
        <p:spPr>
          <a:xfrm>
            <a:off x="7884368" y="6237312"/>
            <a:ext cx="1080120" cy="504056"/>
          </a:xfrm>
          <a:prstGeom prst="notch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Next</a:t>
            </a:r>
          </a:p>
        </p:txBody>
      </p:sp>
    </p:spTree>
    <p:extLst>
      <p:ext uri="{BB962C8B-B14F-4D97-AF65-F5344CB8AC3E}">
        <p14:creationId xmlns:p14="http://schemas.microsoft.com/office/powerpoint/2010/main" val="22288508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5D24C-37D9-413B-9718-BD62AB067383}"/>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End of Quiz</a:t>
            </a:r>
          </a:p>
        </p:txBody>
      </p:sp>
      <p:sp>
        <p:nvSpPr>
          <p:cNvPr id="4" name="TextBox 3"/>
          <p:cNvSpPr txBox="1"/>
          <p:nvPr/>
        </p:nvSpPr>
        <p:spPr>
          <a:xfrm>
            <a:off x="683568" y="1628800"/>
            <a:ext cx="7848872"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302564"/>
                </a:solidFill>
                <a:effectLst/>
                <a:uLnTx/>
                <a:uFillTx/>
                <a:latin typeface="Calibri Light" panose="020F0302020204030204"/>
                <a:ea typeface="+mn-ea"/>
                <a:cs typeface="+mn-cs"/>
              </a:rPr>
              <a:t>Congratulations!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4400" b="1" i="0" u="none" strike="noStrike" kern="1200" cap="none" spc="0" normalizeH="0" baseline="0" noProof="0" dirty="0">
              <a:ln>
                <a:noFill/>
              </a:ln>
              <a:solidFill>
                <a:srgbClr val="302564"/>
              </a:solidFill>
              <a:effectLst/>
              <a:uLnTx/>
              <a:uFillTx/>
              <a:latin typeface="Calibri Light" panose="020F03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302564"/>
                </a:solidFill>
                <a:effectLst/>
                <a:uLnTx/>
                <a:uFillTx/>
                <a:latin typeface="Calibri Light" panose="020F0302020204030204"/>
                <a:ea typeface="+mn-ea"/>
                <a:cs typeface="+mn-cs"/>
              </a:rPr>
              <a:t>You have completed the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302564"/>
                </a:solidFill>
                <a:effectLst/>
                <a:uLnTx/>
                <a:uFillTx/>
                <a:latin typeface="Calibri Light" panose="020F0302020204030204"/>
                <a:ea typeface="+mn-ea"/>
                <a:cs typeface="+mn-cs"/>
              </a:rPr>
              <a:t>Kitchen Check quiz!</a:t>
            </a:r>
          </a:p>
        </p:txBody>
      </p:sp>
    </p:spTree>
    <p:extLst>
      <p:ext uri="{BB962C8B-B14F-4D97-AF65-F5344CB8AC3E}">
        <p14:creationId xmlns:p14="http://schemas.microsoft.com/office/powerpoint/2010/main" val="2881545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17E6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011F8C9-A0AA-42DF-9A2A-17E2088002EB}"/>
              </a:ext>
            </a:extLst>
          </p:cNvPr>
          <p:cNvSpPr>
            <a:spLocks noGrp="1"/>
          </p:cNvSpPr>
          <p:nvPr>
            <p:ph type="title"/>
          </p:nvPr>
        </p:nvSpPr>
        <p:spPr>
          <a:xfrm>
            <a:off x="471488" y="1690689"/>
            <a:ext cx="7886700" cy="2852737"/>
          </a:xfrm>
        </p:spPr>
        <p:txBody>
          <a:bodyPr>
            <a:normAutofit/>
          </a:bodyPr>
          <a:lstStyle/>
          <a:p>
            <a:r>
              <a:rPr lang="en-GB" sz="7000" b="1" dirty="0"/>
              <a:t>Discussion</a:t>
            </a:r>
          </a:p>
        </p:txBody>
      </p:sp>
      <p:sp>
        <p:nvSpPr>
          <p:cNvPr id="4" name="Footer Placeholder 3">
            <a:extLst>
              <a:ext uri="{FF2B5EF4-FFF2-40B4-BE49-F238E27FC236}">
                <a16:creationId xmlns:a16="http://schemas.microsoft.com/office/drawing/2014/main" id="{30281A2D-5974-4126-9F29-9AAF97681FF6}"/>
              </a:ext>
            </a:extLst>
          </p:cNvPr>
          <p:cNvSpPr>
            <a:spLocks noGrp="1"/>
          </p:cNvSpPr>
          <p:nvPr>
            <p:ph type="ftr" sz="quarter" idx="11"/>
          </p:nvPr>
        </p:nvSpPr>
        <p:spPr/>
        <p:txBody>
          <a:bodyPr/>
          <a:lstStyle/>
          <a:p>
            <a:r>
              <a:rPr lang="en-GB" dirty="0"/>
              <a:t>e-Bug.eu</a:t>
            </a:r>
          </a:p>
        </p:txBody>
      </p:sp>
    </p:spTree>
    <p:extLst>
      <p:ext uri="{BB962C8B-B14F-4D97-AF65-F5344CB8AC3E}">
        <p14:creationId xmlns:p14="http://schemas.microsoft.com/office/powerpoint/2010/main" val="3299835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A11B2-8075-4534-A494-0F1ED6521F72}"/>
              </a:ext>
            </a:extLst>
          </p:cNvPr>
          <p:cNvSpPr>
            <a:spLocks noGrp="1"/>
          </p:cNvSpPr>
          <p:nvPr>
            <p:ph type="title"/>
          </p:nvPr>
        </p:nvSpPr>
        <p:spPr>
          <a:xfrm>
            <a:off x="628650" y="0"/>
            <a:ext cx="7886700" cy="1325563"/>
          </a:xfrm>
        </p:spPr>
        <p:txBody>
          <a:bodyPr>
            <a:normAutofit/>
          </a:bodyPr>
          <a:lstStyle/>
          <a:p>
            <a:pPr algn="ctr"/>
            <a:r>
              <a:rPr lang="en-GB" sz="3500" b="1" dirty="0"/>
              <a:t>Northern Ireland Curriculum Links</a:t>
            </a:r>
          </a:p>
        </p:txBody>
      </p:sp>
      <p:sp>
        <p:nvSpPr>
          <p:cNvPr id="3" name="Content Placeholder 2">
            <a:extLst>
              <a:ext uri="{FF2B5EF4-FFF2-40B4-BE49-F238E27FC236}">
                <a16:creationId xmlns:a16="http://schemas.microsoft.com/office/drawing/2014/main" id="{FD6B9ECD-6D6B-4706-AFED-F75C1A0CA0AD}"/>
              </a:ext>
            </a:extLst>
          </p:cNvPr>
          <p:cNvSpPr>
            <a:spLocks noGrp="1"/>
          </p:cNvSpPr>
          <p:nvPr>
            <p:ph idx="1"/>
          </p:nvPr>
        </p:nvSpPr>
        <p:spPr>
          <a:xfrm>
            <a:off x="628650" y="1243012"/>
            <a:ext cx="7886700" cy="4351338"/>
          </a:xfrm>
        </p:spPr>
        <p:txBody>
          <a:bodyPr>
            <a:noAutofit/>
          </a:bodyPr>
          <a:lstStyle/>
          <a:p>
            <a:pPr marL="0" indent="0">
              <a:lnSpc>
                <a:spcPct val="107000"/>
              </a:lnSpc>
              <a:spcBef>
                <a:spcPts val="200"/>
              </a:spcBef>
              <a:buNone/>
            </a:pPr>
            <a:r>
              <a:rPr lang="en-GB" sz="2400" b="1" dirty="0">
                <a:effectLst/>
                <a:latin typeface="Arial" panose="020B0604020202020204" pitchFamily="34" charset="0"/>
                <a:ea typeface="Times New Roman" panose="02020603050405020304" pitchFamily="18" charset="0"/>
                <a:cs typeface="Times New Roman" panose="02020603050405020304" pitchFamily="18" charset="0"/>
              </a:rPr>
              <a:t>Curriculum Key Elements </a:t>
            </a:r>
            <a:endParaRPr lang="en-US" sz="2400" b="1"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en-GB" sz="2400" dirty="0">
                <a:effectLst/>
                <a:latin typeface="Arial" panose="020B0604020202020204" pitchFamily="34" charset="0"/>
                <a:ea typeface="Calibri" panose="020F0502020204030204" pitchFamily="34" charset="0"/>
                <a:cs typeface="Arial" panose="020B0604020202020204" pitchFamily="34" charset="0"/>
              </a:rPr>
              <a:t>Personal Health and Moral Character</a:t>
            </a:r>
            <a:endParaRPr lang="en-US" sz="2400" dirty="0">
              <a:effectLst/>
              <a:latin typeface="Arial" panose="020B0604020202020204" pitchFamily="34" charset="0"/>
              <a:ea typeface="Calibri" panose="020F0502020204030204" pitchFamily="34" charset="0"/>
              <a:cs typeface="Times New Roman" panose="02020603050405020304" pitchFamily="18" charset="0"/>
            </a:endParaRPr>
          </a:p>
          <a:p>
            <a:pPr marL="0" indent="0">
              <a:lnSpc>
                <a:spcPct val="107000"/>
              </a:lnSpc>
              <a:spcBef>
                <a:spcPts val="200"/>
              </a:spcBef>
              <a:buNone/>
            </a:pPr>
            <a:r>
              <a:rPr lang="en-GB" sz="2400" b="1" dirty="0">
                <a:effectLst/>
                <a:latin typeface="Arial" panose="020B0604020202020204" pitchFamily="34" charset="0"/>
                <a:ea typeface="Times New Roman" panose="02020603050405020304" pitchFamily="18" charset="0"/>
                <a:cs typeface="Times New Roman" panose="02020603050405020304" pitchFamily="18" charset="0"/>
              </a:rPr>
              <a:t>Curriculum Skills </a:t>
            </a:r>
            <a:endParaRPr lang="en-US" sz="2400" b="1"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en-GB" sz="2400" dirty="0">
                <a:effectLst/>
                <a:latin typeface="Arial" panose="020B0604020202020204" pitchFamily="34" charset="0"/>
                <a:ea typeface="Calibri" panose="020F0502020204030204" pitchFamily="34" charset="0"/>
                <a:cs typeface="Arial" panose="020B0604020202020204" pitchFamily="34" charset="0"/>
              </a:rPr>
              <a:t>Communication</a:t>
            </a:r>
            <a:r>
              <a:rPr lang="en-US" sz="2400" dirty="0">
                <a:ea typeface="Calibri" panose="020F0502020204030204" pitchFamily="34" charset="0"/>
                <a:cs typeface="Times New Roman" panose="02020603050405020304" pitchFamily="18" charset="0"/>
              </a:rPr>
              <a:t>, </a:t>
            </a:r>
            <a:r>
              <a:rPr lang="en-GB" sz="2400" dirty="0">
                <a:effectLst/>
                <a:latin typeface="Arial" panose="020B0604020202020204" pitchFamily="34" charset="0"/>
                <a:ea typeface="Calibri" panose="020F0502020204030204" pitchFamily="34" charset="0"/>
                <a:cs typeface="Arial" panose="020B0604020202020204" pitchFamily="34" charset="0"/>
              </a:rPr>
              <a:t>Thinking</a:t>
            </a:r>
            <a:r>
              <a:rPr lang="en-US" sz="2400" dirty="0">
                <a:ea typeface="Calibri" panose="020F0502020204030204" pitchFamily="34" charset="0"/>
                <a:cs typeface="Times New Roman" panose="02020603050405020304" pitchFamily="18" charset="0"/>
              </a:rPr>
              <a:t>, </a:t>
            </a:r>
            <a:r>
              <a:rPr lang="en-GB" sz="2400" dirty="0">
                <a:effectLst/>
                <a:latin typeface="Arial" panose="020B0604020202020204" pitchFamily="34" charset="0"/>
                <a:ea typeface="Calibri" panose="020F0502020204030204" pitchFamily="34" charset="0"/>
                <a:cs typeface="Arial" panose="020B0604020202020204" pitchFamily="34" charset="0"/>
              </a:rPr>
              <a:t>Problem Solving and Decision Making</a:t>
            </a:r>
            <a:r>
              <a:rPr lang="en-US" sz="2400" dirty="0">
                <a:ea typeface="Calibri" panose="020F0502020204030204" pitchFamily="34" charset="0"/>
                <a:cs typeface="Times New Roman" panose="02020603050405020304" pitchFamily="18" charset="0"/>
              </a:rPr>
              <a:t>, </a:t>
            </a:r>
            <a:r>
              <a:rPr lang="en-GB" sz="2400" dirty="0">
                <a:effectLst/>
                <a:latin typeface="Arial" panose="020B0604020202020204" pitchFamily="34" charset="0"/>
                <a:ea typeface="Calibri" panose="020F0502020204030204" pitchFamily="34" charset="0"/>
                <a:cs typeface="Arial" panose="020B0604020202020204" pitchFamily="34" charset="0"/>
              </a:rPr>
              <a:t>Being Creative</a:t>
            </a:r>
            <a:r>
              <a:rPr lang="en-US" sz="2400" dirty="0">
                <a:ea typeface="Calibri" panose="020F0502020204030204" pitchFamily="34" charset="0"/>
                <a:cs typeface="Times New Roman" panose="02020603050405020304" pitchFamily="18" charset="0"/>
              </a:rPr>
              <a:t>, </a:t>
            </a:r>
            <a:r>
              <a:rPr lang="en-GB" sz="2400" dirty="0">
                <a:effectLst/>
                <a:latin typeface="Arial" panose="020B0604020202020204" pitchFamily="34" charset="0"/>
                <a:ea typeface="Calibri" panose="020F0502020204030204" pitchFamily="34" charset="0"/>
                <a:cs typeface="Arial" panose="020B0604020202020204" pitchFamily="34" charset="0"/>
              </a:rPr>
              <a:t>Working with Others</a:t>
            </a:r>
            <a:endParaRPr lang="en-US" sz="2400" dirty="0">
              <a:effectLst/>
              <a:latin typeface="Arial" panose="020B0604020202020204" pitchFamily="34" charset="0"/>
              <a:ea typeface="Calibri" panose="020F0502020204030204" pitchFamily="34" charset="0"/>
              <a:cs typeface="Times New Roman" panose="02020603050405020304" pitchFamily="18" charset="0"/>
            </a:endParaRPr>
          </a:p>
          <a:p>
            <a:pPr marL="0" indent="0">
              <a:lnSpc>
                <a:spcPct val="107000"/>
              </a:lnSpc>
              <a:spcBef>
                <a:spcPts val="200"/>
              </a:spcBef>
              <a:buNone/>
            </a:pPr>
            <a:r>
              <a:rPr lang="en-GB" sz="2400" b="1" dirty="0">
                <a:effectLst/>
                <a:latin typeface="Arial" panose="020B0604020202020204" pitchFamily="34" charset="0"/>
                <a:ea typeface="Times New Roman" panose="02020603050405020304" pitchFamily="18" charset="0"/>
                <a:cs typeface="Times New Roman" panose="02020603050405020304" pitchFamily="18" charset="0"/>
              </a:rPr>
              <a:t>Curriculum Areas of Learning </a:t>
            </a:r>
            <a:endParaRPr lang="en-US" sz="2400" b="1"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en-GB" sz="2400" dirty="0">
                <a:effectLst/>
                <a:latin typeface="Arial" panose="020B0604020202020204" pitchFamily="34" charset="0"/>
                <a:ea typeface="Calibri" panose="020F0502020204030204" pitchFamily="34" charset="0"/>
                <a:cs typeface="Arial" panose="020B0604020202020204" pitchFamily="34" charset="0"/>
              </a:rPr>
              <a:t>Personal Development and Mutual Understanding (PDMU)</a:t>
            </a:r>
            <a:r>
              <a:rPr lang="en-US" sz="2400" dirty="0">
                <a:ea typeface="Calibri" panose="020F0502020204030204" pitchFamily="34" charset="0"/>
                <a:cs typeface="Times New Roman" panose="02020603050405020304" pitchFamily="18" charset="0"/>
              </a:rPr>
              <a:t>, </a:t>
            </a:r>
            <a:r>
              <a:rPr lang="en-GB" sz="2400" dirty="0">
                <a:effectLst/>
                <a:latin typeface="Arial" panose="020B0604020202020204" pitchFamily="34" charset="0"/>
                <a:ea typeface="Calibri" panose="020F0502020204030204" pitchFamily="34" charset="0"/>
                <a:cs typeface="Arial" panose="020B0604020202020204" pitchFamily="34" charset="0"/>
              </a:rPr>
              <a:t>The World Around Us (TWAU) </a:t>
            </a:r>
            <a:endParaRPr lang="en-US" sz="2400" dirty="0">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endParaRPr lang="en-GB" sz="2350" dirty="0"/>
          </a:p>
        </p:txBody>
      </p:sp>
      <p:sp>
        <p:nvSpPr>
          <p:cNvPr id="4" name="Footer Placeholder 3">
            <a:extLst>
              <a:ext uri="{FF2B5EF4-FFF2-40B4-BE49-F238E27FC236}">
                <a16:creationId xmlns:a16="http://schemas.microsoft.com/office/drawing/2014/main" id="{E239E9D1-1D86-449E-83D9-C62F5CB0813F}"/>
              </a:ext>
            </a:extLst>
          </p:cNvPr>
          <p:cNvSpPr>
            <a:spLocks noGrp="1"/>
          </p:cNvSpPr>
          <p:nvPr>
            <p:ph type="ftr" sz="quarter" idx="11"/>
          </p:nvPr>
        </p:nvSpPr>
        <p:spPr/>
        <p:txBody>
          <a:bodyPr/>
          <a:lstStyle/>
          <a:p>
            <a:r>
              <a:rPr lang="en-GB" dirty="0"/>
              <a:t>e-Bug.eu</a:t>
            </a:r>
          </a:p>
        </p:txBody>
      </p:sp>
    </p:spTree>
    <p:extLst>
      <p:ext uri="{BB962C8B-B14F-4D97-AF65-F5344CB8AC3E}">
        <p14:creationId xmlns:p14="http://schemas.microsoft.com/office/powerpoint/2010/main" val="40073844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047D5-953C-4EFC-86FB-9E2307B99B8C}"/>
              </a:ext>
            </a:extLst>
          </p:cNvPr>
          <p:cNvSpPr>
            <a:spLocks noGrp="1"/>
          </p:cNvSpPr>
          <p:nvPr>
            <p:ph type="title"/>
          </p:nvPr>
        </p:nvSpPr>
        <p:spPr>
          <a:xfrm>
            <a:off x="282962" y="235886"/>
            <a:ext cx="7886700" cy="939337"/>
          </a:xfrm>
        </p:spPr>
        <p:txBody>
          <a:bodyPr>
            <a:normAutofit/>
          </a:bodyPr>
          <a:lstStyle/>
          <a:p>
            <a:r>
              <a:rPr lang="en-GB" sz="4500" b="1" dirty="0"/>
              <a:t>Discussion Points</a:t>
            </a:r>
          </a:p>
        </p:txBody>
      </p:sp>
      <p:sp>
        <p:nvSpPr>
          <p:cNvPr id="5" name="Speech Bubble: Rectangle 4">
            <a:extLst>
              <a:ext uri="{FF2B5EF4-FFF2-40B4-BE49-F238E27FC236}">
                <a16:creationId xmlns:a16="http://schemas.microsoft.com/office/drawing/2014/main" id="{00B59D23-6C52-4D8A-B0B6-28B760991FD7}"/>
              </a:ext>
            </a:extLst>
          </p:cNvPr>
          <p:cNvSpPr/>
          <p:nvPr/>
        </p:nvSpPr>
        <p:spPr>
          <a:xfrm>
            <a:off x="616116" y="2314918"/>
            <a:ext cx="3914273" cy="939336"/>
          </a:xfrm>
          <a:prstGeom prst="wedgeRectCallout">
            <a:avLst>
              <a:gd name="adj1" fmla="val 63551"/>
              <a:gd name="adj2" fmla="val 40695"/>
            </a:avLst>
          </a:prstGeom>
          <a:solidFill>
            <a:srgbClr val="117E6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000" dirty="0">
                <a:latin typeface="Arial" panose="020B0604020202020204" pitchFamily="34" charset="0"/>
                <a:cs typeface="Arial" panose="020B0604020202020204" pitchFamily="34" charset="0"/>
              </a:rPr>
              <a:t>Why do we wash our hands before touching food?</a:t>
            </a:r>
          </a:p>
        </p:txBody>
      </p:sp>
      <p:sp>
        <p:nvSpPr>
          <p:cNvPr id="6" name="Speech Bubble: Rectangle 5">
            <a:extLst>
              <a:ext uri="{FF2B5EF4-FFF2-40B4-BE49-F238E27FC236}">
                <a16:creationId xmlns:a16="http://schemas.microsoft.com/office/drawing/2014/main" id="{C9BECB05-84B6-4D62-B1A1-03FC183AD9A4}"/>
              </a:ext>
            </a:extLst>
          </p:cNvPr>
          <p:cNvSpPr/>
          <p:nvPr/>
        </p:nvSpPr>
        <p:spPr>
          <a:xfrm>
            <a:off x="4530389" y="3462559"/>
            <a:ext cx="3984958" cy="1325563"/>
          </a:xfrm>
          <a:prstGeom prst="wedgeRectCallout">
            <a:avLst>
              <a:gd name="adj1" fmla="val -68281"/>
              <a:gd name="adj2" fmla="val 12881"/>
            </a:avLst>
          </a:prstGeom>
          <a:solidFill>
            <a:srgbClr val="117E6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000" dirty="0">
                <a:latin typeface="Arial" panose="020B0604020202020204" pitchFamily="34" charset="0"/>
                <a:cs typeface="Arial" panose="020B0604020202020204" pitchFamily="34" charset="0"/>
              </a:rPr>
              <a:t>Why do we need to keep meat and vegetables separately from each other and covered in the fridge?</a:t>
            </a:r>
          </a:p>
        </p:txBody>
      </p:sp>
      <p:sp>
        <p:nvSpPr>
          <p:cNvPr id="8" name="Speech Bubble: Rectangle 7">
            <a:extLst>
              <a:ext uri="{FF2B5EF4-FFF2-40B4-BE49-F238E27FC236}">
                <a16:creationId xmlns:a16="http://schemas.microsoft.com/office/drawing/2014/main" id="{87B9B448-9D88-46BF-A48A-C936F89E1B5C}"/>
              </a:ext>
            </a:extLst>
          </p:cNvPr>
          <p:cNvSpPr/>
          <p:nvPr/>
        </p:nvSpPr>
        <p:spPr>
          <a:xfrm>
            <a:off x="4530390" y="1256725"/>
            <a:ext cx="3880183" cy="796257"/>
          </a:xfrm>
          <a:prstGeom prst="wedgeRectCallout">
            <a:avLst>
              <a:gd name="adj1" fmla="val -63776"/>
              <a:gd name="adj2" fmla="val 1114"/>
            </a:avLst>
          </a:prstGeom>
          <a:solidFill>
            <a:srgbClr val="117E6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000" dirty="0">
                <a:latin typeface="Arial" panose="020B0604020202020204" pitchFamily="34" charset="0"/>
                <a:cs typeface="Arial" panose="020B0604020202020204" pitchFamily="34" charset="0"/>
              </a:rPr>
              <a:t>Why it is important to wipe your surface before cooking?</a:t>
            </a:r>
          </a:p>
        </p:txBody>
      </p:sp>
      <p:sp>
        <p:nvSpPr>
          <p:cNvPr id="13" name="Speech Bubble: Rectangle 12">
            <a:extLst>
              <a:ext uri="{FF2B5EF4-FFF2-40B4-BE49-F238E27FC236}">
                <a16:creationId xmlns:a16="http://schemas.microsoft.com/office/drawing/2014/main" id="{81525367-697C-4CB7-913D-2FC27CEB2DB5}"/>
              </a:ext>
            </a:extLst>
          </p:cNvPr>
          <p:cNvSpPr/>
          <p:nvPr/>
        </p:nvSpPr>
        <p:spPr>
          <a:xfrm>
            <a:off x="616116" y="5008924"/>
            <a:ext cx="3914273" cy="796257"/>
          </a:xfrm>
          <a:prstGeom prst="wedgeRectCallout">
            <a:avLst>
              <a:gd name="adj1" fmla="val 63551"/>
              <a:gd name="adj2" fmla="val 40695"/>
            </a:avLst>
          </a:prstGeom>
          <a:solidFill>
            <a:srgbClr val="117E6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000" dirty="0">
                <a:latin typeface="Arial" panose="020B0604020202020204" pitchFamily="34" charset="0"/>
                <a:cs typeface="Arial" panose="020B0604020202020204" pitchFamily="34" charset="0"/>
              </a:rPr>
              <a:t>How do you know when meat is properly cooked?</a:t>
            </a:r>
          </a:p>
        </p:txBody>
      </p:sp>
      <p:sp>
        <p:nvSpPr>
          <p:cNvPr id="4" name="Footer Placeholder 3">
            <a:extLst>
              <a:ext uri="{FF2B5EF4-FFF2-40B4-BE49-F238E27FC236}">
                <a16:creationId xmlns:a16="http://schemas.microsoft.com/office/drawing/2014/main" id="{CFAA32E4-BB94-49DD-B748-CD7586841A23}"/>
              </a:ext>
            </a:extLst>
          </p:cNvPr>
          <p:cNvSpPr>
            <a:spLocks noGrp="1"/>
          </p:cNvSpPr>
          <p:nvPr>
            <p:ph type="ftr" sz="quarter" idx="11"/>
          </p:nvPr>
        </p:nvSpPr>
        <p:spPr/>
        <p:txBody>
          <a:bodyPr/>
          <a:lstStyle/>
          <a:p>
            <a:r>
              <a:rPr lang="en-GB" dirty="0"/>
              <a:t>e-Bug.eu</a:t>
            </a:r>
          </a:p>
        </p:txBody>
      </p:sp>
    </p:spTree>
    <p:extLst>
      <p:ext uri="{BB962C8B-B14F-4D97-AF65-F5344CB8AC3E}">
        <p14:creationId xmlns:p14="http://schemas.microsoft.com/office/powerpoint/2010/main" val="137459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17E6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AD899B5-ED32-4025-ACBD-7326322C2AF1}"/>
              </a:ext>
            </a:extLst>
          </p:cNvPr>
          <p:cNvSpPr>
            <a:spLocks noGrp="1"/>
          </p:cNvSpPr>
          <p:nvPr>
            <p:ph type="title"/>
          </p:nvPr>
        </p:nvSpPr>
        <p:spPr>
          <a:xfrm>
            <a:off x="300037" y="1824039"/>
            <a:ext cx="8491537" cy="2852737"/>
          </a:xfrm>
        </p:spPr>
        <p:txBody>
          <a:bodyPr>
            <a:normAutofit/>
          </a:bodyPr>
          <a:lstStyle/>
          <a:p>
            <a:r>
              <a:rPr lang="en-GB" sz="6500" b="1" dirty="0"/>
              <a:t>Extension Activities</a:t>
            </a:r>
          </a:p>
        </p:txBody>
      </p:sp>
      <p:sp>
        <p:nvSpPr>
          <p:cNvPr id="4" name="Footer Placeholder 3">
            <a:extLst>
              <a:ext uri="{FF2B5EF4-FFF2-40B4-BE49-F238E27FC236}">
                <a16:creationId xmlns:a16="http://schemas.microsoft.com/office/drawing/2014/main" id="{4B820BF8-CFF9-4413-9CE5-5E0C42D6950F}"/>
              </a:ext>
            </a:extLst>
          </p:cNvPr>
          <p:cNvSpPr>
            <a:spLocks noGrp="1"/>
          </p:cNvSpPr>
          <p:nvPr>
            <p:ph type="ftr" sz="quarter" idx="11"/>
          </p:nvPr>
        </p:nvSpPr>
        <p:spPr/>
        <p:txBody>
          <a:bodyPr/>
          <a:lstStyle/>
          <a:p>
            <a:r>
              <a:rPr lang="en-GB" dirty="0"/>
              <a:t>e-Bug.eu</a:t>
            </a:r>
          </a:p>
        </p:txBody>
      </p:sp>
    </p:spTree>
    <p:extLst>
      <p:ext uri="{BB962C8B-B14F-4D97-AF65-F5344CB8AC3E}">
        <p14:creationId xmlns:p14="http://schemas.microsoft.com/office/powerpoint/2010/main" val="24744112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8D0B93-4CF6-43D3-844F-159A33069902}"/>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Microbes on Foods 1</a:t>
            </a:r>
          </a:p>
        </p:txBody>
      </p:sp>
      <p:sp>
        <p:nvSpPr>
          <p:cNvPr id="19" name="TextBox 18">
            <a:extLst>
              <a:ext uri="{FF2B5EF4-FFF2-40B4-BE49-F238E27FC236}">
                <a16:creationId xmlns:a16="http://schemas.microsoft.com/office/drawing/2014/main" id="{B38DEA01-A8CC-46E5-9E21-235E89968D77}"/>
              </a:ext>
            </a:extLst>
          </p:cNvPr>
          <p:cNvSpPr txBox="1"/>
          <p:nvPr/>
        </p:nvSpPr>
        <p:spPr>
          <a:xfrm>
            <a:off x="433914" y="227677"/>
            <a:ext cx="8276172" cy="1015663"/>
          </a:xfrm>
          <a:prstGeom prst="rect">
            <a:avLst/>
          </a:prstGeom>
          <a:noFill/>
        </p:spPr>
        <p:txBody>
          <a:bodyPr wrap="square" rtlCol="0">
            <a:spAutoFit/>
          </a:bodyPr>
          <a:lstStyle/>
          <a:p>
            <a:pPr algn="ctr"/>
            <a:r>
              <a:rPr lang="en-GB" sz="3000" b="1" dirty="0">
                <a:latin typeface="Arial" panose="020B0604020202020204" pitchFamily="34" charset="0"/>
                <a:cs typeface="Arial" panose="020B0604020202020204" pitchFamily="34" charset="0"/>
              </a:rPr>
              <a:t>Discuss the types of microbes that are commonly found on or in these foods?</a:t>
            </a:r>
          </a:p>
        </p:txBody>
      </p:sp>
      <p:sp>
        <p:nvSpPr>
          <p:cNvPr id="10" name="Rectangle: Rounded Corners 9">
            <a:extLst>
              <a:ext uri="{FF2B5EF4-FFF2-40B4-BE49-F238E27FC236}">
                <a16:creationId xmlns:a16="http://schemas.microsoft.com/office/drawing/2014/main" id="{EF9D7A85-C9F6-4093-9A2D-73D976AD0EE4}"/>
              </a:ext>
              <a:ext uri="{C183D7F6-B498-43B3-948B-1728B52AA6E4}">
                <adec:decorative xmlns:adec="http://schemas.microsoft.com/office/drawing/2017/decorative" val="1"/>
              </a:ext>
            </a:extLst>
          </p:cNvPr>
          <p:cNvSpPr/>
          <p:nvPr/>
        </p:nvSpPr>
        <p:spPr>
          <a:xfrm>
            <a:off x="1100239" y="1775783"/>
            <a:ext cx="6877050" cy="4048124"/>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descr="Fruit and vegetables">
            <a:extLst>
              <a:ext uri="{FF2B5EF4-FFF2-40B4-BE49-F238E27FC236}">
                <a16:creationId xmlns:a16="http://schemas.microsoft.com/office/drawing/2014/main" id="{F600170F-B3F9-4FB8-A856-250BCA6A5496}"/>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0536" y="2018301"/>
            <a:ext cx="4756641" cy="3567480"/>
          </a:xfrm>
          <a:prstGeom prst="rect">
            <a:avLst/>
          </a:prstGeom>
          <a:ln>
            <a:solidFill>
              <a:srgbClr val="117E62"/>
            </a:solidFill>
          </a:ln>
        </p:spPr>
      </p:pic>
      <p:sp>
        <p:nvSpPr>
          <p:cNvPr id="11" name="TextBox 10" descr="Fruit and Vegetables &#10;">
            <a:extLst>
              <a:ext uri="{FF2B5EF4-FFF2-40B4-BE49-F238E27FC236}">
                <a16:creationId xmlns:a16="http://schemas.microsoft.com/office/drawing/2014/main" id="{65F33DEA-0C7C-4AEE-BC63-6D2213A30E96}"/>
              </a:ext>
            </a:extLst>
          </p:cNvPr>
          <p:cNvSpPr txBox="1"/>
          <p:nvPr/>
        </p:nvSpPr>
        <p:spPr>
          <a:xfrm>
            <a:off x="6113648" y="3445902"/>
            <a:ext cx="1930113" cy="861774"/>
          </a:xfrm>
          <a:prstGeom prst="rect">
            <a:avLst/>
          </a:prstGeom>
          <a:noFill/>
          <a:ln>
            <a:solidFill>
              <a:srgbClr val="117E62"/>
            </a:solidFill>
          </a:ln>
        </p:spPr>
        <p:txBody>
          <a:bodyPr wrap="square" rtlCol="0">
            <a:spAutoFit/>
          </a:bodyPr>
          <a:lstStyle/>
          <a:p>
            <a:r>
              <a:rPr lang="en-GB" sz="2500" b="1" dirty="0">
                <a:solidFill>
                  <a:schemeClr val="accent6">
                    <a:lumMod val="75000"/>
                  </a:schemeClr>
                </a:solidFill>
                <a:latin typeface="Arial" panose="020B0604020202020204" pitchFamily="34" charset="0"/>
                <a:cs typeface="Arial" panose="020B0604020202020204" pitchFamily="34" charset="0"/>
              </a:rPr>
              <a:t>Fruit and Vegetables </a:t>
            </a:r>
          </a:p>
        </p:txBody>
      </p:sp>
      <p:sp>
        <p:nvSpPr>
          <p:cNvPr id="3" name="Footer Placeholder 2">
            <a:extLst>
              <a:ext uri="{FF2B5EF4-FFF2-40B4-BE49-F238E27FC236}">
                <a16:creationId xmlns:a16="http://schemas.microsoft.com/office/drawing/2014/main" id="{9E10948F-C8AF-4C4A-8F22-D3441D69EB44}"/>
              </a:ext>
            </a:extLst>
          </p:cNvPr>
          <p:cNvSpPr>
            <a:spLocks noGrp="1"/>
          </p:cNvSpPr>
          <p:nvPr>
            <p:ph type="ftr" sz="quarter" idx="11"/>
          </p:nvPr>
        </p:nvSpPr>
        <p:spPr/>
        <p:txBody>
          <a:bodyPr/>
          <a:lstStyle/>
          <a:p>
            <a:r>
              <a:rPr lang="en-GB" dirty="0"/>
              <a:t>e-Bug.eu</a:t>
            </a:r>
          </a:p>
        </p:txBody>
      </p:sp>
    </p:spTree>
    <p:extLst>
      <p:ext uri="{BB962C8B-B14F-4D97-AF65-F5344CB8AC3E}">
        <p14:creationId xmlns:p14="http://schemas.microsoft.com/office/powerpoint/2010/main" val="14617900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0D3BF5-E0C2-4048-AD27-454F8849A860}"/>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Microbes on Foods 2</a:t>
            </a:r>
          </a:p>
        </p:txBody>
      </p:sp>
      <p:sp>
        <p:nvSpPr>
          <p:cNvPr id="10" name="TextBox 9">
            <a:extLst>
              <a:ext uri="{FF2B5EF4-FFF2-40B4-BE49-F238E27FC236}">
                <a16:creationId xmlns:a16="http://schemas.microsoft.com/office/drawing/2014/main" id="{853FFCB2-7BC9-4D2F-8996-62005E387E82}"/>
              </a:ext>
            </a:extLst>
          </p:cNvPr>
          <p:cNvSpPr txBox="1"/>
          <p:nvPr/>
        </p:nvSpPr>
        <p:spPr>
          <a:xfrm>
            <a:off x="433914" y="227677"/>
            <a:ext cx="8276172" cy="1015663"/>
          </a:xfrm>
          <a:prstGeom prst="rect">
            <a:avLst/>
          </a:prstGeom>
          <a:noFill/>
        </p:spPr>
        <p:txBody>
          <a:bodyPr wrap="square" rtlCol="0">
            <a:spAutoFit/>
          </a:bodyPr>
          <a:lstStyle/>
          <a:p>
            <a:pPr algn="ctr"/>
            <a:r>
              <a:rPr lang="en-GB" sz="3000" b="1" dirty="0">
                <a:latin typeface="Arial" panose="020B0604020202020204" pitchFamily="34" charset="0"/>
                <a:cs typeface="Arial" panose="020B0604020202020204" pitchFamily="34" charset="0"/>
              </a:rPr>
              <a:t>Discuss the types of microbes that are commonly found on or in these foods?</a:t>
            </a:r>
          </a:p>
        </p:txBody>
      </p:sp>
      <p:sp>
        <p:nvSpPr>
          <p:cNvPr id="11" name="Rectangle: Rounded Corners 10">
            <a:extLst>
              <a:ext uri="{FF2B5EF4-FFF2-40B4-BE49-F238E27FC236}">
                <a16:creationId xmlns:a16="http://schemas.microsoft.com/office/drawing/2014/main" id="{2050B85B-2932-40F5-95B1-2D9A3286A99A}"/>
              </a:ext>
              <a:ext uri="{C183D7F6-B498-43B3-948B-1728B52AA6E4}">
                <adec:decorative xmlns:adec="http://schemas.microsoft.com/office/drawing/2017/decorative" val="1"/>
              </a:ext>
            </a:extLst>
          </p:cNvPr>
          <p:cNvSpPr/>
          <p:nvPr/>
        </p:nvSpPr>
        <p:spPr>
          <a:xfrm>
            <a:off x="1095375" y="1775783"/>
            <a:ext cx="6877050" cy="4048124"/>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Milk splash">
            <a:extLst>
              <a:ext uri="{FF2B5EF4-FFF2-40B4-BE49-F238E27FC236}">
                <a16:creationId xmlns:a16="http://schemas.microsoft.com/office/drawing/2014/main" id="{3B0DC32A-F257-4B78-8A0C-ADEC004B4333}"/>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97427" y="2165048"/>
            <a:ext cx="4866370" cy="3430259"/>
          </a:xfrm>
          <a:prstGeom prst="rect">
            <a:avLst/>
          </a:prstGeom>
        </p:spPr>
      </p:pic>
      <p:sp>
        <p:nvSpPr>
          <p:cNvPr id="12" name="TextBox 11" descr="Milk">
            <a:extLst>
              <a:ext uri="{FF2B5EF4-FFF2-40B4-BE49-F238E27FC236}">
                <a16:creationId xmlns:a16="http://schemas.microsoft.com/office/drawing/2014/main" id="{5B67052B-0EBA-4B22-96E8-0DDA14B4A3FC}"/>
              </a:ext>
            </a:extLst>
          </p:cNvPr>
          <p:cNvSpPr txBox="1"/>
          <p:nvPr/>
        </p:nvSpPr>
        <p:spPr>
          <a:xfrm>
            <a:off x="6542477" y="3561318"/>
            <a:ext cx="2078846" cy="477054"/>
          </a:xfrm>
          <a:prstGeom prst="rect">
            <a:avLst/>
          </a:prstGeom>
          <a:noFill/>
        </p:spPr>
        <p:txBody>
          <a:bodyPr wrap="square" rtlCol="0">
            <a:spAutoFit/>
          </a:bodyPr>
          <a:lstStyle/>
          <a:p>
            <a:r>
              <a:rPr lang="en-GB" sz="2500" b="1" dirty="0">
                <a:solidFill>
                  <a:schemeClr val="accent6">
                    <a:lumMod val="75000"/>
                  </a:schemeClr>
                </a:solidFill>
                <a:latin typeface="Arial" panose="020B0604020202020204" pitchFamily="34" charset="0"/>
                <a:cs typeface="Arial" panose="020B0604020202020204" pitchFamily="34" charset="0"/>
              </a:rPr>
              <a:t>Milk</a:t>
            </a:r>
          </a:p>
        </p:txBody>
      </p:sp>
      <p:sp>
        <p:nvSpPr>
          <p:cNvPr id="3" name="Footer Placeholder 2">
            <a:extLst>
              <a:ext uri="{FF2B5EF4-FFF2-40B4-BE49-F238E27FC236}">
                <a16:creationId xmlns:a16="http://schemas.microsoft.com/office/drawing/2014/main" id="{DD7AEE99-C970-46F4-8391-2D298FDBA7DC}"/>
              </a:ext>
            </a:extLst>
          </p:cNvPr>
          <p:cNvSpPr>
            <a:spLocks noGrp="1"/>
          </p:cNvSpPr>
          <p:nvPr>
            <p:ph type="ftr" sz="quarter" idx="11"/>
          </p:nvPr>
        </p:nvSpPr>
        <p:spPr/>
        <p:txBody>
          <a:bodyPr/>
          <a:lstStyle/>
          <a:p>
            <a:r>
              <a:rPr lang="en-GB" dirty="0"/>
              <a:t>e-Bug.eu</a:t>
            </a:r>
          </a:p>
        </p:txBody>
      </p:sp>
    </p:spTree>
    <p:extLst>
      <p:ext uri="{BB962C8B-B14F-4D97-AF65-F5344CB8AC3E}">
        <p14:creationId xmlns:p14="http://schemas.microsoft.com/office/powerpoint/2010/main" val="37741987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52CF2-DA34-448F-90A5-0ED562BA47C7}"/>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Microbes on Foods 3</a:t>
            </a:r>
          </a:p>
        </p:txBody>
      </p:sp>
      <p:sp>
        <p:nvSpPr>
          <p:cNvPr id="4" name="TextBox 3">
            <a:extLst>
              <a:ext uri="{FF2B5EF4-FFF2-40B4-BE49-F238E27FC236}">
                <a16:creationId xmlns:a16="http://schemas.microsoft.com/office/drawing/2014/main" id="{7655F27F-BA1D-4D80-9470-84F0121F1FD4}"/>
              </a:ext>
            </a:extLst>
          </p:cNvPr>
          <p:cNvSpPr txBox="1"/>
          <p:nvPr/>
        </p:nvSpPr>
        <p:spPr>
          <a:xfrm>
            <a:off x="433914" y="227677"/>
            <a:ext cx="8276172" cy="1015663"/>
          </a:xfrm>
          <a:prstGeom prst="rect">
            <a:avLst/>
          </a:prstGeom>
          <a:noFill/>
        </p:spPr>
        <p:txBody>
          <a:bodyPr wrap="square" rtlCol="0">
            <a:spAutoFit/>
          </a:bodyPr>
          <a:lstStyle/>
          <a:p>
            <a:pPr algn="ctr"/>
            <a:r>
              <a:rPr lang="en-GB" sz="3000" b="1" dirty="0">
                <a:latin typeface="Arial" panose="020B0604020202020204" pitchFamily="34" charset="0"/>
                <a:cs typeface="Arial" panose="020B0604020202020204" pitchFamily="34" charset="0"/>
              </a:rPr>
              <a:t>Discuss the types of microbes that are commonly found on or in these foods?</a:t>
            </a:r>
          </a:p>
        </p:txBody>
      </p:sp>
      <p:sp>
        <p:nvSpPr>
          <p:cNvPr id="5" name="Rectangle: Rounded Corners 4">
            <a:extLst>
              <a:ext uri="{FF2B5EF4-FFF2-40B4-BE49-F238E27FC236}">
                <a16:creationId xmlns:a16="http://schemas.microsoft.com/office/drawing/2014/main" id="{46491A69-5AAE-4D1D-9B0F-69F801D6055F}"/>
              </a:ext>
              <a:ext uri="{C183D7F6-B498-43B3-948B-1728B52AA6E4}">
                <adec:decorative xmlns:adec="http://schemas.microsoft.com/office/drawing/2017/decorative" val="1"/>
              </a:ext>
            </a:extLst>
          </p:cNvPr>
          <p:cNvSpPr/>
          <p:nvPr/>
        </p:nvSpPr>
        <p:spPr>
          <a:xfrm>
            <a:off x="955161" y="1866901"/>
            <a:ext cx="6877050" cy="4048124"/>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Bowl of yoghurt with chunks of fruit">
            <a:extLst>
              <a:ext uri="{FF2B5EF4-FFF2-40B4-BE49-F238E27FC236}">
                <a16:creationId xmlns:a16="http://schemas.microsoft.com/office/drawing/2014/main" id="{1B47426C-4FBA-4914-A10B-2AA04E0FFEA0}"/>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95031" y="2102970"/>
            <a:ext cx="4775030" cy="3581274"/>
          </a:xfrm>
          <a:prstGeom prst="rect">
            <a:avLst/>
          </a:prstGeom>
        </p:spPr>
      </p:pic>
      <p:sp>
        <p:nvSpPr>
          <p:cNvPr id="6" name="TextBox 5" descr="Yoghurt">
            <a:extLst>
              <a:ext uri="{FF2B5EF4-FFF2-40B4-BE49-F238E27FC236}">
                <a16:creationId xmlns:a16="http://schemas.microsoft.com/office/drawing/2014/main" id="{60B6D7C1-16D6-4FF2-8EF7-FE57047EB594}"/>
              </a:ext>
            </a:extLst>
          </p:cNvPr>
          <p:cNvSpPr txBox="1"/>
          <p:nvPr/>
        </p:nvSpPr>
        <p:spPr>
          <a:xfrm>
            <a:off x="6109993" y="3652436"/>
            <a:ext cx="2078846" cy="477054"/>
          </a:xfrm>
          <a:prstGeom prst="rect">
            <a:avLst/>
          </a:prstGeom>
          <a:noFill/>
        </p:spPr>
        <p:txBody>
          <a:bodyPr wrap="square" rtlCol="0">
            <a:spAutoFit/>
          </a:bodyPr>
          <a:lstStyle/>
          <a:p>
            <a:r>
              <a:rPr lang="en-GB" sz="2500" b="1" dirty="0">
                <a:solidFill>
                  <a:schemeClr val="accent6">
                    <a:lumMod val="75000"/>
                  </a:schemeClr>
                </a:solidFill>
                <a:latin typeface="Arial" panose="020B0604020202020204" pitchFamily="34" charset="0"/>
                <a:cs typeface="Arial" panose="020B0604020202020204" pitchFamily="34" charset="0"/>
              </a:rPr>
              <a:t>Yoghurt</a:t>
            </a:r>
          </a:p>
        </p:txBody>
      </p:sp>
      <p:sp>
        <p:nvSpPr>
          <p:cNvPr id="3" name="Footer Placeholder 2">
            <a:extLst>
              <a:ext uri="{FF2B5EF4-FFF2-40B4-BE49-F238E27FC236}">
                <a16:creationId xmlns:a16="http://schemas.microsoft.com/office/drawing/2014/main" id="{2488DBA8-3857-4665-8A64-3117D3910086}"/>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8278420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FCB8-74AA-4872-888C-145058C565B8}"/>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Microbes on Foods 4</a:t>
            </a:r>
          </a:p>
        </p:txBody>
      </p:sp>
      <p:sp>
        <p:nvSpPr>
          <p:cNvPr id="5" name="TextBox 4">
            <a:extLst>
              <a:ext uri="{FF2B5EF4-FFF2-40B4-BE49-F238E27FC236}">
                <a16:creationId xmlns:a16="http://schemas.microsoft.com/office/drawing/2014/main" id="{3C88904A-FCD9-492C-8EAD-FA8E5737B372}"/>
              </a:ext>
            </a:extLst>
          </p:cNvPr>
          <p:cNvSpPr txBox="1"/>
          <p:nvPr/>
        </p:nvSpPr>
        <p:spPr>
          <a:xfrm>
            <a:off x="433914" y="227677"/>
            <a:ext cx="8276172" cy="1015663"/>
          </a:xfrm>
          <a:prstGeom prst="rect">
            <a:avLst/>
          </a:prstGeom>
          <a:noFill/>
        </p:spPr>
        <p:txBody>
          <a:bodyPr wrap="square" rtlCol="0">
            <a:spAutoFit/>
          </a:bodyPr>
          <a:lstStyle/>
          <a:p>
            <a:pPr algn="ctr"/>
            <a:r>
              <a:rPr lang="en-GB" sz="3000" b="1" dirty="0">
                <a:latin typeface="Arial" panose="020B0604020202020204" pitchFamily="34" charset="0"/>
                <a:cs typeface="Arial" panose="020B0604020202020204" pitchFamily="34" charset="0"/>
              </a:rPr>
              <a:t>Discuss the types of microbes that are commonly found on or in these foods?</a:t>
            </a:r>
          </a:p>
        </p:txBody>
      </p:sp>
      <p:sp>
        <p:nvSpPr>
          <p:cNvPr id="4" name="Rectangle: Rounded Corners 3">
            <a:extLst>
              <a:ext uri="{FF2B5EF4-FFF2-40B4-BE49-F238E27FC236}">
                <a16:creationId xmlns:a16="http://schemas.microsoft.com/office/drawing/2014/main" id="{648A686C-6A2A-4AA9-A624-9975F6BE7578}"/>
              </a:ext>
              <a:ext uri="{C183D7F6-B498-43B3-948B-1728B52AA6E4}">
                <adec:decorative xmlns:adec="http://schemas.microsoft.com/office/drawing/2017/decorative" val="1"/>
              </a:ext>
            </a:extLst>
          </p:cNvPr>
          <p:cNvSpPr/>
          <p:nvPr/>
        </p:nvSpPr>
        <p:spPr>
          <a:xfrm>
            <a:off x="1114425" y="1828801"/>
            <a:ext cx="6877050" cy="4048124"/>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Loaf of bread">
            <a:extLst>
              <a:ext uri="{FF2B5EF4-FFF2-40B4-BE49-F238E27FC236}">
                <a16:creationId xmlns:a16="http://schemas.microsoft.com/office/drawing/2014/main" id="{C47A2DA7-B9E9-4F11-AFEE-85F313BEE247}"/>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66811" y="1966101"/>
            <a:ext cx="5005964" cy="3754474"/>
          </a:xfrm>
          <a:prstGeom prst="rect">
            <a:avLst/>
          </a:prstGeom>
        </p:spPr>
      </p:pic>
      <p:sp>
        <p:nvSpPr>
          <p:cNvPr id="6" name="TextBox 5" descr="Bread">
            <a:extLst>
              <a:ext uri="{FF2B5EF4-FFF2-40B4-BE49-F238E27FC236}">
                <a16:creationId xmlns:a16="http://schemas.microsoft.com/office/drawing/2014/main" id="{D631C385-55FC-4485-8839-0C02C866BD29}"/>
              </a:ext>
            </a:extLst>
          </p:cNvPr>
          <p:cNvSpPr txBox="1"/>
          <p:nvPr/>
        </p:nvSpPr>
        <p:spPr>
          <a:xfrm>
            <a:off x="6549751" y="3604811"/>
            <a:ext cx="2078846" cy="477054"/>
          </a:xfrm>
          <a:prstGeom prst="rect">
            <a:avLst/>
          </a:prstGeom>
          <a:noFill/>
        </p:spPr>
        <p:txBody>
          <a:bodyPr wrap="square" rtlCol="0">
            <a:spAutoFit/>
          </a:bodyPr>
          <a:lstStyle/>
          <a:p>
            <a:r>
              <a:rPr lang="en-GB" sz="2500" b="1" dirty="0">
                <a:solidFill>
                  <a:schemeClr val="accent6">
                    <a:lumMod val="75000"/>
                  </a:schemeClr>
                </a:solidFill>
                <a:latin typeface="Arial" panose="020B0604020202020204" pitchFamily="34" charset="0"/>
                <a:cs typeface="Arial" panose="020B0604020202020204" pitchFamily="34" charset="0"/>
              </a:rPr>
              <a:t>Bread</a:t>
            </a:r>
          </a:p>
        </p:txBody>
      </p:sp>
      <p:sp>
        <p:nvSpPr>
          <p:cNvPr id="3" name="Footer Placeholder 2">
            <a:extLst>
              <a:ext uri="{FF2B5EF4-FFF2-40B4-BE49-F238E27FC236}">
                <a16:creationId xmlns:a16="http://schemas.microsoft.com/office/drawing/2014/main" id="{C00B8341-E799-428B-9E67-0FF77136BDF2}"/>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25416483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5D94E-A256-4285-A931-2416BFC13F31}"/>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Microbes on Foods 5</a:t>
            </a:r>
          </a:p>
        </p:txBody>
      </p:sp>
      <p:sp>
        <p:nvSpPr>
          <p:cNvPr id="4" name="TextBox 3">
            <a:extLst>
              <a:ext uri="{FF2B5EF4-FFF2-40B4-BE49-F238E27FC236}">
                <a16:creationId xmlns:a16="http://schemas.microsoft.com/office/drawing/2014/main" id="{85222449-79E3-4062-ADD6-96B51DB45809}"/>
              </a:ext>
            </a:extLst>
          </p:cNvPr>
          <p:cNvSpPr txBox="1"/>
          <p:nvPr/>
        </p:nvSpPr>
        <p:spPr>
          <a:xfrm>
            <a:off x="433914" y="227677"/>
            <a:ext cx="8276172" cy="1015663"/>
          </a:xfrm>
          <a:prstGeom prst="rect">
            <a:avLst/>
          </a:prstGeom>
          <a:noFill/>
        </p:spPr>
        <p:txBody>
          <a:bodyPr wrap="square" rtlCol="0">
            <a:spAutoFit/>
          </a:bodyPr>
          <a:lstStyle/>
          <a:p>
            <a:pPr algn="ctr"/>
            <a:r>
              <a:rPr lang="en-GB" sz="3000" b="1" dirty="0">
                <a:latin typeface="Arial" panose="020B0604020202020204" pitchFamily="34" charset="0"/>
                <a:cs typeface="Arial" panose="020B0604020202020204" pitchFamily="34" charset="0"/>
              </a:rPr>
              <a:t>Discuss the types of microbes that are commonly found on or in these foods?</a:t>
            </a:r>
          </a:p>
        </p:txBody>
      </p:sp>
      <p:sp>
        <p:nvSpPr>
          <p:cNvPr id="5" name="Rectangle: Rounded Corners 4">
            <a:extLst>
              <a:ext uri="{FF2B5EF4-FFF2-40B4-BE49-F238E27FC236}">
                <a16:creationId xmlns:a16="http://schemas.microsoft.com/office/drawing/2014/main" id="{4128A633-37E5-43DD-95F2-2419A3E2CD5A}"/>
              </a:ext>
              <a:ext uri="{C183D7F6-B498-43B3-948B-1728B52AA6E4}">
                <adec:decorative xmlns:adec="http://schemas.microsoft.com/office/drawing/2017/decorative" val="1"/>
              </a:ext>
            </a:extLst>
          </p:cNvPr>
          <p:cNvSpPr/>
          <p:nvPr/>
        </p:nvSpPr>
        <p:spPr>
          <a:xfrm>
            <a:off x="1114425" y="1790701"/>
            <a:ext cx="6877050" cy="4048124"/>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Raw chicken breast">
            <a:extLst>
              <a:ext uri="{FF2B5EF4-FFF2-40B4-BE49-F238E27FC236}">
                <a16:creationId xmlns:a16="http://schemas.microsoft.com/office/drawing/2014/main" id="{FBA278C6-09FA-43C7-80B2-A6BD199D2511}"/>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76349" y="1988958"/>
            <a:ext cx="4891855" cy="3668892"/>
          </a:xfrm>
          <a:prstGeom prst="rect">
            <a:avLst/>
          </a:prstGeom>
        </p:spPr>
      </p:pic>
      <p:sp>
        <p:nvSpPr>
          <p:cNvPr id="6" name="TextBox 5" descr="Chicken">
            <a:extLst>
              <a:ext uri="{FF2B5EF4-FFF2-40B4-BE49-F238E27FC236}">
                <a16:creationId xmlns:a16="http://schemas.microsoft.com/office/drawing/2014/main" id="{515F19FD-E28B-4603-B297-BD25E3DB6678}"/>
              </a:ext>
            </a:extLst>
          </p:cNvPr>
          <p:cNvSpPr txBox="1"/>
          <p:nvPr/>
        </p:nvSpPr>
        <p:spPr>
          <a:xfrm>
            <a:off x="6272978" y="3577793"/>
            <a:ext cx="2078846" cy="477054"/>
          </a:xfrm>
          <a:prstGeom prst="rect">
            <a:avLst/>
          </a:prstGeom>
          <a:noFill/>
        </p:spPr>
        <p:txBody>
          <a:bodyPr wrap="square" rtlCol="0">
            <a:spAutoFit/>
          </a:bodyPr>
          <a:lstStyle/>
          <a:p>
            <a:r>
              <a:rPr lang="en-GB" sz="2500" b="1" dirty="0">
                <a:solidFill>
                  <a:schemeClr val="accent6">
                    <a:lumMod val="75000"/>
                  </a:schemeClr>
                </a:solidFill>
                <a:latin typeface="Arial" panose="020B0604020202020204" pitchFamily="34" charset="0"/>
                <a:cs typeface="Arial" panose="020B0604020202020204" pitchFamily="34" charset="0"/>
              </a:rPr>
              <a:t>Chicken</a:t>
            </a:r>
          </a:p>
        </p:txBody>
      </p:sp>
      <p:sp>
        <p:nvSpPr>
          <p:cNvPr id="3" name="Footer Placeholder 2">
            <a:extLst>
              <a:ext uri="{FF2B5EF4-FFF2-40B4-BE49-F238E27FC236}">
                <a16:creationId xmlns:a16="http://schemas.microsoft.com/office/drawing/2014/main" id="{1F904544-B55D-42A5-8B25-35A65B87B797}"/>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32432138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BD328-3D35-4BE0-A14A-AD037E88FCE9}"/>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Microbes on Foods 6</a:t>
            </a:r>
          </a:p>
        </p:txBody>
      </p:sp>
      <p:sp>
        <p:nvSpPr>
          <p:cNvPr id="4" name="TextBox 3">
            <a:extLst>
              <a:ext uri="{FF2B5EF4-FFF2-40B4-BE49-F238E27FC236}">
                <a16:creationId xmlns:a16="http://schemas.microsoft.com/office/drawing/2014/main" id="{CAF4CADC-0A48-49BC-9CC4-72FDC7E0DB2A}"/>
              </a:ext>
            </a:extLst>
          </p:cNvPr>
          <p:cNvSpPr txBox="1"/>
          <p:nvPr/>
        </p:nvSpPr>
        <p:spPr>
          <a:xfrm>
            <a:off x="433914" y="227677"/>
            <a:ext cx="8276172" cy="1015663"/>
          </a:xfrm>
          <a:prstGeom prst="rect">
            <a:avLst/>
          </a:prstGeom>
          <a:noFill/>
        </p:spPr>
        <p:txBody>
          <a:bodyPr wrap="square" rtlCol="0">
            <a:spAutoFit/>
          </a:bodyPr>
          <a:lstStyle/>
          <a:p>
            <a:pPr algn="ctr"/>
            <a:r>
              <a:rPr lang="en-GB" sz="3000" b="1" dirty="0">
                <a:latin typeface="Arial" panose="020B0604020202020204" pitchFamily="34" charset="0"/>
                <a:cs typeface="Arial" panose="020B0604020202020204" pitchFamily="34" charset="0"/>
              </a:rPr>
              <a:t>Discuss the types of microbes that are commonly found on or in these foods?</a:t>
            </a:r>
          </a:p>
        </p:txBody>
      </p:sp>
      <p:sp>
        <p:nvSpPr>
          <p:cNvPr id="5" name="Rectangle: Rounded Corners 4">
            <a:extLst>
              <a:ext uri="{FF2B5EF4-FFF2-40B4-BE49-F238E27FC236}">
                <a16:creationId xmlns:a16="http://schemas.microsoft.com/office/drawing/2014/main" id="{75D66807-0473-414B-B667-7289106F6566}"/>
              </a:ext>
              <a:ext uri="{C183D7F6-B498-43B3-948B-1728B52AA6E4}">
                <adec:decorative xmlns:adec="http://schemas.microsoft.com/office/drawing/2017/decorative" val="1"/>
              </a:ext>
            </a:extLst>
          </p:cNvPr>
          <p:cNvSpPr/>
          <p:nvPr/>
        </p:nvSpPr>
        <p:spPr>
          <a:xfrm>
            <a:off x="1114425" y="1790701"/>
            <a:ext cx="6877050" cy="4048124"/>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Sausage links">
            <a:extLst>
              <a:ext uri="{FF2B5EF4-FFF2-40B4-BE49-F238E27FC236}">
                <a16:creationId xmlns:a16="http://schemas.microsoft.com/office/drawing/2014/main" id="{611B9CC3-C961-4C47-887B-4AA03DAC35F6}"/>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77969" y="1972140"/>
            <a:ext cx="4894231" cy="3670675"/>
          </a:xfrm>
          <a:prstGeom prst="rect">
            <a:avLst/>
          </a:prstGeom>
        </p:spPr>
      </p:pic>
      <p:sp>
        <p:nvSpPr>
          <p:cNvPr id="6" name="TextBox 5" descr="Sausages">
            <a:extLst>
              <a:ext uri="{FF2B5EF4-FFF2-40B4-BE49-F238E27FC236}">
                <a16:creationId xmlns:a16="http://schemas.microsoft.com/office/drawing/2014/main" id="{99300817-2DB0-40F2-B200-70A94DD259FC}"/>
              </a:ext>
            </a:extLst>
          </p:cNvPr>
          <p:cNvSpPr txBox="1"/>
          <p:nvPr/>
        </p:nvSpPr>
        <p:spPr>
          <a:xfrm>
            <a:off x="6219825" y="3568950"/>
            <a:ext cx="2078846" cy="477054"/>
          </a:xfrm>
          <a:prstGeom prst="rect">
            <a:avLst/>
          </a:prstGeom>
          <a:noFill/>
        </p:spPr>
        <p:txBody>
          <a:bodyPr wrap="square" rtlCol="0">
            <a:spAutoFit/>
          </a:bodyPr>
          <a:lstStyle/>
          <a:p>
            <a:r>
              <a:rPr lang="en-GB" sz="2500" b="1" dirty="0">
                <a:solidFill>
                  <a:schemeClr val="accent6">
                    <a:lumMod val="75000"/>
                  </a:schemeClr>
                </a:solidFill>
                <a:latin typeface="Arial" panose="020B0604020202020204" pitchFamily="34" charset="0"/>
                <a:cs typeface="Arial" panose="020B0604020202020204" pitchFamily="34" charset="0"/>
              </a:rPr>
              <a:t>Sausages</a:t>
            </a:r>
          </a:p>
        </p:txBody>
      </p:sp>
      <p:sp>
        <p:nvSpPr>
          <p:cNvPr id="3" name="Footer Placeholder 2">
            <a:extLst>
              <a:ext uri="{FF2B5EF4-FFF2-40B4-BE49-F238E27FC236}">
                <a16:creationId xmlns:a16="http://schemas.microsoft.com/office/drawing/2014/main" id="{5AE1BB3A-5E81-477D-9188-FFA68580E02F}"/>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22671525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2C5C9-D4D4-4C85-9359-F68E78BEC318}"/>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Microbes on Foods 1 – Answers</a:t>
            </a:r>
          </a:p>
        </p:txBody>
      </p:sp>
      <p:sp>
        <p:nvSpPr>
          <p:cNvPr id="4" name="TextBox 3">
            <a:extLst>
              <a:ext uri="{FF2B5EF4-FFF2-40B4-BE49-F238E27FC236}">
                <a16:creationId xmlns:a16="http://schemas.microsoft.com/office/drawing/2014/main" id="{14C8C359-F4AE-4A98-8AF7-BB42E7808ED9}"/>
              </a:ext>
            </a:extLst>
          </p:cNvPr>
          <p:cNvSpPr txBox="1"/>
          <p:nvPr/>
        </p:nvSpPr>
        <p:spPr>
          <a:xfrm>
            <a:off x="433914" y="227677"/>
            <a:ext cx="8276172" cy="1477328"/>
          </a:xfrm>
          <a:prstGeom prst="rect">
            <a:avLst/>
          </a:prstGeom>
          <a:noFill/>
        </p:spPr>
        <p:txBody>
          <a:bodyPr wrap="square" rtlCol="0">
            <a:spAutoFit/>
          </a:bodyPr>
          <a:lstStyle/>
          <a:p>
            <a:pPr algn="ctr"/>
            <a:r>
              <a:rPr lang="en-GB" sz="3000" b="1" dirty="0">
                <a:latin typeface="Arial" panose="020B0604020202020204" pitchFamily="34" charset="0"/>
                <a:cs typeface="Arial" panose="020B0604020202020204" pitchFamily="34" charset="0"/>
              </a:rPr>
              <a:t>Discuss the types of microbes that are commonly found on or in these foods? - Answers</a:t>
            </a:r>
          </a:p>
        </p:txBody>
      </p:sp>
      <p:sp>
        <p:nvSpPr>
          <p:cNvPr id="6" name="Rectangle: Rounded Corners 5">
            <a:extLst>
              <a:ext uri="{FF2B5EF4-FFF2-40B4-BE49-F238E27FC236}">
                <a16:creationId xmlns:a16="http://schemas.microsoft.com/office/drawing/2014/main" id="{C6564AA3-A5E3-4BC1-BB80-8F3FDC13037D}"/>
              </a:ext>
              <a:ext uri="{C183D7F6-B498-43B3-948B-1728B52AA6E4}">
                <adec:decorative xmlns:adec="http://schemas.microsoft.com/office/drawing/2017/decorative" val="1"/>
              </a:ext>
            </a:extLst>
          </p:cNvPr>
          <p:cNvSpPr/>
          <p:nvPr/>
        </p:nvSpPr>
        <p:spPr>
          <a:xfrm>
            <a:off x="1100239" y="1942946"/>
            <a:ext cx="7196036" cy="4185761"/>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descr="Fruit and Vegetables &#10;">
            <a:extLst>
              <a:ext uri="{FF2B5EF4-FFF2-40B4-BE49-F238E27FC236}">
                <a16:creationId xmlns:a16="http://schemas.microsoft.com/office/drawing/2014/main" id="{14F3133C-0597-4F75-ABA5-73E7725BC962}"/>
              </a:ext>
            </a:extLst>
          </p:cNvPr>
          <p:cNvSpPr txBox="1"/>
          <p:nvPr/>
        </p:nvSpPr>
        <p:spPr>
          <a:xfrm>
            <a:off x="1142476" y="2213217"/>
            <a:ext cx="4120723" cy="493274"/>
          </a:xfrm>
          <a:prstGeom prst="rect">
            <a:avLst/>
          </a:prstGeom>
          <a:noFill/>
          <a:ln>
            <a:noFill/>
          </a:ln>
        </p:spPr>
        <p:txBody>
          <a:bodyPr wrap="square" rtlCol="0">
            <a:spAutoFit/>
          </a:bodyPr>
          <a:lstStyle/>
          <a:p>
            <a:pPr algn="ctr"/>
            <a:r>
              <a:rPr lang="en-GB" sz="2500" b="1" dirty="0">
                <a:solidFill>
                  <a:schemeClr val="accent6">
                    <a:lumMod val="75000"/>
                  </a:schemeClr>
                </a:solidFill>
                <a:latin typeface="Arial" panose="020B0604020202020204" pitchFamily="34" charset="0"/>
                <a:cs typeface="Arial" panose="020B0604020202020204" pitchFamily="34" charset="0"/>
              </a:rPr>
              <a:t>Fruit and Vegetables </a:t>
            </a:r>
          </a:p>
        </p:txBody>
      </p:sp>
      <p:pic>
        <p:nvPicPr>
          <p:cNvPr id="8" name="Picture 7" descr="Fruit and vegetables">
            <a:extLst>
              <a:ext uri="{FF2B5EF4-FFF2-40B4-BE49-F238E27FC236}">
                <a16:creationId xmlns:a16="http://schemas.microsoft.com/office/drawing/2014/main" id="{A5DB973D-E020-49AD-99F0-5FF9D5ADCAEC}"/>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8447" y="2868502"/>
            <a:ext cx="3788782" cy="2807956"/>
          </a:xfrm>
          <a:prstGeom prst="rect">
            <a:avLst/>
          </a:prstGeom>
          <a:ln>
            <a:solidFill>
              <a:srgbClr val="117E62"/>
            </a:solidFill>
          </a:ln>
        </p:spPr>
      </p:pic>
      <p:sp>
        <p:nvSpPr>
          <p:cNvPr id="9" name="TextBox 8" descr="Fruit and Vegetables: Most of the microbes&#10;found on fruit and vegetables are harmless, but&#10;sometimes harmful microbes can be found in the&#10;soil in which they are grown. It is therefore&#10;important to wash all fruit and vegetables before&#10;cooking and/or eating them.&#10;">
            <a:extLst>
              <a:ext uri="{FF2B5EF4-FFF2-40B4-BE49-F238E27FC236}">
                <a16:creationId xmlns:a16="http://schemas.microsoft.com/office/drawing/2014/main" id="{ADBF60F6-4C6C-4731-8BC5-169055293424}"/>
              </a:ext>
            </a:extLst>
          </p:cNvPr>
          <p:cNvSpPr txBox="1"/>
          <p:nvPr/>
        </p:nvSpPr>
        <p:spPr>
          <a:xfrm>
            <a:off x="5222636" y="1961320"/>
            <a:ext cx="3086100" cy="4185761"/>
          </a:xfrm>
          <a:prstGeom prst="rect">
            <a:avLst/>
          </a:prstGeom>
          <a:noFill/>
        </p:spPr>
        <p:txBody>
          <a:bodyPr wrap="square" rtlCol="0">
            <a:spAutoFit/>
          </a:bodyPr>
          <a:lstStyle/>
          <a:p>
            <a:r>
              <a:rPr lang="en-GB" sz="1900" b="1" dirty="0">
                <a:solidFill>
                  <a:schemeClr val="accent6">
                    <a:lumMod val="75000"/>
                  </a:schemeClr>
                </a:solidFill>
                <a:latin typeface="Arial" panose="020B0604020202020204" pitchFamily="34" charset="0"/>
                <a:cs typeface="Arial" panose="020B0604020202020204" pitchFamily="34" charset="0"/>
              </a:rPr>
              <a:t>Most of the microbes</a:t>
            </a:r>
          </a:p>
          <a:p>
            <a:r>
              <a:rPr lang="en-GB" sz="1900" b="1" dirty="0">
                <a:solidFill>
                  <a:schemeClr val="accent6">
                    <a:lumMod val="75000"/>
                  </a:schemeClr>
                </a:solidFill>
                <a:latin typeface="Arial" panose="020B0604020202020204" pitchFamily="34" charset="0"/>
                <a:cs typeface="Arial" panose="020B0604020202020204" pitchFamily="34" charset="0"/>
              </a:rPr>
              <a:t>found on fruit and vegetables are harmless, but</a:t>
            </a:r>
          </a:p>
          <a:p>
            <a:r>
              <a:rPr lang="en-GB" sz="1900" b="1" dirty="0">
                <a:solidFill>
                  <a:schemeClr val="accent6">
                    <a:lumMod val="75000"/>
                  </a:schemeClr>
                </a:solidFill>
                <a:latin typeface="Arial" panose="020B0604020202020204" pitchFamily="34" charset="0"/>
                <a:cs typeface="Arial" panose="020B0604020202020204" pitchFamily="34" charset="0"/>
              </a:rPr>
              <a:t>sometimes harmful microbes can be found in the</a:t>
            </a:r>
          </a:p>
          <a:p>
            <a:r>
              <a:rPr lang="en-GB" sz="1900" b="1" dirty="0">
                <a:solidFill>
                  <a:schemeClr val="accent6">
                    <a:lumMod val="75000"/>
                  </a:schemeClr>
                </a:solidFill>
                <a:latin typeface="Arial" panose="020B0604020202020204" pitchFamily="34" charset="0"/>
                <a:cs typeface="Arial" panose="020B0604020202020204" pitchFamily="34" charset="0"/>
              </a:rPr>
              <a:t>soil in which they are grown. It is therefore</a:t>
            </a:r>
          </a:p>
          <a:p>
            <a:r>
              <a:rPr lang="en-GB" sz="1900" b="1" dirty="0">
                <a:solidFill>
                  <a:schemeClr val="accent6">
                    <a:lumMod val="75000"/>
                  </a:schemeClr>
                </a:solidFill>
                <a:latin typeface="Arial" panose="020B0604020202020204" pitchFamily="34" charset="0"/>
                <a:cs typeface="Arial" panose="020B0604020202020204" pitchFamily="34" charset="0"/>
              </a:rPr>
              <a:t>important to wash all fruit and vegetables before</a:t>
            </a:r>
          </a:p>
          <a:p>
            <a:r>
              <a:rPr lang="en-GB" sz="1900" b="1" dirty="0">
                <a:solidFill>
                  <a:schemeClr val="accent6">
                    <a:lumMod val="75000"/>
                  </a:schemeClr>
                </a:solidFill>
                <a:latin typeface="Arial" panose="020B0604020202020204" pitchFamily="34" charset="0"/>
                <a:cs typeface="Arial" panose="020B0604020202020204" pitchFamily="34" charset="0"/>
              </a:rPr>
              <a:t>cooking and/or eating them.</a:t>
            </a:r>
          </a:p>
        </p:txBody>
      </p:sp>
      <p:sp>
        <p:nvSpPr>
          <p:cNvPr id="3" name="Footer Placeholder 2">
            <a:extLst>
              <a:ext uri="{FF2B5EF4-FFF2-40B4-BE49-F238E27FC236}">
                <a16:creationId xmlns:a16="http://schemas.microsoft.com/office/drawing/2014/main" id="{E5901440-8E1A-4177-9009-B3BE0440FBDD}"/>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272498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973C0-F2C9-4CBB-82D8-8C448D8C02BC}"/>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Microbes on Foods 2 – Answers</a:t>
            </a:r>
          </a:p>
        </p:txBody>
      </p:sp>
      <p:sp>
        <p:nvSpPr>
          <p:cNvPr id="4" name="TextBox 3">
            <a:extLst>
              <a:ext uri="{FF2B5EF4-FFF2-40B4-BE49-F238E27FC236}">
                <a16:creationId xmlns:a16="http://schemas.microsoft.com/office/drawing/2014/main" id="{7E0C3CA5-DEE1-4290-ADED-A56446141D6B}"/>
              </a:ext>
            </a:extLst>
          </p:cNvPr>
          <p:cNvSpPr txBox="1"/>
          <p:nvPr/>
        </p:nvSpPr>
        <p:spPr>
          <a:xfrm>
            <a:off x="433914" y="227677"/>
            <a:ext cx="8276172" cy="1477328"/>
          </a:xfrm>
          <a:prstGeom prst="rect">
            <a:avLst/>
          </a:prstGeom>
          <a:noFill/>
        </p:spPr>
        <p:txBody>
          <a:bodyPr wrap="square" rtlCol="0">
            <a:spAutoFit/>
          </a:bodyPr>
          <a:lstStyle/>
          <a:p>
            <a:pPr algn="ctr"/>
            <a:r>
              <a:rPr lang="en-GB" sz="3000" b="1" dirty="0">
                <a:latin typeface="Arial" panose="020B0604020202020204" pitchFamily="34" charset="0"/>
                <a:cs typeface="Arial" panose="020B0604020202020204" pitchFamily="34" charset="0"/>
              </a:rPr>
              <a:t>Discuss the types of microbes that are commonly found on or in these foods? - Answers</a:t>
            </a:r>
          </a:p>
        </p:txBody>
      </p:sp>
      <p:sp>
        <p:nvSpPr>
          <p:cNvPr id="6" name="Rectangle: Rounded Corners 5">
            <a:extLst>
              <a:ext uri="{FF2B5EF4-FFF2-40B4-BE49-F238E27FC236}">
                <a16:creationId xmlns:a16="http://schemas.microsoft.com/office/drawing/2014/main" id="{30605EF4-9E59-4681-BC0E-F5B7B3F9B7CD}"/>
              </a:ext>
              <a:ext uri="{C183D7F6-B498-43B3-948B-1728B52AA6E4}">
                <adec:decorative xmlns:adec="http://schemas.microsoft.com/office/drawing/2017/decorative" val="1"/>
              </a:ext>
            </a:extLst>
          </p:cNvPr>
          <p:cNvSpPr/>
          <p:nvPr/>
        </p:nvSpPr>
        <p:spPr>
          <a:xfrm>
            <a:off x="1095375" y="2023433"/>
            <a:ext cx="6877050" cy="4048124"/>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descr="Milk">
            <a:extLst>
              <a:ext uri="{FF2B5EF4-FFF2-40B4-BE49-F238E27FC236}">
                <a16:creationId xmlns:a16="http://schemas.microsoft.com/office/drawing/2014/main" id="{9E0184C3-4710-44D9-B970-738FF5CBACC1}"/>
              </a:ext>
            </a:extLst>
          </p:cNvPr>
          <p:cNvSpPr txBox="1"/>
          <p:nvPr/>
        </p:nvSpPr>
        <p:spPr>
          <a:xfrm>
            <a:off x="2225359" y="2262166"/>
            <a:ext cx="2078846" cy="477054"/>
          </a:xfrm>
          <a:prstGeom prst="rect">
            <a:avLst/>
          </a:prstGeom>
          <a:noFill/>
        </p:spPr>
        <p:txBody>
          <a:bodyPr wrap="square" rtlCol="0">
            <a:spAutoFit/>
          </a:bodyPr>
          <a:lstStyle/>
          <a:p>
            <a:pPr algn="ctr"/>
            <a:r>
              <a:rPr lang="en-GB" sz="2500" b="1" dirty="0">
                <a:solidFill>
                  <a:schemeClr val="accent6">
                    <a:lumMod val="75000"/>
                  </a:schemeClr>
                </a:solidFill>
                <a:latin typeface="Arial" panose="020B0604020202020204" pitchFamily="34" charset="0"/>
                <a:cs typeface="Arial" panose="020B0604020202020204" pitchFamily="34" charset="0"/>
              </a:rPr>
              <a:t>Milk</a:t>
            </a:r>
          </a:p>
        </p:txBody>
      </p:sp>
      <p:pic>
        <p:nvPicPr>
          <p:cNvPr id="8" name="Picture 7" descr="Milk splash">
            <a:extLst>
              <a:ext uri="{FF2B5EF4-FFF2-40B4-BE49-F238E27FC236}">
                <a16:creationId xmlns:a16="http://schemas.microsoft.com/office/drawing/2014/main" id="{7FD751CC-F2F5-4667-9D45-5E65E732DE31}"/>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90813" y="3008336"/>
            <a:ext cx="3745246" cy="2639989"/>
          </a:xfrm>
          <a:prstGeom prst="rect">
            <a:avLst/>
          </a:prstGeom>
        </p:spPr>
      </p:pic>
      <p:sp>
        <p:nvSpPr>
          <p:cNvPr id="9" name="TextBox 8" descr="Milk: Fresh milk contains Lactobacillus&#10;Bacterium which help us digest food. There can&#10;also be harmful microbes that are removed&#10;when the milk is heated up (pasteurised) before&#10;it is sent to the shops.&#10;">
            <a:extLst>
              <a:ext uri="{FF2B5EF4-FFF2-40B4-BE49-F238E27FC236}">
                <a16:creationId xmlns:a16="http://schemas.microsoft.com/office/drawing/2014/main" id="{6BAEACCC-D369-4F6B-AC37-445D0DAF7628}"/>
              </a:ext>
            </a:extLst>
          </p:cNvPr>
          <p:cNvSpPr txBox="1"/>
          <p:nvPr/>
        </p:nvSpPr>
        <p:spPr>
          <a:xfrm>
            <a:off x="5178172" y="2147866"/>
            <a:ext cx="2809874" cy="3600986"/>
          </a:xfrm>
          <a:prstGeom prst="rect">
            <a:avLst/>
          </a:prstGeom>
          <a:noFill/>
        </p:spPr>
        <p:txBody>
          <a:bodyPr wrap="square" rtlCol="0">
            <a:spAutoFit/>
          </a:bodyPr>
          <a:lstStyle/>
          <a:p>
            <a:r>
              <a:rPr lang="en-GB" sz="1900" b="1" dirty="0">
                <a:solidFill>
                  <a:schemeClr val="accent6">
                    <a:lumMod val="75000"/>
                  </a:schemeClr>
                </a:solidFill>
                <a:latin typeface="Arial" panose="020B0604020202020204" pitchFamily="34" charset="0"/>
                <a:cs typeface="Arial" panose="020B0604020202020204" pitchFamily="34" charset="0"/>
              </a:rPr>
              <a:t>Fresh milk contains </a:t>
            </a:r>
            <a:r>
              <a:rPr lang="en-GB" sz="1900" b="1" i="1" dirty="0">
                <a:solidFill>
                  <a:schemeClr val="accent6">
                    <a:lumMod val="75000"/>
                  </a:schemeClr>
                </a:solidFill>
                <a:latin typeface="Arial" panose="020B0604020202020204" pitchFamily="34" charset="0"/>
                <a:cs typeface="Arial" panose="020B0604020202020204" pitchFamily="34" charset="0"/>
              </a:rPr>
              <a:t>Lactobacillus</a:t>
            </a:r>
          </a:p>
          <a:p>
            <a:r>
              <a:rPr lang="en-GB" sz="1900" b="1" dirty="0">
                <a:solidFill>
                  <a:schemeClr val="accent6">
                    <a:lumMod val="75000"/>
                  </a:schemeClr>
                </a:solidFill>
                <a:latin typeface="Arial" panose="020B0604020202020204" pitchFamily="34" charset="0"/>
                <a:cs typeface="Arial" panose="020B0604020202020204" pitchFamily="34" charset="0"/>
              </a:rPr>
              <a:t>Bacterium which help us digest food. There can</a:t>
            </a:r>
          </a:p>
          <a:p>
            <a:r>
              <a:rPr lang="en-GB" sz="1900" b="1" dirty="0">
                <a:solidFill>
                  <a:schemeClr val="accent6">
                    <a:lumMod val="75000"/>
                  </a:schemeClr>
                </a:solidFill>
                <a:latin typeface="Arial" panose="020B0604020202020204" pitchFamily="34" charset="0"/>
                <a:cs typeface="Arial" panose="020B0604020202020204" pitchFamily="34" charset="0"/>
              </a:rPr>
              <a:t>also be harmful microbes that are removed</a:t>
            </a:r>
          </a:p>
          <a:p>
            <a:r>
              <a:rPr lang="en-GB" sz="1900" b="1" dirty="0">
                <a:solidFill>
                  <a:schemeClr val="accent6">
                    <a:lumMod val="75000"/>
                  </a:schemeClr>
                </a:solidFill>
                <a:latin typeface="Arial" panose="020B0604020202020204" pitchFamily="34" charset="0"/>
                <a:cs typeface="Arial" panose="020B0604020202020204" pitchFamily="34" charset="0"/>
              </a:rPr>
              <a:t>when the milk is heated up (pasteurised) before</a:t>
            </a:r>
          </a:p>
          <a:p>
            <a:r>
              <a:rPr lang="en-GB" sz="1900" b="1" dirty="0">
                <a:solidFill>
                  <a:schemeClr val="accent6">
                    <a:lumMod val="75000"/>
                  </a:schemeClr>
                </a:solidFill>
                <a:latin typeface="Arial" panose="020B0604020202020204" pitchFamily="34" charset="0"/>
                <a:cs typeface="Arial" panose="020B0604020202020204" pitchFamily="34" charset="0"/>
              </a:rPr>
              <a:t>it is sent to the shops.</a:t>
            </a:r>
          </a:p>
        </p:txBody>
      </p:sp>
      <p:sp>
        <p:nvSpPr>
          <p:cNvPr id="3" name="Footer Placeholder 2">
            <a:extLst>
              <a:ext uri="{FF2B5EF4-FFF2-40B4-BE49-F238E27FC236}">
                <a16:creationId xmlns:a16="http://schemas.microsoft.com/office/drawing/2014/main" id="{FB0E260E-D084-4DAA-AF5E-DEE32A1CD090}"/>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339059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988F3-1CDB-432E-ACB4-6ABF432BB161}"/>
              </a:ext>
            </a:extLst>
          </p:cNvPr>
          <p:cNvSpPr>
            <a:spLocks noGrp="1"/>
          </p:cNvSpPr>
          <p:nvPr>
            <p:ph type="title"/>
          </p:nvPr>
        </p:nvSpPr>
        <p:spPr>
          <a:xfrm>
            <a:off x="443288" y="48706"/>
            <a:ext cx="7886700" cy="1325563"/>
          </a:xfrm>
        </p:spPr>
        <p:txBody>
          <a:bodyPr>
            <a:normAutofit fontScale="90000"/>
          </a:bodyPr>
          <a:lstStyle/>
          <a:p>
            <a:pPr algn="ctr"/>
            <a:r>
              <a:rPr lang="en-GB" sz="3500" b="1" dirty="0"/>
              <a:t>How Harmful Microbes can Enter our Bodies Through the Food we Eat? </a:t>
            </a:r>
          </a:p>
        </p:txBody>
      </p:sp>
      <p:sp>
        <p:nvSpPr>
          <p:cNvPr id="4" name="Footer Placeholder 3">
            <a:extLst>
              <a:ext uri="{FF2B5EF4-FFF2-40B4-BE49-F238E27FC236}">
                <a16:creationId xmlns:a16="http://schemas.microsoft.com/office/drawing/2014/main" id="{24F20DC4-83EC-40B7-8A22-3E70A660F7A7}"/>
              </a:ext>
            </a:extLst>
          </p:cNvPr>
          <p:cNvSpPr>
            <a:spLocks noGrp="1"/>
          </p:cNvSpPr>
          <p:nvPr>
            <p:ph type="ftr" sz="quarter" idx="11"/>
          </p:nvPr>
        </p:nvSpPr>
        <p:spPr/>
        <p:txBody>
          <a:bodyPr/>
          <a:lstStyle/>
          <a:p>
            <a:r>
              <a:rPr lang="en-GB" dirty="0"/>
              <a:t>e-Bug.eu</a:t>
            </a:r>
          </a:p>
        </p:txBody>
      </p:sp>
      <p:sp>
        <p:nvSpPr>
          <p:cNvPr id="6" name="Rectangle: Rounded Corners 5">
            <a:extLst>
              <a:ext uri="{FF2B5EF4-FFF2-40B4-BE49-F238E27FC236}">
                <a16:creationId xmlns:a16="http://schemas.microsoft.com/office/drawing/2014/main" id="{FC9FDEF3-F100-4275-94D9-06427CE18B74}"/>
              </a:ext>
            </a:extLst>
          </p:cNvPr>
          <p:cNvSpPr/>
          <p:nvPr/>
        </p:nvSpPr>
        <p:spPr>
          <a:xfrm>
            <a:off x="597819" y="1543888"/>
            <a:ext cx="7948362" cy="1473383"/>
          </a:xfrm>
          <a:prstGeom prst="roundRect">
            <a:avLst/>
          </a:prstGeom>
          <a:solidFill>
            <a:srgbClr val="117E6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200" dirty="0">
                <a:latin typeface="Arial" panose="020B0604020202020204" pitchFamily="34" charset="0"/>
                <a:cs typeface="Arial" panose="020B0604020202020204" pitchFamily="34" charset="0"/>
              </a:rPr>
              <a:t>Some microbes like to grow in nice warm damp places, such as inside our bodies, and when they find somewhere they like, they grow and multiply. But they usually don’t like places that are very warm or cold.</a:t>
            </a:r>
          </a:p>
        </p:txBody>
      </p:sp>
      <p:sp>
        <p:nvSpPr>
          <p:cNvPr id="7" name="Rectangle: Rounded Corners 6">
            <a:extLst>
              <a:ext uri="{FF2B5EF4-FFF2-40B4-BE49-F238E27FC236}">
                <a16:creationId xmlns:a16="http://schemas.microsoft.com/office/drawing/2014/main" id="{C3553325-B2C0-42B8-A18F-06E265B10E0B}"/>
              </a:ext>
            </a:extLst>
          </p:cNvPr>
          <p:cNvSpPr/>
          <p:nvPr/>
        </p:nvSpPr>
        <p:spPr>
          <a:xfrm>
            <a:off x="597819" y="3259467"/>
            <a:ext cx="7948362" cy="1304925"/>
          </a:xfrm>
          <a:prstGeom prst="roundRect">
            <a:avLst/>
          </a:prstGeom>
          <a:solidFill>
            <a:srgbClr val="117E6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r>
              <a:rPr lang="en-GB" sz="2200" dirty="0">
                <a:latin typeface="Arial" panose="020B0604020202020204" pitchFamily="34" charset="0"/>
                <a:cs typeface="Arial" panose="020B0604020202020204" pitchFamily="34" charset="0"/>
              </a:rPr>
              <a:t>Putting food in the fridge only slows or stops microbial growth, it doesn’t kill it. The microbes will grow again when they come out of the fridge. </a:t>
            </a:r>
          </a:p>
        </p:txBody>
      </p:sp>
      <p:sp>
        <p:nvSpPr>
          <p:cNvPr id="8" name="Rectangle: Rounded Corners 7">
            <a:extLst>
              <a:ext uri="{FF2B5EF4-FFF2-40B4-BE49-F238E27FC236}">
                <a16:creationId xmlns:a16="http://schemas.microsoft.com/office/drawing/2014/main" id="{172BC8F9-1EBE-4120-B57C-FCC0C1D51A52}"/>
              </a:ext>
            </a:extLst>
          </p:cNvPr>
          <p:cNvSpPr/>
          <p:nvPr/>
        </p:nvSpPr>
        <p:spPr>
          <a:xfrm>
            <a:off x="597819" y="4784978"/>
            <a:ext cx="7948362" cy="1230529"/>
          </a:xfrm>
          <a:prstGeom prst="roundRect">
            <a:avLst/>
          </a:prstGeom>
          <a:solidFill>
            <a:srgbClr val="117E6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r>
              <a:rPr lang="en-GB" sz="2200" dirty="0">
                <a:latin typeface="Arial" panose="020B0604020202020204" pitchFamily="34" charset="0"/>
                <a:cs typeface="Arial" panose="020B0604020202020204" pitchFamily="34" charset="0"/>
              </a:rPr>
              <a:t>The only way to kill microbes is to cook food until it is really hot and cooked all the way through. This is because very warm temperatures kill many harmful microbes. </a:t>
            </a:r>
          </a:p>
        </p:txBody>
      </p:sp>
    </p:spTree>
    <p:extLst>
      <p:ext uri="{BB962C8B-B14F-4D97-AF65-F5344CB8AC3E}">
        <p14:creationId xmlns:p14="http://schemas.microsoft.com/office/powerpoint/2010/main" val="40790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2EC8C-EA94-4EC8-87F8-0E46A57260AB}"/>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Microbes on Foods 3 – Answers</a:t>
            </a:r>
          </a:p>
        </p:txBody>
      </p:sp>
      <p:sp>
        <p:nvSpPr>
          <p:cNvPr id="4" name="TextBox 3">
            <a:extLst>
              <a:ext uri="{FF2B5EF4-FFF2-40B4-BE49-F238E27FC236}">
                <a16:creationId xmlns:a16="http://schemas.microsoft.com/office/drawing/2014/main" id="{7C1ADF46-60E0-49A8-AB7B-8755F9B17748}"/>
              </a:ext>
            </a:extLst>
          </p:cNvPr>
          <p:cNvSpPr txBox="1"/>
          <p:nvPr/>
        </p:nvSpPr>
        <p:spPr>
          <a:xfrm>
            <a:off x="433914" y="227677"/>
            <a:ext cx="8276172" cy="1477328"/>
          </a:xfrm>
          <a:prstGeom prst="rect">
            <a:avLst/>
          </a:prstGeom>
          <a:noFill/>
        </p:spPr>
        <p:txBody>
          <a:bodyPr wrap="square" rtlCol="0">
            <a:spAutoFit/>
          </a:bodyPr>
          <a:lstStyle/>
          <a:p>
            <a:pPr algn="ctr"/>
            <a:r>
              <a:rPr lang="en-GB" sz="3000" b="1" dirty="0">
                <a:latin typeface="Arial" panose="020B0604020202020204" pitchFamily="34" charset="0"/>
                <a:cs typeface="Arial" panose="020B0604020202020204" pitchFamily="34" charset="0"/>
              </a:rPr>
              <a:t>Discuss the types of microbes that are commonly found on or in these foods? - Answers</a:t>
            </a:r>
          </a:p>
        </p:txBody>
      </p:sp>
      <p:sp>
        <p:nvSpPr>
          <p:cNvPr id="6" name="Rectangle: Rounded Corners 5">
            <a:extLst>
              <a:ext uri="{FF2B5EF4-FFF2-40B4-BE49-F238E27FC236}">
                <a16:creationId xmlns:a16="http://schemas.microsoft.com/office/drawing/2014/main" id="{66449896-D4DE-4683-A054-4406E1DC4D52}"/>
              </a:ext>
              <a:ext uri="{C183D7F6-B498-43B3-948B-1728B52AA6E4}">
                <adec:decorative xmlns:adec="http://schemas.microsoft.com/office/drawing/2017/decorative" val="1"/>
              </a:ext>
            </a:extLst>
          </p:cNvPr>
          <p:cNvSpPr/>
          <p:nvPr/>
        </p:nvSpPr>
        <p:spPr>
          <a:xfrm>
            <a:off x="955161" y="1981201"/>
            <a:ext cx="6877050" cy="4048124"/>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descr="Yoghurt">
            <a:extLst>
              <a:ext uri="{FF2B5EF4-FFF2-40B4-BE49-F238E27FC236}">
                <a16:creationId xmlns:a16="http://schemas.microsoft.com/office/drawing/2014/main" id="{474773C5-D941-44FB-9630-FA1BF638CCD8}"/>
              </a:ext>
            </a:extLst>
          </p:cNvPr>
          <p:cNvSpPr txBox="1"/>
          <p:nvPr/>
        </p:nvSpPr>
        <p:spPr>
          <a:xfrm>
            <a:off x="1876252" y="2219727"/>
            <a:ext cx="2078846" cy="477054"/>
          </a:xfrm>
          <a:prstGeom prst="rect">
            <a:avLst/>
          </a:prstGeom>
          <a:noFill/>
        </p:spPr>
        <p:txBody>
          <a:bodyPr wrap="square" rtlCol="0">
            <a:spAutoFit/>
          </a:bodyPr>
          <a:lstStyle/>
          <a:p>
            <a:pPr algn="ctr"/>
            <a:r>
              <a:rPr lang="en-GB" sz="2500" b="1" dirty="0">
                <a:solidFill>
                  <a:schemeClr val="accent6">
                    <a:lumMod val="75000"/>
                  </a:schemeClr>
                </a:solidFill>
                <a:latin typeface="Arial" panose="020B0604020202020204" pitchFamily="34" charset="0"/>
                <a:cs typeface="Arial" panose="020B0604020202020204" pitchFamily="34" charset="0"/>
              </a:rPr>
              <a:t>Yoghurt</a:t>
            </a:r>
          </a:p>
        </p:txBody>
      </p:sp>
      <p:pic>
        <p:nvPicPr>
          <p:cNvPr id="8" name="Picture 7" descr="Bowl of yoghurt with chunks of fruit">
            <a:extLst>
              <a:ext uri="{FF2B5EF4-FFF2-40B4-BE49-F238E27FC236}">
                <a16:creationId xmlns:a16="http://schemas.microsoft.com/office/drawing/2014/main" id="{E232FAB5-E2C0-40F0-AB3D-178FA9FC1B1B}"/>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23606" y="2899737"/>
            <a:ext cx="3584138" cy="2688105"/>
          </a:xfrm>
          <a:prstGeom prst="rect">
            <a:avLst/>
          </a:prstGeom>
        </p:spPr>
      </p:pic>
      <p:sp>
        <p:nvSpPr>
          <p:cNvPr id="9" name="TextBox 8" descr="Yoghurt: Yoghurt usually contains Lactobacillus&#10;Bacterium which help us digest food.&#10;">
            <a:extLst>
              <a:ext uri="{FF2B5EF4-FFF2-40B4-BE49-F238E27FC236}">
                <a16:creationId xmlns:a16="http://schemas.microsoft.com/office/drawing/2014/main" id="{46C88A6A-7AE8-40BA-97D6-DA86FE5E7CFA}"/>
              </a:ext>
            </a:extLst>
          </p:cNvPr>
          <p:cNvSpPr txBox="1"/>
          <p:nvPr/>
        </p:nvSpPr>
        <p:spPr>
          <a:xfrm>
            <a:off x="5093654" y="2488784"/>
            <a:ext cx="2524736" cy="3000821"/>
          </a:xfrm>
          <a:prstGeom prst="rect">
            <a:avLst/>
          </a:prstGeom>
          <a:noFill/>
        </p:spPr>
        <p:txBody>
          <a:bodyPr wrap="square" rtlCol="0">
            <a:spAutoFit/>
          </a:bodyPr>
          <a:lstStyle/>
          <a:p>
            <a:r>
              <a:rPr lang="en-GB" sz="2700" b="1" dirty="0">
                <a:solidFill>
                  <a:schemeClr val="accent6">
                    <a:lumMod val="75000"/>
                  </a:schemeClr>
                </a:solidFill>
                <a:latin typeface="Arial" panose="020B0604020202020204" pitchFamily="34" charset="0"/>
                <a:cs typeface="Arial" panose="020B0604020202020204" pitchFamily="34" charset="0"/>
              </a:rPr>
              <a:t>Yoghurt usually contains </a:t>
            </a:r>
            <a:r>
              <a:rPr lang="en-GB" sz="2700" b="1" i="1" dirty="0">
                <a:solidFill>
                  <a:schemeClr val="accent6">
                    <a:lumMod val="75000"/>
                  </a:schemeClr>
                </a:solidFill>
                <a:latin typeface="Arial" panose="020B0604020202020204" pitchFamily="34" charset="0"/>
                <a:cs typeface="Arial" panose="020B0604020202020204" pitchFamily="34" charset="0"/>
              </a:rPr>
              <a:t>Lactobacillus</a:t>
            </a:r>
          </a:p>
          <a:p>
            <a:r>
              <a:rPr lang="en-GB" sz="2700" b="1" dirty="0">
                <a:solidFill>
                  <a:schemeClr val="accent6">
                    <a:lumMod val="75000"/>
                  </a:schemeClr>
                </a:solidFill>
                <a:latin typeface="Arial" panose="020B0604020202020204" pitchFamily="34" charset="0"/>
                <a:cs typeface="Arial" panose="020B0604020202020204" pitchFamily="34" charset="0"/>
              </a:rPr>
              <a:t>Bacterium which help us digest food.</a:t>
            </a:r>
          </a:p>
        </p:txBody>
      </p:sp>
      <p:sp>
        <p:nvSpPr>
          <p:cNvPr id="3" name="Footer Placeholder 2">
            <a:extLst>
              <a:ext uri="{FF2B5EF4-FFF2-40B4-BE49-F238E27FC236}">
                <a16:creationId xmlns:a16="http://schemas.microsoft.com/office/drawing/2014/main" id="{AD483532-66E7-42EC-BBFE-69C0F7C1A8AA}"/>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258810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7FAC6-EF1D-480B-88D7-FDE8D63F31F2}"/>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Microbes on Foods 4 – Answers</a:t>
            </a:r>
          </a:p>
        </p:txBody>
      </p:sp>
      <p:sp>
        <p:nvSpPr>
          <p:cNvPr id="4" name="TextBox 3">
            <a:extLst>
              <a:ext uri="{FF2B5EF4-FFF2-40B4-BE49-F238E27FC236}">
                <a16:creationId xmlns:a16="http://schemas.microsoft.com/office/drawing/2014/main" id="{FFDB0837-4F8F-4F1F-AAAC-E2E53236E41A}"/>
              </a:ext>
            </a:extLst>
          </p:cNvPr>
          <p:cNvSpPr txBox="1"/>
          <p:nvPr/>
        </p:nvSpPr>
        <p:spPr>
          <a:xfrm>
            <a:off x="433914" y="227677"/>
            <a:ext cx="8276172" cy="1477328"/>
          </a:xfrm>
          <a:prstGeom prst="rect">
            <a:avLst/>
          </a:prstGeom>
          <a:noFill/>
        </p:spPr>
        <p:txBody>
          <a:bodyPr wrap="square" rtlCol="0">
            <a:spAutoFit/>
          </a:bodyPr>
          <a:lstStyle/>
          <a:p>
            <a:pPr algn="ctr"/>
            <a:r>
              <a:rPr lang="en-GB" sz="3000" b="1" dirty="0">
                <a:latin typeface="Arial" panose="020B0604020202020204" pitchFamily="34" charset="0"/>
                <a:cs typeface="Arial" panose="020B0604020202020204" pitchFamily="34" charset="0"/>
              </a:rPr>
              <a:t>Discuss the types of microbes that are commonly found on or in these foods? - Answers</a:t>
            </a:r>
          </a:p>
        </p:txBody>
      </p:sp>
      <p:sp>
        <p:nvSpPr>
          <p:cNvPr id="7" name="Rectangle: Rounded Corners 6">
            <a:extLst>
              <a:ext uri="{FF2B5EF4-FFF2-40B4-BE49-F238E27FC236}">
                <a16:creationId xmlns:a16="http://schemas.microsoft.com/office/drawing/2014/main" id="{1796B742-EB16-42A5-8F5B-70846B08578B}"/>
              </a:ext>
              <a:ext uri="{C183D7F6-B498-43B3-948B-1728B52AA6E4}">
                <adec:decorative xmlns:adec="http://schemas.microsoft.com/office/drawing/2017/decorative" val="1"/>
              </a:ext>
            </a:extLst>
          </p:cNvPr>
          <p:cNvSpPr/>
          <p:nvPr/>
        </p:nvSpPr>
        <p:spPr>
          <a:xfrm>
            <a:off x="1009650" y="2095501"/>
            <a:ext cx="6877050" cy="4048124"/>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descr="Bread">
            <a:extLst>
              <a:ext uri="{FF2B5EF4-FFF2-40B4-BE49-F238E27FC236}">
                <a16:creationId xmlns:a16="http://schemas.microsoft.com/office/drawing/2014/main" id="{32AB2C97-96AA-4FBD-AC58-ED806D0CFC2A}"/>
              </a:ext>
            </a:extLst>
          </p:cNvPr>
          <p:cNvSpPr txBox="1"/>
          <p:nvPr/>
        </p:nvSpPr>
        <p:spPr>
          <a:xfrm>
            <a:off x="2201458" y="2296288"/>
            <a:ext cx="2078846" cy="477054"/>
          </a:xfrm>
          <a:prstGeom prst="rect">
            <a:avLst/>
          </a:prstGeom>
          <a:noFill/>
        </p:spPr>
        <p:txBody>
          <a:bodyPr wrap="square" rtlCol="0">
            <a:spAutoFit/>
          </a:bodyPr>
          <a:lstStyle/>
          <a:p>
            <a:pPr algn="ctr"/>
            <a:r>
              <a:rPr lang="en-GB" sz="2500" b="1" dirty="0">
                <a:solidFill>
                  <a:schemeClr val="accent6">
                    <a:lumMod val="75000"/>
                  </a:schemeClr>
                </a:solidFill>
                <a:latin typeface="Arial" panose="020B0604020202020204" pitchFamily="34" charset="0"/>
                <a:cs typeface="Arial" panose="020B0604020202020204" pitchFamily="34" charset="0"/>
              </a:rPr>
              <a:t>Bread</a:t>
            </a:r>
          </a:p>
        </p:txBody>
      </p:sp>
      <p:pic>
        <p:nvPicPr>
          <p:cNvPr id="9" name="Picture 8" descr="Loaf of bread">
            <a:extLst>
              <a:ext uri="{FF2B5EF4-FFF2-40B4-BE49-F238E27FC236}">
                <a16:creationId xmlns:a16="http://schemas.microsoft.com/office/drawing/2014/main" id="{782FFC35-CCB7-484A-A484-4D23C85920F9}"/>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41666" y="2938443"/>
            <a:ext cx="3931731" cy="2948799"/>
          </a:xfrm>
          <a:prstGeom prst="rect">
            <a:avLst/>
          </a:prstGeom>
        </p:spPr>
      </p:pic>
      <p:sp>
        <p:nvSpPr>
          <p:cNvPr id="10" name="TextBox 9" descr="Bread: The yeast Saccharomyces cerevisiae&#10;helps bread to rise.&#10;">
            <a:extLst>
              <a:ext uri="{FF2B5EF4-FFF2-40B4-BE49-F238E27FC236}">
                <a16:creationId xmlns:a16="http://schemas.microsoft.com/office/drawing/2014/main" id="{56B33F71-4182-4418-9132-0FCC116148B7}"/>
              </a:ext>
            </a:extLst>
          </p:cNvPr>
          <p:cNvSpPr txBox="1"/>
          <p:nvPr/>
        </p:nvSpPr>
        <p:spPr>
          <a:xfrm>
            <a:off x="5073397" y="3144414"/>
            <a:ext cx="2813303" cy="2246769"/>
          </a:xfrm>
          <a:prstGeom prst="rect">
            <a:avLst/>
          </a:prstGeom>
          <a:noFill/>
        </p:spPr>
        <p:txBody>
          <a:bodyPr wrap="square" rtlCol="0">
            <a:spAutoFit/>
          </a:bodyPr>
          <a:lstStyle/>
          <a:p>
            <a:r>
              <a:rPr lang="en-GB" sz="2700" b="1" dirty="0">
                <a:solidFill>
                  <a:schemeClr val="accent6">
                    <a:lumMod val="75000"/>
                  </a:schemeClr>
                </a:solidFill>
                <a:latin typeface="Arial" panose="020B0604020202020204" pitchFamily="34" charset="0"/>
                <a:cs typeface="Arial" panose="020B0604020202020204" pitchFamily="34" charset="0"/>
              </a:rPr>
              <a:t>The yeast </a:t>
            </a:r>
            <a:r>
              <a:rPr lang="en-GB" sz="2700" b="1" i="1" dirty="0">
                <a:solidFill>
                  <a:schemeClr val="accent6">
                    <a:lumMod val="75000"/>
                  </a:schemeClr>
                </a:solidFill>
                <a:latin typeface="Arial" panose="020B0604020202020204" pitchFamily="34" charset="0"/>
                <a:cs typeface="Arial" panose="020B0604020202020204" pitchFamily="34" charset="0"/>
              </a:rPr>
              <a:t>Saccharomyces </a:t>
            </a:r>
            <a:r>
              <a:rPr lang="en-GB" sz="2700" b="1" dirty="0">
                <a:solidFill>
                  <a:schemeClr val="accent6">
                    <a:lumMod val="75000"/>
                  </a:schemeClr>
                </a:solidFill>
                <a:latin typeface="Arial" panose="020B0604020202020204" pitchFamily="34" charset="0"/>
                <a:cs typeface="Arial" panose="020B0604020202020204" pitchFamily="34" charset="0"/>
              </a:rPr>
              <a:t>cerevisiae</a:t>
            </a:r>
          </a:p>
          <a:p>
            <a:r>
              <a:rPr lang="en-GB" sz="2700" b="1" dirty="0">
                <a:solidFill>
                  <a:schemeClr val="accent6">
                    <a:lumMod val="75000"/>
                  </a:schemeClr>
                </a:solidFill>
                <a:latin typeface="Arial" panose="020B0604020202020204" pitchFamily="34" charset="0"/>
                <a:cs typeface="Arial" panose="020B0604020202020204" pitchFamily="34" charset="0"/>
              </a:rPr>
              <a:t>helps bread to rise.</a:t>
            </a:r>
          </a:p>
        </p:txBody>
      </p:sp>
      <p:sp>
        <p:nvSpPr>
          <p:cNvPr id="3" name="Footer Placeholder 2">
            <a:extLst>
              <a:ext uri="{FF2B5EF4-FFF2-40B4-BE49-F238E27FC236}">
                <a16:creationId xmlns:a16="http://schemas.microsoft.com/office/drawing/2014/main" id="{5A785FFD-94BB-4E80-9E5A-12743C7077D0}"/>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185149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CE8E3-5534-4A65-BEFC-D39F6E59F334}"/>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Microbes on Foods 5 – Answers</a:t>
            </a:r>
          </a:p>
        </p:txBody>
      </p:sp>
      <p:sp>
        <p:nvSpPr>
          <p:cNvPr id="4" name="TextBox 3">
            <a:extLst>
              <a:ext uri="{FF2B5EF4-FFF2-40B4-BE49-F238E27FC236}">
                <a16:creationId xmlns:a16="http://schemas.microsoft.com/office/drawing/2014/main" id="{4CC35201-4D92-4C90-8362-97E71F02B483}"/>
              </a:ext>
            </a:extLst>
          </p:cNvPr>
          <p:cNvSpPr txBox="1"/>
          <p:nvPr/>
        </p:nvSpPr>
        <p:spPr>
          <a:xfrm>
            <a:off x="433914" y="227677"/>
            <a:ext cx="8276172" cy="1477328"/>
          </a:xfrm>
          <a:prstGeom prst="rect">
            <a:avLst/>
          </a:prstGeom>
          <a:noFill/>
        </p:spPr>
        <p:txBody>
          <a:bodyPr wrap="square" rtlCol="0">
            <a:spAutoFit/>
          </a:bodyPr>
          <a:lstStyle/>
          <a:p>
            <a:pPr algn="ctr"/>
            <a:r>
              <a:rPr lang="en-GB" sz="3000" b="1" dirty="0">
                <a:latin typeface="Arial" panose="020B0604020202020204" pitchFamily="34" charset="0"/>
                <a:cs typeface="Arial" panose="020B0604020202020204" pitchFamily="34" charset="0"/>
              </a:rPr>
              <a:t>Discuss the types of microbes that are commonly found on or in these foods? - Answers</a:t>
            </a:r>
          </a:p>
        </p:txBody>
      </p:sp>
      <p:sp>
        <p:nvSpPr>
          <p:cNvPr id="6" name="Rectangle: Rounded Corners 5">
            <a:extLst>
              <a:ext uri="{FF2B5EF4-FFF2-40B4-BE49-F238E27FC236}">
                <a16:creationId xmlns:a16="http://schemas.microsoft.com/office/drawing/2014/main" id="{4CDB38F7-415B-47C4-9F3B-F65B61A0B2A8}"/>
              </a:ext>
              <a:ext uri="{C183D7F6-B498-43B3-948B-1728B52AA6E4}">
                <adec:decorative xmlns:adec="http://schemas.microsoft.com/office/drawing/2017/decorative" val="1"/>
              </a:ext>
            </a:extLst>
          </p:cNvPr>
          <p:cNvSpPr/>
          <p:nvPr/>
        </p:nvSpPr>
        <p:spPr>
          <a:xfrm>
            <a:off x="1114425" y="2047876"/>
            <a:ext cx="6877050" cy="4048124"/>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descr="Chicken">
            <a:extLst>
              <a:ext uri="{FF2B5EF4-FFF2-40B4-BE49-F238E27FC236}">
                <a16:creationId xmlns:a16="http://schemas.microsoft.com/office/drawing/2014/main" id="{2FF7F290-ECD7-4C20-9D34-0EF3BB042ECA}"/>
              </a:ext>
            </a:extLst>
          </p:cNvPr>
          <p:cNvSpPr txBox="1"/>
          <p:nvPr/>
        </p:nvSpPr>
        <p:spPr>
          <a:xfrm>
            <a:off x="2212953" y="2350119"/>
            <a:ext cx="2078846" cy="477054"/>
          </a:xfrm>
          <a:prstGeom prst="rect">
            <a:avLst/>
          </a:prstGeom>
          <a:noFill/>
        </p:spPr>
        <p:txBody>
          <a:bodyPr wrap="square" rtlCol="0">
            <a:spAutoFit/>
          </a:bodyPr>
          <a:lstStyle/>
          <a:p>
            <a:pPr algn="ctr"/>
            <a:r>
              <a:rPr lang="en-GB" sz="2500" b="1" dirty="0">
                <a:solidFill>
                  <a:schemeClr val="accent6">
                    <a:lumMod val="75000"/>
                  </a:schemeClr>
                </a:solidFill>
                <a:latin typeface="Arial" panose="020B0604020202020204" pitchFamily="34" charset="0"/>
                <a:cs typeface="Arial" panose="020B0604020202020204" pitchFamily="34" charset="0"/>
              </a:rPr>
              <a:t>Chicken</a:t>
            </a:r>
          </a:p>
        </p:txBody>
      </p:sp>
      <p:pic>
        <p:nvPicPr>
          <p:cNvPr id="8" name="Picture 7" descr="Raw chicken breast">
            <a:extLst>
              <a:ext uri="{FF2B5EF4-FFF2-40B4-BE49-F238E27FC236}">
                <a16:creationId xmlns:a16="http://schemas.microsoft.com/office/drawing/2014/main" id="{A2D12A89-9143-440B-982F-5CBE0E095552}"/>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76349" y="2998608"/>
            <a:ext cx="3952055" cy="2964042"/>
          </a:xfrm>
          <a:prstGeom prst="rect">
            <a:avLst/>
          </a:prstGeom>
        </p:spPr>
      </p:pic>
      <p:sp>
        <p:nvSpPr>
          <p:cNvPr id="9" name="TextBox 8" descr="Raw Chicken: Raw chicken may contain&#10;Salmonella, E. coli or Campylobacter Bacterium,&#10;all of which can cause food poisoning in humans.">
            <a:extLst>
              <a:ext uri="{FF2B5EF4-FFF2-40B4-BE49-F238E27FC236}">
                <a16:creationId xmlns:a16="http://schemas.microsoft.com/office/drawing/2014/main" id="{FF6D15B8-07B2-45FF-BC9E-B379CFCCE27A}"/>
              </a:ext>
            </a:extLst>
          </p:cNvPr>
          <p:cNvSpPr txBox="1"/>
          <p:nvPr/>
        </p:nvSpPr>
        <p:spPr>
          <a:xfrm>
            <a:off x="5390327" y="2588646"/>
            <a:ext cx="2466562" cy="3170099"/>
          </a:xfrm>
          <a:prstGeom prst="rect">
            <a:avLst/>
          </a:prstGeom>
          <a:noFill/>
        </p:spPr>
        <p:txBody>
          <a:bodyPr wrap="square" rtlCol="0">
            <a:spAutoFit/>
          </a:bodyPr>
          <a:lstStyle/>
          <a:p>
            <a:r>
              <a:rPr lang="en-GB" sz="2000" b="1" dirty="0">
                <a:solidFill>
                  <a:schemeClr val="accent6">
                    <a:lumMod val="75000"/>
                  </a:schemeClr>
                </a:solidFill>
                <a:latin typeface="Arial" panose="020B0604020202020204" pitchFamily="34" charset="0"/>
                <a:cs typeface="Arial" panose="020B0604020202020204" pitchFamily="34" charset="0"/>
              </a:rPr>
              <a:t>Raw Chicken: Raw chicken may contain</a:t>
            </a:r>
          </a:p>
          <a:p>
            <a:r>
              <a:rPr lang="en-GB" sz="2000" b="1" i="1" dirty="0">
                <a:solidFill>
                  <a:schemeClr val="accent6">
                    <a:lumMod val="75000"/>
                  </a:schemeClr>
                </a:solidFill>
                <a:latin typeface="Arial" panose="020B0604020202020204" pitchFamily="34" charset="0"/>
                <a:cs typeface="Arial" panose="020B0604020202020204" pitchFamily="34" charset="0"/>
              </a:rPr>
              <a:t>Salmonella, E. coli </a:t>
            </a:r>
            <a:r>
              <a:rPr lang="en-GB" sz="2000" b="1" dirty="0">
                <a:solidFill>
                  <a:schemeClr val="accent6">
                    <a:lumMod val="75000"/>
                  </a:schemeClr>
                </a:solidFill>
                <a:latin typeface="Arial" panose="020B0604020202020204" pitchFamily="34" charset="0"/>
                <a:cs typeface="Arial" panose="020B0604020202020204" pitchFamily="34" charset="0"/>
              </a:rPr>
              <a:t>or </a:t>
            </a:r>
            <a:r>
              <a:rPr lang="en-GB" sz="2000" b="1" i="1" dirty="0">
                <a:solidFill>
                  <a:schemeClr val="accent6">
                    <a:lumMod val="75000"/>
                  </a:schemeClr>
                </a:solidFill>
                <a:latin typeface="Arial" panose="020B0604020202020204" pitchFamily="34" charset="0"/>
                <a:cs typeface="Arial" panose="020B0604020202020204" pitchFamily="34" charset="0"/>
              </a:rPr>
              <a:t>Campylobacter </a:t>
            </a:r>
            <a:r>
              <a:rPr lang="en-GB" sz="2000" b="1" dirty="0">
                <a:solidFill>
                  <a:schemeClr val="accent6">
                    <a:lumMod val="75000"/>
                  </a:schemeClr>
                </a:solidFill>
                <a:latin typeface="Arial" panose="020B0604020202020204" pitchFamily="34" charset="0"/>
                <a:cs typeface="Arial" panose="020B0604020202020204" pitchFamily="34" charset="0"/>
              </a:rPr>
              <a:t>Bacterium,</a:t>
            </a:r>
          </a:p>
          <a:p>
            <a:r>
              <a:rPr lang="en-GB" sz="2000" b="1" dirty="0">
                <a:solidFill>
                  <a:schemeClr val="accent6">
                    <a:lumMod val="75000"/>
                  </a:schemeClr>
                </a:solidFill>
                <a:latin typeface="Arial" panose="020B0604020202020204" pitchFamily="34" charset="0"/>
                <a:cs typeface="Arial" panose="020B0604020202020204" pitchFamily="34" charset="0"/>
              </a:rPr>
              <a:t>all of which can cause food poisoning in humans.</a:t>
            </a:r>
          </a:p>
        </p:txBody>
      </p:sp>
      <p:sp>
        <p:nvSpPr>
          <p:cNvPr id="3" name="Footer Placeholder 2">
            <a:extLst>
              <a:ext uri="{FF2B5EF4-FFF2-40B4-BE49-F238E27FC236}">
                <a16:creationId xmlns:a16="http://schemas.microsoft.com/office/drawing/2014/main" id="{63458CA5-07EE-4154-BEA1-C62B4231FCFE}"/>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224045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73C13-970F-4B2A-B0BD-248F642E5D0F}"/>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Microbes on Foods 6 – Answers</a:t>
            </a:r>
          </a:p>
        </p:txBody>
      </p:sp>
      <p:sp>
        <p:nvSpPr>
          <p:cNvPr id="4" name="TextBox 3">
            <a:extLst>
              <a:ext uri="{FF2B5EF4-FFF2-40B4-BE49-F238E27FC236}">
                <a16:creationId xmlns:a16="http://schemas.microsoft.com/office/drawing/2014/main" id="{B3ED6AC8-0971-4883-8732-474155870FDA}"/>
              </a:ext>
            </a:extLst>
          </p:cNvPr>
          <p:cNvSpPr txBox="1"/>
          <p:nvPr/>
        </p:nvSpPr>
        <p:spPr>
          <a:xfrm>
            <a:off x="433914" y="227677"/>
            <a:ext cx="8276172" cy="1477328"/>
          </a:xfrm>
          <a:prstGeom prst="rect">
            <a:avLst/>
          </a:prstGeom>
          <a:noFill/>
        </p:spPr>
        <p:txBody>
          <a:bodyPr wrap="square" rtlCol="0">
            <a:spAutoFit/>
          </a:bodyPr>
          <a:lstStyle/>
          <a:p>
            <a:pPr algn="ctr"/>
            <a:r>
              <a:rPr lang="en-GB" sz="3000" b="1" dirty="0">
                <a:latin typeface="Arial" panose="020B0604020202020204" pitchFamily="34" charset="0"/>
                <a:cs typeface="Arial" panose="020B0604020202020204" pitchFamily="34" charset="0"/>
              </a:rPr>
              <a:t>Discuss the types of microbes that are commonly found on or in these foods? - Answers</a:t>
            </a:r>
          </a:p>
        </p:txBody>
      </p:sp>
      <p:sp>
        <p:nvSpPr>
          <p:cNvPr id="6" name="Rectangle: Rounded Corners 5">
            <a:extLst>
              <a:ext uri="{FF2B5EF4-FFF2-40B4-BE49-F238E27FC236}">
                <a16:creationId xmlns:a16="http://schemas.microsoft.com/office/drawing/2014/main" id="{1F21C972-1626-422A-A7CA-726EF612E19F}"/>
              </a:ext>
              <a:ext uri="{C183D7F6-B498-43B3-948B-1728B52AA6E4}">
                <adec:decorative xmlns:adec="http://schemas.microsoft.com/office/drawing/2017/decorative" val="1"/>
              </a:ext>
            </a:extLst>
          </p:cNvPr>
          <p:cNvSpPr/>
          <p:nvPr/>
        </p:nvSpPr>
        <p:spPr>
          <a:xfrm>
            <a:off x="1114425" y="2047876"/>
            <a:ext cx="6877050" cy="4048124"/>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descr="Sausages">
            <a:extLst>
              <a:ext uri="{FF2B5EF4-FFF2-40B4-BE49-F238E27FC236}">
                <a16:creationId xmlns:a16="http://schemas.microsoft.com/office/drawing/2014/main" id="{D966DDA6-1038-44A1-9E8B-F95E1F657AD3}"/>
              </a:ext>
            </a:extLst>
          </p:cNvPr>
          <p:cNvSpPr txBox="1"/>
          <p:nvPr/>
        </p:nvSpPr>
        <p:spPr>
          <a:xfrm>
            <a:off x="2159111" y="2342811"/>
            <a:ext cx="2078846" cy="477054"/>
          </a:xfrm>
          <a:prstGeom prst="rect">
            <a:avLst/>
          </a:prstGeom>
          <a:noFill/>
        </p:spPr>
        <p:txBody>
          <a:bodyPr wrap="square" rtlCol="0">
            <a:spAutoFit/>
          </a:bodyPr>
          <a:lstStyle/>
          <a:p>
            <a:pPr algn="ctr"/>
            <a:r>
              <a:rPr lang="en-GB" sz="2500" b="1" dirty="0">
                <a:solidFill>
                  <a:schemeClr val="accent6">
                    <a:lumMod val="75000"/>
                  </a:schemeClr>
                </a:solidFill>
                <a:latin typeface="Arial" panose="020B0604020202020204" pitchFamily="34" charset="0"/>
                <a:cs typeface="Arial" panose="020B0604020202020204" pitchFamily="34" charset="0"/>
              </a:rPr>
              <a:t>Sausages</a:t>
            </a:r>
          </a:p>
        </p:txBody>
      </p:sp>
      <p:pic>
        <p:nvPicPr>
          <p:cNvPr id="8" name="Picture 7" descr="Sausage links">
            <a:extLst>
              <a:ext uri="{FF2B5EF4-FFF2-40B4-BE49-F238E27FC236}">
                <a16:creationId xmlns:a16="http://schemas.microsoft.com/office/drawing/2014/main" id="{29D7DAE2-C680-4F34-9A51-62D40A121E89}"/>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06545" y="3000840"/>
            <a:ext cx="3783978" cy="2837985"/>
          </a:xfrm>
          <a:prstGeom prst="rect">
            <a:avLst/>
          </a:prstGeom>
        </p:spPr>
      </p:pic>
      <p:sp>
        <p:nvSpPr>
          <p:cNvPr id="9" name="TextBox 8" descr="Raw Sausages: Raw meat may contain&#10;Salmonella, E. coli Bacterium which can cause&#10;food poisoning in humans.&#10;">
            <a:extLst>
              <a:ext uri="{FF2B5EF4-FFF2-40B4-BE49-F238E27FC236}">
                <a16:creationId xmlns:a16="http://schemas.microsoft.com/office/drawing/2014/main" id="{49841F31-12A6-4A33-8398-D4DF03C4549D}"/>
              </a:ext>
            </a:extLst>
          </p:cNvPr>
          <p:cNvSpPr txBox="1"/>
          <p:nvPr/>
        </p:nvSpPr>
        <p:spPr>
          <a:xfrm>
            <a:off x="5164847" y="2772240"/>
            <a:ext cx="2855203" cy="2923877"/>
          </a:xfrm>
          <a:prstGeom prst="rect">
            <a:avLst/>
          </a:prstGeom>
          <a:noFill/>
        </p:spPr>
        <p:txBody>
          <a:bodyPr wrap="square" rtlCol="0">
            <a:spAutoFit/>
          </a:bodyPr>
          <a:lstStyle/>
          <a:p>
            <a:r>
              <a:rPr lang="en-GB" sz="2300" b="1" dirty="0">
                <a:solidFill>
                  <a:schemeClr val="accent6">
                    <a:lumMod val="75000"/>
                  </a:schemeClr>
                </a:solidFill>
                <a:latin typeface="Arial" panose="020B0604020202020204" pitchFamily="34" charset="0"/>
                <a:cs typeface="Arial" panose="020B0604020202020204" pitchFamily="34" charset="0"/>
              </a:rPr>
              <a:t>Raw Sausages: Raw meat may contain</a:t>
            </a:r>
          </a:p>
          <a:p>
            <a:r>
              <a:rPr lang="en-GB" sz="2300" b="1" i="1" dirty="0">
                <a:solidFill>
                  <a:schemeClr val="accent6">
                    <a:lumMod val="75000"/>
                  </a:schemeClr>
                </a:solidFill>
                <a:latin typeface="Arial" panose="020B0604020202020204" pitchFamily="34" charset="0"/>
                <a:cs typeface="Arial" panose="020B0604020202020204" pitchFamily="34" charset="0"/>
              </a:rPr>
              <a:t>Salmonella, E. coli </a:t>
            </a:r>
            <a:r>
              <a:rPr lang="en-GB" sz="2300" b="1" dirty="0">
                <a:solidFill>
                  <a:schemeClr val="accent6">
                    <a:lumMod val="75000"/>
                  </a:schemeClr>
                </a:solidFill>
                <a:latin typeface="Arial" panose="020B0604020202020204" pitchFamily="34" charset="0"/>
                <a:cs typeface="Arial" panose="020B0604020202020204" pitchFamily="34" charset="0"/>
              </a:rPr>
              <a:t>Bacterium which can cause</a:t>
            </a:r>
          </a:p>
          <a:p>
            <a:r>
              <a:rPr lang="en-GB" sz="2300" b="1" dirty="0">
                <a:solidFill>
                  <a:schemeClr val="accent6">
                    <a:lumMod val="75000"/>
                  </a:schemeClr>
                </a:solidFill>
                <a:latin typeface="Arial" panose="020B0604020202020204" pitchFamily="34" charset="0"/>
                <a:cs typeface="Arial" panose="020B0604020202020204" pitchFamily="34" charset="0"/>
              </a:rPr>
              <a:t>food poisoning in humans.</a:t>
            </a:r>
          </a:p>
        </p:txBody>
      </p:sp>
      <p:sp>
        <p:nvSpPr>
          <p:cNvPr id="3" name="Footer Placeholder 2">
            <a:extLst>
              <a:ext uri="{FF2B5EF4-FFF2-40B4-BE49-F238E27FC236}">
                <a16:creationId xmlns:a16="http://schemas.microsoft.com/office/drawing/2014/main" id="{67757BAD-CFD5-43BF-8E0F-0688B84C2E78}"/>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187824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6E55E-CFEA-4D85-A1C9-A0597BBF25A2}"/>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Fridge Raiders Activity – Fridge</a:t>
            </a:r>
          </a:p>
        </p:txBody>
      </p:sp>
      <p:sp>
        <p:nvSpPr>
          <p:cNvPr id="4" name="TextBox 3">
            <a:extLst>
              <a:ext uri="{FF2B5EF4-FFF2-40B4-BE49-F238E27FC236}">
                <a16:creationId xmlns:a16="http://schemas.microsoft.com/office/drawing/2014/main" id="{C767B529-4352-47D6-AA1C-5D1926C63A27}"/>
              </a:ext>
            </a:extLst>
          </p:cNvPr>
          <p:cNvSpPr txBox="1"/>
          <p:nvPr/>
        </p:nvSpPr>
        <p:spPr>
          <a:xfrm>
            <a:off x="214347" y="513939"/>
            <a:ext cx="3228899" cy="2400657"/>
          </a:xfrm>
          <a:prstGeom prst="rect">
            <a:avLst/>
          </a:prstGeom>
          <a:noFill/>
        </p:spPr>
        <p:txBody>
          <a:bodyPr wrap="square" rtlCol="0">
            <a:spAutoFit/>
          </a:bodyPr>
          <a:lstStyle/>
          <a:p>
            <a:r>
              <a:rPr lang="en-GB" sz="2500" b="1" dirty="0">
                <a:latin typeface="Arial" panose="020B0604020202020204" pitchFamily="34" charset="0"/>
                <a:cs typeface="Arial" panose="020B0604020202020204" pitchFamily="34" charset="0"/>
              </a:rPr>
              <a:t>Place the foods in the fridge on the correct shelf according to best food hygiene practices</a:t>
            </a:r>
          </a:p>
        </p:txBody>
      </p:sp>
      <p:sp>
        <p:nvSpPr>
          <p:cNvPr id="5" name="TextBox 4">
            <a:extLst>
              <a:ext uri="{FF2B5EF4-FFF2-40B4-BE49-F238E27FC236}">
                <a16:creationId xmlns:a16="http://schemas.microsoft.com/office/drawing/2014/main" id="{4FB4F435-6884-4E16-B46A-CF5A9C9A25CC}"/>
              </a:ext>
            </a:extLst>
          </p:cNvPr>
          <p:cNvSpPr txBox="1">
            <a:spLocks/>
          </p:cNvSpPr>
          <p:nvPr/>
        </p:nvSpPr>
        <p:spPr>
          <a:xfrm>
            <a:off x="3752895" y="413491"/>
            <a:ext cx="42957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Fridge Raiders</a:t>
            </a:r>
          </a:p>
        </p:txBody>
      </p:sp>
      <p:sp>
        <p:nvSpPr>
          <p:cNvPr id="8" name="Rectangle: Rounded Corners 7">
            <a:extLst>
              <a:ext uri="{FF2B5EF4-FFF2-40B4-BE49-F238E27FC236}">
                <a16:creationId xmlns:a16="http://schemas.microsoft.com/office/drawing/2014/main" id="{E8D388DB-48E3-4778-AB22-5105884B4750}"/>
              </a:ext>
              <a:ext uri="{C183D7F6-B498-43B3-948B-1728B52AA6E4}">
                <adec:decorative xmlns:adec="http://schemas.microsoft.com/office/drawing/2017/decorative" val="1"/>
              </a:ext>
            </a:extLst>
          </p:cNvPr>
          <p:cNvSpPr/>
          <p:nvPr/>
        </p:nvSpPr>
        <p:spPr>
          <a:xfrm>
            <a:off x="3609975" y="296602"/>
            <a:ext cx="5140735" cy="6147907"/>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82BCF93B-91AD-45D9-8370-1A1AFAE84F01}"/>
              </a:ext>
              <a:ext uri="{C183D7F6-B498-43B3-948B-1728B52AA6E4}">
                <adec:decorative xmlns:adec="http://schemas.microsoft.com/office/drawing/2017/decorative" val="1"/>
              </a:ext>
            </a:extLst>
          </p:cNvPr>
          <p:cNvSpPr/>
          <p:nvPr/>
        </p:nvSpPr>
        <p:spPr>
          <a:xfrm>
            <a:off x="8382081" y="136524"/>
            <a:ext cx="476169" cy="391308"/>
          </a:xfrm>
          <a:prstGeom prst="ellipse">
            <a:avLst/>
          </a:prstGeom>
          <a:solidFill>
            <a:sysClr val="window" lastClr="FFFFFF"/>
          </a:solidFill>
          <a:ln w="38100" cap="flat" cmpd="sng" algn="ctr">
            <a:solidFill>
              <a:srgbClr val="1DB28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E01622D-EC87-41AB-B176-072F027B97A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7696" y="150417"/>
            <a:ext cx="404938" cy="363522"/>
          </a:xfrm>
          <a:prstGeom prst="rect">
            <a:avLst/>
          </a:prstGeom>
        </p:spPr>
      </p:pic>
      <p:pic>
        <p:nvPicPr>
          <p:cNvPr id="11" name="Picture 10" descr="Empty fridge">
            <a:extLst>
              <a:ext uri="{FF2B5EF4-FFF2-40B4-BE49-F238E27FC236}">
                <a16:creationId xmlns:a16="http://schemas.microsoft.com/office/drawing/2014/main" id="{234AC309-5534-4FCD-A8F8-D4394AA942F6}"/>
              </a:ext>
            </a:extLst>
          </p:cNvPr>
          <p:cNvPicPr>
            <a:picLocks noChangeAspect="1"/>
          </p:cNvPicPr>
          <p:nvPr/>
        </p:nvPicPr>
        <p:blipFill rotWithShape="1">
          <a:blip r:embed="rId3">
            <a:extLst>
              <a:ext uri="{28A0092B-C50C-407E-A947-70E740481C1C}">
                <a14:useLocalDpi xmlns:a14="http://schemas.microsoft.com/office/drawing/2010/main" val="0"/>
              </a:ext>
            </a:extLst>
          </a:blip>
          <a:srcRect l="3648" t="4571" r="4899" b="6102"/>
          <a:stretch/>
        </p:blipFill>
        <p:spPr>
          <a:xfrm>
            <a:off x="3714796" y="553566"/>
            <a:ext cx="4931092" cy="5760182"/>
          </a:xfrm>
          <a:prstGeom prst="rect">
            <a:avLst/>
          </a:prstGeom>
        </p:spPr>
      </p:pic>
      <p:sp>
        <p:nvSpPr>
          <p:cNvPr id="3" name="Footer Placeholder 2">
            <a:extLst>
              <a:ext uri="{FF2B5EF4-FFF2-40B4-BE49-F238E27FC236}">
                <a16:creationId xmlns:a16="http://schemas.microsoft.com/office/drawing/2014/main" id="{1FA66996-F2FF-4F37-9A23-BBD7131A9C8D}"/>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18652211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F4B5-1536-476D-882E-3FFFA4384A96}"/>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Fridge Raiders Activity – Foods</a:t>
            </a:r>
          </a:p>
        </p:txBody>
      </p:sp>
      <p:sp>
        <p:nvSpPr>
          <p:cNvPr id="9" name="TextBox 8">
            <a:extLst>
              <a:ext uri="{FF2B5EF4-FFF2-40B4-BE49-F238E27FC236}">
                <a16:creationId xmlns:a16="http://schemas.microsoft.com/office/drawing/2014/main" id="{86DE612F-F81A-49C7-8082-93DB09B2750C}"/>
              </a:ext>
            </a:extLst>
          </p:cNvPr>
          <p:cNvSpPr txBox="1"/>
          <p:nvPr/>
        </p:nvSpPr>
        <p:spPr>
          <a:xfrm>
            <a:off x="214347" y="513939"/>
            <a:ext cx="3228899" cy="2400657"/>
          </a:xfrm>
          <a:prstGeom prst="rect">
            <a:avLst/>
          </a:prstGeom>
          <a:noFill/>
        </p:spPr>
        <p:txBody>
          <a:bodyPr wrap="square" rtlCol="0">
            <a:spAutoFit/>
          </a:bodyPr>
          <a:lstStyle/>
          <a:p>
            <a:r>
              <a:rPr lang="en-GB" sz="2500" b="1" dirty="0">
                <a:latin typeface="Arial" panose="020B0604020202020204" pitchFamily="34" charset="0"/>
                <a:cs typeface="Arial" panose="020B0604020202020204" pitchFamily="34" charset="0"/>
              </a:rPr>
              <a:t>Place the foods in the fridge on the correct shelf according to best food hygiene practices</a:t>
            </a:r>
          </a:p>
        </p:txBody>
      </p:sp>
      <p:sp>
        <p:nvSpPr>
          <p:cNvPr id="5" name="Rectangle: Rounded Corners 4">
            <a:extLst>
              <a:ext uri="{FF2B5EF4-FFF2-40B4-BE49-F238E27FC236}">
                <a16:creationId xmlns:a16="http://schemas.microsoft.com/office/drawing/2014/main" id="{444F0460-2467-43A3-82ED-7BE7519C71A4}"/>
              </a:ext>
              <a:ext uri="{C183D7F6-B498-43B3-948B-1728B52AA6E4}">
                <adec:decorative xmlns:adec="http://schemas.microsoft.com/office/drawing/2017/decorative" val="1"/>
              </a:ext>
            </a:extLst>
          </p:cNvPr>
          <p:cNvSpPr/>
          <p:nvPr/>
        </p:nvSpPr>
        <p:spPr>
          <a:xfrm>
            <a:off x="3771900" y="430513"/>
            <a:ext cx="4991458" cy="6108400"/>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8AEC31DE-C13B-40BF-A5E8-B185432A5597}"/>
              </a:ext>
              <a:ext uri="{C183D7F6-B498-43B3-948B-1728B52AA6E4}">
                <adec:decorative xmlns:adec="http://schemas.microsoft.com/office/drawing/2017/decorative" val="1"/>
              </a:ext>
            </a:extLst>
          </p:cNvPr>
          <p:cNvSpPr/>
          <p:nvPr/>
        </p:nvSpPr>
        <p:spPr>
          <a:xfrm>
            <a:off x="8405433" y="271463"/>
            <a:ext cx="462342" cy="388793"/>
          </a:xfrm>
          <a:prstGeom prst="ellipse">
            <a:avLst/>
          </a:prstGeom>
          <a:solidFill>
            <a:sysClr val="window" lastClr="FFFFFF"/>
          </a:solidFill>
          <a:ln w="38100" cap="flat" cmpd="sng" algn="ctr">
            <a:solidFill>
              <a:srgbClr val="1DB28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55899DF-D8BD-44DB-A6B5-A166BB941BA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0014" y="285267"/>
            <a:ext cx="393179" cy="361186"/>
          </a:xfrm>
          <a:prstGeom prst="rect">
            <a:avLst/>
          </a:prstGeom>
        </p:spPr>
      </p:pic>
      <p:sp>
        <p:nvSpPr>
          <p:cNvPr id="10" name="TextBox 9">
            <a:extLst>
              <a:ext uri="{FF2B5EF4-FFF2-40B4-BE49-F238E27FC236}">
                <a16:creationId xmlns:a16="http://schemas.microsoft.com/office/drawing/2014/main" id="{AA209D73-969E-4724-98AC-7A628363AB4F}"/>
              </a:ext>
            </a:extLst>
          </p:cNvPr>
          <p:cNvSpPr txBox="1"/>
          <p:nvPr/>
        </p:nvSpPr>
        <p:spPr>
          <a:xfrm>
            <a:off x="4076747" y="513939"/>
            <a:ext cx="4295729" cy="707886"/>
          </a:xfrm>
          <a:prstGeom prst="rect">
            <a:avLst/>
          </a:prstGeom>
          <a:noFill/>
        </p:spPr>
        <p:txBody>
          <a:bodyPr wrap="square" rtlCol="0">
            <a:spAutoFit/>
          </a:bodyPr>
          <a:lstStyle/>
          <a:p>
            <a:pPr algn="ctr"/>
            <a:r>
              <a:rPr lang="en-GB" sz="4000" b="1" dirty="0">
                <a:latin typeface="Arial" panose="020B0604020202020204" pitchFamily="34" charset="0"/>
                <a:cs typeface="Arial" panose="020B0604020202020204" pitchFamily="34" charset="0"/>
              </a:rPr>
              <a:t>Fridge Raiders</a:t>
            </a:r>
          </a:p>
        </p:txBody>
      </p:sp>
      <p:pic>
        <p:nvPicPr>
          <p:cNvPr id="8" name="Picture 7" descr="Whole chicken, fish, cheese, steak, jam jar, two yoghurt pots, eggs, three carrots, three tomatoes, bowl of salad">
            <a:extLst>
              <a:ext uri="{FF2B5EF4-FFF2-40B4-BE49-F238E27FC236}">
                <a16:creationId xmlns:a16="http://schemas.microsoft.com/office/drawing/2014/main" id="{F40BD9C9-6262-4D13-ABB8-07DF16CBDF1B}"/>
              </a:ext>
            </a:extLst>
          </p:cNvPr>
          <p:cNvPicPr>
            <a:picLocks noChangeAspect="1"/>
          </p:cNvPicPr>
          <p:nvPr/>
        </p:nvPicPr>
        <p:blipFill rotWithShape="1">
          <a:blip r:embed="rId3">
            <a:extLst>
              <a:ext uri="{28A0092B-C50C-407E-A947-70E740481C1C}">
                <a14:useLocalDpi xmlns:a14="http://schemas.microsoft.com/office/drawing/2010/main" val="0"/>
              </a:ext>
            </a:extLst>
          </a:blip>
          <a:srcRect l="8995" t="7357" r="8995" b="4721"/>
          <a:stretch/>
        </p:blipFill>
        <p:spPr>
          <a:xfrm>
            <a:off x="4143768" y="882608"/>
            <a:ext cx="4228708" cy="5545718"/>
          </a:xfrm>
          <a:prstGeom prst="rect">
            <a:avLst/>
          </a:prstGeom>
        </p:spPr>
      </p:pic>
      <p:sp>
        <p:nvSpPr>
          <p:cNvPr id="3" name="Footer Placeholder 2">
            <a:extLst>
              <a:ext uri="{FF2B5EF4-FFF2-40B4-BE49-F238E27FC236}">
                <a16:creationId xmlns:a16="http://schemas.microsoft.com/office/drawing/2014/main" id="{2F2D9AF5-9F50-4CE3-9910-D4254D56996A}"/>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21857233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1CD0E-B846-47E8-91FA-9C04C163F59B}"/>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Fridge Raiders Activity – Answers</a:t>
            </a:r>
          </a:p>
        </p:txBody>
      </p:sp>
      <p:sp>
        <p:nvSpPr>
          <p:cNvPr id="11" name="Rectangle: Rounded Corners 10">
            <a:extLst>
              <a:ext uri="{FF2B5EF4-FFF2-40B4-BE49-F238E27FC236}">
                <a16:creationId xmlns:a16="http://schemas.microsoft.com/office/drawing/2014/main" id="{E5D95235-FC42-48C5-A5DD-6C9F74077C2B}"/>
              </a:ext>
              <a:ext uri="{C183D7F6-B498-43B3-948B-1728B52AA6E4}">
                <adec:decorative xmlns:adec="http://schemas.microsoft.com/office/drawing/2017/decorative" val="1"/>
              </a:ext>
            </a:extLst>
          </p:cNvPr>
          <p:cNvSpPr/>
          <p:nvPr/>
        </p:nvSpPr>
        <p:spPr>
          <a:xfrm>
            <a:off x="3190921" y="304249"/>
            <a:ext cx="5477379" cy="6441573"/>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A28E72C8-2215-4618-8B13-328747B42946}"/>
              </a:ext>
              <a:ext uri="{C183D7F6-B498-43B3-948B-1728B52AA6E4}">
                <adec:decorative xmlns:adec="http://schemas.microsoft.com/office/drawing/2017/decorative" val="1"/>
              </a:ext>
            </a:extLst>
          </p:cNvPr>
          <p:cNvSpPr/>
          <p:nvPr/>
        </p:nvSpPr>
        <p:spPr>
          <a:xfrm>
            <a:off x="8275530" y="136524"/>
            <a:ext cx="507351" cy="409999"/>
          </a:xfrm>
          <a:prstGeom prst="ellipse">
            <a:avLst/>
          </a:prstGeom>
          <a:solidFill>
            <a:sysClr val="window" lastClr="FFFFFF"/>
          </a:solidFill>
          <a:ln w="38100" cap="flat" cmpd="sng" algn="ctr">
            <a:solidFill>
              <a:srgbClr val="1DB28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23A7B181-EE5E-418A-9B08-C12875CBFCC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3478" y="151080"/>
            <a:ext cx="431456" cy="380887"/>
          </a:xfrm>
          <a:prstGeom prst="rect">
            <a:avLst/>
          </a:prstGeom>
        </p:spPr>
      </p:pic>
      <p:sp>
        <p:nvSpPr>
          <p:cNvPr id="4" name="TextBox 3">
            <a:extLst>
              <a:ext uri="{FF2B5EF4-FFF2-40B4-BE49-F238E27FC236}">
                <a16:creationId xmlns:a16="http://schemas.microsoft.com/office/drawing/2014/main" id="{5E8B0E17-2F4B-4407-940A-2342D84AC352}"/>
              </a:ext>
            </a:extLst>
          </p:cNvPr>
          <p:cNvSpPr txBox="1"/>
          <p:nvPr/>
        </p:nvSpPr>
        <p:spPr>
          <a:xfrm>
            <a:off x="205048" y="140179"/>
            <a:ext cx="3086100" cy="1938992"/>
          </a:xfrm>
          <a:prstGeom prst="rect">
            <a:avLst/>
          </a:prstGeom>
          <a:noFill/>
        </p:spPr>
        <p:txBody>
          <a:bodyPr wrap="square" rtlCol="0">
            <a:spAutoFit/>
          </a:bodyPr>
          <a:lstStyle/>
          <a:p>
            <a:r>
              <a:rPr lang="en-GB" sz="4000" b="1" dirty="0">
                <a:latin typeface="Arial" panose="020B0604020202020204" pitchFamily="34" charset="0"/>
                <a:cs typeface="Arial" panose="020B0604020202020204" pitchFamily="34" charset="0"/>
              </a:rPr>
              <a:t>Fridge Raiders - Answers</a:t>
            </a:r>
          </a:p>
        </p:txBody>
      </p:sp>
      <p:pic>
        <p:nvPicPr>
          <p:cNvPr id="14" name="Picture 13">
            <a:extLst>
              <a:ext uri="{FF2B5EF4-FFF2-40B4-BE49-F238E27FC236}">
                <a16:creationId xmlns:a16="http://schemas.microsoft.com/office/drawing/2014/main" id="{A75C2D6E-3309-4C82-96DB-61A35FF7CA39}"/>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6746" t="12531" r="13265" b="7047"/>
          <a:stretch/>
        </p:blipFill>
        <p:spPr>
          <a:xfrm>
            <a:off x="3551925" y="-183097"/>
            <a:ext cx="6030818" cy="7416264"/>
          </a:xfrm>
          <a:prstGeom prst="rect">
            <a:avLst/>
          </a:prstGeom>
        </p:spPr>
      </p:pic>
      <p:sp>
        <p:nvSpPr>
          <p:cNvPr id="33" name="Speech Bubble: Rectangle 32">
            <a:extLst>
              <a:ext uri="{FF2B5EF4-FFF2-40B4-BE49-F238E27FC236}">
                <a16:creationId xmlns:a16="http://schemas.microsoft.com/office/drawing/2014/main" id="{68F64AC4-0E83-4DE7-9B23-774A4AFF7CA7}"/>
              </a:ext>
            </a:extLst>
          </p:cNvPr>
          <p:cNvSpPr/>
          <p:nvPr/>
        </p:nvSpPr>
        <p:spPr>
          <a:xfrm>
            <a:off x="4821293" y="463004"/>
            <a:ext cx="1962150" cy="1630416"/>
          </a:xfrm>
          <a:prstGeom prst="wedgeRectCallout">
            <a:avLst/>
          </a:prstGeom>
          <a:solidFill>
            <a:srgbClr val="117E62"/>
          </a:solidFill>
          <a:ln>
            <a:solidFill>
              <a:srgbClr val="117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defRPr/>
            </a:pPr>
            <a:r>
              <a:rPr lang="en-GB" sz="1700" kern="0" dirty="0">
                <a:solidFill>
                  <a:schemeClr val="bg1"/>
                </a:solidFill>
                <a:latin typeface="Arial" panose="020B0604020202020204" pitchFamily="34" charset="0"/>
                <a:cs typeface="Arial" panose="020B0604020202020204" pitchFamily="34" charset="0"/>
              </a:rPr>
              <a:t>Pre-prepared food, such as</a:t>
            </a:r>
          </a:p>
          <a:p>
            <a:pPr lvl="0" algn="just" defTabSz="914400">
              <a:defRPr/>
            </a:pPr>
            <a:r>
              <a:rPr lang="en-GB" sz="1700" kern="0" dirty="0">
                <a:solidFill>
                  <a:schemeClr val="bg1"/>
                </a:solidFill>
                <a:latin typeface="Arial" panose="020B0604020202020204" pitchFamily="34" charset="0"/>
                <a:cs typeface="Arial" panose="020B0604020202020204" pitchFamily="34" charset="0"/>
              </a:rPr>
              <a:t>this salad, should be covered</a:t>
            </a:r>
          </a:p>
          <a:p>
            <a:pPr lvl="0" algn="just" defTabSz="914400">
              <a:defRPr/>
            </a:pPr>
            <a:r>
              <a:rPr lang="en-GB" sz="1700" kern="0" dirty="0">
                <a:solidFill>
                  <a:schemeClr val="bg1"/>
                </a:solidFill>
                <a:latin typeface="Arial" panose="020B0604020202020204" pitchFamily="34" charset="0"/>
                <a:cs typeface="Arial" panose="020B0604020202020204" pitchFamily="34" charset="0"/>
              </a:rPr>
              <a:t>and kept in the fridge until use.</a:t>
            </a:r>
          </a:p>
        </p:txBody>
      </p:sp>
      <p:sp>
        <p:nvSpPr>
          <p:cNvPr id="34" name="Speech Bubble: Rectangle 33">
            <a:extLst>
              <a:ext uri="{FF2B5EF4-FFF2-40B4-BE49-F238E27FC236}">
                <a16:creationId xmlns:a16="http://schemas.microsoft.com/office/drawing/2014/main" id="{11597724-CD13-4484-9047-979E84DC20CE}"/>
              </a:ext>
            </a:extLst>
          </p:cNvPr>
          <p:cNvSpPr/>
          <p:nvPr/>
        </p:nvSpPr>
        <p:spPr>
          <a:xfrm>
            <a:off x="6116470" y="2121433"/>
            <a:ext cx="1962150" cy="1403602"/>
          </a:xfrm>
          <a:prstGeom prst="wedgeRectCallout">
            <a:avLst/>
          </a:prstGeom>
          <a:solidFill>
            <a:srgbClr val="117E62"/>
          </a:solidFill>
          <a:ln>
            <a:solidFill>
              <a:srgbClr val="117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defRPr/>
            </a:pPr>
            <a:r>
              <a:rPr lang="en-GB" sz="1700" kern="0" dirty="0">
                <a:solidFill>
                  <a:schemeClr val="bg1"/>
                </a:solidFill>
                <a:latin typeface="Arial" panose="020B0604020202020204" pitchFamily="34" charset="0"/>
                <a:cs typeface="Arial" panose="020B0604020202020204" pitchFamily="34" charset="0"/>
              </a:rPr>
              <a:t>Some jars of food,</a:t>
            </a:r>
          </a:p>
          <a:p>
            <a:pPr lvl="0" algn="just" defTabSz="914400">
              <a:defRPr/>
            </a:pPr>
            <a:r>
              <a:rPr lang="en-GB" sz="1700" kern="0" dirty="0">
                <a:solidFill>
                  <a:schemeClr val="bg1"/>
                </a:solidFill>
                <a:latin typeface="Arial" panose="020B0604020202020204" pitchFamily="34" charset="0"/>
                <a:cs typeface="Arial" panose="020B0604020202020204" pitchFamily="34" charset="0"/>
              </a:rPr>
              <a:t>for example jam,</a:t>
            </a:r>
          </a:p>
          <a:p>
            <a:pPr lvl="0" algn="just" defTabSz="914400">
              <a:defRPr/>
            </a:pPr>
            <a:r>
              <a:rPr lang="en-GB" sz="1700" kern="0" dirty="0">
                <a:solidFill>
                  <a:schemeClr val="bg1"/>
                </a:solidFill>
                <a:latin typeface="Arial" panose="020B0604020202020204" pitchFamily="34" charset="0"/>
                <a:cs typeface="Arial" panose="020B0604020202020204" pitchFamily="34" charset="0"/>
              </a:rPr>
              <a:t>need to be stored</a:t>
            </a:r>
          </a:p>
          <a:p>
            <a:pPr lvl="0" algn="just" defTabSz="914400">
              <a:defRPr/>
            </a:pPr>
            <a:r>
              <a:rPr lang="en-GB" sz="1700" kern="0" dirty="0">
                <a:solidFill>
                  <a:schemeClr val="bg1"/>
                </a:solidFill>
                <a:latin typeface="Arial" panose="020B0604020202020204" pitchFamily="34" charset="0"/>
                <a:cs typeface="Arial" panose="020B0604020202020204" pitchFamily="34" charset="0"/>
              </a:rPr>
              <a:t>in the fridge once</a:t>
            </a:r>
          </a:p>
          <a:p>
            <a:pPr lvl="0" algn="just" defTabSz="914400">
              <a:defRPr/>
            </a:pPr>
            <a:r>
              <a:rPr lang="en-GB" sz="1700" kern="0" dirty="0">
                <a:solidFill>
                  <a:schemeClr val="bg1"/>
                </a:solidFill>
                <a:latin typeface="Arial" panose="020B0604020202020204" pitchFamily="34" charset="0"/>
                <a:cs typeface="Arial" panose="020B0604020202020204" pitchFamily="34" charset="0"/>
              </a:rPr>
              <a:t>opened.</a:t>
            </a:r>
          </a:p>
        </p:txBody>
      </p:sp>
      <p:sp>
        <p:nvSpPr>
          <p:cNvPr id="35" name="Speech Bubble: Rectangle 34">
            <a:extLst>
              <a:ext uri="{FF2B5EF4-FFF2-40B4-BE49-F238E27FC236}">
                <a16:creationId xmlns:a16="http://schemas.microsoft.com/office/drawing/2014/main" id="{259BC75F-38DE-4225-A086-09212191638E}"/>
              </a:ext>
            </a:extLst>
          </p:cNvPr>
          <p:cNvSpPr/>
          <p:nvPr/>
        </p:nvSpPr>
        <p:spPr>
          <a:xfrm rot="16200000">
            <a:off x="2237716" y="2135054"/>
            <a:ext cx="922298" cy="2587891"/>
          </a:xfrm>
          <a:prstGeom prst="wedgeRectCallout">
            <a:avLst/>
          </a:prstGeom>
          <a:solidFill>
            <a:srgbClr val="117E62"/>
          </a:solidFill>
          <a:ln>
            <a:solidFill>
              <a:srgbClr val="117E62"/>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lvl="0" defTabSz="914400">
              <a:defRPr/>
            </a:pPr>
            <a:r>
              <a:rPr lang="en-GB" sz="1700" kern="0" dirty="0">
                <a:solidFill>
                  <a:schemeClr val="bg1"/>
                </a:solidFill>
                <a:latin typeface="Arial" panose="020B0604020202020204" pitchFamily="34" charset="0"/>
                <a:cs typeface="Arial" panose="020B0604020202020204" pitchFamily="34" charset="0"/>
              </a:rPr>
              <a:t>Cooked meat should be</a:t>
            </a:r>
          </a:p>
          <a:p>
            <a:pPr lvl="0" defTabSz="914400">
              <a:defRPr/>
            </a:pPr>
            <a:r>
              <a:rPr lang="en-GB" sz="1700" kern="0" dirty="0">
                <a:solidFill>
                  <a:schemeClr val="bg1"/>
                </a:solidFill>
                <a:latin typeface="Arial" panose="020B0604020202020204" pitchFamily="34" charset="0"/>
                <a:cs typeface="Arial" panose="020B0604020202020204" pitchFamily="34" charset="0"/>
              </a:rPr>
              <a:t>covered and stored away</a:t>
            </a:r>
          </a:p>
          <a:p>
            <a:pPr lvl="0" defTabSz="914400">
              <a:defRPr/>
            </a:pPr>
            <a:r>
              <a:rPr lang="en-GB" sz="1700" kern="0" dirty="0">
                <a:solidFill>
                  <a:schemeClr val="bg1"/>
                </a:solidFill>
                <a:latin typeface="Arial" panose="020B0604020202020204" pitchFamily="34" charset="0"/>
                <a:cs typeface="Arial" panose="020B0604020202020204" pitchFamily="34" charset="0"/>
              </a:rPr>
              <a:t>from raw meat.</a:t>
            </a:r>
          </a:p>
        </p:txBody>
      </p:sp>
      <p:sp>
        <p:nvSpPr>
          <p:cNvPr id="36" name="Speech Bubble: Rectangle 35">
            <a:extLst>
              <a:ext uri="{FF2B5EF4-FFF2-40B4-BE49-F238E27FC236}">
                <a16:creationId xmlns:a16="http://schemas.microsoft.com/office/drawing/2014/main" id="{4E320391-23CA-4592-B5BA-11ACB4FC3061}"/>
              </a:ext>
            </a:extLst>
          </p:cNvPr>
          <p:cNvSpPr/>
          <p:nvPr/>
        </p:nvSpPr>
        <p:spPr>
          <a:xfrm rot="16200000">
            <a:off x="1675814" y="2576421"/>
            <a:ext cx="793949" cy="3782799"/>
          </a:xfrm>
          <a:prstGeom prst="wedgeRectCallout">
            <a:avLst/>
          </a:prstGeom>
          <a:solidFill>
            <a:srgbClr val="117E62"/>
          </a:solidFill>
          <a:ln>
            <a:solidFill>
              <a:srgbClr val="117E62"/>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lvl="0" algn="just" defTabSz="914400">
              <a:defRPr/>
            </a:pPr>
            <a:r>
              <a:rPr lang="en-GB" sz="1700" kern="0" dirty="0">
                <a:solidFill>
                  <a:schemeClr val="bg1"/>
                </a:solidFill>
                <a:latin typeface="Arial" panose="020B0604020202020204" pitchFamily="34" charset="0"/>
                <a:cs typeface="Arial" panose="020B0604020202020204" pitchFamily="34" charset="0"/>
              </a:rPr>
              <a:t>Raw meat and fish should be covered and kept on the bottom shelf in the fridge.</a:t>
            </a:r>
          </a:p>
        </p:txBody>
      </p:sp>
      <p:sp>
        <p:nvSpPr>
          <p:cNvPr id="40" name="Speech Bubble: Rectangle 39">
            <a:extLst>
              <a:ext uri="{FF2B5EF4-FFF2-40B4-BE49-F238E27FC236}">
                <a16:creationId xmlns:a16="http://schemas.microsoft.com/office/drawing/2014/main" id="{76C81C04-87AE-46F0-8B31-A757BF5396FE}"/>
              </a:ext>
            </a:extLst>
          </p:cNvPr>
          <p:cNvSpPr/>
          <p:nvPr/>
        </p:nvSpPr>
        <p:spPr>
          <a:xfrm>
            <a:off x="5960957" y="4865536"/>
            <a:ext cx="2707343" cy="953885"/>
          </a:xfrm>
          <a:prstGeom prst="wedgeRectCallout">
            <a:avLst>
              <a:gd name="adj1" fmla="val -63776"/>
              <a:gd name="adj2" fmla="val 1114"/>
            </a:avLst>
          </a:prstGeom>
          <a:solidFill>
            <a:srgbClr val="117E62"/>
          </a:solidFill>
          <a:ln>
            <a:solidFill>
              <a:srgbClr val="117E6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defTabSz="914400">
              <a:defRPr/>
            </a:pPr>
            <a:r>
              <a:rPr lang="en-GB" sz="1700" kern="0" dirty="0">
                <a:solidFill>
                  <a:schemeClr val="bg1"/>
                </a:solidFill>
                <a:latin typeface="Arial" panose="020B0604020202020204" pitchFamily="34" charset="0"/>
                <a:cs typeface="Arial" panose="020B0604020202020204" pitchFamily="34" charset="0"/>
              </a:rPr>
              <a:t>Store fruit and vegetables and salad in the draw at the bottom of the fridge.</a:t>
            </a:r>
          </a:p>
        </p:txBody>
      </p:sp>
      <p:sp>
        <p:nvSpPr>
          <p:cNvPr id="3" name="Footer Placeholder 2">
            <a:extLst>
              <a:ext uri="{FF2B5EF4-FFF2-40B4-BE49-F238E27FC236}">
                <a16:creationId xmlns:a16="http://schemas.microsoft.com/office/drawing/2014/main" id="{23BAEDE7-E6A0-43F1-B831-F6C6A3D55D10}"/>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352482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4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B5BFE-101E-431A-97F8-EDC2725B9A2E}"/>
              </a:ext>
            </a:extLst>
          </p:cNvPr>
          <p:cNvSpPr>
            <a:spLocks noGrp="1"/>
          </p:cNvSpPr>
          <p:nvPr>
            <p:ph type="title"/>
          </p:nvPr>
        </p:nvSpPr>
        <p:spPr>
          <a:xfrm>
            <a:off x="1209632" y="-1226632"/>
            <a:ext cx="6724736" cy="1290798"/>
          </a:xfrm>
        </p:spPr>
        <p:txBody>
          <a:bodyPr>
            <a:normAutofit/>
          </a:bodyPr>
          <a:lstStyle/>
          <a:p>
            <a:pPr algn="ctr"/>
            <a:r>
              <a:rPr lang="en-GB" b="1" dirty="0"/>
              <a:t>Food Hygiene Quiz 1</a:t>
            </a:r>
          </a:p>
        </p:txBody>
      </p:sp>
      <p:sp>
        <p:nvSpPr>
          <p:cNvPr id="12" name="Title 1">
            <a:extLst>
              <a:ext uri="{FF2B5EF4-FFF2-40B4-BE49-F238E27FC236}">
                <a16:creationId xmlns:a16="http://schemas.microsoft.com/office/drawing/2014/main" id="{EDCD9F88-2213-4EC5-9243-C6398FDCEAC1}"/>
              </a:ext>
            </a:extLst>
          </p:cNvPr>
          <p:cNvSpPr txBox="1">
            <a:spLocks/>
          </p:cNvSpPr>
          <p:nvPr/>
        </p:nvSpPr>
        <p:spPr>
          <a:xfrm>
            <a:off x="1209632" y="0"/>
            <a:ext cx="6724736" cy="12907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pPr algn="ctr"/>
            <a:r>
              <a:rPr lang="en-GB" b="1"/>
              <a:t>Food Hygiene Quiz</a:t>
            </a:r>
            <a:endParaRPr lang="en-GB" b="1" dirty="0"/>
          </a:p>
        </p:txBody>
      </p:sp>
      <p:sp>
        <p:nvSpPr>
          <p:cNvPr id="17" name="Rectangle: Rounded Corners 16">
            <a:extLst>
              <a:ext uri="{FF2B5EF4-FFF2-40B4-BE49-F238E27FC236}">
                <a16:creationId xmlns:a16="http://schemas.microsoft.com/office/drawing/2014/main" id="{91010BD9-1188-470C-A18B-CF6B26268372}"/>
              </a:ext>
              <a:ext uri="{C183D7F6-B498-43B3-948B-1728B52AA6E4}">
                <adec:decorative xmlns:adec="http://schemas.microsoft.com/office/drawing/2017/decorative" val="1"/>
              </a:ext>
            </a:extLst>
          </p:cNvPr>
          <p:cNvSpPr/>
          <p:nvPr/>
        </p:nvSpPr>
        <p:spPr>
          <a:xfrm>
            <a:off x="471696" y="1562101"/>
            <a:ext cx="3795504" cy="4203282"/>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D16E1E9B-2F07-4138-984D-BC90F4F7A12C}"/>
              </a:ext>
              <a:ext uri="{C183D7F6-B498-43B3-948B-1728B52AA6E4}">
                <adec:decorative xmlns:adec="http://schemas.microsoft.com/office/drawing/2017/decorative" val="1"/>
              </a:ext>
            </a:extLst>
          </p:cNvPr>
          <p:cNvSpPr/>
          <p:nvPr/>
        </p:nvSpPr>
        <p:spPr>
          <a:xfrm>
            <a:off x="4776996" y="1562101"/>
            <a:ext cx="3795504" cy="4203282"/>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5F0FCF5-67D2-4630-A8B1-111AF3949C38}"/>
              </a:ext>
            </a:extLst>
          </p:cNvPr>
          <p:cNvSpPr/>
          <p:nvPr/>
        </p:nvSpPr>
        <p:spPr>
          <a:xfrm>
            <a:off x="571500" y="1881766"/>
            <a:ext cx="3695700" cy="3293209"/>
          </a:xfrm>
          <a:prstGeom prst="rect">
            <a:avLst/>
          </a:prstGeom>
        </p:spPr>
        <p:txBody>
          <a:bodyPr wrap="square">
            <a:spAutoFit/>
          </a:bodyPr>
          <a:lstStyle/>
          <a:p>
            <a:pPr>
              <a:spcAft>
                <a:spcPts val="0"/>
              </a:spcAft>
            </a:pP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Harmful microbes can commonly be found on: </a:t>
            </a:r>
            <a:endParaRPr lang="en-GB" sz="2600" dirty="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(3 points)</a:t>
            </a:r>
          </a:p>
          <a:p>
            <a:pPr>
              <a:spcAft>
                <a:spcPts val="0"/>
              </a:spcAft>
            </a:pPr>
            <a:endParaRPr lang="en-GB" sz="2600"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600" dirty="0">
                <a:solidFill>
                  <a:srgbClr val="000000"/>
                </a:solidFill>
                <a:latin typeface="Arial" panose="020B0604020202020204" pitchFamily="34" charset="0"/>
                <a:cs typeface="Arial" panose="020B0604020202020204" pitchFamily="34" charset="0"/>
              </a:rPr>
              <a:t>Raw meat</a:t>
            </a:r>
            <a:endParaRPr lang="en-GB" sz="26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600" dirty="0">
                <a:solidFill>
                  <a:srgbClr val="000000"/>
                </a:solidFill>
                <a:latin typeface="Arial" panose="020B0604020202020204" pitchFamily="34" charset="0"/>
                <a:cs typeface="Arial" panose="020B0604020202020204" pitchFamily="34" charset="0"/>
              </a:rPr>
              <a:t>Raw fish</a:t>
            </a:r>
            <a:endParaRPr lang="en-GB" sz="26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600" dirty="0">
                <a:solidFill>
                  <a:srgbClr val="000000"/>
                </a:solidFill>
                <a:latin typeface="Arial" panose="020B0604020202020204" pitchFamily="34" charset="0"/>
                <a:cs typeface="Arial" panose="020B0604020202020204" pitchFamily="34" charset="0"/>
              </a:rPr>
              <a:t>Fruit and vegetables</a:t>
            </a:r>
            <a:endParaRPr lang="en-GB" sz="26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Yoghurt</a:t>
            </a:r>
            <a:endParaRPr lang="en-GB" sz="26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AF628E5-02A4-4AF4-8073-4902666CB21E}"/>
              </a:ext>
            </a:extLst>
          </p:cNvPr>
          <p:cNvSpPr/>
          <p:nvPr/>
        </p:nvSpPr>
        <p:spPr>
          <a:xfrm>
            <a:off x="4898335" y="1755527"/>
            <a:ext cx="3543300" cy="3816429"/>
          </a:xfrm>
          <a:prstGeom prst="rect">
            <a:avLst/>
          </a:prstGeom>
        </p:spPr>
        <p:txBody>
          <a:bodyPr wrap="square">
            <a:spAutoFit/>
          </a:bodyPr>
          <a:lstStyle/>
          <a:p>
            <a:pPr>
              <a:spcAft>
                <a:spcPts val="0"/>
              </a:spcAft>
            </a:pPr>
            <a:r>
              <a:rPr lang="en-GB" sz="2200" dirty="0">
                <a:solidFill>
                  <a:srgbClr val="000000"/>
                </a:solidFill>
                <a:latin typeface="Arial" panose="020B0604020202020204" pitchFamily="34" charset="0"/>
                <a:ea typeface="Calibri" panose="020F0502020204030204" pitchFamily="34" charset="0"/>
                <a:cs typeface="Arial" panose="020B0604020202020204" pitchFamily="34" charset="0"/>
              </a:rPr>
              <a:t>Meat and vegetables should be:</a:t>
            </a:r>
            <a:endParaRPr lang="en-GB" sz="2200" dirty="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2200" dirty="0">
                <a:solidFill>
                  <a:srgbClr val="000000"/>
                </a:solidFill>
                <a:latin typeface="Arial" panose="020B0604020202020204" pitchFamily="34" charset="0"/>
                <a:ea typeface="Calibri" panose="020F0502020204030204" pitchFamily="34" charset="0"/>
                <a:cs typeface="Arial" panose="020B0604020202020204" pitchFamily="34" charset="0"/>
              </a:rPr>
              <a:t>(1 point) </a:t>
            </a:r>
          </a:p>
          <a:p>
            <a:pPr>
              <a:spcAft>
                <a:spcPts val="0"/>
              </a:spcAft>
            </a:pPr>
            <a:endParaRPr lang="en-GB" sz="2200"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200" dirty="0">
                <a:solidFill>
                  <a:srgbClr val="000000"/>
                </a:solidFill>
                <a:latin typeface="Arial" panose="020B0604020202020204" pitchFamily="34" charset="0"/>
                <a:cs typeface="Arial" panose="020B0604020202020204" pitchFamily="34" charset="0"/>
              </a:rPr>
              <a:t>Sorted on the same shelf in the fridge</a:t>
            </a:r>
            <a:endParaRPr lang="en-GB" sz="22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200" dirty="0">
                <a:solidFill>
                  <a:srgbClr val="000000"/>
                </a:solidFill>
                <a:latin typeface="Arial" panose="020B0604020202020204" pitchFamily="34" charset="0"/>
                <a:cs typeface="Arial" panose="020B0604020202020204" pitchFamily="34" charset="0"/>
              </a:rPr>
              <a:t>Cut on different chopping boards</a:t>
            </a:r>
            <a:endParaRPr lang="en-GB" sz="22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200" dirty="0">
                <a:solidFill>
                  <a:srgbClr val="000000"/>
                </a:solidFill>
                <a:latin typeface="Arial" panose="020B0604020202020204" pitchFamily="34" charset="0"/>
                <a:cs typeface="Arial" panose="020B0604020202020204" pitchFamily="34" charset="0"/>
              </a:rPr>
              <a:t>Cut with the same knife</a:t>
            </a:r>
            <a:endParaRPr lang="en-GB" sz="22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200" dirty="0">
                <a:solidFill>
                  <a:srgbClr val="000000"/>
                </a:solidFill>
                <a:latin typeface="Arial" panose="020B0604020202020204" pitchFamily="34" charset="0"/>
                <a:ea typeface="Calibri" panose="020F0502020204030204" pitchFamily="34" charset="0"/>
                <a:cs typeface="Arial" panose="020B0604020202020204" pitchFamily="34" charset="0"/>
              </a:rPr>
              <a:t>Stored in a warm cupboard</a:t>
            </a:r>
            <a:endParaRPr lang="en-GB" sz="2200" dirty="0">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3413573A-AA78-464E-81CA-81AFA299E6A2}"/>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10054091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9D7496F-99AE-4555-B825-FE4EA012BF49}"/>
              </a:ext>
              <a:ext uri="{C183D7F6-B498-43B3-948B-1728B52AA6E4}">
                <adec:decorative xmlns:adec="http://schemas.microsoft.com/office/drawing/2017/decorative" val="0"/>
              </a:ext>
            </a:extLst>
          </p:cNvPr>
          <p:cNvSpPr>
            <a:spLocks noGrp="1"/>
          </p:cNvSpPr>
          <p:nvPr>
            <p:ph type="title"/>
          </p:nvPr>
        </p:nvSpPr>
        <p:spPr>
          <a:xfrm>
            <a:off x="1209632" y="-1170875"/>
            <a:ext cx="6724736" cy="1290798"/>
          </a:xfrm>
        </p:spPr>
        <p:txBody>
          <a:bodyPr>
            <a:normAutofit/>
          </a:bodyPr>
          <a:lstStyle/>
          <a:p>
            <a:pPr algn="ctr"/>
            <a:r>
              <a:rPr lang="en-GB" b="1" dirty="0"/>
              <a:t>Food Hygiene Quiz 2</a:t>
            </a:r>
          </a:p>
        </p:txBody>
      </p:sp>
      <p:sp>
        <p:nvSpPr>
          <p:cNvPr id="12" name="Title 1">
            <a:extLst>
              <a:ext uri="{FF2B5EF4-FFF2-40B4-BE49-F238E27FC236}">
                <a16:creationId xmlns:a16="http://schemas.microsoft.com/office/drawing/2014/main" id="{E0EC2B5B-2218-4373-9516-38885108EE1B}"/>
              </a:ext>
            </a:extLst>
          </p:cNvPr>
          <p:cNvSpPr txBox="1">
            <a:spLocks/>
          </p:cNvSpPr>
          <p:nvPr/>
        </p:nvSpPr>
        <p:spPr>
          <a:xfrm>
            <a:off x="1209632" y="0"/>
            <a:ext cx="6724736" cy="12907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pPr algn="ctr"/>
            <a:r>
              <a:rPr lang="en-GB" b="1"/>
              <a:t>Food Hygiene Quiz</a:t>
            </a:r>
            <a:endParaRPr lang="en-GB" b="1" dirty="0"/>
          </a:p>
        </p:txBody>
      </p:sp>
      <p:sp>
        <p:nvSpPr>
          <p:cNvPr id="5" name="Rectangle: Rounded Corners 4">
            <a:extLst>
              <a:ext uri="{FF2B5EF4-FFF2-40B4-BE49-F238E27FC236}">
                <a16:creationId xmlns:a16="http://schemas.microsoft.com/office/drawing/2014/main" id="{42B8759B-654F-4879-B572-777B59ABDE76}"/>
              </a:ext>
              <a:ext uri="{C183D7F6-B498-43B3-948B-1728B52AA6E4}">
                <adec:decorative xmlns:adec="http://schemas.microsoft.com/office/drawing/2017/decorative" val="1"/>
              </a:ext>
            </a:extLst>
          </p:cNvPr>
          <p:cNvSpPr/>
          <p:nvPr/>
        </p:nvSpPr>
        <p:spPr>
          <a:xfrm>
            <a:off x="471696" y="1562101"/>
            <a:ext cx="3795504" cy="4203282"/>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9FDC173D-A3EE-4E21-A1F0-1152AA892014}"/>
              </a:ext>
              <a:ext uri="{C183D7F6-B498-43B3-948B-1728B52AA6E4}">
                <adec:decorative xmlns:adec="http://schemas.microsoft.com/office/drawing/2017/decorative" val="1"/>
              </a:ext>
            </a:extLst>
          </p:cNvPr>
          <p:cNvSpPr/>
          <p:nvPr/>
        </p:nvSpPr>
        <p:spPr>
          <a:xfrm>
            <a:off x="4748421" y="1562101"/>
            <a:ext cx="3795504" cy="4203282"/>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D742314-C8CB-4531-AA1C-037B614CD043}"/>
              </a:ext>
            </a:extLst>
          </p:cNvPr>
          <p:cNvSpPr/>
          <p:nvPr/>
        </p:nvSpPr>
        <p:spPr>
          <a:xfrm>
            <a:off x="535888" y="1790700"/>
            <a:ext cx="3763408" cy="3293209"/>
          </a:xfrm>
          <a:prstGeom prst="rect">
            <a:avLst/>
          </a:prstGeom>
        </p:spPr>
        <p:txBody>
          <a:bodyPr wrap="square">
            <a:spAutoFit/>
          </a:bodyPr>
          <a:lstStyle/>
          <a:p>
            <a:pPr>
              <a:spcAft>
                <a:spcPts val="0"/>
              </a:spcAft>
            </a:pP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Which food may contain useful</a:t>
            </a:r>
            <a:r>
              <a:rPr lang="en-GB" sz="2600" dirty="0">
                <a:latin typeface="Arial" panose="020B0604020202020204" pitchFamily="34" charset="0"/>
                <a:ea typeface="Times New Roman" panose="02020603050405020304" pitchFamily="18" charset="0"/>
                <a:cs typeface="Arial" panose="020B0604020202020204" pitchFamily="34" charset="0"/>
              </a:rPr>
              <a:t> </a:t>
            </a: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microbes? </a:t>
            </a:r>
            <a:endParaRPr lang="en-GB" sz="2600" dirty="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(3 points)</a:t>
            </a:r>
          </a:p>
          <a:p>
            <a:pPr>
              <a:spcAft>
                <a:spcPts val="0"/>
              </a:spcAft>
            </a:pPr>
            <a:endParaRPr lang="en-GB" sz="2600"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600" dirty="0">
                <a:solidFill>
                  <a:srgbClr val="000000"/>
                </a:solidFill>
                <a:latin typeface="Arial" panose="020B0604020202020204" pitchFamily="34" charset="0"/>
                <a:cs typeface="Arial" panose="020B0604020202020204" pitchFamily="34" charset="0"/>
              </a:rPr>
              <a:t>Cheese</a:t>
            </a:r>
            <a:endParaRPr lang="en-GB" sz="26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600" dirty="0">
                <a:solidFill>
                  <a:srgbClr val="000000"/>
                </a:solidFill>
                <a:latin typeface="Arial" panose="020B0604020202020204" pitchFamily="34" charset="0"/>
                <a:cs typeface="Arial" panose="020B0604020202020204" pitchFamily="34" charset="0"/>
              </a:rPr>
              <a:t>Yoghurt</a:t>
            </a:r>
            <a:endParaRPr lang="en-GB" sz="26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600" dirty="0">
                <a:solidFill>
                  <a:srgbClr val="000000"/>
                </a:solidFill>
                <a:latin typeface="Arial" panose="020B0604020202020204" pitchFamily="34" charset="0"/>
                <a:cs typeface="Arial" panose="020B0604020202020204" pitchFamily="34" charset="0"/>
              </a:rPr>
              <a:t>Bread</a:t>
            </a:r>
            <a:endParaRPr lang="en-GB" sz="26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600" dirty="0">
                <a:solidFill>
                  <a:srgbClr val="000000"/>
                </a:solidFill>
                <a:latin typeface="Arial" panose="020B0604020202020204" pitchFamily="34" charset="0"/>
                <a:cs typeface="Arial" panose="020B0604020202020204" pitchFamily="34" charset="0"/>
              </a:rPr>
              <a:t>Raw chicken</a:t>
            </a:r>
            <a:endParaRPr lang="en-GB" sz="26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9E3BB9E2-24EC-495C-BFB3-FCE36DAED28C}"/>
              </a:ext>
            </a:extLst>
          </p:cNvPr>
          <p:cNvSpPr/>
          <p:nvPr/>
        </p:nvSpPr>
        <p:spPr>
          <a:xfrm>
            <a:off x="4856715" y="1608038"/>
            <a:ext cx="3578914" cy="4093428"/>
          </a:xfrm>
          <a:prstGeom prst="rect">
            <a:avLst/>
          </a:prstGeom>
        </p:spPr>
        <p:txBody>
          <a:bodyPr wrap="square">
            <a:spAutoFit/>
          </a:bodyPr>
          <a:lstStyle/>
          <a:p>
            <a:pPr>
              <a:spcAft>
                <a:spcPts val="0"/>
              </a:spcAft>
            </a:pPr>
            <a:r>
              <a:rPr lang="en-GB" sz="2000" dirty="0">
                <a:solidFill>
                  <a:srgbClr val="000000"/>
                </a:solidFill>
                <a:latin typeface="Arial" panose="020B0604020202020204" pitchFamily="34" charset="0"/>
                <a:ea typeface="Calibri" panose="020F0502020204030204" pitchFamily="34" charset="0"/>
                <a:cs typeface="Arial" panose="020B0604020202020204" pitchFamily="34" charset="0"/>
              </a:rPr>
              <a:t>The best way to destroy harmful microbes on food is to:</a:t>
            </a:r>
          </a:p>
          <a:p>
            <a:pPr>
              <a:spcAft>
                <a:spcPts val="0"/>
              </a:spcAft>
            </a:pPr>
            <a:r>
              <a:rPr lang="en-GB" sz="2000" dirty="0">
                <a:solidFill>
                  <a:srgbClr val="000000"/>
                </a:solidFill>
                <a:latin typeface="Arial" panose="020B0604020202020204" pitchFamily="34" charset="0"/>
                <a:ea typeface="Calibri" panose="020F0502020204030204" pitchFamily="34" charset="0"/>
                <a:cs typeface="Arial" panose="020B0604020202020204" pitchFamily="34" charset="0"/>
              </a:rPr>
              <a:t>(1 point)</a:t>
            </a:r>
          </a:p>
          <a:p>
            <a:pPr>
              <a:spcAft>
                <a:spcPts val="0"/>
              </a:spcAft>
            </a:pPr>
            <a:endParaRPr lang="en-GB" sz="2000"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000" dirty="0">
                <a:solidFill>
                  <a:srgbClr val="000000"/>
                </a:solidFill>
                <a:latin typeface="Arial" panose="020B0604020202020204" pitchFamily="34" charset="0"/>
                <a:cs typeface="Arial" panose="020B0604020202020204" pitchFamily="34" charset="0"/>
              </a:rPr>
              <a:t>To make sure food is cooked on the outside</a:t>
            </a:r>
            <a:endParaRPr lang="en-GB" sz="20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000" dirty="0">
                <a:solidFill>
                  <a:srgbClr val="000000"/>
                </a:solidFill>
                <a:latin typeface="Arial" panose="020B0604020202020204" pitchFamily="34" charset="0"/>
                <a:cs typeface="Arial" panose="020B0604020202020204" pitchFamily="34" charset="0"/>
              </a:rPr>
              <a:t>Cook food as quickly as possible</a:t>
            </a:r>
            <a:endParaRPr lang="en-GB" sz="20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000" dirty="0">
                <a:solidFill>
                  <a:srgbClr val="000000"/>
                </a:solidFill>
                <a:latin typeface="Arial" panose="020B0604020202020204" pitchFamily="34" charset="0"/>
                <a:cs typeface="Arial" panose="020B0604020202020204" pitchFamily="34" charset="0"/>
              </a:rPr>
              <a:t>Cook food thoroughly at high temperatures</a:t>
            </a:r>
            <a:endParaRPr lang="en-GB" sz="20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000" dirty="0">
                <a:solidFill>
                  <a:srgbClr val="000000"/>
                </a:solidFill>
                <a:latin typeface="Arial" panose="020B0604020202020204" pitchFamily="34" charset="0"/>
                <a:ea typeface="Calibri" panose="020F0502020204030204" pitchFamily="34" charset="0"/>
                <a:cs typeface="Arial" panose="020B0604020202020204" pitchFamily="34" charset="0"/>
              </a:rPr>
              <a:t>To make sure food is warm before we eat it</a:t>
            </a:r>
            <a:endParaRPr lang="en-GB" sz="2000" dirty="0">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A2566806-79DB-4C0E-AC19-1EC5EF998713}"/>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6301783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068B143-6B32-4CB3-8F42-36DCBF496BEE}"/>
              </a:ext>
              <a:ext uri="{C183D7F6-B498-43B3-948B-1728B52AA6E4}">
                <adec:decorative xmlns:adec="http://schemas.microsoft.com/office/drawing/2017/decorative" val="0"/>
              </a:ext>
            </a:extLst>
          </p:cNvPr>
          <p:cNvSpPr>
            <a:spLocks noGrp="1"/>
          </p:cNvSpPr>
          <p:nvPr>
            <p:ph type="title"/>
          </p:nvPr>
        </p:nvSpPr>
        <p:spPr>
          <a:xfrm>
            <a:off x="1209632" y="-1248938"/>
            <a:ext cx="6724736" cy="1290798"/>
          </a:xfrm>
        </p:spPr>
        <p:txBody>
          <a:bodyPr>
            <a:normAutofit/>
          </a:bodyPr>
          <a:lstStyle/>
          <a:p>
            <a:pPr algn="ctr"/>
            <a:r>
              <a:rPr lang="en-GB" b="1" dirty="0"/>
              <a:t>Food Hygiene Quiz 3</a:t>
            </a:r>
          </a:p>
        </p:txBody>
      </p:sp>
      <p:sp>
        <p:nvSpPr>
          <p:cNvPr id="12" name="Title 1">
            <a:extLst>
              <a:ext uri="{FF2B5EF4-FFF2-40B4-BE49-F238E27FC236}">
                <a16:creationId xmlns:a16="http://schemas.microsoft.com/office/drawing/2014/main" id="{AF8E1BE2-DFD0-4CF8-90DD-75340F607852}"/>
              </a:ext>
            </a:extLst>
          </p:cNvPr>
          <p:cNvSpPr txBox="1">
            <a:spLocks/>
          </p:cNvSpPr>
          <p:nvPr/>
        </p:nvSpPr>
        <p:spPr>
          <a:xfrm>
            <a:off x="1209632" y="0"/>
            <a:ext cx="6724736" cy="12907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pPr algn="ctr"/>
            <a:r>
              <a:rPr lang="en-GB" b="1"/>
              <a:t>Food Hygiene Quiz</a:t>
            </a:r>
            <a:endParaRPr lang="en-GB" b="1" dirty="0"/>
          </a:p>
        </p:txBody>
      </p:sp>
      <p:sp>
        <p:nvSpPr>
          <p:cNvPr id="5" name="Rectangle: Rounded Corners 4">
            <a:extLst>
              <a:ext uri="{FF2B5EF4-FFF2-40B4-BE49-F238E27FC236}">
                <a16:creationId xmlns:a16="http://schemas.microsoft.com/office/drawing/2014/main" id="{366F5D23-3E0B-4039-B426-5E8B1C2374F9}"/>
              </a:ext>
              <a:ext uri="{C183D7F6-B498-43B3-948B-1728B52AA6E4}">
                <adec:decorative xmlns:adec="http://schemas.microsoft.com/office/drawing/2017/decorative" val="1"/>
              </a:ext>
            </a:extLst>
          </p:cNvPr>
          <p:cNvSpPr/>
          <p:nvPr/>
        </p:nvSpPr>
        <p:spPr>
          <a:xfrm>
            <a:off x="471696" y="1562101"/>
            <a:ext cx="3795504" cy="4203282"/>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F7505B65-C9A5-4063-B86B-E714BAC505EE}"/>
              </a:ext>
            </a:extLst>
          </p:cNvPr>
          <p:cNvSpPr/>
          <p:nvPr/>
        </p:nvSpPr>
        <p:spPr>
          <a:xfrm>
            <a:off x="609600" y="1665624"/>
            <a:ext cx="3483873" cy="3985706"/>
          </a:xfrm>
          <a:prstGeom prst="rect">
            <a:avLst/>
          </a:prstGeom>
        </p:spPr>
        <p:txBody>
          <a:bodyPr wrap="square">
            <a:spAutoFit/>
          </a:bodyPr>
          <a:lstStyle/>
          <a:p>
            <a:pPr>
              <a:spcAft>
                <a:spcPts val="0"/>
              </a:spcAft>
            </a:pPr>
            <a:r>
              <a:rPr lang="en-GB" sz="2300" dirty="0">
                <a:solidFill>
                  <a:srgbClr val="000000"/>
                </a:solidFill>
                <a:latin typeface="Arial" panose="020B0604020202020204" pitchFamily="34" charset="0"/>
                <a:ea typeface="Calibri" panose="020F0502020204030204" pitchFamily="34" charset="0"/>
                <a:cs typeface="Arial" panose="020B0604020202020204" pitchFamily="34" charset="0"/>
              </a:rPr>
              <a:t>Refrigeration:</a:t>
            </a:r>
            <a:endParaRPr lang="en-GB" sz="2300" dirty="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2300" dirty="0">
                <a:solidFill>
                  <a:srgbClr val="000000"/>
                </a:solidFill>
                <a:latin typeface="Arial" panose="020B0604020202020204" pitchFamily="34" charset="0"/>
                <a:ea typeface="Calibri" panose="020F0502020204030204" pitchFamily="34" charset="0"/>
                <a:cs typeface="Arial" panose="020B0604020202020204" pitchFamily="34" charset="0"/>
              </a:rPr>
              <a:t>(2 points)</a:t>
            </a:r>
          </a:p>
          <a:p>
            <a:pPr>
              <a:spcAft>
                <a:spcPts val="0"/>
              </a:spcAft>
            </a:pPr>
            <a:endParaRPr lang="en-GB" sz="2300"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300" dirty="0">
                <a:solidFill>
                  <a:srgbClr val="000000"/>
                </a:solidFill>
                <a:latin typeface="Arial" panose="020B0604020202020204" pitchFamily="34" charset="0"/>
                <a:cs typeface="Arial" panose="020B0604020202020204" pitchFamily="34" charset="0"/>
              </a:rPr>
              <a:t>Kills all microbes</a:t>
            </a:r>
            <a:endParaRPr lang="en-GB" sz="23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300" dirty="0">
                <a:solidFill>
                  <a:srgbClr val="000000"/>
                </a:solidFill>
                <a:latin typeface="Arial" panose="020B0604020202020204" pitchFamily="34" charset="0"/>
                <a:cs typeface="Arial" panose="020B0604020202020204" pitchFamily="34" charset="0"/>
              </a:rPr>
              <a:t>Speeds up microbe growth</a:t>
            </a:r>
            <a:endParaRPr lang="en-GB" sz="23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300" dirty="0">
                <a:solidFill>
                  <a:srgbClr val="000000"/>
                </a:solidFill>
                <a:latin typeface="Arial" panose="020B0604020202020204" pitchFamily="34" charset="0"/>
                <a:cs typeface="Arial" panose="020B0604020202020204" pitchFamily="34" charset="0"/>
              </a:rPr>
              <a:t>Only stops microbes growing, it doesn’t kill them</a:t>
            </a:r>
            <a:endParaRPr lang="en-GB" sz="23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300" dirty="0">
                <a:solidFill>
                  <a:srgbClr val="000000"/>
                </a:solidFill>
                <a:latin typeface="Arial" panose="020B0604020202020204" pitchFamily="34" charset="0"/>
                <a:ea typeface="Calibri" panose="020F0502020204030204" pitchFamily="34" charset="0"/>
                <a:cs typeface="Arial" panose="020B0604020202020204" pitchFamily="34" charset="0"/>
              </a:rPr>
              <a:t>Should be set to 4°C or below</a:t>
            </a:r>
            <a:endParaRPr lang="en-GB" sz="2300" dirty="0">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C738C39E-96BD-48E0-9036-AF6E2A1BD630}"/>
              </a:ext>
              <a:ext uri="{C183D7F6-B498-43B3-948B-1728B52AA6E4}">
                <adec:decorative xmlns:adec="http://schemas.microsoft.com/office/drawing/2017/decorative" val="1"/>
              </a:ext>
            </a:extLst>
          </p:cNvPr>
          <p:cNvSpPr/>
          <p:nvPr/>
        </p:nvSpPr>
        <p:spPr>
          <a:xfrm>
            <a:off x="4738896" y="1562101"/>
            <a:ext cx="3795504" cy="4203282"/>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5BADD19-E877-4263-AC72-E68B7858B6FD}"/>
              </a:ext>
            </a:extLst>
          </p:cNvPr>
          <p:cNvSpPr/>
          <p:nvPr/>
        </p:nvSpPr>
        <p:spPr>
          <a:xfrm>
            <a:off x="4845948" y="1665624"/>
            <a:ext cx="3688452" cy="3877926"/>
          </a:xfrm>
          <a:prstGeom prst="rect">
            <a:avLst/>
          </a:prstGeom>
        </p:spPr>
        <p:txBody>
          <a:bodyPr wrap="square">
            <a:spAutoFit/>
          </a:bodyPr>
          <a:lstStyle/>
          <a:p>
            <a:pPr>
              <a:spcAft>
                <a:spcPts val="0"/>
              </a:spcAft>
            </a:pPr>
            <a:r>
              <a:rPr lang="en-GB" sz="2200" dirty="0">
                <a:solidFill>
                  <a:srgbClr val="000000"/>
                </a:solidFill>
                <a:latin typeface="Arial" panose="020B0604020202020204" pitchFamily="34" charset="0"/>
                <a:ea typeface="Calibri" panose="020F0502020204030204" pitchFamily="34" charset="0"/>
                <a:cs typeface="Arial" panose="020B0604020202020204" pitchFamily="34" charset="0"/>
              </a:rPr>
              <a:t>How can we prevent food poisoning? </a:t>
            </a:r>
            <a:endParaRPr lang="en-GB" sz="2200" dirty="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2200" dirty="0">
                <a:solidFill>
                  <a:srgbClr val="000000"/>
                </a:solidFill>
                <a:latin typeface="Arial" panose="020B0604020202020204" pitchFamily="34" charset="0"/>
                <a:ea typeface="Calibri" panose="020F0502020204030204" pitchFamily="34" charset="0"/>
                <a:cs typeface="Arial" panose="020B0604020202020204" pitchFamily="34" charset="0"/>
              </a:rPr>
              <a:t>(2 points)</a:t>
            </a:r>
          </a:p>
          <a:p>
            <a:pPr>
              <a:spcAft>
                <a:spcPts val="0"/>
              </a:spcAft>
            </a:pPr>
            <a:endParaRPr lang="en-GB" sz="2200"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200" dirty="0">
                <a:solidFill>
                  <a:srgbClr val="000000"/>
                </a:solidFill>
                <a:latin typeface="Arial" panose="020B0604020202020204" pitchFamily="34" charset="0"/>
                <a:cs typeface="Arial" panose="020B0604020202020204" pitchFamily="34" charset="0"/>
              </a:rPr>
              <a:t>Store raw meat/chicken in the fridge</a:t>
            </a:r>
            <a:endParaRPr lang="en-GB" sz="22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200" dirty="0">
                <a:solidFill>
                  <a:srgbClr val="000000"/>
                </a:solidFill>
                <a:latin typeface="Arial" panose="020B0604020202020204" pitchFamily="34" charset="0"/>
                <a:cs typeface="Arial" panose="020B0604020202020204" pitchFamily="34" charset="0"/>
              </a:rPr>
              <a:t>Cook meat/chicken thoroughly before we eat it</a:t>
            </a:r>
            <a:endParaRPr lang="en-GB" sz="22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200" dirty="0">
                <a:solidFill>
                  <a:srgbClr val="000000"/>
                </a:solidFill>
                <a:latin typeface="Arial" panose="020B0604020202020204" pitchFamily="34" charset="0"/>
                <a:cs typeface="Arial" panose="020B0604020202020204" pitchFamily="34" charset="0"/>
              </a:rPr>
              <a:t>By washing raw chicken</a:t>
            </a:r>
            <a:endParaRPr lang="en-GB" sz="22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200" dirty="0">
                <a:solidFill>
                  <a:srgbClr val="000000"/>
                </a:solidFill>
                <a:latin typeface="Arial" panose="020B0604020202020204" pitchFamily="34" charset="0"/>
                <a:cs typeface="Arial" panose="020B0604020202020204" pitchFamily="34" charset="0"/>
              </a:rPr>
              <a:t>Eating yoghurt</a:t>
            </a:r>
            <a:endParaRPr lang="en-GB" sz="2200" dirty="0">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6525EC9B-56EF-4857-BD32-7186D18D4273}"/>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1553312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17E6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CBE6E70-8D6B-46AA-868A-0419D38170A3}"/>
              </a:ext>
            </a:extLst>
          </p:cNvPr>
          <p:cNvSpPr txBox="1">
            <a:spLocks noGrp="1"/>
          </p:cNvSpPr>
          <p:nvPr>
            <p:ph type="title" idx="4294967295"/>
          </p:nvPr>
        </p:nvSpPr>
        <p:spPr>
          <a:xfrm>
            <a:off x="195263" y="2174081"/>
            <a:ext cx="8948737" cy="28527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600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5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Main Activity:</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5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Kitchen Check</a:t>
            </a:r>
          </a:p>
        </p:txBody>
      </p:sp>
      <p:sp>
        <p:nvSpPr>
          <p:cNvPr id="4" name="Footer Placeholder 3">
            <a:extLst>
              <a:ext uri="{FF2B5EF4-FFF2-40B4-BE49-F238E27FC236}">
                <a16:creationId xmlns:a16="http://schemas.microsoft.com/office/drawing/2014/main" id="{84A2E192-C8EB-4A37-A845-F34BE87BB950}"/>
              </a:ext>
            </a:extLst>
          </p:cNvPr>
          <p:cNvSpPr>
            <a:spLocks noGrp="1"/>
          </p:cNvSpPr>
          <p:nvPr>
            <p:ph type="ftr" sz="quarter" idx="11"/>
          </p:nvPr>
        </p:nvSpPr>
        <p:spPr/>
        <p:txBody>
          <a:bodyPr/>
          <a:lstStyle/>
          <a:p>
            <a:r>
              <a:rPr lang="en-GB" dirty="0"/>
              <a:t>e-Bug.eu</a:t>
            </a:r>
          </a:p>
        </p:txBody>
      </p:sp>
    </p:spTree>
    <p:extLst>
      <p:ext uri="{BB962C8B-B14F-4D97-AF65-F5344CB8AC3E}">
        <p14:creationId xmlns:p14="http://schemas.microsoft.com/office/powerpoint/2010/main" val="34105168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84822E-CC41-4513-BE5B-BA1F7A554B33}"/>
              </a:ext>
              <a:ext uri="{C183D7F6-B498-43B3-948B-1728B52AA6E4}">
                <adec:decorative xmlns:adec="http://schemas.microsoft.com/office/drawing/2017/decorative" val="0"/>
              </a:ext>
            </a:extLst>
          </p:cNvPr>
          <p:cNvSpPr>
            <a:spLocks noGrp="1"/>
          </p:cNvSpPr>
          <p:nvPr>
            <p:ph type="title"/>
          </p:nvPr>
        </p:nvSpPr>
        <p:spPr>
          <a:xfrm>
            <a:off x="1209632" y="-1182024"/>
            <a:ext cx="6724736" cy="1290798"/>
          </a:xfrm>
        </p:spPr>
        <p:txBody>
          <a:bodyPr>
            <a:normAutofit/>
          </a:bodyPr>
          <a:lstStyle/>
          <a:p>
            <a:pPr algn="ctr"/>
            <a:r>
              <a:rPr lang="en-GB" b="1" dirty="0"/>
              <a:t>Food Hygiene Quiz 4</a:t>
            </a:r>
          </a:p>
        </p:txBody>
      </p:sp>
      <p:sp>
        <p:nvSpPr>
          <p:cNvPr id="12" name="Title 1">
            <a:extLst>
              <a:ext uri="{FF2B5EF4-FFF2-40B4-BE49-F238E27FC236}">
                <a16:creationId xmlns:a16="http://schemas.microsoft.com/office/drawing/2014/main" id="{A53CC6BB-654F-4778-9CF0-6D703B26BD44}"/>
              </a:ext>
            </a:extLst>
          </p:cNvPr>
          <p:cNvSpPr txBox="1">
            <a:spLocks/>
          </p:cNvSpPr>
          <p:nvPr/>
        </p:nvSpPr>
        <p:spPr>
          <a:xfrm>
            <a:off x="1209632" y="0"/>
            <a:ext cx="6724736" cy="12907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pPr algn="ctr"/>
            <a:r>
              <a:rPr lang="en-GB" b="1"/>
              <a:t>Food Hygiene Quiz</a:t>
            </a:r>
            <a:endParaRPr lang="en-GB" b="1" dirty="0"/>
          </a:p>
        </p:txBody>
      </p:sp>
      <p:sp>
        <p:nvSpPr>
          <p:cNvPr id="5" name="Rectangle: Rounded Corners 4">
            <a:extLst>
              <a:ext uri="{FF2B5EF4-FFF2-40B4-BE49-F238E27FC236}">
                <a16:creationId xmlns:a16="http://schemas.microsoft.com/office/drawing/2014/main" id="{D0A33A94-CA25-4B6B-A31D-2844F4404823}"/>
              </a:ext>
              <a:ext uri="{C183D7F6-B498-43B3-948B-1728B52AA6E4}">
                <adec:decorative xmlns:adec="http://schemas.microsoft.com/office/drawing/2017/decorative" val="1"/>
              </a:ext>
            </a:extLst>
          </p:cNvPr>
          <p:cNvSpPr/>
          <p:nvPr/>
        </p:nvSpPr>
        <p:spPr>
          <a:xfrm>
            <a:off x="735910" y="1762124"/>
            <a:ext cx="7672179" cy="3974683"/>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13" descr="Match the terms with their definitions:&#10;(3 points)&#10;">
            <a:extLst>
              <a:ext uri="{FF2B5EF4-FFF2-40B4-BE49-F238E27FC236}">
                <a16:creationId xmlns:a16="http://schemas.microsoft.com/office/drawing/2014/main" id="{A1DD383B-B2A0-4F52-818A-5D2E0919913B}"/>
              </a:ext>
            </a:extLst>
          </p:cNvPr>
          <p:cNvSpPr txBox="1"/>
          <p:nvPr/>
        </p:nvSpPr>
        <p:spPr>
          <a:xfrm>
            <a:off x="1003355" y="2005592"/>
            <a:ext cx="5299710" cy="707886"/>
          </a:xfrm>
          <a:prstGeom prst="rect">
            <a:avLst/>
          </a:prstGeom>
          <a:noFill/>
        </p:spPr>
        <p:txBody>
          <a:bodyPr wrap="square" rtlCol="0">
            <a:spAutoFit/>
          </a:bodyPr>
          <a:lstStyle/>
          <a:p>
            <a:pPr>
              <a:spcAft>
                <a:spcPts val="0"/>
              </a:spcAft>
            </a:pPr>
            <a:r>
              <a:rPr lang="en-GB" sz="20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Match the terms with their definitions:</a:t>
            </a:r>
            <a:endParaRPr lang="en-GB" sz="20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20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(3 points)</a:t>
            </a:r>
            <a:endParaRPr lang="en-GB" sz="2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Rounded Corners 6" descr="Best before&#10;">
            <a:extLst>
              <a:ext uri="{FF2B5EF4-FFF2-40B4-BE49-F238E27FC236}">
                <a16:creationId xmlns:a16="http://schemas.microsoft.com/office/drawing/2014/main" id="{9DCEBE0D-7E11-4B9C-A1BE-89B525349544}"/>
              </a:ext>
            </a:extLst>
          </p:cNvPr>
          <p:cNvSpPr/>
          <p:nvPr/>
        </p:nvSpPr>
        <p:spPr>
          <a:xfrm>
            <a:off x="1000710" y="3081020"/>
            <a:ext cx="1715519" cy="395605"/>
          </a:xfrm>
          <a:prstGeom prst="roundRect">
            <a:avLst/>
          </a:prstGeom>
          <a:solidFill>
            <a:srgbClr val="99D5C7"/>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GB" sz="20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Best before</a:t>
            </a:r>
            <a:endParaRPr lang="en-GB" sz="2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9" name="Rectangle: Rounded Corners 8" descr="Food spoilage&#10;">
            <a:extLst>
              <a:ext uri="{FF2B5EF4-FFF2-40B4-BE49-F238E27FC236}">
                <a16:creationId xmlns:a16="http://schemas.microsoft.com/office/drawing/2014/main" id="{5FAFB151-35A0-4AF3-829D-3257B574F86C}"/>
              </a:ext>
            </a:extLst>
          </p:cNvPr>
          <p:cNvSpPr/>
          <p:nvPr/>
        </p:nvSpPr>
        <p:spPr>
          <a:xfrm>
            <a:off x="974291" y="3945991"/>
            <a:ext cx="1848870" cy="395605"/>
          </a:xfrm>
          <a:prstGeom prst="roundRect">
            <a:avLst/>
          </a:prstGeom>
          <a:solidFill>
            <a:srgbClr val="99D5C7"/>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GB" sz="20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Food spoilage</a:t>
            </a:r>
            <a:endParaRPr lang="en-GB" sz="2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8" name="Rectangle: Rounded Corners 7" descr="Use by&#10;">
            <a:extLst>
              <a:ext uri="{FF2B5EF4-FFF2-40B4-BE49-F238E27FC236}">
                <a16:creationId xmlns:a16="http://schemas.microsoft.com/office/drawing/2014/main" id="{204F5D70-7638-4E1B-BE01-B04C92CDA823}"/>
              </a:ext>
            </a:extLst>
          </p:cNvPr>
          <p:cNvSpPr/>
          <p:nvPr/>
        </p:nvSpPr>
        <p:spPr>
          <a:xfrm>
            <a:off x="1161557" y="4795521"/>
            <a:ext cx="1393825" cy="395605"/>
          </a:xfrm>
          <a:prstGeom prst="roundRect">
            <a:avLst/>
          </a:prstGeom>
          <a:solidFill>
            <a:srgbClr val="99D5C7"/>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GB" sz="2000" kern="1200">
                <a:solidFill>
                  <a:srgbClr val="000000"/>
                </a:solidFill>
                <a:effectLst/>
                <a:latin typeface="Arial" panose="020B0604020202020204" pitchFamily="34" charset="0"/>
                <a:ea typeface="Calibri" panose="020F0502020204030204" pitchFamily="34" charset="0"/>
                <a:cs typeface="Arial" panose="020B0604020202020204" pitchFamily="34" charset="0"/>
              </a:rPr>
              <a:t>Use by</a:t>
            </a:r>
            <a:endParaRPr lang="en-GB" sz="20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0" name="TextBox 14" descr="The deterioration of colour, texture and flavour of food&#10;&#10;The food is safe to eat after this date, but may no longer be at its best quality&#10;&#10;Food is safe to eat up until this date, but should not be eaten after it&#10;">
            <a:extLst>
              <a:ext uri="{FF2B5EF4-FFF2-40B4-BE49-F238E27FC236}">
                <a16:creationId xmlns:a16="http://schemas.microsoft.com/office/drawing/2014/main" id="{94AF7939-8600-4EFF-A211-BD3C778DF8B2}"/>
              </a:ext>
            </a:extLst>
          </p:cNvPr>
          <p:cNvSpPr txBox="1"/>
          <p:nvPr/>
        </p:nvSpPr>
        <p:spPr>
          <a:xfrm>
            <a:off x="2981029" y="2956946"/>
            <a:ext cx="5339146" cy="2431435"/>
          </a:xfrm>
          <a:prstGeom prst="rect">
            <a:avLst/>
          </a:prstGeom>
          <a:noFill/>
        </p:spPr>
        <p:txBody>
          <a:bodyPr wrap="square" rtlCol="0">
            <a:spAutoFit/>
          </a:bodyPr>
          <a:lstStyle/>
          <a:p>
            <a:pPr algn="just">
              <a:spcAft>
                <a:spcPts val="0"/>
              </a:spcAft>
            </a:pPr>
            <a:r>
              <a:rPr lang="en-GB" sz="19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deterioration of colour, texture and flavour of food</a:t>
            </a:r>
          </a:p>
          <a:p>
            <a:pPr algn="just">
              <a:spcAft>
                <a:spcPts val="0"/>
              </a:spcAft>
            </a:pPr>
            <a:endParaRPr lang="en-GB" sz="1900" dirty="0">
              <a:effectLst/>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r>
              <a:rPr lang="en-GB" sz="19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food is safe to eat after this date, but may no longer be at its best quality</a:t>
            </a:r>
          </a:p>
          <a:p>
            <a:pPr algn="just">
              <a:spcAft>
                <a:spcPts val="0"/>
              </a:spcAft>
            </a:pPr>
            <a:endParaRPr lang="en-GB" sz="1900" dirty="0">
              <a:effectLst/>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r>
              <a:rPr lang="en-GB" sz="19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Food is safe to eat up until this date, but should not be eaten after it</a:t>
            </a:r>
            <a:endParaRPr lang="en-GB" sz="19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3" name="Footer Placeholder 2">
            <a:extLst>
              <a:ext uri="{FF2B5EF4-FFF2-40B4-BE49-F238E27FC236}">
                <a16:creationId xmlns:a16="http://schemas.microsoft.com/office/drawing/2014/main" id="{B0029C4C-C3AD-4AF5-99D1-9ED7A403C2CD}"/>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81744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4FA514-9F07-45FE-BFF9-BBBC4DBFD341}"/>
              </a:ext>
              <a:ext uri="{C183D7F6-B498-43B3-948B-1728B52AA6E4}">
                <adec:decorative xmlns:adec="http://schemas.microsoft.com/office/drawing/2017/decorative" val="0"/>
              </a:ext>
            </a:extLst>
          </p:cNvPr>
          <p:cNvSpPr>
            <a:spLocks noGrp="1"/>
          </p:cNvSpPr>
          <p:nvPr>
            <p:ph type="title"/>
          </p:nvPr>
        </p:nvSpPr>
        <p:spPr>
          <a:xfrm>
            <a:off x="1209632" y="-1170873"/>
            <a:ext cx="6724736" cy="1290798"/>
          </a:xfrm>
        </p:spPr>
        <p:txBody>
          <a:bodyPr>
            <a:normAutofit/>
          </a:bodyPr>
          <a:lstStyle/>
          <a:p>
            <a:pPr algn="ctr"/>
            <a:r>
              <a:rPr lang="en-GB" b="1" dirty="0"/>
              <a:t>Food Hygiene Quiz 5</a:t>
            </a:r>
          </a:p>
        </p:txBody>
      </p:sp>
      <p:sp>
        <p:nvSpPr>
          <p:cNvPr id="13" name="Title 1">
            <a:extLst>
              <a:ext uri="{FF2B5EF4-FFF2-40B4-BE49-F238E27FC236}">
                <a16:creationId xmlns:a16="http://schemas.microsoft.com/office/drawing/2014/main" id="{93573E74-C50F-4C31-A8C3-D8D6C39D976A}"/>
              </a:ext>
            </a:extLst>
          </p:cNvPr>
          <p:cNvSpPr txBox="1">
            <a:spLocks/>
          </p:cNvSpPr>
          <p:nvPr/>
        </p:nvSpPr>
        <p:spPr>
          <a:xfrm>
            <a:off x="1209632" y="0"/>
            <a:ext cx="6724736" cy="12907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pPr algn="ctr"/>
            <a:r>
              <a:rPr lang="en-GB" b="1"/>
              <a:t>Food Hygiene Quiz</a:t>
            </a:r>
            <a:endParaRPr lang="en-GB" b="1" dirty="0"/>
          </a:p>
        </p:txBody>
      </p:sp>
      <p:sp>
        <p:nvSpPr>
          <p:cNvPr id="6" name="Rectangle: Rounded Corners 5">
            <a:extLst>
              <a:ext uri="{FF2B5EF4-FFF2-40B4-BE49-F238E27FC236}">
                <a16:creationId xmlns:a16="http://schemas.microsoft.com/office/drawing/2014/main" id="{2981FDF9-2B17-4FD1-A44D-3EA16CD54B15}"/>
              </a:ext>
              <a:ext uri="{C183D7F6-B498-43B3-948B-1728B52AA6E4}">
                <adec:decorative xmlns:adec="http://schemas.microsoft.com/office/drawing/2017/decorative" val="1"/>
              </a:ext>
            </a:extLst>
          </p:cNvPr>
          <p:cNvSpPr/>
          <p:nvPr/>
        </p:nvSpPr>
        <p:spPr>
          <a:xfrm>
            <a:off x="471696" y="1562101"/>
            <a:ext cx="3795504" cy="4203282"/>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77B607B-8D5C-464E-B2CF-0398E38B7A45}"/>
              </a:ext>
            </a:extLst>
          </p:cNvPr>
          <p:cNvSpPr/>
          <p:nvPr/>
        </p:nvSpPr>
        <p:spPr>
          <a:xfrm>
            <a:off x="521598" y="1637764"/>
            <a:ext cx="3795504" cy="4093428"/>
          </a:xfrm>
          <a:prstGeom prst="rect">
            <a:avLst/>
          </a:prstGeom>
        </p:spPr>
        <p:txBody>
          <a:bodyPr wrap="square">
            <a:spAutoFit/>
          </a:bodyPr>
          <a:lstStyle/>
          <a:p>
            <a:pPr>
              <a:spcAft>
                <a:spcPts val="0"/>
              </a:spcAft>
            </a:pPr>
            <a:r>
              <a:rPr lang="en-GB" sz="2000" dirty="0">
                <a:solidFill>
                  <a:srgbClr val="000000"/>
                </a:solidFill>
                <a:latin typeface="Arial" panose="020B0604020202020204" pitchFamily="34" charset="0"/>
                <a:ea typeface="Calibri" panose="020F0502020204030204" pitchFamily="34" charset="0"/>
                <a:cs typeface="Arial" panose="020B0604020202020204" pitchFamily="34" charset="0"/>
              </a:rPr>
              <a:t>Which of the following is not one of the four key ways you can prevent</a:t>
            </a:r>
            <a:r>
              <a:rPr lang="en-GB" sz="2000" dirty="0">
                <a:latin typeface="Arial" panose="020B0604020202020204" pitchFamily="34" charset="0"/>
                <a:ea typeface="Calibri" panose="020F0502020204030204" pitchFamily="34" charset="0"/>
                <a:cs typeface="Times New Roman" panose="02020603050405020304" pitchFamily="18" charset="0"/>
              </a:rPr>
              <a:t> </a:t>
            </a:r>
            <a:r>
              <a:rPr lang="en-GB" sz="2000" dirty="0">
                <a:solidFill>
                  <a:srgbClr val="000000"/>
                </a:solidFill>
                <a:latin typeface="Arial" panose="020B0604020202020204" pitchFamily="34" charset="0"/>
                <a:ea typeface="Calibri" panose="020F0502020204030204" pitchFamily="34" charset="0"/>
                <a:cs typeface="Arial" panose="020B0604020202020204" pitchFamily="34" charset="0"/>
              </a:rPr>
              <a:t>food poisoning? </a:t>
            </a:r>
            <a:endParaRPr lang="en-GB" sz="20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2000" dirty="0">
                <a:solidFill>
                  <a:srgbClr val="000000"/>
                </a:solidFill>
                <a:latin typeface="Arial" panose="020B0604020202020204" pitchFamily="34" charset="0"/>
                <a:ea typeface="Calibri" panose="020F0502020204030204" pitchFamily="34" charset="0"/>
                <a:cs typeface="Arial" panose="020B0604020202020204" pitchFamily="34" charset="0"/>
              </a:rPr>
              <a:t>(1 point)</a:t>
            </a:r>
          </a:p>
          <a:p>
            <a:pPr>
              <a:spcAft>
                <a:spcPts val="0"/>
              </a:spcAft>
            </a:pPr>
            <a:endParaRPr lang="en-GB" sz="20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spcAft>
                <a:spcPts val="0"/>
              </a:spcAft>
              <a:buFont typeface="Wingdings" panose="05000000000000000000" pitchFamily="2" charset="2"/>
              <a:buChar char=""/>
              <a:tabLst>
                <a:tab pos="457200" algn="l"/>
              </a:tabLst>
            </a:pPr>
            <a:r>
              <a:rPr lang="en-GB" sz="2000" dirty="0">
                <a:solidFill>
                  <a:srgbClr val="000000"/>
                </a:solidFill>
                <a:cs typeface="Arial" panose="020B0604020202020204" pitchFamily="34" charset="0"/>
              </a:rPr>
              <a:t>Cleaning during food preparation</a:t>
            </a:r>
            <a:endParaRPr lang="en-GB" sz="2000" dirty="0"/>
          </a:p>
          <a:p>
            <a:pPr marL="342900" lvl="0" indent="-342900">
              <a:spcAft>
                <a:spcPts val="0"/>
              </a:spcAft>
              <a:buFont typeface="Wingdings" panose="05000000000000000000" pitchFamily="2" charset="2"/>
              <a:buChar char=""/>
              <a:tabLst>
                <a:tab pos="457200" algn="l"/>
              </a:tabLst>
            </a:pPr>
            <a:r>
              <a:rPr lang="en-GB" sz="2000" dirty="0">
                <a:solidFill>
                  <a:srgbClr val="000000"/>
                </a:solidFill>
                <a:cs typeface="Arial" panose="020B0604020202020204" pitchFamily="34" charset="0"/>
              </a:rPr>
              <a:t>Cooking food thoroughly</a:t>
            </a:r>
            <a:endParaRPr lang="en-GB" sz="2000" dirty="0"/>
          </a:p>
          <a:p>
            <a:pPr marL="342900" lvl="0" indent="-342900">
              <a:spcAft>
                <a:spcPts val="0"/>
              </a:spcAft>
              <a:buFont typeface="Wingdings" panose="05000000000000000000" pitchFamily="2" charset="2"/>
              <a:buChar char=""/>
              <a:tabLst>
                <a:tab pos="457200" algn="l"/>
              </a:tabLst>
            </a:pPr>
            <a:r>
              <a:rPr lang="en-GB" sz="2000" dirty="0">
                <a:solidFill>
                  <a:srgbClr val="000000"/>
                </a:solidFill>
                <a:cs typeface="Arial" panose="020B0604020202020204" pitchFamily="34" charset="0"/>
              </a:rPr>
              <a:t>Using the same chopping board</a:t>
            </a:r>
            <a:r>
              <a:rPr lang="en-GB" sz="2000" dirty="0"/>
              <a:t> </a:t>
            </a:r>
            <a:r>
              <a:rPr lang="en-GB" sz="2000" dirty="0">
                <a:solidFill>
                  <a:srgbClr val="000000"/>
                </a:solidFill>
                <a:cs typeface="Arial" panose="020B0604020202020204" pitchFamily="34" charset="0"/>
              </a:rPr>
              <a:t>and utensils during food preparation</a:t>
            </a:r>
            <a:endParaRPr lang="en-GB" sz="2000" dirty="0"/>
          </a:p>
          <a:p>
            <a:pPr marL="342900" lvl="0" indent="-342900">
              <a:spcAft>
                <a:spcPts val="0"/>
              </a:spcAft>
              <a:buFont typeface="Wingdings" panose="05000000000000000000" pitchFamily="2" charset="2"/>
              <a:buChar char=""/>
              <a:tabLst>
                <a:tab pos="457200" algn="l"/>
              </a:tabLst>
            </a:pPr>
            <a:r>
              <a:rPr lang="en-GB" sz="2000" dirty="0">
                <a:solidFill>
                  <a:srgbClr val="000000"/>
                </a:solidFill>
                <a:cs typeface="Arial" panose="020B0604020202020204" pitchFamily="34" charset="0"/>
              </a:rPr>
              <a:t>Storing food correctly in refrigerators at ≤4°C</a:t>
            </a:r>
            <a:endParaRPr lang="en-GB" sz="2000" dirty="0"/>
          </a:p>
        </p:txBody>
      </p:sp>
      <p:sp>
        <p:nvSpPr>
          <p:cNvPr id="7" name="Rectangle: Rounded Corners 6">
            <a:extLst>
              <a:ext uri="{FF2B5EF4-FFF2-40B4-BE49-F238E27FC236}">
                <a16:creationId xmlns:a16="http://schemas.microsoft.com/office/drawing/2014/main" id="{56851B0F-AE98-484D-8D9A-E6E2B623B13C}"/>
              </a:ext>
              <a:ext uri="{C183D7F6-B498-43B3-948B-1728B52AA6E4}">
                <adec:decorative xmlns:adec="http://schemas.microsoft.com/office/drawing/2017/decorative" val="1"/>
              </a:ext>
            </a:extLst>
          </p:cNvPr>
          <p:cNvSpPr/>
          <p:nvPr/>
        </p:nvSpPr>
        <p:spPr>
          <a:xfrm>
            <a:off x="4738896" y="1562101"/>
            <a:ext cx="3795504" cy="4203282"/>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65CD6977-A4D2-4CE3-849A-774BF060132E}"/>
              </a:ext>
            </a:extLst>
          </p:cNvPr>
          <p:cNvSpPr/>
          <p:nvPr/>
        </p:nvSpPr>
        <p:spPr>
          <a:xfrm>
            <a:off x="4845948" y="1739659"/>
            <a:ext cx="3581400" cy="3693319"/>
          </a:xfrm>
          <a:prstGeom prst="rect">
            <a:avLst/>
          </a:prstGeom>
        </p:spPr>
        <p:txBody>
          <a:bodyPr wrap="square">
            <a:spAutoFit/>
          </a:bodyPr>
          <a:lstStyle/>
          <a:p>
            <a:pPr>
              <a:spcAft>
                <a:spcPts val="0"/>
              </a:spcAft>
            </a:pP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What infections can you get from poor hand washing?</a:t>
            </a:r>
          </a:p>
          <a:p>
            <a:pPr>
              <a:spcAft>
                <a:spcPts val="0"/>
              </a:spcAft>
            </a:pP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(1 point)</a:t>
            </a:r>
          </a:p>
          <a:p>
            <a:pPr>
              <a:spcAft>
                <a:spcPts val="0"/>
              </a:spcAft>
            </a:pPr>
            <a:endParaRPr lang="en-GB" sz="26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spcAft>
                <a:spcPts val="0"/>
              </a:spcAft>
              <a:buFont typeface="Wingdings" panose="05000000000000000000" pitchFamily="2" charset="2"/>
              <a:buChar char=""/>
              <a:tabLst>
                <a:tab pos="457200" algn="l"/>
              </a:tabLst>
            </a:pPr>
            <a:r>
              <a:rPr lang="en-GB" sz="2600" dirty="0">
                <a:solidFill>
                  <a:srgbClr val="000000"/>
                </a:solidFill>
                <a:cs typeface="Arial" panose="020B0604020202020204" pitchFamily="34" charset="0"/>
              </a:rPr>
              <a:t>Salmonella</a:t>
            </a:r>
            <a:endParaRPr lang="en-GB" sz="2600" dirty="0"/>
          </a:p>
          <a:p>
            <a:pPr marL="342900" lvl="0" indent="-342900">
              <a:spcAft>
                <a:spcPts val="0"/>
              </a:spcAft>
              <a:buFont typeface="Wingdings" panose="05000000000000000000" pitchFamily="2" charset="2"/>
              <a:buChar char=""/>
              <a:tabLst>
                <a:tab pos="457200" algn="l"/>
              </a:tabLst>
            </a:pPr>
            <a:r>
              <a:rPr lang="en-GB" sz="2600" dirty="0">
                <a:solidFill>
                  <a:srgbClr val="000000"/>
                </a:solidFill>
                <a:cs typeface="Arial" panose="020B0604020202020204" pitchFamily="34" charset="0"/>
              </a:rPr>
              <a:t>Cold and flu</a:t>
            </a:r>
            <a:endParaRPr lang="en-GB" sz="2600" dirty="0"/>
          </a:p>
          <a:p>
            <a:pPr marL="342900" lvl="0" indent="-342900">
              <a:spcAft>
                <a:spcPts val="0"/>
              </a:spcAft>
              <a:buFont typeface="Wingdings" panose="05000000000000000000" pitchFamily="2" charset="2"/>
              <a:buChar char=""/>
              <a:tabLst>
                <a:tab pos="457200" algn="l"/>
              </a:tabLst>
            </a:pPr>
            <a:r>
              <a:rPr lang="en-GB" sz="2600" dirty="0">
                <a:solidFill>
                  <a:srgbClr val="000000"/>
                </a:solidFill>
                <a:cs typeface="Arial" panose="020B0604020202020204" pitchFamily="34" charset="0"/>
              </a:rPr>
              <a:t>Diarrhoea</a:t>
            </a:r>
            <a:endParaRPr lang="en-GB" sz="2600" dirty="0"/>
          </a:p>
          <a:p>
            <a:pPr marL="342900" lvl="0" indent="-342900">
              <a:spcAft>
                <a:spcPts val="0"/>
              </a:spcAft>
              <a:buFont typeface="Wingdings" panose="05000000000000000000" pitchFamily="2" charset="2"/>
              <a:buChar char=""/>
              <a:tabLst>
                <a:tab pos="457200" algn="l"/>
              </a:tabLst>
            </a:pPr>
            <a:r>
              <a:rPr lang="en-GB" sz="2600" dirty="0">
                <a:solidFill>
                  <a:srgbClr val="000000"/>
                </a:solidFill>
                <a:cs typeface="Arial" panose="020B0604020202020204" pitchFamily="34" charset="0"/>
              </a:rPr>
              <a:t>All of the above</a:t>
            </a:r>
            <a:endParaRPr lang="en-GB" sz="2600" dirty="0"/>
          </a:p>
        </p:txBody>
      </p:sp>
      <p:sp>
        <p:nvSpPr>
          <p:cNvPr id="3" name="Footer Placeholder 2">
            <a:extLst>
              <a:ext uri="{FF2B5EF4-FFF2-40B4-BE49-F238E27FC236}">
                <a16:creationId xmlns:a16="http://schemas.microsoft.com/office/drawing/2014/main" id="{2FC9FE80-A410-45F0-AFFE-6C9EA3227B7F}"/>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10192459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B71D0C-5D56-456F-AB42-E251F244E0C3}"/>
              </a:ext>
              <a:ext uri="{C183D7F6-B498-43B3-948B-1728B52AA6E4}">
                <adec:decorative xmlns:adec="http://schemas.microsoft.com/office/drawing/2017/decorative" val="0"/>
              </a:ext>
            </a:extLst>
          </p:cNvPr>
          <p:cNvSpPr>
            <a:spLocks noGrp="1"/>
          </p:cNvSpPr>
          <p:nvPr>
            <p:ph type="title"/>
          </p:nvPr>
        </p:nvSpPr>
        <p:spPr>
          <a:xfrm>
            <a:off x="0" y="-1137422"/>
            <a:ext cx="9124950" cy="1290798"/>
          </a:xfrm>
        </p:spPr>
        <p:txBody>
          <a:bodyPr>
            <a:normAutofit/>
          </a:bodyPr>
          <a:lstStyle/>
          <a:p>
            <a:pPr algn="ctr"/>
            <a:r>
              <a:rPr lang="en-GB" sz="3500" b="1" dirty="0"/>
              <a:t>Food Hygiene Quiz 1 - Answers</a:t>
            </a:r>
          </a:p>
        </p:txBody>
      </p:sp>
      <p:sp>
        <p:nvSpPr>
          <p:cNvPr id="16" name="Title 1">
            <a:extLst>
              <a:ext uri="{FF2B5EF4-FFF2-40B4-BE49-F238E27FC236}">
                <a16:creationId xmlns:a16="http://schemas.microsoft.com/office/drawing/2014/main" id="{063278F0-2532-4CC0-A667-908A8C1ABB7A}"/>
              </a:ext>
            </a:extLst>
          </p:cNvPr>
          <p:cNvSpPr txBox="1">
            <a:spLocks/>
          </p:cNvSpPr>
          <p:nvPr/>
        </p:nvSpPr>
        <p:spPr>
          <a:xfrm>
            <a:off x="0" y="0"/>
            <a:ext cx="9124950" cy="12907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pPr algn="ctr"/>
            <a:r>
              <a:rPr lang="en-GB" sz="3500" b="1"/>
              <a:t>Food Hygiene Quiz - Answers</a:t>
            </a:r>
            <a:endParaRPr lang="en-GB" sz="3500" b="1" dirty="0"/>
          </a:p>
        </p:txBody>
      </p:sp>
      <p:sp>
        <p:nvSpPr>
          <p:cNvPr id="24" name="Rectangle: Rounded Corners 23">
            <a:extLst>
              <a:ext uri="{FF2B5EF4-FFF2-40B4-BE49-F238E27FC236}">
                <a16:creationId xmlns:a16="http://schemas.microsoft.com/office/drawing/2014/main" id="{BDCD14E9-2542-46DD-B352-F72EFB4A92F8}"/>
              </a:ext>
              <a:ext uri="{C183D7F6-B498-43B3-948B-1728B52AA6E4}">
                <adec:decorative xmlns:adec="http://schemas.microsoft.com/office/drawing/2017/decorative" val="1"/>
              </a:ext>
            </a:extLst>
          </p:cNvPr>
          <p:cNvSpPr/>
          <p:nvPr/>
        </p:nvSpPr>
        <p:spPr>
          <a:xfrm>
            <a:off x="521598" y="1636901"/>
            <a:ext cx="3795504" cy="4203282"/>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F19D2449-952B-44EF-982A-09FDC08F4952}"/>
              </a:ext>
            </a:extLst>
          </p:cNvPr>
          <p:cNvSpPr/>
          <p:nvPr/>
        </p:nvSpPr>
        <p:spPr>
          <a:xfrm>
            <a:off x="621402" y="1956566"/>
            <a:ext cx="3695700" cy="3293209"/>
          </a:xfrm>
          <a:prstGeom prst="rect">
            <a:avLst/>
          </a:prstGeom>
        </p:spPr>
        <p:txBody>
          <a:bodyPr wrap="square">
            <a:spAutoFit/>
          </a:bodyPr>
          <a:lstStyle/>
          <a:p>
            <a:pPr>
              <a:spcAft>
                <a:spcPts val="0"/>
              </a:spcAft>
            </a:pP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Harmful microbes can commonly be found on: </a:t>
            </a:r>
            <a:endParaRPr lang="en-GB" sz="2600" dirty="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(3 points)</a:t>
            </a:r>
          </a:p>
          <a:p>
            <a:pPr>
              <a:spcAft>
                <a:spcPts val="0"/>
              </a:spcAft>
            </a:pPr>
            <a:endParaRPr lang="en-GB" sz="2600"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600" dirty="0">
                <a:solidFill>
                  <a:srgbClr val="000000"/>
                </a:solidFill>
                <a:latin typeface="Arial" panose="020B0604020202020204" pitchFamily="34" charset="0"/>
                <a:cs typeface="Arial" panose="020B0604020202020204" pitchFamily="34" charset="0"/>
              </a:rPr>
              <a:t>Raw meat</a:t>
            </a:r>
            <a:endParaRPr lang="en-GB" sz="26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600" dirty="0">
                <a:solidFill>
                  <a:srgbClr val="000000"/>
                </a:solidFill>
                <a:latin typeface="Arial" panose="020B0604020202020204" pitchFamily="34" charset="0"/>
                <a:cs typeface="Arial" panose="020B0604020202020204" pitchFamily="34" charset="0"/>
              </a:rPr>
              <a:t>Raw fish</a:t>
            </a:r>
            <a:endParaRPr lang="en-GB" sz="26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600" dirty="0">
                <a:solidFill>
                  <a:srgbClr val="000000"/>
                </a:solidFill>
                <a:latin typeface="Arial" panose="020B0604020202020204" pitchFamily="34" charset="0"/>
                <a:cs typeface="Arial" panose="020B0604020202020204" pitchFamily="34" charset="0"/>
              </a:rPr>
              <a:t>Fruit and vegetables</a:t>
            </a:r>
            <a:endParaRPr lang="en-GB" sz="26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Yoghurt</a:t>
            </a:r>
            <a:endParaRPr lang="en-GB" sz="2600"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A3C26D2A-E53B-4FC1-BEAA-53D70B1DDAA1}"/>
              </a:ext>
            </a:extLst>
          </p:cNvPr>
          <p:cNvSpPr txBox="1"/>
          <p:nvPr/>
        </p:nvSpPr>
        <p:spPr>
          <a:xfrm>
            <a:off x="621402" y="3489343"/>
            <a:ext cx="790575" cy="553998"/>
          </a:xfrm>
          <a:prstGeom prst="rect">
            <a:avLst/>
          </a:prstGeom>
          <a:noFill/>
        </p:spPr>
        <p:txBody>
          <a:bodyPr wrap="square" rtlCol="0">
            <a:spAutoFit/>
          </a:bodyPr>
          <a:lstStyle/>
          <a:p>
            <a:r>
              <a:rPr lang="en-GB" sz="3000" b="1" dirty="0">
                <a:solidFill>
                  <a:srgbClr val="117E62"/>
                </a:solidFill>
                <a:latin typeface="Arial" panose="020B0604020202020204" pitchFamily="34" charset="0"/>
                <a:cs typeface="Arial" panose="020B0604020202020204" pitchFamily="34" charset="0"/>
                <a:sym typeface="Wingdings" panose="05000000000000000000" pitchFamily="2" charset="2"/>
              </a:rPr>
              <a:t></a:t>
            </a:r>
            <a:endParaRPr lang="en-GB" sz="3000" b="1" dirty="0">
              <a:solidFill>
                <a:srgbClr val="117E62"/>
              </a:solidFill>
            </a:endParaRPr>
          </a:p>
        </p:txBody>
      </p:sp>
      <p:sp>
        <p:nvSpPr>
          <p:cNvPr id="29" name="TextBox 28">
            <a:extLst>
              <a:ext uri="{FF2B5EF4-FFF2-40B4-BE49-F238E27FC236}">
                <a16:creationId xmlns:a16="http://schemas.microsoft.com/office/drawing/2014/main" id="{306DA53F-9E49-4A14-8000-D8E64083EEF5}"/>
              </a:ext>
            </a:extLst>
          </p:cNvPr>
          <p:cNvSpPr txBox="1"/>
          <p:nvPr/>
        </p:nvSpPr>
        <p:spPr>
          <a:xfrm>
            <a:off x="647491" y="3875324"/>
            <a:ext cx="790575" cy="553998"/>
          </a:xfrm>
          <a:prstGeom prst="rect">
            <a:avLst/>
          </a:prstGeom>
          <a:noFill/>
        </p:spPr>
        <p:txBody>
          <a:bodyPr wrap="square" rtlCol="0">
            <a:spAutoFit/>
          </a:bodyPr>
          <a:lstStyle/>
          <a:p>
            <a:r>
              <a:rPr lang="en-GB" sz="3000" b="1" dirty="0">
                <a:solidFill>
                  <a:srgbClr val="117E62"/>
                </a:solidFill>
                <a:latin typeface="Arial" panose="020B0604020202020204" pitchFamily="34" charset="0"/>
                <a:cs typeface="Arial" panose="020B0604020202020204" pitchFamily="34" charset="0"/>
                <a:sym typeface="Wingdings" panose="05000000000000000000" pitchFamily="2" charset="2"/>
              </a:rPr>
              <a:t></a:t>
            </a:r>
            <a:endParaRPr lang="en-GB" sz="3000" b="1" dirty="0">
              <a:solidFill>
                <a:srgbClr val="117E62"/>
              </a:solidFill>
            </a:endParaRPr>
          </a:p>
        </p:txBody>
      </p:sp>
      <p:sp>
        <p:nvSpPr>
          <p:cNvPr id="30" name="TextBox 29">
            <a:extLst>
              <a:ext uri="{FF2B5EF4-FFF2-40B4-BE49-F238E27FC236}">
                <a16:creationId xmlns:a16="http://schemas.microsoft.com/office/drawing/2014/main" id="{F4C9D474-7BA4-41DD-BDFA-E9F18F8C40C9}"/>
              </a:ext>
            </a:extLst>
          </p:cNvPr>
          <p:cNvSpPr txBox="1"/>
          <p:nvPr/>
        </p:nvSpPr>
        <p:spPr>
          <a:xfrm>
            <a:off x="649977" y="4280788"/>
            <a:ext cx="790575" cy="553998"/>
          </a:xfrm>
          <a:prstGeom prst="rect">
            <a:avLst/>
          </a:prstGeom>
          <a:noFill/>
        </p:spPr>
        <p:txBody>
          <a:bodyPr wrap="square" rtlCol="0">
            <a:spAutoFit/>
          </a:bodyPr>
          <a:lstStyle/>
          <a:p>
            <a:r>
              <a:rPr lang="en-GB" sz="3000" b="1" dirty="0">
                <a:solidFill>
                  <a:srgbClr val="117E62"/>
                </a:solidFill>
                <a:latin typeface="Arial" panose="020B0604020202020204" pitchFamily="34" charset="0"/>
                <a:cs typeface="Arial" panose="020B0604020202020204" pitchFamily="34" charset="0"/>
                <a:sym typeface="Wingdings" panose="05000000000000000000" pitchFamily="2" charset="2"/>
              </a:rPr>
              <a:t></a:t>
            </a:r>
            <a:endParaRPr lang="en-GB" sz="3000" b="1" dirty="0">
              <a:solidFill>
                <a:srgbClr val="117E62"/>
              </a:solidFill>
            </a:endParaRPr>
          </a:p>
        </p:txBody>
      </p:sp>
      <p:sp>
        <p:nvSpPr>
          <p:cNvPr id="25" name="Rectangle: Rounded Corners 24">
            <a:extLst>
              <a:ext uri="{FF2B5EF4-FFF2-40B4-BE49-F238E27FC236}">
                <a16:creationId xmlns:a16="http://schemas.microsoft.com/office/drawing/2014/main" id="{2DD7F1DC-01B4-4BB5-84F9-3DDD8647ED73}"/>
              </a:ext>
              <a:ext uri="{C183D7F6-B498-43B3-948B-1728B52AA6E4}">
                <adec:decorative xmlns:adec="http://schemas.microsoft.com/office/drawing/2017/decorative" val="1"/>
              </a:ext>
            </a:extLst>
          </p:cNvPr>
          <p:cNvSpPr/>
          <p:nvPr/>
        </p:nvSpPr>
        <p:spPr>
          <a:xfrm>
            <a:off x="4826898" y="1636901"/>
            <a:ext cx="3795504" cy="4203282"/>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44D80DDF-6122-4B74-8AFC-E2BF8528ADE2}"/>
              </a:ext>
            </a:extLst>
          </p:cNvPr>
          <p:cNvSpPr/>
          <p:nvPr/>
        </p:nvSpPr>
        <p:spPr>
          <a:xfrm>
            <a:off x="4948237" y="1830327"/>
            <a:ext cx="3543300" cy="3816429"/>
          </a:xfrm>
          <a:prstGeom prst="rect">
            <a:avLst/>
          </a:prstGeom>
        </p:spPr>
        <p:txBody>
          <a:bodyPr wrap="square">
            <a:spAutoFit/>
          </a:bodyPr>
          <a:lstStyle/>
          <a:p>
            <a:pPr>
              <a:spcAft>
                <a:spcPts val="0"/>
              </a:spcAft>
            </a:pPr>
            <a:r>
              <a:rPr lang="en-GB" sz="2200" dirty="0">
                <a:solidFill>
                  <a:srgbClr val="000000"/>
                </a:solidFill>
                <a:latin typeface="Arial" panose="020B0604020202020204" pitchFamily="34" charset="0"/>
                <a:ea typeface="Calibri" panose="020F0502020204030204" pitchFamily="34" charset="0"/>
                <a:cs typeface="Arial" panose="020B0604020202020204" pitchFamily="34" charset="0"/>
              </a:rPr>
              <a:t>Meat and vegetables should be:</a:t>
            </a:r>
            <a:endParaRPr lang="en-GB" sz="2200" dirty="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2200" dirty="0">
                <a:solidFill>
                  <a:srgbClr val="000000"/>
                </a:solidFill>
                <a:latin typeface="Arial" panose="020B0604020202020204" pitchFamily="34" charset="0"/>
                <a:ea typeface="Calibri" panose="020F0502020204030204" pitchFamily="34" charset="0"/>
                <a:cs typeface="Arial" panose="020B0604020202020204" pitchFamily="34" charset="0"/>
              </a:rPr>
              <a:t>(1 point) </a:t>
            </a:r>
          </a:p>
          <a:p>
            <a:pPr>
              <a:spcAft>
                <a:spcPts val="0"/>
              </a:spcAft>
            </a:pPr>
            <a:endParaRPr lang="en-GB" sz="2200"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200" dirty="0">
                <a:solidFill>
                  <a:srgbClr val="000000"/>
                </a:solidFill>
                <a:latin typeface="Arial" panose="020B0604020202020204" pitchFamily="34" charset="0"/>
                <a:cs typeface="Arial" panose="020B0604020202020204" pitchFamily="34" charset="0"/>
              </a:rPr>
              <a:t>Sorted on the same shelf in the fridge</a:t>
            </a:r>
            <a:endParaRPr lang="en-GB" sz="22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200" dirty="0">
                <a:solidFill>
                  <a:srgbClr val="000000"/>
                </a:solidFill>
                <a:latin typeface="Arial" panose="020B0604020202020204" pitchFamily="34" charset="0"/>
                <a:cs typeface="Arial" panose="020B0604020202020204" pitchFamily="34" charset="0"/>
              </a:rPr>
              <a:t>Cut on different chopping boards</a:t>
            </a:r>
            <a:endParaRPr lang="en-GB" sz="22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200" dirty="0">
                <a:solidFill>
                  <a:srgbClr val="000000"/>
                </a:solidFill>
                <a:latin typeface="Arial" panose="020B0604020202020204" pitchFamily="34" charset="0"/>
                <a:cs typeface="Arial" panose="020B0604020202020204" pitchFamily="34" charset="0"/>
              </a:rPr>
              <a:t>Cut with the same knife</a:t>
            </a:r>
            <a:endParaRPr lang="en-GB" sz="22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200" dirty="0">
                <a:solidFill>
                  <a:srgbClr val="000000"/>
                </a:solidFill>
                <a:latin typeface="Arial" panose="020B0604020202020204" pitchFamily="34" charset="0"/>
                <a:ea typeface="Calibri" panose="020F0502020204030204" pitchFamily="34" charset="0"/>
                <a:cs typeface="Arial" panose="020B0604020202020204" pitchFamily="34" charset="0"/>
              </a:rPr>
              <a:t>Stored in a warm cupboard</a:t>
            </a:r>
            <a:endParaRPr lang="en-GB" sz="2200"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ECD7180D-4EA3-4D52-8E39-8F673134BB30}"/>
              </a:ext>
            </a:extLst>
          </p:cNvPr>
          <p:cNvSpPr txBox="1"/>
          <p:nvPr/>
        </p:nvSpPr>
        <p:spPr>
          <a:xfrm>
            <a:off x="4964801" y="3766342"/>
            <a:ext cx="790575" cy="553998"/>
          </a:xfrm>
          <a:prstGeom prst="rect">
            <a:avLst/>
          </a:prstGeom>
          <a:noFill/>
        </p:spPr>
        <p:txBody>
          <a:bodyPr wrap="square" rtlCol="0">
            <a:spAutoFit/>
          </a:bodyPr>
          <a:lstStyle/>
          <a:p>
            <a:r>
              <a:rPr lang="en-GB" sz="3000" b="1" dirty="0">
                <a:solidFill>
                  <a:srgbClr val="117E62"/>
                </a:solidFill>
                <a:latin typeface="Arial" panose="020B0604020202020204" pitchFamily="34" charset="0"/>
                <a:cs typeface="Arial" panose="020B0604020202020204" pitchFamily="34" charset="0"/>
                <a:sym typeface="Wingdings" panose="05000000000000000000" pitchFamily="2" charset="2"/>
              </a:rPr>
              <a:t></a:t>
            </a:r>
            <a:endParaRPr lang="en-GB" sz="3000" b="1" dirty="0">
              <a:solidFill>
                <a:srgbClr val="117E62"/>
              </a:solidFill>
            </a:endParaRPr>
          </a:p>
        </p:txBody>
      </p:sp>
      <p:sp>
        <p:nvSpPr>
          <p:cNvPr id="3" name="Footer Placeholder 2">
            <a:extLst>
              <a:ext uri="{FF2B5EF4-FFF2-40B4-BE49-F238E27FC236}">
                <a16:creationId xmlns:a16="http://schemas.microsoft.com/office/drawing/2014/main" id="{38F2C4C2-99CE-468B-8986-C9F37C7D0BFB}"/>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108434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E92096-D249-405E-A8E6-00EF0DCE2C2C}"/>
              </a:ext>
              <a:ext uri="{C183D7F6-B498-43B3-948B-1728B52AA6E4}">
                <adec:decorative xmlns:adec="http://schemas.microsoft.com/office/drawing/2017/decorative" val="0"/>
              </a:ext>
            </a:extLst>
          </p:cNvPr>
          <p:cNvSpPr>
            <a:spLocks noGrp="1"/>
          </p:cNvSpPr>
          <p:nvPr>
            <p:ph type="title"/>
          </p:nvPr>
        </p:nvSpPr>
        <p:spPr>
          <a:xfrm>
            <a:off x="0" y="-1148575"/>
            <a:ext cx="9124950" cy="1290798"/>
          </a:xfrm>
        </p:spPr>
        <p:txBody>
          <a:bodyPr>
            <a:normAutofit/>
          </a:bodyPr>
          <a:lstStyle/>
          <a:p>
            <a:pPr algn="ctr"/>
            <a:r>
              <a:rPr lang="en-GB" sz="3500" b="1" dirty="0"/>
              <a:t>Food Hygiene Quiz 2 - Answers</a:t>
            </a:r>
          </a:p>
        </p:txBody>
      </p:sp>
      <p:sp>
        <p:nvSpPr>
          <p:cNvPr id="25" name="Title 1">
            <a:extLst>
              <a:ext uri="{FF2B5EF4-FFF2-40B4-BE49-F238E27FC236}">
                <a16:creationId xmlns:a16="http://schemas.microsoft.com/office/drawing/2014/main" id="{ED01B897-B599-461E-B24B-7F2590DCF8DE}"/>
              </a:ext>
            </a:extLst>
          </p:cNvPr>
          <p:cNvSpPr txBox="1">
            <a:spLocks/>
          </p:cNvSpPr>
          <p:nvPr/>
        </p:nvSpPr>
        <p:spPr>
          <a:xfrm>
            <a:off x="0" y="0"/>
            <a:ext cx="9124950" cy="12907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pPr algn="ctr"/>
            <a:r>
              <a:rPr lang="en-GB" sz="3500" b="1"/>
              <a:t>Food Hygiene Quiz - Answers</a:t>
            </a:r>
            <a:endParaRPr lang="en-GB" sz="3500" b="1" dirty="0"/>
          </a:p>
        </p:txBody>
      </p:sp>
      <p:sp>
        <p:nvSpPr>
          <p:cNvPr id="17" name="Rectangle: Rounded Corners 16">
            <a:extLst>
              <a:ext uri="{FF2B5EF4-FFF2-40B4-BE49-F238E27FC236}">
                <a16:creationId xmlns:a16="http://schemas.microsoft.com/office/drawing/2014/main" id="{78D6CDFF-9176-489D-8484-B2A4FD6396EC}"/>
              </a:ext>
              <a:ext uri="{C183D7F6-B498-43B3-948B-1728B52AA6E4}">
                <adec:decorative xmlns:adec="http://schemas.microsoft.com/office/drawing/2017/decorative" val="1"/>
              </a:ext>
            </a:extLst>
          </p:cNvPr>
          <p:cNvSpPr/>
          <p:nvPr/>
        </p:nvSpPr>
        <p:spPr>
          <a:xfrm>
            <a:off x="471696" y="1562101"/>
            <a:ext cx="3795504" cy="4203282"/>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19844FC-93D5-44BD-ADEA-F441F0A3AF7A}"/>
              </a:ext>
            </a:extLst>
          </p:cNvPr>
          <p:cNvSpPr/>
          <p:nvPr/>
        </p:nvSpPr>
        <p:spPr>
          <a:xfrm>
            <a:off x="535888" y="1790700"/>
            <a:ext cx="3763408" cy="3293209"/>
          </a:xfrm>
          <a:prstGeom prst="rect">
            <a:avLst/>
          </a:prstGeom>
        </p:spPr>
        <p:txBody>
          <a:bodyPr wrap="square">
            <a:spAutoFit/>
          </a:bodyPr>
          <a:lstStyle/>
          <a:p>
            <a:pPr>
              <a:spcAft>
                <a:spcPts val="0"/>
              </a:spcAft>
            </a:pP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Which food may contain useful</a:t>
            </a:r>
            <a:r>
              <a:rPr lang="en-GB" sz="2600" dirty="0">
                <a:latin typeface="Arial" panose="020B0604020202020204" pitchFamily="34" charset="0"/>
                <a:ea typeface="Times New Roman" panose="02020603050405020304" pitchFamily="18" charset="0"/>
                <a:cs typeface="Arial" panose="020B0604020202020204" pitchFamily="34" charset="0"/>
              </a:rPr>
              <a:t> </a:t>
            </a: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microbes? </a:t>
            </a:r>
            <a:endParaRPr lang="en-GB" sz="2600" dirty="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(3 points)</a:t>
            </a:r>
          </a:p>
          <a:p>
            <a:pPr>
              <a:spcAft>
                <a:spcPts val="0"/>
              </a:spcAft>
            </a:pPr>
            <a:endParaRPr lang="en-GB" sz="2600"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600" dirty="0">
                <a:solidFill>
                  <a:srgbClr val="000000"/>
                </a:solidFill>
                <a:latin typeface="Arial" panose="020B0604020202020204" pitchFamily="34" charset="0"/>
                <a:cs typeface="Arial" panose="020B0604020202020204" pitchFamily="34" charset="0"/>
              </a:rPr>
              <a:t>Cheese</a:t>
            </a:r>
            <a:endParaRPr lang="en-GB" sz="26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600" dirty="0">
                <a:solidFill>
                  <a:srgbClr val="000000"/>
                </a:solidFill>
                <a:latin typeface="Arial" panose="020B0604020202020204" pitchFamily="34" charset="0"/>
                <a:cs typeface="Arial" panose="020B0604020202020204" pitchFamily="34" charset="0"/>
              </a:rPr>
              <a:t>Yoghurt</a:t>
            </a:r>
            <a:endParaRPr lang="en-GB" sz="26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600" dirty="0">
                <a:solidFill>
                  <a:srgbClr val="000000"/>
                </a:solidFill>
                <a:latin typeface="Arial" panose="020B0604020202020204" pitchFamily="34" charset="0"/>
                <a:cs typeface="Arial" panose="020B0604020202020204" pitchFamily="34" charset="0"/>
              </a:rPr>
              <a:t>Bread</a:t>
            </a:r>
            <a:endParaRPr lang="en-GB" sz="26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600" dirty="0">
                <a:solidFill>
                  <a:srgbClr val="000000"/>
                </a:solidFill>
                <a:latin typeface="Arial" panose="020B0604020202020204" pitchFamily="34" charset="0"/>
                <a:cs typeface="Arial" panose="020B0604020202020204" pitchFamily="34" charset="0"/>
              </a:rPr>
              <a:t>Raw chicken</a:t>
            </a:r>
            <a:endParaRPr lang="en-GB" sz="26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775C7B-4762-498C-A07E-F41A16BFEC15}"/>
              </a:ext>
            </a:extLst>
          </p:cNvPr>
          <p:cNvSpPr txBox="1"/>
          <p:nvPr/>
        </p:nvSpPr>
        <p:spPr>
          <a:xfrm>
            <a:off x="561769" y="3332267"/>
            <a:ext cx="790575" cy="553998"/>
          </a:xfrm>
          <a:prstGeom prst="rect">
            <a:avLst/>
          </a:prstGeom>
          <a:noFill/>
        </p:spPr>
        <p:txBody>
          <a:bodyPr wrap="square" rtlCol="0">
            <a:spAutoFit/>
          </a:bodyPr>
          <a:lstStyle/>
          <a:p>
            <a:r>
              <a:rPr lang="en-GB" sz="3000" b="1" dirty="0">
                <a:solidFill>
                  <a:srgbClr val="117E62"/>
                </a:solidFill>
                <a:latin typeface="Arial" panose="020B0604020202020204" pitchFamily="34" charset="0"/>
                <a:cs typeface="Arial" panose="020B0604020202020204" pitchFamily="34" charset="0"/>
                <a:sym typeface="Wingdings" panose="05000000000000000000" pitchFamily="2" charset="2"/>
              </a:rPr>
              <a:t></a:t>
            </a:r>
            <a:endParaRPr lang="en-GB" sz="3000" b="1" dirty="0">
              <a:solidFill>
                <a:srgbClr val="117E62"/>
              </a:solidFill>
            </a:endParaRPr>
          </a:p>
        </p:txBody>
      </p:sp>
      <p:sp>
        <p:nvSpPr>
          <p:cNvPr id="22" name="TextBox 21">
            <a:extLst>
              <a:ext uri="{FF2B5EF4-FFF2-40B4-BE49-F238E27FC236}">
                <a16:creationId xmlns:a16="http://schemas.microsoft.com/office/drawing/2014/main" id="{E7EBE99D-3707-4BA5-8446-01A8F3A8A756}"/>
              </a:ext>
            </a:extLst>
          </p:cNvPr>
          <p:cNvSpPr txBox="1"/>
          <p:nvPr/>
        </p:nvSpPr>
        <p:spPr>
          <a:xfrm>
            <a:off x="552450" y="3736613"/>
            <a:ext cx="790575" cy="553998"/>
          </a:xfrm>
          <a:prstGeom prst="rect">
            <a:avLst/>
          </a:prstGeom>
          <a:noFill/>
        </p:spPr>
        <p:txBody>
          <a:bodyPr wrap="square" rtlCol="0">
            <a:spAutoFit/>
          </a:bodyPr>
          <a:lstStyle/>
          <a:p>
            <a:r>
              <a:rPr lang="en-GB" sz="3000" b="1" dirty="0">
                <a:solidFill>
                  <a:srgbClr val="117E62"/>
                </a:solidFill>
                <a:latin typeface="Arial" panose="020B0604020202020204" pitchFamily="34" charset="0"/>
                <a:cs typeface="Arial" panose="020B0604020202020204" pitchFamily="34" charset="0"/>
                <a:sym typeface="Wingdings" panose="05000000000000000000" pitchFamily="2" charset="2"/>
              </a:rPr>
              <a:t></a:t>
            </a:r>
            <a:endParaRPr lang="en-GB" sz="3000" b="1" dirty="0">
              <a:solidFill>
                <a:srgbClr val="117E62"/>
              </a:solidFill>
            </a:endParaRPr>
          </a:p>
        </p:txBody>
      </p:sp>
      <p:sp>
        <p:nvSpPr>
          <p:cNvPr id="23" name="TextBox 22">
            <a:extLst>
              <a:ext uri="{FF2B5EF4-FFF2-40B4-BE49-F238E27FC236}">
                <a16:creationId xmlns:a16="http://schemas.microsoft.com/office/drawing/2014/main" id="{153534BB-3311-4D1C-BCD6-F020CF6E5409}"/>
              </a:ext>
            </a:extLst>
          </p:cNvPr>
          <p:cNvSpPr txBox="1"/>
          <p:nvPr/>
        </p:nvSpPr>
        <p:spPr>
          <a:xfrm>
            <a:off x="571294" y="4107079"/>
            <a:ext cx="790575" cy="553998"/>
          </a:xfrm>
          <a:prstGeom prst="rect">
            <a:avLst/>
          </a:prstGeom>
          <a:noFill/>
        </p:spPr>
        <p:txBody>
          <a:bodyPr wrap="square" rtlCol="0">
            <a:spAutoFit/>
          </a:bodyPr>
          <a:lstStyle/>
          <a:p>
            <a:r>
              <a:rPr lang="en-GB" sz="3000" b="1" dirty="0">
                <a:solidFill>
                  <a:srgbClr val="117E62"/>
                </a:solidFill>
                <a:latin typeface="Arial" panose="020B0604020202020204" pitchFamily="34" charset="0"/>
                <a:cs typeface="Arial" panose="020B0604020202020204" pitchFamily="34" charset="0"/>
                <a:sym typeface="Wingdings" panose="05000000000000000000" pitchFamily="2" charset="2"/>
              </a:rPr>
              <a:t></a:t>
            </a:r>
            <a:endParaRPr lang="en-GB" sz="3000" b="1" dirty="0">
              <a:solidFill>
                <a:srgbClr val="117E62"/>
              </a:solidFill>
            </a:endParaRPr>
          </a:p>
        </p:txBody>
      </p:sp>
      <p:sp>
        <p:nvSpPr>
          <p:cNvPr id="18" name="Rectangle: Rounded Corners 17">
            <a:extLst>
              <a:ext uri="{FF2B5EF4-FFF2-40B4-BE49-F238E27FC236}">
                <a16:creationId xmlns:a16="http://schemas.microsoft.com/office/drawing/2014/main" id="{F2F7F991-CFF6-47CC-B451-2D1045EB243D}"/>
              </a:ext>
              <a:ext uri="{C183D7F6-B498-43B3-948B-1728B52AA6E4}">
                <adec:decorative xmlns:adec="http://schemas.microsoft.com/office/drawing/2017/decorative" val="1"/>
              </a:ext>
            </a:extLst>
          </p:cNvPr>
          <p:cNvSpPr/>
          <p:nvPr/>
        </p:nvSpPr>
        <p:spPr>
          <a:xfrm>
            <a:off x="4748421" y="1562101"/>
            <a:ext cx="3795504" cy="4203282"/>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82298E9-2EAC-444F-924D-2BE54A0C7C6A}"/>
              </a:ext>
            </a:extLst>
          </p:cNvPr>
          <p:cNvSpPr/>
          <p:nvPr/>
        </p:nvSpPr>
        <p:spPr>
          <a:xfrm>
            <a:off x="4856715" y="1608038"/>
            <a:ext cx="3578914" cy="4093428"/>
          </a:xfrm>
          <a:prstGeom prst="rect">
            <a:avLst/>
          </a:prstGeom>
        </p:spPr>
        <p:txBody>
          <a:bodyPr wrap="square">
            <a:spAutoFit/>
          </a:bodyPr>
          <a:lstStyle/>
          <a:p>
            <a:pPr>
              <a:spcAft>
                <a:spcPts val="0"/>
              </a:spcAft>
            </a:pPr>
            <a:r>
              <a:rPr lang="en-GB" sz="2000" dirty="0">
                <a:solidFill>
                  <a:srgbClr val="000000"/>
                </a:solidFill>
                <a:latin typeface="Arial" panose="020B0604020202020204" pitchFamily="34" charset="0"/>
                <a:ea typeface="Calibri" panose="020F0502020204030204" pitchFamily="34" charset="0"/>
                <a:cs typeface="Arial" panose="020B0604020202020204" pitchFamily="34" charset="0"/>
              </a:rPr>
              <a:t>The best way to destroy harmful microbes on food is to:</a:t>
            </a:r>
          </a:p>
          <a:p>
            <a:pPr>
              <a:spcAft>
                <a:spcPts val="0"/>
              </a:spcAft>
            </a:pPr>
            <a:r>
              <a:rPr lang="en-GB" sz="2000" dirty="0">
                <a:solidFill>
                  <a:srgbClr val="000000"/>
                </a:solidFill>
                <a:latin typeface="Arial" panose="020B0604020202020204" pitchFamily="34" charset="0"/>
                <a:ea typeface="Calibri" panose="020F0502020204030204" pitchFamily="34" charset="0"/>
                <a:cs typeface="Arial" panose="020B0604020202020204" pitchFamily="34" charset="0"/>
              </a:rPr>
              <a:t>(1 point)</a:t>
            </a:r>
          </a:p>
          <a:p>
            <a:pPr>
              <a:spcAft>
                <a:spcPts val="0"/>
              </a:spcAft>
            </a:pPr>
            <a:endParaRPr lang="en-GB" sz="2000"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000" dirty="0">
                <a:solidFill>
                  <a:srgbClr val="000000"/>
                </a:solidFill>
                <a:latin typeface="Arial" panose="020B0604020202020204" pitchFamily="34" charset="0"/>
                <a:cs typeface="Arial" panose="020B0604020202020204" pitchFamily="34" charset="0"/>
              </a:rPr>
              <a:t>To make sure food is cooked on the outside</a:t>
            </a:r>
            <a:endParaRPr lang="en-GB" sz="20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000" dirty="0">
                <a:solidFill>
                  <a:srgbClr val="000000"/>
                </a:solidFill>
                <a:latin typeface="Arial" panose="020B0604020202020204" pitchFamily="34" charset="0"/>
                <a:cs typeface="Arial" panose="020B0604020202020204" pitchFamily="34" charset="0"/>
              </a:rPr>
              <a:t>Cook food as quickly as possible</a:t>
            </a:r>
            <a:endParaRPr lang="en-GB" sz="20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000" dirty="0">
                <a:solidFill>
                  <a:srgbClr val="000000"/>
                </a:solidFill>
                <a:latin typeface="Arial" panose="020B0604020202020204" pitchFamily="34" charset="0"/>
                <a:cs typeface="Arial" panose="020B0604020202020204" pitchFamily="34" charset="0"/>
              </a:rPr>
              <a:t>Cook food thoroughly at high temperatures</a:t>
            </a:r>
            <a:endParaRPr lang="en-GB" sz="20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000" dirty="0">
                <a:solidFill>
                  <a:srgbClr val="000000"/>
                </a:solidFill>
                <a:latin typeface="Arial" panose="020B0604020202020204" pitchFamily="34" charset="0"/>
                <a:ea typeface="Calibri" panose="020F0502020204030204" pitchFamily="34" charset="0"/>
                <a:cs typeface="Arial" panose="020B0604020202020204" pitchFamily="34" charset="0"/>
              </a:rPr>
              <a:t>To make sure food is warm before we eat it</a:t>
            </a:r>
            <a:endParaRPr lang="en-GB" sz="20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9A82F21E-3E0C-4769-847A-1C4225DBC7CA}"/>
              </a:ext>
            </a:extLst>
          </p:cNvPr>
          <p:cNvSpPr txBox="1"/>
          <p:nvPr/>
        </p:nvSpPr>
        <p:spPr>
          <a:xfrm>
            <a:off x="4856715" y="4243366"/>
            <a:ext cx="790575" cy="553998"/>
          </a:xfrm>
          <a:prstGeom prst="rect">
            <a:avLst/>
          </a:prstGeom>
          <a:noFill/>
        </p:spPr>
        <p:txBody>
          <a:bodyPr wrap="square" rtlCol="0">
            <a:spAutoFit/>
          </a:bodyPr>
          <a:lstStyle/>
          <a:p>
            <a:r>
              <a:rPr lang="en-GB" sz="3000" b="1" dirty="0">
                <a:solidFill>
                  <a:srgbClr val="117E62"/>
                </a:solidFill>
                <a:latin typeface="Arial" panose="020B0604020202020204" pitchFamily="34" charset="0"/>
                <a:cs typeface="Arial" panose="020B0604020202020204" pitchFamily="34" charset="0"/>
                <a:sym typeface="Wingdings" panose="05000000000000000000" pitchFamily="2" charset="2"/>
              </a:rPr>
              <a:t></a:t>
            </a:r>
            <a:endParaRPr lang="en-GB" sz="3000" b="1" dirty="0">
              <a:solidFill>
                <a:srgbClr val="117E62"/>
              </a:solidFill>
            </a:endParaRPr>
          </a:p>
        </p:txBody>
      </p:sp>
      <p:sp>
        <p:nvSpPr>
          <p:cNvPr id="3" name="Footer Placeholder 2">
            <a:extLst>
              <a:ext uri="{FF2B5EF4-FFF2-40B4-BE49-F238E27FC236}">
                <a16:creationId xmlns:a16="http://schemas.microsoft.com/office/drawing/2014/main" id="{CAB7448C-19E6-4660-BAF3-4599775BFFF2}"/>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266892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054208-EB3E-4D34-8525-0A67AB15E4BF}"/>
              </a:ext>
              <a:ext uri="{C183D7F6-B498-43B3-948B-1728B52AA6E4}">
                <adec:decorative xmlns:adec="http://schemas.microsoft.com/office/drawing/2017/decorative" val="0"/>
              </a:ext>
            </a:extLst>
          </p:cNvPr>
          <p:cNvSpPr>
            <a:spLocks noGrp="1"/>
          </p:cNvSpPr>
          <p:nvPr>
            <p:ph type="title"/>
          </p:nvPr>
        </p:nvSpPr>
        <p:spPr>
          <a:xfrm>
            <a:off x="0" y="-1092818"/>
            <a:ext cx="9124950" cy="1290798"/>
          </a:xfrm>
        </p:spPr>
        <p:txBody>
          <a:bodyPr>
            <a:normAutofit/>
          </a:bodyPr>
          <a:lstStyle/>
          <a:p>
            <a:pPr algn="ctr"/>
            <a:r>
              <a:rPr lang="en-GB" sz="3500" b="1" dirty="0"/>
              <a:t>Food Hygiene Quiz 3 - Answers</a:t>
            </a:r>
          </a:p>
        </p:txBody>
      </p:sp>
      <p:sp>
        <p:nvSpPr>
          <p:cNvPr id="16" name="Title 1">
            <a:extLst>
              <a:ext uri="{FF2B5EF4-FFF2-40B4-BE49-F238E27FC236}">
                <a16:creationId xmlns:a16="http://schemas.microsoft.com/office/drawing/2014/main" id="{A0901640-3C86-4F7F-ACB6-C84E828DCE99}"/>
              </a:ext>
            </a:extLst>
          </p:cNvPr>
          <p:cNvSpPr txBox="1">
            <a:spLocks/>
          </p:cNvSpPr>
          <p:nvPr/>
        </p:nvSpPr>
        <p:spPr>
          <a:xfrm>
            <a:off x="0" y="0"/>
            <a:ext cx="9124950" cy="12907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pPr algn="ctr"/>
            <a:r>
              <a:rPr lang="en-GB" sz="3500" b="1"/>
              <a:t>Food Hygiene Quiz - Answers</a:t>
            </a:r>
            <a:endParaRPr lang="en-GB" sz="3500" b="1" dirty="0"/>
          </a:p>
        </p:txBody>
      </p:sp>
      <p:sp>
        <p:nvSpPr>
          <p:cNvPr id="21" name="Rectangle: Rounded Corners 20">
            <a:extLst>
              <a:ext uri="{FF2B5EF4-FFF2-40B4-BE49-F238E27FC236}">
                <a16:creationId xmlns:a16="http://schemas.microsoft.com/office/drawing/2014/main" id="{5F2D1D6B-D74B-4330-A043-180E5F77DA4A}"/>
              </a:ext>
              <a:ext uri="{C183D7F6-B498-43B3-948B-1728B52AA6E4}">
                <adec:decorative xmlns:adec="http://schemas.microsoft.com/office/drawing/2017/decorative" val="1"/>
              </a:ext>
            </a:extLst>
          </p:cNvPr>
          <p:cNvSpPr/>
          <p:nvPr/>
        </p:nvSpPr>
        <p:spPr>
          <a:xfrm>
            <a:off x="471696" y="1562101"/>
            <a:ext cx="3795504" cy="4203282"/>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2B00A8EB-0E22-4F0C-9B3E-00E8A2F750CF}"/>
              </a:ext>
            </a:extLst>
          </p:cNvPr>
          <p:cNvSpPr/>
          <p:nvPr/>
        </p:nvSpPr>
        <p:spPr>
          <a:xfrm>
            <a:off x="609600" y="1665624"/>
            <a:ext cx="3483873" cy="3985706"/>
          </a:xfrm>
          <a:prstGeom prst="rect">
            <a:avLst/>
          </a:prstGeom>
        </p:spPr>
        <p:txBody>
          <a:bodyPr wrap="square">
            <a:spAutoFit/>
          </a:bodyPr>
          <a:lstStyle/>
          <a:p>
            <a:pPr>
              <a:spcAft>
                <a:spcPts val="0"/>
              </a:spcAft>
            </a:pPr>
            <a:r>
              <a:rPr lang="en-GB" sz="2300" dirty="0">
                <a:solidFill>
                  <a:srgbClr val="000000"/>
                </a:solidFill>
                <a:latin typeface="Arial" panose="020B0604020202020204" pitchFamily="34" charset="0"/>
                <a:ea typeface="Calibri" panose="020F0502020204030204" pitchFamily="34" charset="0"/>
                <a:cs typeface="Arial" panose="020B0604020202020204" pitchFamily="34" charset="0"/>
              </a:rPr>
              <a:t>Refrigeration:</a:t>
            </a:r>
            <a:endParaRPr lang="en-GB" sz="2300" dirty="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2300" dirty="0">
                <a:solidFill>
                  <a:srgbClr val="000000"/>
                </a:solidFill>
                <a:latin typeface="Arial" panose="020B0604020202020204" pitchFamily="34" charset="0"/>
                <a:ea typeface="Calibri" panose="020F0502020204030204" pitchFamily="34" charset="0"/>
                <a:cs typeface="Arial" panose="020B0604020202020204" pitchFamily="34" charset="0"/>
              </a:rPr>
              <a:t>(2 points)</a:t>
            </a:r>
          </a:p>
          <a:p>
            <a:pPr>
              <a:spcAft>
                <a:spcPts val="0"/>
              </a:spcAft>
            </a:pPr>
            <a:endParaRPr lang="en-GB" sz="2300"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300" dirty="0">
                <a:solidFill>
                  <a:srgbClr val="000000"/>
                </a:solidFill>
                <a:latin typeface="Arial" panose="020B0604020202020204" pitchFamily="34" charset="0"/>
                <a:cs typeface="Arial" panose="020B0604020202020204" pitchFamily="34" charset="0"/>
              </a:rPr>
              <a:t>Kills all microbes</a:t>
            </a:r>
            <a:endParaRPr lang="en-GB" sz="23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300" dirty="0">
                <a:solidFill>
                  <a:srgbClr val="000000"/>
                </a:solidFill>
                <a:latin typeface="Arial" panose="020B0604020202020204" pitchFamily="34" charset="0"/>
                <a:cs typeface="Arial" panose="020B0604020202020204" pitchFamily="34" charset="0"/>
              </a:rPr>
              <a:t>Speeds up microbe growth</a:t>
            </a:r>
            <a:endParaRPr lang="en-GB" sz="23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300" dirty="0">
                <a:solidFill>
                  <a:srgbClr val="000000"/>
                </a:solidFill>
                <a:latin typeface="Arial" panose="020B0604020202020204" pitchFamily="34" charset="0"/>
                <a:cs typeface="Arial" panose="020B0604020202020204" pitchFamily="34" charset="0"/>
              </a:rPr>
              <a:t>Only stops microbes growing, it doesn’t kill them</a:t>
            </a:r>
            <a:endParaRPr lang="en-GB" sz="23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300" dirty="0">
                <a:solidFill>
                  <a:srgbClr val="000000"/>
                </a:solidFill>
                <a:latin typeface="Arial" panose="020B0604020202020204" pitchFamily="34" charset="0"/>
                <a:ea typeface="Calibri" panose="020F0502020204030204" pitchFamily="34" charset="0"/>
                <a:cs typeface="Arial" panose="020B0604020202020204" pitchFamily="34" charset="0"/>
              </a:rPr>
              <a:t>Should be set to 4°C or below</a:t>
            </a:r>
            <a:endParaRPr lang="en-GB" sz="23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244C7B46-6521-4B23-835A-389783F3FD83}"/>
              </a:ext>
            </a:extLst>
          </p:cNvPr>
          <p:cNvSpPr txBox="1"/>
          <p:nvPr/>
        </p:nvSpPr>
        <p:spPr>
          <a:xfrm>
            <a:off x="614156" y="3689463"/>
            <a:ext cx="790575" cy="553998"/>
          </a:xfrm>
          <a:prstGeom prst="rect">
            <a:avLst/>
          </a:prstGeom>
          <a:noFill/>
        </p:spPr>
        <p:txBody>
          <a:bodyPr wrap="square" rtlCol="0">
            <a:spAutoFit/>
          </a:bodyPr>
          <a:lstStyle/>
          <a:p>
            <a:r>
              <a:rPr lang="en-GB" sz="3000" b="1" dirty="0">
                <a:solidFill>
                  <a:srgbClr val="117E62"/>
                </a:solidFill>
                <a:latin typeface="Arial" panose="020B0604020202020204" pitchFamily="34" charset="0"/>
                <a:cs typeface="Arial" panose="020B0604020202020204" pitchFamily="34" charset="0"/>
                <a:sym typeface="Wingdings" panose="05000000000000000000" pitchFamily="2" charset="2"/>
              </a:rPr>
              <a:t></a:t>
            </a:r>
            <a:endParaRPr lang="en-GB" sz="3000" b="1" dirty="0">
              <a:solidFill>
                <a:srgbClr val="117E62"/>
              </a:solidFill>
            </a:endParaRPr>
          </a:p>
        </p:txBody>
      </p:sp>
      <p:sp>
        <p:nvSpPr>
          <p:cNvPr id="26" name="TextBox 25">
            <a:extLst>
              <a:ext uri="{FF2B5EF4-FFF2-40B4-BE49-F238E27FC236}">
                <a16:creationId xmlns:a16="http://schemas.microsoft.com/office/drawing/2014/main" id="{334464AF-70CB-495D-80DF-9ACB18FA905C}"/>
              </a:ext>
            </a:extLst>
          </p:cNvPr>
          <p:cNvSpPr txBox="1"/>
          <p:nvPr/>
        </p:nvSpPr>
        <p:spPr>
          <a:xfrm>
            <a:off x="614156" y="4741901"/>
            <a:ext cx="790575" cy="553998"/>
          </a:xfrm>
          <a:prstGeom prst="rect">
            <a:avLst/>
          </a:prstGeom>
          <a:noFill/>
        </p:spPr>
        <p:txBody>
          <a:bodyPr wrap="square" rtlCol="0">
            <a:spAutoFit/>
          </a:bodyPr>
          <a:lstStyle/>
          <a:p>
            <a:r>
              <a:rPr lang="en-GB" sz="3000" b="1" dirty="0">
                <a:solidFill>
                  <a:srgbClr val="117E62"/>
                </a:solidFill>
                <a:latin typeface="Arial" panose="020B0604020202020204" pitchFamily="34" charset="0"/>
                <a:cs typeface="Arial" panose="020B0604020202020204" pitchFamily="34" charset="0"/>
                <a:sym typeface="Wingdings" panose="05000000000000000000" pitchFamily="2" charset="2"/>
              </a:rPr>
              <a:t></a:t>
            </a:r>
            <a:endParaRPr lang="en-GB" sz="3000" b="1" dirty="0">
              <a:solidFill>
                <a:srgbClr val="117E62"/>
              </a:solidFill>
            </a:endParaRPr>
          </a:p>
        </p:txBody>
      </p:sp>
      <p:sp>
        <p:nvSpPr>
          <p:cNvPr id="22" name="Rectangle: Rounded Corners 21">
            <a:extLst>
              <a:ext uri="{FF2B5EF4-FFF2-40B4-BE49-F238E27FC236}">
                <a16:creationId xmlns:a16="http://schemas.microsoft.com/office/drawing/2014/main" id="{B039FB96-043D-4531-ADAE-DF96E2FA803D}"/>
              </a:ext>
              <a:ext uri="{C183D7F6-B498-43B3-948B-1728B52AA6E4}">
                <adec:decorative xmlns:adec="http://schemas.microsoft.com/office/drawing/2017/decorative" val="1"/>
              </a:ext>
            </a:extLst>
          </p:cNvPr>
          <p:cNvSpPr/>
          <p:nvPr/>
        </p:nvSpPr>
        <p:spPr>
          <a:xfrm>
            <a:off x="4738896" y="1562101"/>
            <a:ext cx="3795504" cy="4203282"/>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E9CA50DB-BE15-41EC-9CC4-12175C871569}"/>
              </a:ext>
            </a:extLst>
          </p:cNvPr>
          <p:cNvSpPr/>
          <p:nvPr/>
        </p:nvSpPr>
        <p:spPr>
          <a:xfrm>
            <a:off x="4845948" y="1665624"/>
            <a:ext cx="3688452" cy="3877926"/>
          </a:xfrm>
          <a:prstGeom prst="rect">
            <a:avLst/>
          </a:prstGeom>
        </p:spPr>
        <p:txBody>
          <a:bodyPr wrap="square">
            <a:spAutoFit/>
          </a:bodyPr>
          <a:lstStyle/>
          <a:p>
            <a:pPr>
              <a:spcAft>
                <a:spcPts val="0"/>
              </a:spcAft>
            </a:pPr>
            <a:r>
              <a:rPr lang="en-GB" sz="2200" dirty="0">
                <a:solidFill>
                  <a:srgbClr val="000000"/>
                </a:solidFill>
                <a:latin typeface="Arial" panose="020B0604020202020204" pitchFamily="34" charset="0"/>
                <a:ea typeface="Calibri" panose="020F0502020204030204" pitchFamily="34" charset="0"/>
                <a:cs typeface="Arial" panose="020B0604020202020204" pitchFamily="34" charset="0"/>
              </a:rPr>
              <a:t>How can we prevent food poisoning? </a:t>
            </a:r>
            <a:endParaRPr lang="en-GB" sz="2200" dirty="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2200" dirty="0">
                <a:solidFill>
                  <a:srgbClr val="000000"/>
                </a:solidFill>
                <a:latin typeface="Arial" panose="020B0604020202020204" pitchFamily="34" charset="0"/>
                <a:ea typeface="Calibri" panose="020F0502020204030204" pitchFamily="34" charset="0"/>
                <a:cs typeface="Arial" panose="020B0604020202020204" pitchFamily="34" charset="0"/>
              </a:rPr>
              <a:t>(2 points)</a:t>
            </a:r>
          </a:p>
          <a:p>
            <a:pPr>
              <a:spcAft>
                <a:spcPts val="0"/>
              </a:spcAft>
            </a:pPr>
            <a:endParaRPr lang="en-GB" sz="2200"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200" dirty="0">
                <a:solidFill>
                  <a:srgbClr val="000000"/>
                </a:solidFill>
                <a:latin typeface="Arial" panose="020B0604020202020204" pitchFamily="34" charset="0"/>
                <a:cs typeface="Arial" panose="020B0604020202020204" pitchFamily="34" charset="0"/>
              </a:rPr>
              <a:t>Store raw meat/chicken in the fridge</a:t>
            </a:r>
            <a:endParaRPr lang="en-GB" sz="22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200" dirty="0">
                <a:solidFill>
                  <a:srgbClr val="000000"/>
                </a:solidFill>
                <a:latin typeface="Arial" panose="020B0604020202020204" pitchFamily="34" charset="0"/>
                <a:cs typeface="Arial" panose="020B0604020202020204" pitchFamily="34" charset="0"/>
              </a:rPr>
              <a:t>Cook meat/chicken thoroughly before we eat it</a:t>
            </a:r>
            <a:endParaRPr lang="en-GB" sz="22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200" dirty="0">
                <a:solidFill>
                  <a:srgbClr val="000000"/>
                </a:solidFill>
                <a:latin typeface="Arial" panose="020B0604020202020204" pitchFamily="34" charset="0"/>
                <a:cs typeface="Arial" panose="020B0604020202020204" pitchFamily="34" charset="0"/>
              </a:rPr>
              <a:t>By washing raw chicken</a:t>
            </a:r>
            <a:endParaRPr lang="en-GB" sz="22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200" dirty="0">
                <a:solidFill>
                  <a:srgbClr val="000000"/>
                </a:solidFill>
                <a:latin typeface="Arial" panose="020B0604020202020204" pitchFamily="34" charset="0"/>
                <a:cs typeface="Arial" panose="020B0604020202020204" pitchFamily="34" charset="0"/>
              </a:rPr>
              <a:t>Eating yoghurt</a:t>
            </a:r>
            <a:endParaRPr lang="en-GB" sz="2200"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A3FD0FD8-9078-4106-B534-0AB392CBD455}"/>
              </a:ext>
            </a:extLst>
          </p:cNvPr>
          <p:cNvSpPr txBox="1"/>
          <p:nvPr/>
        </p:nvSpPr>
        <p:spPr>
          <a:xfrm>
            <a:off x="4847189" y="2916287"/>
            <a:ext cx="790575" cy="553998"/>
          </a:xfrm>
          <a:prstGeom prst="rect">
            <a:avLst/>
          </a:prstGeom>
          <a:noFill/>
        </p:spPr>
        <p:txBody>
          <a:bodyPr wrap="square" rtlCol="0">
            <a:spAutoFit/>
          </a:bodyPr>
          <a:lstStyle/>
          <a:p>
            <a:r>
              <a:rPr lang="en-GB" sz="3000" b="1" dirty="0">
                <a:solidFill>
                  <a:srgbClr val="117E62"/>
                </a:solidFill>
                <a:latin typeface="Arial" panose="020B0604020202020204" pitchFamily="34" charset="0"/>
                <a:cs typeface="Arial" panose="020B0604020202020204" pitchFamily="34" charset="0"/>
                <a:sym typeface="Wingdings" panose="05000000000000000000" pitchFamily="2" charset="2"/>
              </a:rPr>
              <a:t></a:t>
            </a:r>
            <a:endParaRPr lang="en-GB" sz="3000" b="1" dirty="0">
              <a:solidFill>
                <a:srgbClr val="117E62"/>
              </a:solidFill>
            </a:endParaRPr>
          </a:p>
        </p:txBody>
      </p:sp>
      <p:sp>
        <p:nvSpPr>
          <p:cNvPr id="28" name="TextBox 27">
            <a:extLst>
              <a:ext uri="{FF2B5EF4-FFF2-40B4-BE49-F238E27FC236}">
                <a16:creationId xmlns:a16="http://schemas.microsoft.com/office/drawing/2014/main" id="{0E1F9146-AF7A-4DD4-88C8-99D90FC933EE}"/>
              </a:ext>
            </a:extLst>
          </p:cNvPr>
          <p:cNvSpPr txBox="1"/>
          <p:nvPr/>
        </p:nvSpPr>
        <p:spPr>
          <a:xfrm>
            <a:off x="4847189" y="3580691"/>
            <a:ext cx="790575" cy="553998"/>
          </a:xfrm>
          <a:prstGeom prst="rect">
            <a:avLst/>
          </a:prstGeom>
          <a:noFill/>
        </p:spPr>
        <p:txBody>
          <a:bodyPr wrap="square" rtlCol="0">
            <a:spAutoFit/>
          </a:bodyPr>
          <a:lstStyle/>
          <a:p>
            <a:r>
              <a:rPr lang="en-GB" sz="3000" b="1" dirty="0">
                <a:solidFill>
                  <a:srgbClr val="117E62"/>
                </a:solidFill>
                <a:latin typeface="Arial" panose="020B0604020202020204" pitchFamily="34" charset="0"/>
                <a:cs typeface="Arial" panose="020B0604020202020204" pitchFamily="34" charset="0"/>
                <a:sym typeface="Wingdings" panose="05000000000000000000" pitchFamily="2" charset="2"/>
              </a:rPr>
              <a:t></a:t>
            </a:r>
            <a:endParaRPr lang="en-GB" sz="3000" b="1" dirty="0">
              <a:solidFill>
                <a:srgbClr val="117E62"/>
              </a:solidFill>
            </a:endParaRPr>
          </a:p>
        </p:txBody>
      </p:sp>
      <p:sp>
        <p:nvSpPr>
          <p:cNvPr id="3" name="Footer Placeholder 2">
            <a:extLst>
              <a:ext uri="{FF2B5EF4-FFF2-40B4-BE49-F238E27FC236}">
                <a16:creationId xmlns:a16="http://schemas.microsoft.com/office/drawing/2014/main" id="{8BB0655B-7330-431C-A3E3-7463613AD374}"/>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86045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8900DBF-9108-42ED-A4D2-57EDED1E6F17}"/>
              </a:ext>
              <a:ext uri="{C183D7F6-B498-43B3-948B-1728B52AA6E4}">
                <adec:decorative xmlns:adec="http://schemas.microsoft.com/office/drawing/2017/decorative" val="0"/>
              </a:ext>
            </a:extLst>
          </p:cNvPr>
          <p:cNvSpPr>
            <a:spLocks noGrp="1"/>
          </p:cNvSpPr>
          <p:nvPr>
            <p:ph type="title"/>
          </p:nvPr>
        </p:nvSpPr>
        <p:spPr>
          <a:xfrm>
            <a:off x="0" y="-1170475"/>
            <a:ext cx="9124950" cy="1290798"/>
          </a:xfrm>
        </p:spPr>
        <p:txBody>
          <a:bodyPr>
            <a:normAutofit/>
          </a:bodyPr>
          <a:lstStyle/>
          <a:p>
            <a:pPr algn="ctr"/>
            <a:r>
              <a:rPr lang="en-GB" sz="3500" b="1" dirty="0"/>
              <a:t>Food Hygiene Quiz 4 - Answers</a:t>
            </a:r>
          </a:p>
        </p:txBody>
      </p:sp>
      <p:sp>
        <p:nvSpPr>
          <p:cNvPr id="12" name="Title 1">
            <a:extLst>
              <a:ext uri="{FF2B5EF4-FFF2-40B4-BE49-F238E27FC236}">
                <a16:creationId xmlns:a16="http://schemas.microsoft.com/office/drawing/2014/main" id="{4CB088A4-3C7F-4391-AE68-44116885C8DE}"/>
              </a:ext>
            </a:extLst>
          </p:cNvPr>
          <p:cNvSpPr txBox="1">
            <a:spLocks/>
          </p:cNvSpPr>
          <p:nvPr/>
        </p:nvSpPr>
        <p:spPr>
          <a:xfrm>
            <a:off x="0" y="0"/>
            <a:ext cx="9124950" cy="12907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pPr algn="ctr"/>
            <a:r>
              <a:rPr lang="en-GB" sz="3500" b="1"/>
              <a:t>Food Hygiene Quiz - Answers</a:t>
            </a:r>
            <a:endParaRPr lang="en-GB" sz="3500" b="1" dirty="0"/>
          </a:p>
        </p:txBody>
      </p:sp>
      <p:sp>
        <p:nvSpPr>
          <p:cNvPr id="6" name="Rectangle: Rounded Corners 5">
            <a:extLst>
              <a:ext uri="{FF2B5EF4-FFF2-40B4-BE49-F238E27FC236}">
                <a16:creationId xmlns:a16="http://schemas.microsoft.com/office/drawing/2014/main" id="{028D4DBC-6A72-478A-ADB0-EAB413E036E7}"/>
              </a:ext>
              <a:ext uri="{C183D7F6-B498-43B3-948B-1728B52AA6E4}">
                <adec:decorative xmlns:adec="http://schemas.microsoft.com/office/drawing/2017/decorative" val="1"/>
              </a:ext>
            </a:extLst>
          </p:cNvPr>
          <p:cNvSpPr/>
          <p:nvPr/>
        </p:nvSpPr>
        <p:spPr>
          <a:xfrm>
            <a:off x="735910" y="1762124"/>
            <a:ext cx="7672179" cy="3974683"/>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13" descr="Match the terms with their definitions:&#10;(3 points)&#10;">
            <a:extLst>
              <a:ext uri="{FF2B5EF4-FFF2-40B4-BE49-F238E27FC236}">
                <a16:creationId xmlns:a16="http://schemas.microsoft.com/office/drawing/2014/main" id="{33F8AB11-BD09-43DA-8E74-9E68BF75FAB3}"/>
              </a:ext>
            </a:extLst>
          </p:cNvPr>
          <p:cNvSpPr txBox="1"/>
          <p:nvPr/>
        </p:nvSpPr>
        <p:spPr>
          <a:xfrm>
            <a:off x="1003355" y="2005592"/>
            <a:ext cx="5299710" cy="707886"/>
          </a:xfrm>
          <a:prstGeom prst="rect">
            <a:avLst/>
          </a:prstGeom>
          <a:noFill/>
        </p:spPr>
        <p:txBody>
          <a:bodyPr wrap="square" rtlCol="0">
            <a:spAutoFit/>
          </a:bodyPr>
          <a:lstStyle/>
          <a:p>
            <a:pPr>
              <a:spcAft>
                <a:spcPts val="0"/>
              </a:spcAft>
            </a:pPr>
            <a:r>
              <a:rPr lang="en-GB" sz="20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Match the terms with their definitions:</a:t>
            </a:r>
            <a:endParaRPr lang="en-GB" sz="20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20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(3 points)</a:t>
            </a:r>
            <a:endParaRPr lang="en-GB" sz="2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8" name="Rectangle: Rounded Corners 7" descr="Best before&#10;">
            <a:extLst>
              <a:ext uri="{FF2B5EF4-FFF2-40B4-BE49-F238E27FC236}">
                <a16:creationId xmlns:a16="http://schemas.microsoft.com/office/drawing/2014/main" id="{5BBEF493-5F4B-4273-A70D-EB1055E68BB1}"/>
              </a:ext>
            </a:extLst>
          </p:cNvPr>
          <p:cNvSpPr/>
          <p:nvPr/>
        </p:nvSpPr>
        <p:spPr>
          <a:xfrm>
            <a:off x="1000710" y="3081020"/>
            <a:ext cx="1715519" cy="395605"/>
          </a:xfrm>
          <a:prstGeom prst="roundRect">
            <a:avLst/>
          </a:prstGeom>
          <a:solidFill>
            <a:srgbClr val="99D5C7"/>
          </a:solidFill>
          <a:ln>
            <a:solidFill>
              <a:srgbClr val="99D5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GB" sz="20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Best before</a:t>
            </a:r>
            <a:endParaRPr lang="en-GB" sz="2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0" name="Rectangle: Rounded Corners 9" descr="Food spoilage&#10;">
            <a:extLst>
              <a:ext uri="{FF2B5EF4-FFF2-40B4-BE49-F238E27FC236}">
                <a16:creationId xmlns:a16="http://schemas.microsoft.com/office/drawing/2014/main" id="{9F2C5B87-3A9D-4458-9B77-814D401CE77B}"/>
              </a:ext>
            </a:extLst>
          </p:cNvPr>
          <p:cNvSpPr/>
          <p:nvPr/>
        </p:nvSpPr>
        <p:spPr>
          <a:xfrm>
            <a:off x="974291" y="3945991"/>
            <a:ext cx="1848870" cy="395605"/>
          </a:xfrm>
          <a:prstGeom prst="roundRect">
            <a:avLst/>
          </a:prstGeom>
          <a:solidFill>
            <a:srgbClr val="99D5C7"/>
          </a:solidFill>
          <a:ln>
            <a:solidFill>
              <a:srgbClr val="99D5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GB" sz="20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Food spoilage</a:t>
            </a:r>
            <a:endParaRPr lang="en-GB" sz="2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9" name="Rectangle: Rounded Corners 8" descr="Use by&#10;">
            <a:extLst>
              <a:ext uri="{FF2B5EF4-FFF2-40B4-BE49-F238E27FC236}">
                <a16:creationId xmlns:a16="http://schemas.microsoft.com/office/drawing/2014/main" id="{5FB6C413-E3AF-40F8-9053-A682B06E78E3}"/>
              </a:ext>
            </a:extLst>
          </p:cNvPr>
          <p:cNvSpPr/>
          <p:nvPr/>
        </p:nvSpPr>
        <p:spPr>
          <a:xfrm>
            <a:off x="1161557" y="4795521"/>
            <a:ext cx="1393825" cy="395605"/>
          </a:xfrm>
          <a:prstGeom prst="roundRect">
            <a:avLst/>
          </a:prstGeom>
          <a:solidFill>
            <a:srgbClr val="99D5C7"/>
          </a:solidFill>
          <a:ln>
            <a:solidFill>
              <a:srgbClr val="99D5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GB" sz="2000" kern="1200">
                <a:solidFill>
                  <a:srgbClr val="000000"/>
                </a:solidFill>
                <a:effectLst/>
                <a:latin typeface="Arial" panose="020B0604020202020204" pitchFamily="34" charset="0"/>
                <a:ea typeface="Calibri" panose="020F0502020204030204" pitchFamily="34" charset="0"/>
                <a:cs typeface="Arial" panose="020B0604020202020204" pitchFamily="34" charset="0"/>
              </a:rPr>
              <a:t>Use by</a:t>
            </a:r>
            <a:endParaRPr lang="en-GB" sz="20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1" name="TextBox 14" descr="The deterioration of colour, texture and flavour of food&#10;&#10;The food is safe to eat after this date, but may no longer be at its best quality&#10;&#10;Food is safe to eat up until this date, but should not be eaten after it&#10;">
            <a:extLst>
              <a:ext uri="{FF2B5EF4-FFF2-40B4-BE49-F238E27FC236}">
                <a16:creationId xmlns:a16="http://schemas.microsoft.com/office/drawing/2014/main" id="{F7721414-EDA0-40BD-AC9D-F1003E5108A7}"/>
              </a:ext>
            </a:extLst>
          </p:cNvPr>
          <p:cNvSpPr txBox="1"/>
          <p:nvPr/>
        </p:nvSpPr>
        <p:spPr>
          <a:xfrm>
            <a:off x="2952454" y="2956946"/>
            <a:ext cx="5339146" cy="2431435"/>
          </a:xfrm>
          <a:prstGeom prst="rect">
            <a:avLst/>
          </a:prstGeom>
          <a:noFill/>
        </p:spPr>
        <p:txBody>
          <a:bodyPr wrap="square" rtlCol="0">
            <a:spAutoFit/>
          </a:bodyPr>
          <a:lstStyle/>
          <a:p>
            <a:pPr algn="just"/>
            <a:r>
              <a:rPr lang="en-GB" sz="1900" b="1" dirty="0">
                <a:solidFill>
                  <a:srgbClr val="002060"/>
                </a:solidFill>
                <a:latin typeface="Arial" panose="020B0604020202020204" pitchFamily="34" charset="0"/>
                <a:ea typeface="Calibri" panose="020F0502020204030204" pitchFamily="34" charset="0"/>
                <a:cs typeface="Arial" panose="020B0604020202020204" pitchFamily="34" charset="0"/>
              </a:rPr>
              <a:t>The food is safe to eat after this date, but may no longer be at its best quality</a:t>
            </a:r>
          </a:p>
          <a:p>
            <a:pPr algn="just"/>
            <a:endParaRPr lang="en-GB" sz="1900" b="1"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spcAft>
                <a:spcPts val="0"/>
              </a:spcAft>
            </a:pPr>
            <a:r>
              <a:rPr lang="en-GB" sz="1900" b="1" kern="1200" dirty="0">
                <a:solidFill>
                  <a:srgbClr val="002060"/>
                </a:solidFill>
                <a:effectLst/>
                <a:latin typeface="Arial" panose="020B0604020202020204" pitchFamily="34" charset="0"/>
                <a:ea typeface="Calibri" panose="020F0502020204030204" pitchFamily="34" charset="0"/>
                <a:cs typeface="Arial" panose="020B0604020202020204" pitchFamily="34" charset="0"/>
              </a:rPr>
              <a:t>The deterioration of colour, texture and flavour of food</a:t>
            </a:r>
          </a:p>
          <a:p>
            <a:pPr algn="just">
              <a:spcAft>
                <a:spcPts val="0"/>
              </a:spcAft>
            </a:pPr>
            <a:endParaRPr lang="en-GB" sz="19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r>
              <a:rPr lang="en-GB" sz="1900" b="1" kern="1200" dirty="0">
                <a:solidFill>
                  <a:srgbClr val="002060"/>
                </a:solidFill>
                <a:effectLst/>
                <a:latin typeface="Arial" panose="020B0604020202020204" pitchFamily="34" charset="0"/>
                <a:ea typeface="Calibri" panose="020F0502020204030204" pitchFamily="34" charset="0"/>
                <a:cs typeface="Arial" panose="020B0604020202020204" pitchFamily="34" charset="0"/>
              </a:rPr>
              <a:t>Food is safe to eat up until this date, but should not be eaten after it</a:t>
            </a:r>
            <a:endParaRPr lang="en-GB" sz="19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3" name="Footer Placeholder 2">
            <a:extLst>
              <a:ext uri="{FF2B5EF4-FFF2-40B4-BE49-F238E27FC236}">
                <a16:creationId xmlns:a16="http://schemas.microsoft.com/office/drawing/2014/main" id="{D3065D72-C2FD-49F2-A23B-FA4CBADE2ABB}"/>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212591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B8AB87C-C7B2-4CE9-B6C5-A30474415E3A}"/>
              </a:ext>
              <a:ext uri="{C183D7F6-B498-43B3-948B-1728B52AA6E4}">
                <adec:decorative xmlns:adec="http://schemas.microsoft.com/office/drawing/2017/decorative" val="0"/>
              </a:ext>
            </a:extLst>
          </p:cNvPr>
          <p:cNvSpPr>
            <a:spLocks noGrp="1"/>
          </p:cNvSpPr>
          <p:nvPr>
            <p:ph type="title"/>
          </p:nvPr>
        </p:nvSpPr>
        <p:spPr>
          <a:xfrm>
            <a:off x="0" y="-1125869"/>
            <a:ext cx="9124950" cy="1290798"/>
          </a:xfrm>
        </p:spPr>
        <p:txBody>
          <a:bodyPr>
            <a:normAutofit/>
          </a:bodyPr>
          <a:lstStyle/>
          <a:p>
            <a:pPr algn="ctr"/>
            <a:r>
              <a:rPr lang="en-GB" sz="3500" b="1" dirty="0"/>
              <a:t>Food Hygiene Quiz 5 - Answers</a:t>
            </a:r>
          </a:p>
        </p:txBody>
      </p:sp>
      <p:sp>
        <p:nvSpPr>
          <p:cNvPr id="15" name="Title 1">
            <a:extLst>
              <a:ext uri="{FF2B5EF4-FFF2-40B4-BE49-F238E27FC236}">
                <a16:creationId xmlns:a16="http://schemas.microsoft.com/office/drawing/2014/main" id="{7C9CCACD-7C68-4DA5-B185-A2F4DD38EA99}"/>
              </a:ext>
            </a:extLst>
          </p:cNvPr>
          <p:cNvSpPr txBox="1">
            <a:spLocks/>
          </p:cNvSpPr>
          <p:nvPr/>
        </p:nvSpPr>
        <p:spPr>
          <a:xfrm>
            <a:off x="0" y="0"/>
            <a:ext cx="9124950" cy="12907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pPr algn="ctr"/>
            <a:r>
              <a:rPr lang="en-GB" sz="3500" b="1"/>
              <a:t>Food Hygiene Quiz - Answers</a:t>
            </a:r>
            <a:endParaRPr lang="en-GB" sz="3500" b="1" dirty="0"/>
          </a:p>
        </p:txBody>
      </p:sp>
      <p:sp>
        <p:nvSpPr>
          <p:cNvPr id="9" name="Rectangle: Rounded Corners 8">
            <a:extLst>
              <a:ext uri="{FF2B5EF4-FFF2-40B4-BE49-F238E27FC236}">
                <a16:creationId xmlns:a16="http://schemas.microsoft.com/office/drawing/2014/main" id="{D2889CB2-01C8-4E3A-8488-BBF3C2749F4D}"/>
              </a:ext>
              <a:ext uri="{C183D7F6-B498-43B3-948B-1728B52AA6E4}">
                <adec:decorative xmlns:adec="http://schemas.microsoft.com/office/drawing/2017/decorative" val="1"/>
              </a:ext>
            </a:extLst>
          </p:cNvPr>
          <p:cNvSpPr/>
          <p:nvPr/>
        </p:nvSpPr>
        <p:spPr>
          <a:xfrm>
            <a:off x="471696" y="1562101"/>
            <a:ext cx="3795504" cy="4203282"/>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49B625F-DA8A-49DA-AF5D-FF48A5A4CCA0}"/>
              </a:ext>
            </a:extLst>
          </p:cNvPr>
          <p:cNvSpPr/>
          <p:nvPr/>
        </p:nvSpPr>
        <p:spPr>
          <a:xfrm>
            <a:off x="521598" y="1637764"/>
            <a:ext cx="3795504" cy="4093428"/>
          </a:xfrm>
          <a:prstGeom prst="rect">
            <a:avLst/>
          </a:prstGeom>
        </p:spPr>
        <p:txBody>
          <a:bodyPr wrap="square">
            <a:spAutoFit/>
          </a:bodyPr>
          <a:lstStyle/>
          <a:p>
            <a:pPr>
              <a:spcAft>
                <a:spcPts val="0"/>
              </a:spcAft>
            </a:pPr>
            <a:r>
              <a:rPr lang="en-GB" sz="2000" dirty="0">
                <a:solidFill>
                  <a:srgbClr val="000000"/>
                </a:solidFill>
                <a:latin typeface="Arial" panose="020B0604020202020204" pitchFamily="34" charset="0"/>
                <a:ea typeface="Calibri" panose="020F0502020204030204" pitchFamily="34" charset="0"/>
                <a:cs typeface="Arial" panose="020B0604020202020204" pitchFamily="34" charset="0"/>
              </a:rPr>
              <a:t>Which of the following is not one of the four key ways you can prevent</a:t>
            </a:r>
            <a:r>
              <a:rPr lang="en-GB" sz="2000" dirty="0">
                <a:latin typeface="Arial" panose="020B0604020202020204" pitchFamily="34" charset="0"/>
                <a:ea typeface="Calibri" panose="020F0502020204030204" pitchFamily="34" charset="0"/>
                <a:cs typeface="Times New Roman" panose="02020603050405020304" pitchFamily="18" charset="0"/>
              </a:rPr>
              <a:t> </a:t>
            </a:r>
            <a:r>
              <a:rPr lang="en-GB" sz="2000" dirty="0">
                <a:solidFill>
                  <a:srgbClr val="000000"/>
                </a:solidFill>
                <a:latin typeface="Arial" panose="020B0604020202020204" pitchFamily="34" charset="0"/>
                <a:ea typeface="Calibri" panose="020F0502020204030204" pitchFamily="34" charset="0"/>
                <a:cs typeface="Arial" panose="020B0604020202020204" pitchFamily="34" charset="0"/>
              </a:rPr>
              <a:t>food poisoning? </a:t>
            </a:r>
            <a:endParaRPr lang="en-GB" sz="20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2000" dirty="0">
                <a:solidFill>
                  <a:srgbClr val="000000"/>
                </a:solidFill>
                <a:latin typeface="Arial" panose="020B0604020202020204" pitchFamily="34" charset="0"/>
                <a:ea typeface="Calibri" panose="020F0502020204030204" pitchFamily="34" charset="0"/>
                <a:cs typeface="Arial" panose="020B0604020202020204" pitchFamily="34" charset="0"/>
              </a:rPr>
              <a:t>(1 point)</a:t>
            </a:r>
          </a:p>
          <a:p>
            <a:pPr>
              <a:spcAft>
                <a:spcPts val="0"/>
              </a:spcAft>
            </a:pPr>
            <a:endParaRPr lang="en-GB" sz="20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spcAft>
                <a:spcPts val="0"/>
              </a:spcAft>
              <a:buFont typeface="Wingdings" panose="05000000000000000000" pitchFamily="2" charset="2"/>
              <a:buChar char=""/>
              <a:tabLst>
                <a:tab pos="457200" algn="l"/>
              </a:tabLst>
            </a:pPr>
            <a:r>
              <a:rPr lang="en-GB" sz="2000" dirty="0">
                <a:solidFill>
                  <a:srgbClr val="000000"/>
                </a:solidFill>
                <a:cs typeface="Arial" panose="020B0604020202020204" pitchFamily="34" charset="0"/>
              </a:rPr>
              <a:t>Cleaning during food preparation</a:t>
            </a:r>
            <a:endParaRPr lang="en-GB" sz="2000" dirty="0"/>
          </a:p>
          <a:p>
            <a:pPr marL="342900" lvl="0" indent="-342900">
              <a:spcAft>
                <a:spcPts val="0"/>
              </a:spcAft>
              <a:buFont typeface="Wingdings" panose="05000000000000000000" pitchFamily="2" charset="2"/>
              <a:buChar char=""/>
              <a:tabLst>
                <a:tab pos="457200" algn="l"/>
              </a:tabLst>
            </a:pPr>
            <a:r>
              <a:rPr lang="en-GB" sz="2000" dirty="0">
                <a:solidFill>
                  <a:srgbClr val="000000"/>
                </a:solidFill>
                <a:cs typeface="Arial" panose="020B0604020202020204" pitchFamily="34" charset="0"/>
              </a:rPr>
              <a:t>Cooking food thoroughly</a:t>
            </a:r>
            <a:endParaRPr lang="en-GB" sz="2000" dirty="0"/>
          </a:p>
          <a:p>
            <a:pPr marL="342900" lvl="0" indent="-342900">
              <a:spcAft>
                <a:spcPts val="0"/>
              </a:spcAft>
              <a:buFont typeface="Wingdings" panose="05000000000000000000" pitchFamily="2" charset="2"/>
              <a:buChar char=""/>
              <a:tabLst>
                <a:tab pos="457200" algn="l"/>
              </a:tabLst>
            </a:pPr>
            <a:r>
              <a:rPr lang="en-GB" sz="2000" dirty="0">
                <a:solidFill>
                  <a:srgbClr val="000000"/>
                </a:solidFill>
                <a:cs typeface="Arial" panose="020B0604020202020204" pitchFamily="34" charset="0"/>
              </a:rPr>
              <a:t>Using the same chopping board and utensils during food preparation</a:t>
            </a:r>
            <a:endParaRPr lang="en-GB" sz="2000" dirty="0"/>
          </a:p>
          <a:p>
            <a:pPr marL="342900" lvl="0" indent="-342900">
              <a:spcAft>
                <a:spcPts val="0"/>
              </a:spcAft>
              <a:buFont typeface="Wingdings" panose="05000000000000000000" pitchFamily="2" charset="2"/>
              <a:buChar char=""/>
              <a:tabLst>
                <a:tab pos="457200" algn="l"/>
              </a:tabLst>
            </a:pPr>
            <a:r>
              <a:rPr lang="en-GB" sz="2000" dirty="0">
                <a:solidFill>
                  <a:srgbClr val="000000"/>
                </a:solidFill>
                <a:cs typeface="Arial" panose="020B0604020202020204" pitchFamily="34" charset="0"/>
              </a:rPr>
              <a:t>Storing food correctly in refrigerators at ≤4°C</a:t>
            </a:r>
            <a:endParaRPr lang="en-GB" sz="2000" dirty="0"/>
          </a:p>
        </p:txBody>
      </p:sp>
      <p:sp>
        <p:nvSpPr>
          <p:cNvPr id="13" name="TextBox 12">
            <a:extLst>
              <a:ext uri="{FF2B5EF4-FFF2-40B4-BE49-F238E27FC236}">
                <a16:creationId xmlns:a16="http://schemas.microsoft.com/office/drawing/2014/main" id="{9DE8093A-6B03-42A2-8C01-6BC5579EBF55}"/>
              </a:ext>
            </a:extLst>
          </p:cNvPr>
          <p:cNvSpPr txBox="1"/>
          <p:nvPr/>
        </p:nvSpPr>
        <p:spPr>
          <a:xfrm>
            <a:off x="521598" y="3955389"/>
            <a:ext cx="790575" cy="553998"/>
          </a:xfrm>
          <a:prstGeom prst="rect">
            <a:avLst/>
          </a:prstGeom>
          <a:noFill/>
        </p:spPr>
        <p:txBody>
          <a:bodyPr wrap="square" rtlCol="0">
            <a:spAutoFit/>
          </a:bodyPr>
          <a:lstStyle/>
          <a:p>
            <a:r>
              <a:rPr lang="en-GB" sz="3000" b="1" dirty="0">
                <a:solidFill>
                  <a:srgbClr val="117E62"/>
                </a:solidFill>
                <a:latin typeface="Arial" panose="020B0604020202020204" pitchFamily="34" charset="0"/>
                <a:cs typeface="Arial" panose="020B0604020202020204" pitchFamily="34" charset="0"/>
                <a:sym typeface="Wingdings" panose="05000000000000000000" pitchFamily="2" charset="2"/>
              </a:rPr>
              <a:t></a:t>
            </a:r>
            <a:endParaRPr lang="en-GB" sz="3000" b="1" dirty="0">
              <a:solidFill>
                <a:srgbClr val="117E62"/>
              </a:solidFill>
            </a:endParaRPr>
          </a:p>
        </p:txBody>
      </p:sp>
      <p:sp>
        <p:nvSpPr>
          <p:cNvPr id="10" name="Rectangle: Rounded Corners 9">
            <a:extLst>
              <a:ext uri="{FF2B5EF4-FFF2-40B4-BE49-F238E27FC236}">
                <a16:creationId xmlns:a16="http://schemas.microsoft.com/office/drawing/2014/main" id="{9AF51824-AB80-4D73-8CA9-E48857CFACAB}"/>
              </a:ext>
              <a:ext uri="{C183D7F6-B498-43B3-948B-1728B52AA6E4}">
                <adec:decorative xmlns:adec="http://schemas.microsoft.com/office/drawing/2017/decorative" val="1"/>
              </a:ext>
            </a:extLst>
          </p:cNvPr>
          <p:cNvSpPr/>
          <p:nvPr/>
        </p:nvSpPr>
        <p:spPr>
          <a:xfrm>
            <a:off x="4738896" y="1562101"/>
            <a:ext cx="3795504" cy="4203282"/>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A863A6A-2ABC-42E3-82F9-A50DF2D472C2}"/>
              </a:ext>
            </a:extLst>
          </p:cNvPr>
          <p:cNvSpPr/>
          <p:nvPr/>
        </p:nvSpPr>
        <p:spPr>
          <a:xfrm>
            <a:off x="4845948" y="1739659"/>
            <a:ext cx="3581400" cy="3693319"/>
          </a:xfrm>
          <a:prstGeom prst="rect">
            <a:avLst/>
          </a:prstGeom>
        </p:spPr>
        <p:txBody>
          <a:bodyPr wrap="square">
            <a:spAutoFit/>
          </a:bodyPr>
          <a:lstStyle/>
          <a:p>
            <a:pPr>
              <a:spcAft>
                <a:spcPts val="0"/>
              </a:spcAft>
            </a:pP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What infections can you get from poor hand washing?</a:t>
            </a:r>
          </a:p>
          <a:p>
            <a:pPr>
              <a:spcAft>
                <a:spcPts val="0"/>
              </a:spcAft>
            </a:pP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(1 point)</a:t>
            </a:r>
          </a:p>
          <a:p>
            <a:pPr>
              <a:spcAft>
                <a:spcPts val="0"/>
              </a:spcAft>
            </a:pPr>
            <a:endParaRPr lang="en-GB" sz="26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spcAft>
                <a:spcPts val="0"/>
              </a:spcAft>
              <a:buFont typeface="Wingdings" panose="05000000000000000000" pitchFamily="2" charset="2"/>
              <a:buChar char=""/>
              <a:tabLst>
                <a:tab pos="457200" algn="l"/>
              </a:tabLst>
            </a:pPr>
            <a:r>
              <a:rPr lang="en-GB" sz="2600" dirty="0">
                <a:solidFill>
                  <a:srgbClr val="000000"/>
                </a:solidFill>
                <a:cs typeface="Arial" panose="020B0604020202020204" pitchFamily="34" charset="0"/>
              </a:rPr>
              <a:t>Salmonella</a:t>
            </a:r>
            <a:endParaRPr lang="en-GB" sz="2600" dirty="0"/>
          </a:p>
          <a:p>
            <a:pPr marL="342900" lvl="0" indent="-342900">
              <a:spcAft>
                <a:spcPts val="0"/>
              </a:spcAft>
              <a:buFont typeface="Wingdings" panose="05000000000000000000" pitchFamily="2" charset="2"/>
              <a:buChar char=""/>
              <a:tabLst>
                <a:tab pos="457200" algn="l"/>
              </a:tabLst>
            </a:pPr>
            <a:r>
              <a:rPr lang="en-GB" sz="2600" dirty="0">
                <a:solidFill>
                  <a:srgbClr val="000000"/>
                </a:solidFill>
                <a:cs typeface="Arial" panose="020B0604020202020204" pitchFamily="34" charset="0"/>
              </a:rPr>
              <a:t>Cold and flu</a:t>
            </a:r>
            <a:endParaRPr lang="en-GB" sz="2600" dirty="0"/>
          </a:p>
          <a:p>
            <a:pPr marL="342900" lvl="0" indent="-342900">
              <a:spcAft>
                <a:spcPts val="0"/>
              </a:spcAft>
              <a:buFont typeface="Wingdings" panose="05000000000000000000" pitchFamily="2" charset="2"/>
              <a:buChar char=""/>
              <a:tabLst>
                <a:tab pos="457200" algn="l"/>
              </a:tabLst>
            </a:pPr>
            <a:r>
              <a:rPr lang="en-GB" sz="2600" dirty="0">
                <a:solidFill>
                  <a:srgbClr val="000000"/>
                </a:solidFill>
                <a:cs typeface="Arial" panose="020B0604020202020204" pitchFamily="34" charset="0"/>
              </a:rPr>
              <a:t>Diarrhoea</a:t>
            </a:r>
            <a:endParaRPr lang="en-GB" sz="2600" dirty="0"/>
          </a:p>
          <a:p>
            <a:pPr marL="342900" lvl="0" indent="-342900">
              <a:spcAft>
                <a:spcPts val="0"/>
              </a:spcAft>
              <a:buFont typeface="Wingdings" panose="05000000000000000000" pitchFamily="2" charset="2"/>
              <a:buChar char=""/>
              <a:tabLst>
                <a:tab pos="457200" algn="l"/>
              </a:tabLst>
            </a:pPr>
            <a:r>
              <a:rPr lang="en-GB" sz="2600" dirty="0">
                <a:solidFill>
                  <a:srgbClr val="000000"/>
                </a:solidFill>
                <a:cs typeface="Arial" panose="020B0604020202020204" pitchFamily="34" charset="0"/>
              </a:rPr>
              <a:t>All of the above</a:t>
            </a:r>
            <a:endParaRPr lang="en-GB" sz="2600" dirty="0"/>
          </a:p>
        </p:txBody>
      </p:sp>
      <p:sp>
        <p:nvSpPr>
          <p:cNvPr id="14" name="TextBox 13">
            <a:extLst>
              <a:ext uri="{FF2B5EF4-FFF2-40B4-BE49-F238E27FC236}">
                <a16:creationId xmlns:a16="http://schemas.microsoft.com/office/drawing/2014/main" id="{1399C357-9719-4E11-99F7-6D140860E01D}"/>
              </a:ext>
            </a:extLst>
          </p:cNvPr>
          <p:cNvSpPr txBox="1"/>
          <p:nvPr/>
        </p:nvSpPr>
        <p:spPr>
          <a:xfrm>
            <a:off x="4874523" y="4831355"/>
            <a:ext cx="790575" cy="553998"/>
          </a:xfrm>
          <a:prstGeom prst="rect">
            <a:avLst/>
          </a:prstGeom>
          <a:noFill/>
        </p:spPr>
        <p:txBody>
          <a:bodyPr wrap="square" rtlCol="0">
            <a:spAutoFit/>
          </a:bodyPr>
          <a:lstStyle/>
          <a:p>
            <a:r>
              <a:rPr lang="en-GB" sz="3000" b="1" dirty="0">
                <a:solidFill>
                  <a:srgbClr val="117E62"/>
                </a:solidFill>
                <a:latin typeface="Arial" panose="020B0604020202020204" pitchFamily="34" charset="0"/>
                <a:cs typeface="Arial" panose="020B0604020202020204" pitchFamily="34" charset="0"/>
                <a:sym typeface="Wingdings" panose="05000000000000000000" pitchFamily="2" charset="2"/>
              </a:rPr>
              <a:t></a:t>
            </a:r>
            <a:endParaRPr lang="en-GB" sz="3000" b="1" dirty="0">
              <a:solidFill>
                <a:srgbClr val="117E62"/>
              </a:solidFill>
            </a:endParaRPr>
          </a:p>
        </p:txBody>
      </p:sp>
      <p:sp>
        <p:nvSpPr>
          <p:cNvPr id="3" name="Footer Placeholder 2">
            <a:extLst>
              <a:ext uri="{FF2B5EF4-FFF2-40B4-BE49-F238E27FC236}">
                <a16:creationId xmlns:a16="http://schemas.microsoft.com/office/drawing/2014/main" id="{FC59AADA-698E-46C0-9C47-DE89ABCEE299}"/>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123438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594F911-79B1-4FE2-929E-71862FD0E69F}"/>
              </a:ext>
              <a:ext uri="{C183D7F6-B498-43B3-948B-1728B52AA6E4}">
                <adec:decorative xmlns:adec="http://schemas.microsoft.com/office/drawing/2017/decorative" val="0"/>
              </a:ext>
            </a:extLst>
          </p:cNvPr>
          <p:cNvSpPr>
            <a:spLocks noGrp="1"/>
          </p:cNvSpPr>
          <p:nvPr>
            <p:ph type="title"/>
          </p:nvPr>
        </p:nvSpPr>
        <p:spPr>
          <a:xfrm>
            <a:off x="534478" y="-740005"/>
            <a:ext cx="8027419" cy="971550"/>
          </a:xfrm>
        </p:spPr>
        <p:txBody>
          <a:bodyPr>
            <a:normAutofit/>
          </a:bodyPr>
          <a:lstStyle/>
          <a:p>
            <a:pPr lvl="0" algn="ctr" defTabSz="457200">
              <a:lnSpc>
                <a:spcPct val="100000"/>
              </a:lnSpc>
              <a:spcBef>
                <a:spcPts val="0"/>
              </a:spcBef>
            </a:pPr>
            <a:r>
              <a:rPr lang="en-GB" sz="2200" b="1" dirty="0"/>
              <a:t>Spot the Mistakes</a:t>
            </a:r>
            <a:br>
              <a:rPr lang="en-GB" sz="2200" b="1" dirty="0">
                <a:solidFill>
                  <a:srgbClr val="002060"/>
                </a:solidFill>
                <a:ea typeface="+mn-ea"/>
              </a:rPr>
            </a:br>
            <a:endParaRPr lang="en-GB" sz="2200" b="1" dirty="0">
              <a:solidFill>
                <a:srgbClr val="002060"/>
              </a:solidFill>
            </a:endParaRPr>
          </a:p>
        </p:txBody>
      </p:sp>
      <p:sp>
        <p:nvSpPr>
          <p:cNvPr id="7" name="TextBox 6">
            <a:extLst>
              <a:ext uri="{FF2B5EF4-FFF2-40B4-BE49-F238E27FC236}">
                <a16:creationId xmlns:a16="http://schemas.microsoft.com/office/drawing/2014/main" id="{F1C29D1A-BF99-4724-99B3-DF5D7FDC941A}"/>
              </a:ext>
            </a:extLst>
          </p:cNvPr>
          <p:cNvSpPr txBox="1"/>
          <p:nvPr/>
        </p:nvSpPr>
        <p:spPr>
          <a:xfrm>
            <a:off x="438148" y="165569"/>
            <a:ext cx="8220077" cy="707886"/>
          </a:xfrm>
          <a:prstGeom prst="rect">
            <a:avLst/>
          </a:prstGeom>
          <a:noFill/>
        </p:spPr>
        <p:txBody>
          <a:bodyPr wrap="square">
            <a:spAutoFit/>
          </a:bodyPr>
          <a:lstStyle/>
          <a:p>
            <a:pPr algn="ctr"/>
            <a:r>
              <a:rPr lang="en-GB" sz="2000" b="1" dirty="0">
                <a:latin typeface="Arial" panose="020B0604020202020204" pitchFamily="34" charset="0"/>
                <a:cs typeface="Arial" panose="020B0604020202020204" pitchFamily="34" charset="0"/>
              </a:rPr>
              <a:t>Spot the Mistakes. </a:t>
            </a:r>
            <a:r>
              <a:rPr lang="en-GB" sz="2000" b="1" dirty="0">
                <a:solidFill>
                  <a:srgbClr val="002060"/>
                </a:solidFill>
                <a:latin typeface="Arial" panose="020B0604020202020204" pitchFamily="34" charset="0"/>
                <a:cs typeface="Arial" panose="020B0604020202020204" pitchFamily="34" charset="0"/>
              </a:rPr>
              <a:t>Can you circle 9 things that the students in this cookery class should not be doing and why?</a:t>
            </a:r>
            <a:endParaRPr lang="en-GB" sz="2000" dirty="0">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D46C354E-4FF7-47C1-95F5-C446AC97FAED}"/>
              </a:ext>
              <a:ext uri="{C183D7F6-B498-43B3-948B-1728B52AA6E4}">
                <adec:decorative xmlns:adec="http://schemas.microsoft.com/office/drawing/2017/decorative" val="1"/>
              </a:ext>
            </a:extLst>
          </p:cNvPr>
          <p:cNvSpPr/>
          <p:nvPr/>
        </p:nvSpPr>
        <p:spPr>
          <a:xfrm rot="5400000">
            <a:off x="2067052" y="-400177"/>
            <a:ext cx="4962272" cy="8220077"/>
          </a:xfrm>
          <a:prstGeom prst="roundRect">
            <a:avLst>
              <a:gd name="adj" fmla="val 2575"/>
            </a:avLst>
          </a:prstGeom>
          <a:noFill/>
          <a:ln w="76200" cap="sq">
            <a:solidFill>
              <a:srgbClr val="117E62"/>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Image of children cooking in a school kitchen with various elements of poor food hygiene">
            <a:extLst>
              <a:ext uri="{FF2B5EF4-FFF2-40B4-BE49-F238E27FC236}">
                <a16:creationId xmlns:a16="http://schemas.microsoft.com/office/drawing/2014/main" id="{90A846E6-7129-46AA-804A-01A5409908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23" y="1273426"/>
            <a:ext cx="8172454" cy="4889249"/>
          </a:xfrm>
          <a:prstGeom prst="rect">
            <a:avLst/>
          </a:prstGeom>
        </p:spPr>
      </p:pic>
      <p:sp>
        <p:nvSpPr>
          <p:cNvPr id="3" name="Footer Placeholder 2">
            <a:extLst>
              <a:ext uri="{FF2B5EF4-FFF2-40B4-BE49-F238E27FC236}">
                <a16:creationId xmlns:a16="http://schemas.microsoft.com/office/drawing/2014/main" id="{953FE9FB-299C-46C1-9EC8-494F630FE4C0}"/>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15524629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F7C77463-A6FA-4A36-B8C2-F8033D786F1C}"/>
              </a:ext>
              <a:ext uri="{C183D7F6-B498-43B3-948B-1728B52AA6E4}">
                <adec:decorative xmlns:adec="http://schemas.microsoft.com/office/drawing/2017/decorative" val="0"/>
              </a:ext>
            </a:extLst>
          </p:cNvPr>
          <p:cNvSpPr>
            <a:spLocks noGrp="1"/>
          </p:cNvSpPr>
          <p:nvPr>
            <p:ph type="title"/>
          </p:nvPr>
        </p:nvSpPr>
        <p:spPr>
          <a:xfrm>
            <a:off x="534478" y="-639648"/>
            <a:ext cx="8027419" cy="526049"/>
          </a:xfrm>
        </p:spPr>
        <p:txBody>
          <a:bodyPr>
            <a:normAutofit/>
          </a:bodyPr>
          <a:lstStyle/>
          <a:p>
            <a:pPr lvl="0" algn="ctr" defTabSz="457200">
              <a:lnSpc>
                <a:spcPct val="100000"/>
              </a:lnSpc>
              <a:spcBef>
                <a:spcPts val="0"/>
              </a:spcBef>
            </a:pPr>
            <a:r>
              <a:rPr lang="en-GB" sz="2200" b="1" dirty="0"/>
              <a:t>Spot the Mistakes (Black and White)</a:t>
            </a:r>
            <a:endParaRPr lang="en-GB" sz="2200" b="1" dirty="0">
              <a:solidFill>
                <a:srgbClr val="002060"/>
              </a:solidFill>
            </a:endParaRPr>
          </a:p>
        </p:txBody>
      </p:sp>
      <p:sp>
        <p:nvSpPr>
          <p:cNvPr id="7" name="TextBox 6">
            <a:extLst>
              <a:ext uri="{FF2B5EF4-FFF2-40B4-BE49-F238E27FC236}">
                <a16:creationId xmlns:a16="http://schemas.microsoft.com/office/drawing/2014/main" id="{B0DD5F79-730C-4769-B05E-A93CB51C6E90}"/>
              </a:ext>
            </a:extLst>
          </p:cNvPr>
          <p:cNvSpPr txBox="1"/>
          <p:nvPr/>
        </p:nvSpPr>
        <p:spPr>
          <a:xfrm>
            <a:off x="438148" y="165569"/>
            <a:ext cx="8220077" cy="707886"/>
          </a:xfrm>
          <a:prstGeom prst="rect">
            <a:avLst/>
          </a:prstGeom>
          <a:noFill/>
        </p:spPr>
        <p:txBody>
          <a:bodyPr wrap="square">
            <a:spAutoFit/>
          </a:bodyPr>
          <a:lstStyle/>
          <a:p>
            <a:pPr algn="ctr"/>
            <a:r>
              <a:rPr lang="en-GB" sz="2000" b="1" dirty="0">
                <a:latin typeface="Arial" panose="020B0604020202020204" pitchFamily="34" charset="0"/>
                <a:cs typeface="Arial" panose="020B0604020202020204" pitchFamily="34" charset="0"/>
              </a:rPr>
              <a:t>Spot the Mistakes. </a:t>
            </a:r>
            <a:r>
              <a:rPr lang="en-GB" sz="2000" b="1" dirty="0">
                <a:solidFill>
                  <a:srgbClr val="002060"/>
                </a:solidFill>
                <a:latin typeface="Arial" panose="020B0604020202020204" pitchFamily="34" charset="0"/>
                <a:cs typeface="Arial" panose="020B0604020202020204" pitchFamily="34" charset="0"/>
              </a:rPr>
              <a:t>Can you circle 9 things that the students in this cookery class should not be doing and why?</a:t>
            </a:r>
            <a:endParaRPr lang="en-GB" sz="2000" dirty="0">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8E5E43A7-6A51-4A51-9BA2-8EBAF5E43709}"/>
              </a:ext>
              <a:ext uri="{C183D7F6-B498-43B3-948B-1728B52AA6E4}">
                <adec:decorative xmlns:adec="http://schemas.microsoft.com/office/drawing/2017/decorative" val="1"/>
              </a:ext>
            </a:extLst>
          </p:cNvPr>
          <p:cNvSpPr/>
          <p:nvPr/>
        </p:nvSpPr>
        <p:spPr>
          <a:xfrm rot="5400000">
            <a:off x="2067052" y="-438277"/>
            <a:ext cx="4962272" cy="8220077"/>
          </a:xfrm>
          <a:prstGeom prst="roundRect">
            <a:avLst>
              <a:gd name="adj" fmla="val 2575"/>
            </a:avLst>
          </a:prstGeom>
          <a:noFill/>
          <a:ln w="76200" cap="sq">
            <a:solidFill>
              <a:srgbClr val="117E62"/>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descr="Black and white image of children cooking in a school kitchen with various elements of poor food hygiene">
            <a:extLst>
              <a:ext uri="{FF2B5EF4-FFF2-40B4-BE49-F238E27FC236}">
                <a16:creationId xmlns:a16="http://schemas.microsoft.com/office/drawing/2014/main" id="{AB420031-44DB-476A-A3E2-29E764E68D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 y="1249094"/>
            <a:ext cx="8077200" cy="4841558"/>
          </a:xfrm>
          <a:prstGeom prst="rect">
            <a:avLst/>
          </a:prstGeom>
        </p:spPr>
      </p:pic>
      <p:sp>
        <p:nvSpPr>
          <p:cNvPr id="3" name="Footer Placeholder 2">
            <a:extLst>
              <a:ext uri="{FF2B5EF4-FFF2-40B4-BE49-F238E27FC236}">
                <a16:creationId xmlns:a16="http://schemas.microsoft.com/office/drawing/2014/main" id="{3E8DC34C-9581-4B70-8E49-C9D2B4F096E1}"/>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24958953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3F1E10-ABAA-4C70-833F-5DB67EC0B591}"/>
              </a:ext>
              <a:ext uri="{C183D7F6-B498-43B3-948B-1728B52AA6E4}">
                <adec:decorative xmlns:adec="http://schemas.microsoft.com/office/drawing/2017/decorative" val="0"/>
              </a:ext>
            </a:extLst>
          </p:cNvPr>
          <p:cNvSpPr>
            <a:spLocks noGrp="1"/>
          </p:cNvSpPr>
          <p:nvPr>
            <p:ph type="title"/>
          </p:nvPr>
        </p:nvSpPr>
        <p:spPr>
          <a:xfrm>
            <a:off x="534478" y="-985332"/>
            <a:ext cx="8027419" cy="971550"/>
          </a:xfrm>
        </p:spPr>
        <p:txBody>
          <a:bodyPr>
            <a:normAutofit/>
          </a:bodyPr>
          <a:lstStyle/>
          <a:p>
            <a:pPr lvl="0" algn="ctr" defTabSz="457200">
              <a:lnSpc>
                <a:spcPct val="100000"/>
              </a:lnSpc>
              <a:spcBef>
                <a:spcPts val="0"/>
              </a:spcBef>
            </a:pPr>
            <a:r>
              <a:rPr lang="en-GB" sz="2200" b="1" dirty="0"/>
              <a:t>Spot the Mistakes - Answers</a:t>
            </a:r>
            <a:endParaRPr lang="en-GB" sz="2200" b="1" dirty="0">
              <a:solidFill>
                <a:srgbClr val="002060"/>
              </a:solidFill>
            </a:endParaRPr>
          </a:p>
        </p:txBody>
      </p:sp>
      <p:sp>
        <p:nvSpPr>
          <p:cNvPr id="16" name="TextBox 15">
            <a:extLst>
              <a:ext uri="{FF2B5EF4-FFF2-40B4-BE49-F238E27FC236}">
                <a16:creationId xmlns:a16="http://schemas.microsoft.com/office/drawing/2014/main" id="{68E3C264-CD0B-4161-BF4A-7B68C1039761}"/>
              </a:ext>
            </a:extLst>
          </p:cNvPr>
          <p:cNvSpPr txBox="1"/>
          <p:nvPr/>
        </p:nvSpPr>
        <p:spPr>
          <a:xfrm>
            <a:off x="438148" y="165569"/>
            <a:ext cx="8220077" cy="707886"/>
          </a:xfrm>
          <a:prstGeom prst="rect">
            <a:avLst/>
          </a:prstGeom>
          <a:noFill/>
        </p:spPr>
        <p:txBody>
          <a:bodyPr wrap="square">
            <a:spAutoFit/>
          </a:bodyPr>
          <a:lstStyle/>
          <a:p>
            <a:pPr algn="ctr"/>
            <a:r>
              <a:rPr lang="en-GB" sz="2000" b="1" dirty="0">
                <a:latin typeface="Arial" panose="020B0604020202020204" pitchFamily="34" charset="0"/>
                <a:cs typeface="Arial" panose="020B0604020202020204" pitchFamily="34" charset="0"/>
              </a:rPr>
              <a:t>Spot the Mistakes. </a:t>
            </a:r>
            <a:r>
              <a:rPr lang="en-GB" sz="2000" b="1" dirty="0">
                <a:solidFill>
                  <a:srgbClr val="002060"/>
                </a:solidFill>
                <a:latin typeface="Arial" panose="020B0604020202020204" pitchFamily="34" charset="0"/>
                <a:cs typeface="Arial" panose="020B0604020202020204" pitchFamily="34" charset="0"/>
              </a:rPr>
              <a:t>Can you circle 9 things that the students in this cookery class should not be doing and why?</a:t>
            </a:r>
            <a:endParaRPr lang="en-GB" sz="2000" dirty="0">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963B6873-691B-4761-8489-F17C4D57BB90}"/>
              </a:ext>
              <a:ext uri="{C183D7F6-B498-43B3-948B-1728B52AA6E4}">
                <adec:decorative xmlns:adec="http://schemas.microsoft.com/office/drawing/2017/decorative" val="1"/>
              </a:ext>
            </a:extLst>
          </p:cNvPr>
          <p:cNvSpPr/>
          <p:nvPr/>
        </p:nvSpPr>
        <p:spPr>
          <a:xfrm rot="5400000">
            <a:off x="2067052" y="-400177"/>
            <a:ext cx="4962272" cy="8220077"/>
          </a:xfrm>
          <a:prstGeom prst="roundRect">
            <a:avLst>
              <a:gd name="adj" fmla="val 2575"/>
            </a:avLst>
          </a:prstGeom>
          <a:noFill/>
          <a:ln w="76200" cap="sq">
            <a:solidFill>
              <a:srgbClr val="117E62"/>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Image of children cooking in a school kitchen with various elements of poor food hygiene">
            <a:extLst>
              <a:ext uri="{FF2B5EF4-FFF2-40B4-BE49-F238E27FC236}">
                <a16:creationId xmlns:a16="http://schemas.microsoft.com/office/drawing/2014/main" id="{82E06D15-3C3E-42AA-A8B7-F11295E6D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23" y="1273426"/>
            <a:ext cx="8172454" cy="4889249"/>
          </a:xfrm>
          <a:prstGeom prst="rect">
            <a:avLst/>
          </a:prstGeom>
          <a:ln>
            <a:solidFill>
              <a:srgbClr val="117E62"/>
            </a:solidFill>
          </a:ln>
        </p:spPr>
      </p:pic>
      <p:sp>
        <p:nvSpPr>
          <p:cNvPr id="7" name="Oval 6">
            <a:extLst>
              <a:ext uri="{FF2B5EF4-FFF2-40B4-BE49-F238E27FC236}">
                <a16:creationId xmlns:a16="http://schemas.microsoft.com/office/drawing/2014/main" id="{B4328A81-CDA5-4819-BB03-735031150D8A}"/>
              </a:ext>
              <a:ext uri="{C183D7F6-B498-43B3-948B-1728B52AA6E4}">
                <adec:decorative xmlns:adec="http://schemas.microsoft.com/office/drawing/2017/decorative" val="1"/>
              </a:ext>
            </a:extLst>
          </p:cNvPr>
          <p:cNvSpPr/>
          <p:nvPr/>
        </p:nvSpPr>
        <p:spPr>
          <a:xfrm>
            <a:off x="619125" y="1587751"/>
            <a:ext cx="1057275" cy="1076325"/>
          </a:xfrm>
          <a:prstGeom prst="ellipse">
            <a:avLst/>
          </a:prstGeom>
          <a:noFill/>
          <a:ln w="57150">
            <a:solidFill>
              <a:srgbClr val="117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DE6392AA-15D1-497E-9781-B634F45684E3}"/>
              </a:ext>
              <a:ext uri="{C183D7F6-B498-43B3-948B-1728B52AA6E4}">
                <adec:decorative xmlns:adec="http://schemas.microsoft.com/office/drawing/2017/decorative" val="1"/>
              </a:ext>
            </a:extLst>
          </p:cNvPr>
          <p:cNvSpPr/>
          <p:nvPr/>
        </p:nvSpPr>
        <p:spPr>
          <a:xfrm>
            <a:off x="890137" y="2978401"/>
            <a:ext cx="1057275" cy="1076325"/>
          </a:xfrm>
          <a:prstGeom prst="ellipse">
            <a:avLst/>
          </a:prstGeom>
          <a:noFill/>
          <a:ln w="57150">
            <a:solidFill>
              <a:srgbClr val="117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8967D0E4-E39E-4661-B89A-7801A9B3A8EF}"/>
              </a:ext>
              <a:ext uri="{C183D7F6-B498-43B3-948B-1728B52AA6E4}">
                <adec:decorative xmlns:adec="http://schemas.microsoft.com/office/drawing/2017/decorative" val="1"/>
              </a:ext>
            </a:extLst>
          </p:cNvPr>
          <p:cNvSpPr/>
          <p:nvPr/>
        </p:nvSpPr>
        <p:spPr>
          <a:xfrm>
            <a:off x="1418774" y="3949951"/>
            <a:ext cx="1057275" cy="1076325"/>
          </a:xfrm>
          <a:prstGeom prst="ellipse">
            <a:avLst/>
          </a:prstGeom>
          <a:noFill/>
          <a:ln w="57150">
            <a:solidFill>
              <a:srgbClr val="117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01F86A6B-6899-4B15-9428-D67951FC40A7}"/>
              </a:ext>
              <a:ext uri="{C183D7F6-B498-43B3-948B-1728B52AA6E4}">
                <adec:decorative xmlns:adec="http://schemas.microsoft.com/office/drawing/2017/decorative" val="1"/>
              </a:ext>
            </a:extLst>
          </p:cNvPr>
          <p:cNvSpPr/>
          <p:nvPr/>
        </p:nvSpPr>
        <p:spPr>
          <a:xfrm>
            <a:off x="2373881" y="1378202"/>
            <a:ext cx="1057275" cy="1076325"/>
          </a:xfrm>
          <a:prstGeom prst="ellipse">
            <a:avLst/>
          </a:prstGeom>
          <a:noFill/>
          <a:ln w="57150">
            <a:solidFill>
              <a:srgbClr val="117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C9FA21D7-62F1-4C38-B3C2-004810EEB770}"/>
              </a:ext>
              <a:ext uri="{C183D7F6-B498-43B3-948B-1728B52AA6E4}">
                <adec:decorative xmlns:adec="http://schemas.microsoft.com/office/drawing/2017/decorative" val="1"/>
              </a:ext>
            </a:extLst>
          </p:cNvPr>
          <p:cNvSpPr/>
          <p:nvPr/>
        </p:nvSpPr>
        <p:spPr>
          <a:xfrm>
            <a:off x="1940718" y="2375403"/>
            <a:ext cx="1057275" cy="1076325"/>
          </a:xfrm>
          <a:prstGeom prst="ellipse">
            <a:avLst/>
          </a:prstGeom>
          <a:noFill/>
          <a:ln w="57150">
            <a:solidFill>
              <a:srgbClr val="117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BD9A6DC6-6870-43BD-A89A-00AC5C96DF3B}"/>
              </a:ext>
              <a:ext uri="{C183D7F6-B498-43B3-948B-1728B52AA6E4}">
                <adec:decorative xmlns:adec="http://schemas.microsoft.com/office/drawing/2017/decorative" val="1"/>
              </a:ext>
            </a:extLst>
          </p:cNvPr>
          <p:cNvSpPr/>
          <p:nvPr/>
        </p:nvSpPr>
        <p:spPr>
          <a:xfrm>
            <a:off x="3095727" y="2335715"/>
            <a:ext cx="1057275" cy="1076325"/>
          </a:xfrm>
          <a:prstGeom prst="ellipse">
            <a:avLst/>
          </a:prstGeom>
          <a:noFill/>
          <a:ln w="57150">
            <a:solidFill>
              <a:srgbClr val="117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288A6E5C-EC1F-40ED-8781-0B83A922A3F5}"/>
              </a:ext>
              <a:ext uri="{C183D7F6-B498-43B3-948B-1728B52AA6E4}">
                <adec:decorative xmlns:adec="http://schemas.microsoft.com/office/drawing/2017/decorative" val="1"/>
              </a:ext>
            </a:extLst>
          </p:cNvPr>
          <p:cNvSpPr/>
          <p:nvPr/>
        </p:nvSpPr>
        <p:spPr>
          <a:xfrm>
            <a:off x="4128637" y="1511841"/>
            <a:ext cx="1057275" cy="1076325"/>
          </a:xfrm>
          <a:prstGeom prst="ellipse">
            <a:avLst/>
          </a:prstGeom>
          <a:noFill/>
          <a:ln w="57150">
            <a:solidFill>
              <a:srgbClr val="117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AC55A16A-E29D-49B4-BF64-C7CA5D3DE85C}"/>
              </a:ext>
              <a:ext uri="{C183D7F6-B498-43B3-948B-1728B52AA6E4}">
                <adec:decorative xmlns:adec="http://schemas.microsoft.com/office/drawing/2017/decorative" val="1"/>
              </a:ext>
            </a:extLst>
          </p:cNvPr>
          <p:cNvSpPr/>
          <p:nvPr/>
        </p:nvSpPr>
        <p:spPr>
          <a:xfrm>
            <a:off x="5185912" y="1837240"/>
            <a:ext cx="1057275" cy="1076325"/>
          </a:xfrm>
          <a:prstGeom prst="ellipse">
            <a:avLst/>
          </a:prstGeom>
          <a:noFill/>
          <a:ln w="57150">
            <a:solidFill>
              <a:srgbClr val="117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E6D31929-EBA4-4D9F-92B4-02492593B091}"/>
              </a:ext>
              <a:ext uri="{C183D7F6-B498-43B3-948B-1728B52AA6E4}">
                <adec:decorative xmlns:adec="http://schemas.microsoft.com/office/drawing/2017/decorative" val="1"/>
              </a:ext>
            </a:extLst>
          </p:cNvPr>
          <p:cNvSpPr/>
          <p:nvPr/>
        </p:nvSpPr>
        <p:spPr>
          <a:xfrm>
            <a:off x="6383906" y="1315203"/>
            <a:ext cx="1057275" cy="1076325"/>
          </a:xfrm>
          <a:prstGeom prst="ellipse">
            <a:avLst/>
          </a:prstGeom>
          <a:noFill/>
          <a:ln w="57150">
            <a:solidFill>
              <a:srgbClr val="117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2EF85C3B-EEA7-4AB0-B99E-E8CF8BCFB77A}"/>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279129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17E6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B3D48-D1D3-4122-8D4F-FED206F06D96}"/>
              </a:ext>
              <a:ext uri="{C183D7F6-B498-43B3-948B-1728B52AA6E4}">
                <adec:decorative xmlns:adec="http://schemas.microsoft.com/office/drawing/2017/decorative" val="1"/>
              </a:ext>
            </a:extLst>
          </p:cNvPr>
          <p:cNvSpPr>
            <a:spLocks noGrp="1"/>
          </p:cNvSpPr>
          <p:nvPr>
            <p:ph type="title"/>
          </p:nvPr>
        </p:nvSpPr>
        <p:spPr>
          <a:xfrm>
            <a:off x="623888" y="-2852737"/>
            <a:ext cx="7886700" cy="2852737"/>
          </a:xfrm>
        </p:spPr>
        <p:txBody>
          <a:bodyPr vert="horz" lIns="91440" tIns="45720" rIns="91440" bIns="45720" rtlCol="0" anchor="b">
            <a:normAutofit/>
          </a:bodyPr>
          <a:lstStyle/>
          <a:p>
            <a:r>
              <a:rPr lang="en-GB" dirty="0"/>
              <a:t>Kitchen Check Activity</a:t>
            </a:r>
          </a:p>
        </p:txBody>
      </p:sp>
      <p:pic>
        <p:nvPicPr>
          <p:cNvPr id="5" name="Picture 4">
            <a:extLst>
              <a:ext uri="{FF2B5EF4-FFF2-40B4-BE49-F238E27FC236}">
                <a16:creationId xmlns:a16="http://schemas.microsoft.com/office/drawing/2014/main" id="{D1B676A5-8695-4EA9-994E-CA0636731CB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9062" y="717947"/>
            <a:ext cx="8905875" cy="5216128"/>
          </a:xfrm>
          <a:prstGeom prst="rect">
            <a:avLst/>
          </a:prstGeom>
        </p:spPr>
      </p:pic>
      <p:pic>
        <p:nvPicPr>
          <p:cNvPr id="10" name="Picture 9" descr="PowerPoint slide, knife, chopping board, and frying pan">
            <a:extLst>
              <a:ext uri="{FF2B5EF4-FFF2-40B4-BE49-F238E27FC236}">
                <a16:creationId xmlns:a16="http://schemas.microsoft.com/office/drawing/2014/main" id="{9FFD570F-F503-46E6-8739-30286EA93EF3}"/>
              </a:ext>
            </a:extLst>
          </p:cNvPr>
          <p:cNvPicPr>
            <a:picLocks noChangeAspect="1"/>
          </p:cNvPicPr>
          <p:nvPr/>
        </p:nvPicPr>
        <p:blipFill>
          <a:blip r:embed="rId3"/>
          <a:srcRect/>
          <a:stretch/>
        </p:blipFill>
        <p:spPr>
          <a:xfrm>
            <a:off x="386448" y="1485900"/>
            <a:ext cx="8371103" cy="3544663"/>
          </a:xfrm>
          <a:prstGeom prst="rect">
            <a:avLst/>
          </a:prstGeom>
        </p:spPr>
      </p:pic>
      <p:sp>
        <p:nvSpPr>
          <p:cNvPr id="17" name="TextBox 16">
            <a:extLst>
              <a:ext uri="{FF2B5EF4-FFF2-40B4-BE49-F238E27FC236}">
                <a16:creationId xmlns:a16="http://schemas.microsoft.com/office/drawing/2014/main" id="{3E9AD88A-7EEE-48EF-9636-12CEDCB9C2B9}"/>
              </a:ext>
            </a:extLst>
          </p:cNvPr>
          <p:cNvSpPr txBox="1"/>
          <p:nvPr/>
        </p:nvSpPr>
        <p:spPr>
          <a:xfrm>
            <a:off x="672958" y="1721778"/>
            <a:ext cx="2622692" cy="1692771"/>
          </a:xfrm>
          <a:prstGeom prst="rect">
            <a:avLst/>
          </a:prstGeom>
          <a:noFill/>
        </p:spPr>
        <p:txBody>
          <a:bodyPr wrap="square" rtlCol="0">
            <a:spAutoFit/>
          </a:bodyPr>
          <a:lstStyle/>
          <a:p>
            <a:pPr defTabSz="914400"/>
            <a:r>
              <a:rPr lang="en-GB" sz="2600" dirty="0">
                <a:solidFill>
                  <a:schemeClr val="accent6">
                    <a:lumMod val="75000"/>
                  </a:schemeClr>
                </a:solidFill>
                <a:latin typeface="Arial" panose="020B0604020202020204"/>
              </a:rPr>
              <a:t>1. Open the Kitchen </a:t>
            </a:r>
          </a:p>
          <a:p>
            <a:pPr defTabSz="914400"/>
            <a:r>
              <a:rPr lang="en-GB" sz="2600" dirty="0">
                <a:solidFill>
                  <a:schemeClr val="accent6">
                    <a:lumMod val="75000"/>
                  </a:schemeClr>
                </a:solidFill>
                <a:latin typeface="Arial" panose="020B0604020202020204"/>
              </a:rPr>
              <a:t>Check MS PowerPoint quiz </a:t>
            </a:r>
          </a:p>
        </p:txBody>
      </p:sp>
      <p:sp>
        <p:nvSpPr>
          <p:cNvPr id="18" name="TextBox 17">
            <a:extLst>
              <a:ext uri="{FF2B5EF4-FFF2-40B4-BE49-F238E27FC236}">
                <a16:creationId xmlns:a16="http://schemas.microsoft.com/office/drawing/2014/main" id="{437AADA6-29A8-4CB4-B90D-0DBB26041CF0}"/>
              </a:ext>
            </a:extLst>
          </p:cNvPr>
          <p:cNvSpPr txBox="1"/>
          <p:nvPr/>
        </p:nvSpPr>
        <p:spPr>
          <a:xfrm>
            <a:off x="3480108" y="1721777"/>
            <a:ext cx="2622692" cy="1692771"/>
          </a:xfrm>
          <a:prstGeom prst="rect">
            <a:avLst/>
          </a:prstGeom>
          <a:noFill/>
        </p:spPr>
        <p:txBody>
          <a:bodyPr wrap="square" rtlCol="0">
            <a:spAutoFit/>
          </a:bodyPr>
          <a:lstStyle/>
          <a:p>
            <a:pPr defTabSz="914400"/>
            <a:r>
              <a:rPr lang="en-GB" sz="2600" dirty="0">
                <a:solidFill>
                  <a:schemeClr val="accent6">
                    <a:lumMod val="75000"/>
                  </a:schemeClr>
                </a:solidFill>
                <a:latin typeface="Arial" panose="020B0604020202020204"/>
              </a:rPr>
              <a:t>2. Make decisions about preparing a meal</a:t>
            </a:r>
          </a:p>
        </p:txBody>
      </p:sp>
      <p:sp>
        <p:nvSpPr>
          <p:cNvPr id="19" name="TextBox 18">
            <a:extLst>
              <a:ext uri="{FF2B5EF4-FFF2-40B4-BE49-F238E27FC236}">
                <a16:creationId xmlns:a16="http://schemas.microsoft.com/office/drawing/2014/main" id="{1C6EE0C6-40C7-46FB-BC1C-F4393C832EBB}"/>
              </a:ext>
            </a:extLst>
          </p:cNvPr>
          <p:cNvSpPr txBox="1"/>
          <p:nvPr/>
        </p:nvSpPr>
        <p:spPr>
          <a:xfrm>
            <a:off x="6023283" y="1721777"/>
            <a:ext cx="2622692" cy="1692771"/>
          </a:xfrm>
          <a:prstGeom prst="rect">
            <a:avLst/>
          </a:prstGeom>
          <a:noFill/>
        </p:spPr>
        <p:txBody>
          <a:bodyPr wrap="square" rtlCol="0">
            <a:spAutoFit/>
          </a:bodyPr>
          <a:lstStyle/>
          <a:p>
            <a:pPr defTabSz="914400"/>
            <a:r>
              <a:rPr lang="en-GB" sz="2600" dirty="0">
                <a:solidFill>
                  <a:schemeClr val="accent6">
                    <a:lumMod val="75000"/>
                  </a:schemeClr>
                </a:solidFill>
                <a:latin typeface="Arial" panose="020B0604020202020204"/>
              </a:rPr>
              <a:t>3. Learn about good food hygiene along the way</a:t>
            </a:r>
          </a:p>
        </p:txBody>
      </p:sp>
      <p:sp>
        <p:nvSpPr>
          <p:cNvPr id="4" name="Footer Placeholder 3">
            <a:extLst>
              <a:ext uri="{FF2B5EF4-FFF2-40B4-BE49-F238E27FC236}">
                <a16:creationId xmlns:a16="http://schemas.microsoft.com/office/drawing/2014/main" id="{197E3A02-5B3C-4B6E-97FE-66E7EF80F436}"/>
              </a:ext>
            </a:extLst>
          </p:cNvPr>
          <p:cNvSpPr>
            <a:spLocks noGrp="1"/>
          </p:cNvSpPr>
          <p:nvPr>
            <p:ph type="ftr" sz="quarter" idx="11"/>
          </p:nvPr>
        </p:nvSpPr>
        <p:spPr/>
        <p:txBody>
          <a:bodyPr/>
          <a:lstStyle/>
          <a:p>
            <a:r>
              <a:rPr lang="en-GB" dirty="0"/>
              <a:t>e-Bug.eu</a:t>
            </a:r>
          </a:p>
        </p:txBody>
      </p:sp>
    </p:spTree>
    <p:extLst>
      <p:ext uri="{BB962C8B-B14F-4D97-AF65-F5344CB8AC3E}">
        <p14:creationId xmlns:p14="http://schemas.microsoft.com/office/powerpoint/2010/main" val="103891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DF4B136-C4A5-4AB9-A470-7BEC93098E0E}"/>
              </a:ext>
            </a:extLst>
          </p:cNvPr>
          <p:cNvSpPr>
            <a:spLocks noGrp="1"/>
          </p:cNvSpPr>
          <p:nvPr>
            <p:ph type="title"/>
          </p:nvPr>
        </p:nvSpPr>
        <p:spPr>
          <a:xfrm>
            <a:off x="534478" y="-728856"/>
            <a:ext cx="8027419" cy="971550"/>
          </a:xfrm>
        </p:spPr>
        <p:txBody>
          <a:bodyPr>
            <a:normAutofit/>
          </a:bodyPr>
          <a:lstStyle/>
          <a:p>
            <a:pPr lvl="0" algn="ctr" defTabSz="457200">
              <a:lnSpc>
                <a:spcPct val="100000"/>
              </a:lnSpc>
              <a:spcBef>
                <a:spcPts val="0"/>
              </a:spcBef>
            </a:pPr>
            <a:r>
              <a:rPr lang="en-GB" sz="2200" b="1" dirty="0"/>
              <a:t>Spot the Mistakes (Black and White) </a:t>
            </a:r>
            <a:r>
              <a:rPr lang="en-GB" sz="2200" b="1" dirty="0">
                <a:solidFill>
                  <a:srgbClr val="002060"/>
                </a:solidFill>
                <a:ea typeface="+mn-ea"/>
              </a:rPr>
              <a:t>- Answers</a:t>
            </a:r>
            <a:br>
              <a:rPr lang="en-GB" sz="2200" b="1" dirty="0">
                <a:solidFill>
                  <a:srgbClr val="002060"/>
                </a:solidFill>
                <a:ea typeface="+mn-ea"/>
              </a:rPr>
            </a:br>
            <a:endParaRPr lang="en-GB" sz="2200" b="1" dirty="0">
              <a:solidFill>
                <a:srgbClr val="002060"/>
              </a:solidFill>
            </a:endParaRPr>
          </a:p>
        </p:txBody>
      </p:sp>
      <p:sp>
        <p:nvSpPr>
          <p:cNvPr id="16" name="TextBox 15">
            <a:extLst>
              <a:ext uri="{FF2B5EF4-FFF2-40B4-BE49-F238E27FC236}">
                <a16:creationId xmlns:a16="http://schemas.microsoft.com/office/drawing/2014/main" id="{9F6D046A-BC80-47D9-A01E-067E86C95AA5}"/>
              </a:ext>
            </a:extLst>
          </p:cNvPr>
          <p:cNvSpPr txBox="1"/>
          <p:nvPr/>
        </p:nvSpPr>
        <p:spPr>
          <a:xfrm>
            <a:off x="438148" y="165569"/>
            <a:ext cx="8220077" cy="707886"/>
          </a:xfrm>
          <a:prstGeom prst="rect">
            <a:avLst/>
          </a:prstGeom>
          <a:noFill/>
        </p:spPr>
        <p:txBody>
          <a:bodyPr wrap="square">
            <a:spAutoFit/>
          </a:bodyPr>
          <a:lstStyle/>
          <a:p>
            <a:pPr algn="ctr"/>
            <a:r>
              <a:rPr lang="en-GB" sz="2000" b="1" dirty="0">
                <a:latin typeface="Arial" panose="020B0604020202020204" pitchFamily="34" charset="0"/>
                <a:cs typeface="Arial" panose="020B0604020202020204" pitchFamily="34" charset="0"/>
              </a:rPr>
              <a:t>Spot the Mistakes. </a:t>
            </a:r>
            <a:r>
              <a:rPr lang="en-GB" sz="2000" b="1" dirty="0">
                <a:solidFill>
                  <a:srgbClr val="002060"/>
                </a:solidFill>
                <a:latin typeface="Arial" panose="020B0604020202020204" pitchFamily="34" charset="0"/>
                <a:cs typeface="Arial" panose="020B0604020202020204" pitchFamily="34" charset="0"/>
              </a:rPr>
              <a:t>Can you circle 9 things that the students in this cookery class should not be doing and why?</a:t>
            </a:r>
            <a:endParaRPr lang="en-GB" sz="2000" dirty="0">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017FBC72-B5B4-4BD3-B450-91D675393987}"/>
              </a:ext>
              <a:ext uri="{C183D7F6-B498-43B3-948B-1728B52AA6E4}">
                <adec:decorative xmlns:adec="http://schemas.microsoft.com/office/drawing/2017/decorative" val="1"/>
              </a:ext>
            </a:extLst>
          </p:cNvPr>
          <p:cNvSpPr/>
          <p:nvPr/>
        </p:nvSpPr>
        <p:spPr>
          <a:xfrm rot="5400000">
            <a:off x="2067052" y="-438277"/>
            <a:ext cx="4962272" cy="8220077"/>
          </a:xfrm>
          <a:prstGeom prst="roundRect">
            <a:avLst>
              <a:gd name="adj" fmla="val 2575"/>
            </a:avLst>
          </a:prstGeom>
          <a:noFill/>
          <a:ln w="76200" cap="sq">
            <a:solidFill>
              <a:srgbClr val="117E62"/>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Black and white image of children cooking in a school kitchen with various elements of poor food hygiene">
            <a:extLst>
              <a:ext uri="{FF2B5EF4-FFF2-40B4-BE49-F238E27FC236}">
                <a16:creationId xmlns:a16="http://schemas.microsoft.com/office/drawing/2014/main" id="{6859CAF1-E4A5-45CF-935B-0E1CEAA58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97" y="1276350"/>
            <a:ext cx="8077200" cy="4841558"/>
          </a:xfrm>
          <a:prstGeom prst="rect">
            <a:avLst/>
          </a:prstGeom>
        </p:spPr>
      </p:pic>
      <p:sp>
        <p:nvSpPr>
          <p:cNvPr id="7" name="Oval 6">
            <a:extLst>
              <a:ext uri="{FF2B5EF4-FFF2-40B4-BE49-F238E27FC236}">
                <a16:creationId xmlns:a16="http://schemas.microsoft.com/office/drawing/2014/main" id="{2BDD7AD9-9462-4A43-B671-B092A2FEE68C}"/>
              </a:ext>
              <a:ext uri="{C183D7F6-B498-43B3-948B-1728B52AA6E4}">
                <adec:decorative xmlns:adec="http://schemas.microsoft.com/office/drawing/2017/decorative" val="1"/>
              </a:ext>
            </a:extLst>
          </p:cNvPr>
          <p:cNvSpPr/>
          <p:nvPr/>
        </p:nvSpPr>
        <p:spPr>
          <a:xfrm>
            <a:off x="619125" y="1587751"/>
            <a:ext cx="1057275" cy="1076325"/>
          </a:xfrm>
          <a:prstGeom prst="ellipse">
            <a:avLst/>
          </a:prstGeom>
          <a:noFill/>
          <a:ln w="57150">
            <a:solidFill>
              <a:srgbClr val="117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1B2F6ADD-8873-4C39-B499-4BA67A6B334B}"/>
              </a:ext>
              <a:ext uri="{C183D7F6-B498-43B3-948B-1728B52AA6E4}">
                <adec:decorative xmlns:adec="http://schemas.microsoft.com/office/drawing/2017/decorative" val="1"/>
              </a:ext>
            </a:extLst>
          </p:cNvPr>
          <p:cNvSpPr/>
          <p:nvPr/>
        </p:nvSpPr>
        <p:spPr>
          <a:xfrm>
            <a:off x="830831" y="3002733"/>
            <a:ext cx="1057275" cy="1076325"/>
          </a:xfrm>
          <a:prstGeom prst="ellipse">
            <a:avLst/>
          </a:prstGeom>
          <a:noFill/>
          <a:ln w="57150">
            <a:solidFill>
              <a:srgbClr val="117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AD7B0DF-C8B1-4BBD-A917-C814DCBC9300}"/>
              </a:ext>
              <a:ext uri="{C183D7F6-B498-43B3-948B-1728B52AA6E4}">
                <adec:decorative xmlns:adec="http://schemas.microsoft.com/office/drawing/2017/decorative" val="1"/>
              </a:ext>
            </a:extLst>
          </p:cNvPr>
          <p:cNvSpPr/>
          <p:nvPr/>
        </p:nvSpPr>
        <p:spPr>
          <a:xfrm>
            <a:off x="1359468" y="4008529"/>
            <a:ext cx="1057275" cy="1076325"/>
          </a:xfrm>
          <a:prstGeom prst="ellipse">
            <a:avLst/>
          </a:prstGeom>
          <a:noFill/>
          <a:ln w="57150">
            <a:solidFill>
              <a:srgbClr val="117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282878C4-2CE7-49C3-AB17-FCE8ACBD6AE7}"/>
              </a:ext>
              <a:ext uri="{C183D7F6-B498-43B3-948B-1728B52AA6E4}">
                <adec:decorative xmlns:adec="http://schemas.microsoft.com/office/drawing/2017/decorative" val="1"/>
              </a:ext>
            </a:extLst>
          </p:cNvPr>
          <p:cNvSpPr/>
          <p:nvPr/>
        </p:nvSpPr>
        <p:spPr>
          <a:xfrm>
            <a:off x="2390727" y="1311615"/>
            <a:ext cx="1057275" cy="1076325"/>
          </a:xfrm>
          <a:prstGeom prst="ellipse">
            <a:avLst/>
          </a:prstGeom>
          <a:noFill/>
          <a:ln w="57150">
            <a:solidFill>
              <a:srgbClr val="117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1C65EDEC-CF9B-42F4-B9BD-A990FDB82437}"/>
              </a:ext>
              <a:ext uri="{C183D7F6-B498-43B3-948B-1728B52AA6E4}">
                <adec:decorative xmlns:adec="http://schemas.microsoft.com/office/drawing/2017/decorative" val="1"/>
              </a:ext>
            </a:extLst>
          </p:cNvPr>
          <p:cNvSpPr/>
          <p:nvPr/>
        </p:nvSpPr>
        <p:spPr>
          <a:xfrm>
            <a:off x="1932675" y="2352675"/>
            <a:ext cx="1057275" cy="1076325"/>
          </a:xfrm>
          <a:prstGeom prst="ellipse">
            <a:avLst/>
          </a:prstGeom>
          <a:noFill/>
          <a:ln w="57150">
            <a:solidFill>
              <a:srgbClr val="117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969B4946-680B-4F5D-AC06-98556DE05E99}"/>
              </a:ext>
              <a:ext uri="{C183D7F6-B498-43B3-948B-1728B52AA6E4}">
                <adec:decorative xmlns:adec="http://schemas.microsoft.com/office/drawing/2017/decorative" val="1"/>
              </a:ext>
            </a:extLst>
          </p:cNvPr>
          <p:cNvSpPr/>
          <p:nvPr/>
        </p:nvSpPr>
        <p:spPr>
          <a:xfrm>
            <a:off x="3093468" y="2290664"/>
            <a:ext cx="1057275" cy="1076325"/>
          </a:xfrm>
          <a:prstGeom prst="ellipse">
            <a:avLst/>
          </a:prstGeom>
          <a:noFill/>
          <a:ln w="57150">
            <a:solidFill>
              <a:srgbClr val="117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3B6912A4-5746-423C-ADAA-C9AC9198680E}"/>
              </a:ext>
              <a:ext uri="{C183D7F6-B498-43B3-948B-1728B52AA6E4}">
                <adec:decorative xmlns:adec="http://schemas.microsoft.com/office/drawing/2017/decorative" val="1"/>
              </a:ext>
            </a:extLst>
          </p:cNvPr>
          <p:cNvSpPr/>
          <p:nvPr/>
        </p:nvSpPr>
        <p:spPr>
          <a:xfrm>
            <a:off x="4091794" y="1388245"/>
            <a:ext cx="1057275" cy="1076325"/>
          </a:xfrm>
          <a:prstGeom prst="ellipse">
            <a:avLst/>
          </a:prstGeom>
          <a:noFill/>
          <a:ln w="57150">
            <a:solidFill>
              <a:srgbClr val="117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E1D490CC-9781-49E2-A690-D6929777A846}"/>
              </a:ext>
              <a:ext uri="{C183D7F6-B498-43B3-948B-1728B52AA6E4}">
                <adec:decorative xmlns:adec="http://schemas.microsoft.com/office/drawing/2017/decorative" val="1"/>
              </a:ext>
            </a:extLst>
          </p:cNvPr>
          <p:cNvSpPr/>
          <p:nvPr/>
        </p:nvSpPr>
        <p:spPr>
          <a:xfrm>
            <a:off x="5090120" y="1839454"/>
            <a:ext cx="1057275" cy="1076325"/>
          </a:xfrm>
          <a:prstGeom prst="ellipse">
            <a:avLst/>
          </a:prstGeom>
          <a:noFill/>
          <a:ln w="57150">
            <a:solidFill>
              <a:srgbClr val="117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F10D14CF-4C32-46F8-9CAE-D5408AC1327E}"/>
              </a:ext>
              <a:ext uri="{C183D7F6-B498-43B3-948B-1728B52AA6E4}">
                <adec:decorative xmlns:adec="http://schemas.microsoft.com/office/drawing/2017/decorative" val="1"/>
              </a:ext>
            </a:extLst>
          </p:cNvPr>
          <p:cNvSpPr/>
          <p:nvPr/>
        </p:nvSpPr>
        <p:spPr>
          <a:xfrm>
            <a:off x="6332147" y="1276350"/>
            <a:ext cx="1057275" cy="1076325"/>
          </a:xfrm>
          <a:prstGeom prst="ellipse">
            <a:avLst/>
          </a:prstGeom>
          <a:noFill/>
          <a:ln w="57150">
            <a:solidFill>
              <a:srgbClr val="117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A9A66D98-B596-456D-BB02-B1B36DDE5BDF}"/>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259891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75FED-0E23-4425-AE98-0D16DCD627AC}"/>
              </a:ext>
              <a:ext uri="{C183D7F6-B498-43B3-948B-1728B52AA6E4}">
                <adec:decorative xmlns:adec="http://schemas.microsoft.com/office/drawing/2017/decorative" val="0"/>
              </a:ext>
            </a:extLst>
          </p:cNvPr>
          <p:cNvSpPr>
            <a:spLocks noGrp="1"/>
          </p:cNvSpPr>
          <p:nvPr>
            <p:ph type="title"/>
          </p:nvPr>
        </p:nvSpPr>
        <p:spPr>
          <a:xfrm>
            <a:off x="628650" y="-749992"/>
            <a:ext cx="7886700" cy="785792"/>
          </a:xfrm>
        </p:spPr>
        <p:txBody>
          <a:bodyPr>
            <a:normAutofit/>
          </a:bodyPr>
          <a:lstStyle/>
          <a:p>
            <a:pPr algn="ctr"/>
            <a:r>
              <a:rPr lang="en-GB" sz="3000" b="1" dirty="0"/>
              <a:t>Label Sort Q1</a:t>
            </a:r>
          </a:p>
        </p:txBody>
      </p:sp>
      <p:sp>
        <p:nvSpPr>
          <p:cNvPr id="14" name="Title 1">
            <a:extLst>
              <a:ext uri="{FF2B5EF4-FFF2-40B4-BE49-F238E27FC236}">
                <a16:creationId xmlns:a16="http://schemas.microsoft.com/office/drawing/2014/main" id="{81DA3568-EB2F-479F-9138-329426E92349}"/>
              </a:ext>
            </a:extLst>
          </p:cNvPr>
          <p:cNvSpPr txBox="1">
            <a:spLocks/>
          </p:cNvSpPr>
          <p:nvPr/>
        </p:nvSpPr>
        <p:spPr>
          <a:xfrm>
            <a:off x="628650" y="-92074"/>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pPr algn="ctr"/>
            <a:r>
              <a:rPr lang="en-GB" sz="3000" b="1"/>
              <a:t>Label Sort</a:t>
            </a:r>
            <a:endParaRPr lang="en-GB" sz="3000" b="1" dirty="0"/>
          </a:p>
        </p:txBody>
      </p:sp>
      <p:sp>
        <p:nvSpPr>
          <p:cNvPr id="5" name="Rectangle: Rounded Corners 4">
            <a:extLst>
              <a:ext uri="{FF2B5EF4-FFF2-40B4-BE49-F238E27FC236}">
                <a16:creationId xmlns:a16="http://schemas.microsoft.com/office/drawing/2014/main" id="{0DE02379-EEA4-420D-AEEB-469B3F74CC5A}"/>
              </a:ext>
              <a:ext uri="{C183D7F6-B498-43B3-948B-1728B52AA6E4}">
                <adec:decorative xmlns:adec="http://schemas.microsoft.com/office/drawing/2017/decorative" val="1"/>
              </a:ext>
            </a:extLst>
          </p:cNvPr>
          <p:cNvSpPr/>
          <p:nvPr/>
        </p:nvSpPr>
        <p:spPr>
          <a:xfrm rot="5400000">
            <a:off x="2067052" y="-438277"/>
            <a:ext cx="4962272" cy="8220077"/>
          </a:xfrm>
          <a:prstGeom prst="roundRect">
            <a:avLst>
              <a:gd name="adj" fmla="val 2575"/>
            </a:avLst>
          </a:prstGeom>
          <a:noFill/>
          <a:ln w="76200" cap="sq">
            <a:solidFill>
              <a:srgbClr val="117E62"/>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descr="Match the food label to the correct definition&#10;">
            <a:extLst>
              <a:ext uri="{FF2B5EF4-FFF2-40B4-BE49-F238E27FC236}">
                <a16:creationId xmlns:a16="http://schemas.microsoft.com/office/drawing/2014/main" id="{628AC40E-B918-4CCC-BBE8-CC9E153C2F19}"/>
              </a:ext>
            </a:extLst>
          </p:cNvPr>
          <p:cNvSpPr txBox="1"/>
          <p:nvPr/>
        </p:nvSpPr>
        <p:spPr>
          <a:xfrm>
            <a:off x="1972001" y="1360742"/>
            <a:ext cx="5152373" cy="400110"/>
          </a:xfrm>
          <a:prstGeom prst="rect">
            <a:avLst/>
          </a:prstGeom>
          <a:noFill/>
        </p:spPr>
        <p:txBody>
          <a:bodyPr wrap="none" rtlCol="0">
            <a:spAutoFit/>
          </a:bodyPr>
          <a:lstStyle/>
          <a:p>
            <a:pPr algn="ctr"/>
            <a:r>
              <a:rPr lang="en-GB" sz="2000" dirty="0">
                <a:solidFill>
                  <a:schemeClr val="bg2">
                    <a:lumMod val="10000"/>
                  </a:schemeClr>
                </a:solidFill>
                <a:latin typeface="Arial" panose="020B0604020202020204" pitchFamily="34" charset="0"/>
                <a:cs typeface="Arial" panose="020B0604020202020204" pitchFamily="34" charset="0"/>
              </a:rPr>
              <a:t>Match the food label to the correct definition</a:t>
            </a:r>
          </a:p>
        </p:txBody>
      </p:sp>
      <p:sp>
        <p:nvSpPr>
          <p:cNvPr id="8" name="Rectangle: Rounded Corners 7" descr="Best before&#10;">
            <a:extLst>
              <a:ext uri="{FF2B5EF4-FFF2-40B4-BE49-F238E27FC236}">
                <a16:creationId xmlns:a16="http://schemas.microsoft.com/office/drawing/2014/main" id="{4A848AC6-FDB9-416D-8EB8-CEE1659D633B}"/>
              </a:ext>
            </a:extLst>
          </p:cNvPr>
          <p:cNvSpPr/>
          <p:nvPr/>
        </p:nvSpPr>
        <p:spPr>
          <a:xfrm>
            <a:off x="556331" y="1964305"/>
            <a:ext cx="1205794" cy="680873"/>
          </a:xfrm>
          <a:prstGeom prst="roundRect">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Best before</a:t>
            </a:r>
          </a:p>
        </p:txBody>
      </p:sp>
      <p:sp>
        <p:nvSpPr>
          <p:cNvPr id="9" name="Rectangle: Rounded Corners 8" descr="Display until&#10;">
            <a:extLst>
              <a:ext uri="{FF2B5EF4-FFF2-40B4-BE49-F238E27FC236}">
                <a16:creationId xmlns:a16="http://schemas.microsoft.com/office/drawing/2014/main" id="{D578BD94-FBE9-4CE3-AEB2-489A01CC54D8}"/>
              </a:ext>
            </a:extLst>
          </p:cNvPr>
          <p:cNvSpPr/>
          <p:nvPr/>
        </p:nvSpPr>
        <p:spPr>
          <a:xfrm>
            <a:off x="1834186" y="1951004"/>
            <a:ext cx="1205794" cy="680873"/>
          </a:xfrm>
          <a:prstGeom prst="roundRect">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Display until</a:t>
            </a:r>
          </a:p>
        </p:txBody>
      </p:sp>
      <p:sp>
        <p:nvSpPr>
          <p:cNvPr id="10" name="Rectangle: Rounded Corners 9" descr="Consume within 3 days of opening&#10;">
            <a:extLst>
              <a:ext uri="{FF2B5EF4-FFF2-40B4-BE49-F238E27FC236}">
                <a16:creationId xmlns:a16="http://schemas.microsoft.com/office/drawing/2014/main" id="{1DFD29C7-A141-4437-AB39-C3D3B166872D}"/>
              </a:ext>
            </a:extLst>
          </p:cNvPr>
          <p:cNvSpPr/>
          <p:nvPr/>
        </p:nvSpPr>
        <p:spPr>
          <a:xfrm>
            <a:off x="3156272" y="1953981"/>
            <a:ext cx="2139627" cy="680873"/>
          </a:xfrm>
          <a:prstGeom prst="roundRect">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Consume within 3 days of opening</a:t>
            </a:r>
          </a:p>
        </p:txBody>
      </p:sp>
      <p:sp>
        <p:nvSpPr>
          <p:cNvPr id="11" name="Rectangle: Rounded Corners 10" descr="Keep refrigerated once opened&#10;">
            <a:extLst>
              <a:ext uri="{FF2B5EF4-FFF2-40B4-BE49-F238E27FC236}">
                <a16:creationId xmlns:a16="http://schemas.microsoft.com/office/drawing/2014/main" id="{7496AB82-3CDA-41A7-B962-4A6D200C0A65}"/>
              </a:ext>
            </a:extLst>
          </p:cNvPr>
          <p:cNvSpPr/>
          <p:nvPr/>
        </p:nvSpPr>
        <p:spPr>
          <a:xfrm>
            <a:off x="5368836" y="1951003"/>
            <a:ext cx="2068143" cy="680873"/>
          </a:xfrm>
          <a:prstGeom prst="roundRect">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Keep refrigerated once opened</a:t>
            </a:r>
          </a:p>
        </p:txBody>
      </p:sp>
      <p:sp>
        <p:nvSpPr>
          <p:cNvPr id="7" name="Rectangle: Rounded Corners 6" descr="Use by&#10;">
            <a:extLst>
              <a:ext uri="{FF2B5EF4-FFF2-40B4-BE49-F238E27FC236}">
                <a16:creationId xmlns:a16="http://schemas.microsoft.com/office/drawing/2014/main" id="{AA914D9C-CAE6-44BB-BCD2-283F978715C8}"/>
              </a:ext>
            </a:extLst>
          </p:cNvPr>
          <p:cNvSpPr/>
          <p:nvPr/>
        </p:nvSpPr>
        <p:spPr>
          <a:xfrm>
            <a:off x="7557541" y="1953776"/>
            <a:ext cx="957810" cy="680873"/>
          </a:xfrm>
          <a:prstGeom prst="roundRect">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 by</a:t>
            </a:r>
          </a:p>
        </p:txBody>
      </p:sp>
      <p:sp>
        <p:nvSpPr>
          <p:cNvPr id="15" name="Rectangle: Rounded Corners 14" descr="These dates are seen on food that goes off&#10;quickly, such as meat products and ready&#10;prepared salads. Don’t use any food or&#10;drink after the end of the date on the label,&#10;even if it looks and smells fine. Eating food&#10;after this date could put your health at risk.">
            <a:extLst>
              <a:ext uri="{FF2B5EF4-FFF2-40B4-BE49-F238E27FC236}">
                <a16:creationId xmlns:a16="http://schemas.microsoft.com/office/drawing/2014/main" id="{11FA3E1C-DDD2-49A8-AB5E-D052C75F12E2}"/>
              </a:ext>
            </a:extLst>
          </p:cNvPr>
          <p:cNvSpPr/>
          <p:nvPr/>
        </p:nvSpPr>
        <p:spPr>
          <a:xfrm>
            <a:off x="565472" y="3285600"/>
            <a:ext cx="4615081" cy="2200274"/>
          </a:xfrm>
          <a:prstGeom prst="roundRect">
            <a:avLst>
              <a:gd name="adj" fmla="val 1132"/>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These dates are seen on food that goes off</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quickly, such as meat products and ready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prepared salads. Don’t use any food or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drink after the end of the date on the label,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even if it looks and smells fine. Eating food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after this date could put your health at risk.</a:t>
            </a:r>
          </a:p>
        </p:txBody>
      </p:sp>
      <p:sp>
        <p:nvSpPr>
          <p:cNvPr id="17" name="Rectangle: Rounded Corners 16" descr="This label means that once&#10;you have removed the&#10;packaging and exposed&#10;the food to the air it should&#10;be refrigerated so to stop&#10;microbes growing.">
            <a:extLst>
              <a:ext uri="{FF2B5EF4-FFF2-40B4-BE49-F238E27FC236}">
                <a16:creationId xmlns:a16="http://schemas.microsoft.com/office/drawing/2014/main" id="{F0810563-9777-4F84-B46D-D1E449B7FD53}"/>
              </a:ext>
            </a:extLst>
          </p:cNvPr>
          <p:cNvSpPr/>
          <p:nvPr/>
        </p:nvSpPr>
        <p:spPr>
          <a:xfrm>
            <a:off x="5486981" y="3234179"/>
            <a:ext cx="2923594" cy="2376046"/>
          </a:xfrm>
          <a:prstGeom prst="roundRect">
            <a:avLst>
              <a:gd name="adj" fmla="val 1132"/>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label means that once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 have removed the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packaging and exposed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food to the air it should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 refrigerated so to stop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microbes growing.</a:t>
            </a:r>
          </a:p>
        </p:txBody>
      </p:sp>
      <p:sp>
        <p:nvSpPr>
          <p:cNvPr id="3" name="Footer Placeholder 2">
            <a:extLst>
              <a:ext uri="{FF2B5EF4-FFF2-40B4-BE49-F238E27FC236}">
                <a16:creationId xmlns:a16="http://schemas.microsoft.com/office/drawing/2014/main" id="{95F85319-AF13-4BC5-947A-C5D31E89F115}"/>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8842643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3697097-E279-4211-958B-6F1E01D78589}"/>
              </a:ext>
              <a:ext uri="{C183D7F6-B498-43B3-948B-1728B52AA6E4}">
                <adec:decorative xmlns:adec="http://schemas.microsoft.com/office/drawing/2017/decorative" val="0"/>
              </a:ext>
            </a:extLst>
          </p:cNvPr>
          <p:cNvSpPr>
            <a:spLocks noGrp="1"/>
          </p:cNvSpPr>
          <p:nvPr>
            <p:ph type="title"/>
          </p:nvPr>
        </p:nvSpPr>
        <p:spPr>
          <a:xfrm>
            <a:off x="628650" y="-861505"/>
            <a:ext cx="7886700" cy="967293"/>
          </a:xfrm>
        </p:spPr>
        <p:txBody>
          <a:bodyPr>
            <a:normAutofit/>
          </a:bodyPr>
          <a:lstStyle/>
          <a:p>
            <a:pPr algn="ctr"/>
            <a:r>
              <a:rPr lang="en-GB" sz="3000" b="1" dirty="0"/>
              <a:t>Label Sort Q2</a:t>
            </a:r>
          </a:p>
        </p:txBody>
      </p:sp>
      <p:sp>
        <p:nvSpPr>
          <p:cNvPr id="13" name="Title 1">
            <a:extLst>
              <a:ext uri="{FF2B5EF4-FFF2-40B4-BE49-F238E27FC236}">
                <a16:creationId xmlns:a16="http://schemas.microsoft.com/office/drawing/2014/main" id="{2DFAC712-0FF5-403D-A400-9F10C91E4B88}"/>
              </a:ext>
            </a:extLst>
          </p:cNvPr>
          <p:cNvSpPr txBox="1">
            <a:spLocks/>
          </p:cNvSpPr>
          <p:nvPr/>
        </p:nvSpPr>
        <p:spPr>
          <a:xfrm>
            <a:off x="628650" y="-92074"/>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pPr algn="ctr"/>
            <a:r>
              <a:rPr lang="en-GB" sz="3000" b="1"/>
              <a:t>Label Sort</a:t>
            </a:r>
            <a:endParaRPr lang="en-GB" sz="3000" b="1" dirty="0"/>
          </a:p>
        </p:txBody>
      </p:sp>
      <p:sp>
        <p:nvSpPr>
          <p:cNvPr id="5" name="Rectangle: Rounded Corners 4">
            <a:extLst>
              <a:ext uri="{FF2B5EF4-FFF2-40B4-BE49-F238E27FC236}">
                <a16:creationId xmlns:a16="http://schemas.microsoft.com/office/drawing/2014/main" id="{4A3BACB1-C5B0-4FB2-9ADD-0460AAA60070}"/>
              </a:ext>
              <a:ext uri="{C183D7F6-B498-43B3-948B-1728B52AA6E4}">
                <adec:decorative xmlns:adec="http://schemas.microsoft.com/office/drawing/2017/decorative" val="1"/>
              </a:ext>
            </a:extLst>
          </p:cNvPr>
          <p:cNvSpPr/>
          <p:nvPr/>
        </p:nvSpPr>
        <p:spPr>
          <a:xfrm rot="5400000">
            <a:off x="2067052" y="-438277"/>
            <a:ext cx="4962272" cy="8220077"/>
          </a:xfrm>
          <a:prstGeom prst="roundRect">
            <a:avLst>
              <a:gd name="adj" fmla="val 2575"/>
            </a:avLst>
          </a:prstGeom>
          <a:noFill/>
          <a:ln w="76200" cap="sq">
            <a:solidFill>
              <a:srgbClr val="117E62"/>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descr="Match the food label to the correct definition&#10;">
            <a:extLst>
              <a:ext uri="{FF2B5EF4-FFF2-40B4-BE49-F238E27FC236}">
                <a16:creationId xmlns:a16="http://schemas.microsoft.com/office/drawing/2014/main" id="{4A6C23CC-7402-4E8F-986B-7EACF9BD48BE}"/>
              </a:ext>
            </a:extLst>
          </p:cNvPr>
          <p:cNvSpPr txBox="1"/>
          <p:nvPr/>
        </p:nvSpPr>
        <p:spPr>
          <a:xfrm>
            <a:off x="1972001" y="1360742"/>
            <a:ext cx="5152373" cy="400110"/>
          </a:xfrm>
          <a:prstGeom prst="rect">
            <a:avLst/>
          </a:prstGeom>
          <a:noFill/>
        </p:spPr>
        <p:txBody>
          <a:bodyPr wrap="none" rtlCol="0">
            <a:spAutoFit/>
          </a:bodyPr>
          <a:lstStyle/>
          <a:p>
            <a:pPr algn="ctr"/>
            <a:r>
              <a:rPr lang="en-GB" sz="2000" dirty="0">
                <a:solidFill>
                  <a:schemeClr val="bg2">
                    <a:lumMod val="10000"/>
                  </a:schemeClr>
                </a:solidFill>
                <a:latin typeface="Arial" panose="020B0604020202020204" pitchFamily="34" charset="0"/>
                <a:cs typeface="Arial" panose="020B0604020202020204" pitchFamily="34" charset="0"/>
              </a:rPr>
              <a:t>Match the food label to the correct definition</a:t>
            </a:r>
          </a:p>
        </p:txBody>
      </p:sp>
      <p:sp>
        <p:nvSpPr>
          <p:cNvPr id="8" name="Rectangle: Rounded Corners 7" descr="Best before&#10;">
            <a:extLst>
              <a:ext uri="{FF2B5EF4-FFF2-40B4-BE49-F238E27FC236}">
                <a16:creationId xmlns:a16="http://schemas.microsoft.com/office/drawing/2014/main" id="{23C0890D-71B5-4E25-888A-92B1D15FBE23}"/>
              </a:ext>
            </a:extLst>
          </p:cNvPr>
          <p:cNvSpPr/>
          <p:nvPr/>
        </p:nvSpPr>
        <p:spPr>
          <a:xfrm>
            <a:off x="556331" y="1964305"/>
            <a:ext cx="1205794" cy="680873"/>
          </a:xfrm>
          <a:prstGeom prst="roundRect">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Best before</a:t>
            </a:r>
          </a:p>
        </p:txBody>
      </p:sp>
      <p:sp>
        <p:nvSpPr>
          <p:cNvPr id="9" name="Rectangle: Rounded Corners 8" descr="Display until&#10;">
            <a:extLst>
              <a:ext uri="{FF2B5EF4-FFF2-40B4-BE49-F238E27FC236}">
                <a16:creationId xmlns:a16="http://schemas.microsoft.com/office/drawing/2014/main" id="{4AC5F1D3-B0F9-4303-BB34-5712920CE2C4}"/>
              </a:ext>
            </a:extLst>
          </p:cNvPr>
          <p:cNvSpPr/>
          <p:nvPr/>
        </p:nvSpPr>
        <p:spPr>
          <a:xfrm>
            <a:off x="1834186" y="1951004"/>
            <a:ext cx="1205794" cy="680873"/>
          </a:xfrm>
          <a:prstGeom prst="roundRect">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Display until</a:t>
            </a:r>
          </a:p>
        </p:txBody>
      </p:sp>
      <p:sp>
        <p:nvSpPr>
          <p:cNvPr id="10" name="Rectangle: Rounded Corners 9" descr="Consume within 3 days of opening&#10;">
            <a:extLst>
              <a:ext uri="{FF2B5EF4-FFF2-40B4-BE49-F238E27FC236}">
                <a16:creationId xmlns:a16="http://schemas.microsoft.com/office/drawing/2014/main" id="{CABCA3FA-371F-4F03-A584-83C2B6059D46}"/>
              </a:ext>
            </a:extLst>
          </p:cNvPr>
          <p:cNvSpPr/>
          <p:nvPr/>
        </p:nvSpPr>
        <p:spPr>
          <a:xfrm>
            <a:off x="3156272" y="1953981"/>
            <a:ext cx="2139627" cy="680873"/>
          </a:xfrm>
          <a:prstGeom prst="roundRect">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Consume within 3 days of opening</a:t>
            </a:r>
          </a:p>
        </p:txBody>
      </p:sp>
      <p:sp>
        <p:nvSpPr>
          <p:cNvPr id="11" name="Rectangle: Rounded Corners 10" descr="Keep refrigerated once opened&#10;">
            <a:extLst>
              <a:ext uri="{FF2B5EF4-FFF2-40B4-BE49-F238E27FC236}">
                <a16:creationId xmlns:a16="http://schemas.microsoft.com/office/drawing/2014/main" id="{3A104947-496F-4309-A878-2F28E5FFEE91}"/>
              </a:ext>
            </a:extLst>
          </p:cNvPr>
          <p:cNvSpPr/>
          <p:nvPr/>
        </p:nvSpPr>
        <p:spPr>
          <a:xfrm>
            <a:off x="5368836" y="1951003"/>
            <a:ext cx="2068143" cy="680873"/>
          </a:xfrm>
          <a:prstGeom prst="roundRect">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Keep refrigerated once opened</a:t>
            </a:r>
          </a:p>
        </p:txBody>
      </p:sp>
      <p:sp>
        <p:nvSpPr>
          <p:cNvPr id="7" name="Rectangle: Rounded Corners 6" descr="Use by&#10;">
            <a:extLst>
              <a:ext uri="{FF2B5EF4-FFF2-40B4-BE49-F238E27FC236}">
                <a16:creationId xmlns:a16="http://schemas.microsoft.com/office/drawing/2014/main" id="{A491FD43-1F7D-4DD3-8178-14C3F8C7EDA9}"/>
              </a:ext>
            </a:extLst>
          </p:cNvPr>
          <p:cNvSpPr/>
          <p:nvPr/>
        </p:nvSpPr>
        <p:spPr>
          <a:xfrm>
            <a:off x="7557541" y="1953776"/>
            <a:ext cx="957810" cy="680873"/>
          </a:xfrm>
          <a:prstGeom prst="roundRect">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 by</a:t>
            </a:r>
          </a:p>
        </p:txBody>
      </p:sp>
      <p:sp>
        <p:nvSpPr>
          <p:cNvPr id="18" name="Rectangle: Rounded Corners 17" descr="These dates are about quality not safety.&#10;This food will taste its best before the date&#10;shown. Eating it after this date will not&#10;mean you will get ill but the flavour might&#10;not be as good. These dates appear on a&#10;wide range of frozen, dried, tinned and&#10;other foods.">
            <a:extLst>
              <a:ext uri="{FF2B5EF4-FFF2-40B4-BE49-F238E27FC236}">
                <a16:creationId xmlns:a16="http://schemas.microsoft.com/office/drawing/2014/main" id="{E2CF97A3-39B1-4DFD-B342-F0B1EBBA0C13}"/>
              </a:ext>
            </a:extLst>
          </p:cNvPr>
          <p:cNvSpPr/>
          <p:nvPr/>
        </p:nvSpPr>
        <p:spPr>
          <a:xfrm>
            <a:off x="1895637" y="3043551"/>
            <a:ext cx="5352725" cy="2623824"/>
          </a:xfrm>
          <a:prstGeom prst="roundRect">
            <a:avLst>
              <a:gd name="adj" fmla="val 1132"/>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These dates are about quality not safety.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food will taste its best before the date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shown. Eating it after this date will not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mean you will get ill but the flavour might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 be as good. These dates appear on 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wide range of frozen, dried, tinned and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foods.</a:t>
            </a:r>
          </a:p>
        </p:txBody>
      </p:sp>
      <p:sp>
        <p:nvSpPr>
          <p:cNvPr id="3" name="Footer Placeholder 2">
            <a:extLst>
              <a:ext uri="{FF2B5EF4-FFF2-40B4-BE49-F238E27FC236}">
                <a16:creationId xmlns:a16="http://schemas.microsoft.com/office/drawing/2014/main" id="{C8B69BEE-9EBD-4C88-B1FE-23B898F4AF6B}"/>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30069969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216818-E215-49B0-8E54-1FADA5CA7450}"/>
              </a:ext>
              <a:ext uri="{C183D7F6-B498-43B3-948B-1728B52AA6E4}">
                <adec:decorative xmlns:adec="http://schemas.microsoft.com/office/drawing/2017/decorative" val="0"/>
              </a:ext>
            </a:extLst>
          </p:cNvPr>
          <p:cNvSpPr>
            <a:spLocks noGrp="1"/>
          </p:cNvSpPr>
          <p:nvPr>
            <p:ph type="title"/>
          </p:nvPr>
        </p:nvSpPr>
        <p:spPr>
          <a:xfrm>
            <a:off x="628650" y="-872658"/>
            <a:ext cx="7886700" cy="1041141"/>
          </a:xfrm>
        </p:spPr>
        <p:txBody>
          <a:bodyPr>
            <a:normAutofit/>
          </a:bodyPr>
          <a:lstStyle/>
          <a:p>
            <a:pPr algn="ctr"/>
            <a:r>
              <a:rPr lang="en-GB" sz="3000" b="1" dirty="0"/>
              <a:t>Label Sort Q3</a:t>
            </a:r>
          </a:p>
        </p:txBody>
      </p:sp>
      <p:sp>
        <p:nvSpPr>
          <p:cNvPr id="18" name="Title 1">
            <a:extLst>
              <a:ext uri="{FF2B5EF4-FFF2-40B4-BE49-F238E27FC236}">
                <a16:creationId xmlns:a16="http://schemas.microsoft.com/office/drawing/2014/main" id="{F1B3EDA3-B173-4996-B00B-312A53DE2C84}"/>
              </a:ext>
            </a:extLst>
          </p:cNvPr>
          <p:cNvSpPr txBox="1">
            <a:spLocks/>
          </p:cNvSpPr>
          <p:nvPr/>
        </p:nvSpPr>
        <p:spPr>
          <a:xfrm>
            <a:off x="628650" y="-92074"/>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pPr algn="ctr"/>
            <a:r>
              <a:rPr lang="en-GB" sz="3000" b="1"/>
              <a:t>Label Sort</a:t>
            </a:r>
            <a:endParaRPr lang="en-GB" sz="3000" b="1" dirty="0"/>
          </a:p>
        </p:txBody>
      </p:sp>
      <p:sp>
        <p:nvSpPr>
          <p:cNvPr id="6" name="Rectangle: Rounded Corners 5">
            <a:extLst>
              <a:ext uri="{FF2B5EF4-FFF2-40B4-BE49-F238E27FC236}">
                <a16:creationId xmlns:a16="http://schemas.microsoft.com/office/drawing/2014/main" id="{B6F2F7C5-64B8-4566-AD8D-E4C9104147F5}"/>
              </a:ext>
              <a:ext uri="{C183D7F6-B498-43B3-948B-1728B52AA6E4}">
                <adec:decorative xmlns:adec="http://schemas.microsoft.com/office/drawing/2017/decorative" val="1"/>
              </a:ext>
            </a:extLst>
          </p:cNvPr>
          <p:cNvSpPr/>
          <p:nvPr/>
        </p:nvSpPr>
        <p:spPr>
          <a:xfrm rot="5400000">
            <a:off x="2067052" y="-438277"/>
            <a:ext cx="4962272" cy="8220077"/>
          </a:xfrm>
          <a:prstGeom prst="roundRect">
            <a:avLst>
              <a:gd name="adj" fmla="val 2575"/>
            </a:avLst>
          </a:prstGeom>
          <a:noFill/>
          <a:ln w="76200" cap="sq">
            <a:solidFill>
              <a:srgbClr val="117E62"/>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descr="Match the food label to the correct definition&#10;">
            <a:extLst>
              <a:ext uri="{FF2B5EF4-FFF2-40B4-BE49-F238E27FC236}">
                <a16:creationId xmlns:a16="http://schemas.microsoft.com/office/drawing/2014/main" id="{27797C3F-D2D9-46B9-A968-6DFCEA2F801D}"/>
              </a:ext>
            </a:extLst>
          </p:cNvPr>
          <p:cNvSpPr txBox="1"/>
          <p:nvPr/>
        </p:nvSpPr>
        <p:spPr>
          <a:xfrm>
            <a:off x="1972001" y="1360742"/>
            <a:ext cx="5152373" cy="400110"/>
          </a:xfrm>
          <a:prstGeom prst="rect">
            <a:avLst/>
          </a:prstGeom>
          <a:noFill/>
        </p:spPr>
        <p:txBody>
          <a:bodyPr wrap="none" rtlCol="0">
            <a:spAutoFit/>
          </a:bodyPr>
          <a:lstStyle/>
          <a:p>
            <a:pPr algn="ctr"/>
            <a:r>
              <a:rPr lang="en-GB" sz="2000" dirty="0">
                <a:solidFill>
                  <a:schemeClr val="bg2">
                    <a:lumMod val="10000"/>
                  </a:schemeClr>
                </a:solidFill>
                <a:latin typeface="Arial" panose="020B0604020202020204" pitchFamily="34" charset="0"/>
                <a:cs typeface="Arial" panose="020B0604020202020204" pitchFamily="34" charset="0"/>
              </a:rPr>
              <a:t>Match the food label to the correct definition</a:t>
            </a:r>
          </a:p>
        </p:txBody>
      </p:sp>
      <p:sp>
        <p:nvSpPr>
          <p:cNvPr id="9" name="Rectangle: Rounded Corners 8" descr="Best before&#10;">
            <a:extLst>
              <a:ext uri="{FF2B5EF4-FFF2-40B4-BE49-F238E27FC236}">
                <a16:creationId xmlns:a16="http://schemas.microsoft.com/office/drawing/2014/main" id="{44A4F564-CB6C-4761-8FE0-92E80D76D90F}"/>
              </a:ext>
            </a:extLst>
          </p:cNvPr>
          <p:cNvSpPr/>
          <p:nvPr/>
        </p:nvSpPr>
        <p:spPr>
          <a:xfrm>
            <a:off x="556331" y="1964305"/>
            <a:ext cx="1205794" cy="680873"/>
          </a:xfrm>
          <a:prstGeom prst="roundRect">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Best before</a:t>
            </a:r>
          </a:p>
        </p:txBody>
      </p:sp>
      <p:sp>
        <p:nvSpPr>
          <p:cNvPr id="10" name="Rectangle: Rounded Corners 9" descr="Display until&#10;">
            <a:extLst>
              <a:ext uri="{FF2B5EF4-FFF2-40B4-BE49-F238E27FC236}">
                <a16:creationId xmlns:a16="http://schemas.microsoft.com/office/drawing/2014/main" id="{0B98EC27-7EB6-4A8F-AC1E-505416378BC6}"/>
              </a:ext>
            </a:extLst>
          </p:cNvPr>
          <p:cNvSpPr/>
          <p:nvPr/>
        </p:nvSpPr>
        <p:spPr>
          <a:xfrm>
            <a:off x="1834186" y="1951004"/>
            <a:ext cx="1205794" cy="680873"/>
          </a:xfrm>
          <a:prstGeom prst="roundRect">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Display until</a:t>
            </a:r>
          </a:p>
        </p:txBody>
      </p:sp>
      <p:sp>
        <p:nvSpPr>
          <p:cNvPr id="11" name="Rectangle: Rounded Corners 10" descr="Consume within 3 days of opening&#10;">
            <a:extLst>
              <a:ext uri="{FF2B5EF4-FFF2-40B4-BE49-F238E27FC236}">
                <a16:creationId xmlns:a16="http://schemas.microsoft.com/office/drawing/2014/main" id="{05271F3A-F6E2-42F2-867C-E8D025E76070}"/>
              </a:ext>
            </a:extLst>
          </p:cNvPr>
          <p:cNvSpPr/>
          <p:nvPr/>
        </p:nvSpPr>
        <p:spPr>
          <a:xfrm>
            <a:off x="3156272" y="1953981"/>
            <a:ext cx="2139627" cy="680873"/>
          </a:xfrm>
          <a:prstGeom prst="roundRect">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Consume within 3 days of opening</a:t>
            </a:r>
          </a:p>
        </p:txBody>
      </p:sp>
      <p:sp>
        <p:nvSpPr>
          <p:cNvPr id="12" name="Rectangle: Rounded Corners 11" descr="Keep refrigerated once opened&#10;">
            <a:extLst>
              <a:ext uri="{FF2B5EF4-FFF2-40B4-BE49-F238E27FC236}">
                <a16:creationId xmlns:a16="http://schemas.microsoft.com/office/drawing/2014/main" id="{70FBF81E-65EC-4903-9A6F-2CA12E473A62}"/>
              </a:ext>
            </a:extLst>
          </p:cNvPr>
          <p:cNvSpPr/>
          <p:nvPr/>
        </p:nvSpPr>
        <p:spPr>
          <a:xfrm>
            <a:off x="5368836" y="1951003"/>
            <a:ext cx="2068143" cy="680873"/>
          </a:xfrm>
          <a:prstGeom prst="roundRect">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Keep refrigerated once opened</a:t>
            </a:r>
          </a:p>
        </p:txBody>
      </p:sp>
      <p:sp>
        <p:nvSpPr>
          <p:cNvPr id="8" name="Rectangle: Rounded Corners 7" descr="Use by&#10;">
            <a:extLst>
              <a:ext uri="{FF2B5EF4-FFF2-40B4-BE49-F238E27FC236}">
                <a16:creationId xmlns:a16="http://schemas.microsoft.com/office/drawing/2014/main" id="{1A6C1470-FAD2-4DAB-BEEA-A2320DCE9368}"/>
              </a:ext>
            </a:extLst>
          </p:cNvPr>
          <p:cNvSpPr/>
          <p:nvPr/>
        </p:nvSpPr>
        <p:spPr>
          <a:xfrm>
            <a:off x="7557541" y="1953776"/>
            <a:ext cx="957810" cy="680873"/>
          </a:xfrm>
          <a:prstGeom prst="roundRect">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 by</a:t>
            </a:r>
          </a:p>
        </p:txBody>
      </p:sp>
      <p:sp>
        <p:nvSpPr>
          <p:cNvPr id="15" name="Rectangle: Rounded Corners 14" descr="Shops often use these dates on their shelves, mainly for stock purposes. These are not required by law and are instructions for shop staff, NOT for shoppers.&#10;">
            <a:extLst>
              <a:ext uri="{FF2B5EF4-FFF2-40B4-BE49-F238E27FC236}">
                <a16:creationId xmlns:a16="http://schemas.microsoft.com/office/drawing/2014/main" id="{99B41523-1F79-4EBF-8092-462421FB2C67}"/>
              </a:ext>
            </a:extLst>
          </p:cNvPr>
          <p:cNvSpPr/>
          <p:nvPr/>
        </p:nvSpPr>
        <p:spPr>
          <a:xfrm>
            <a:off x="923050" y="3043551"/>
            <a:ext cx="3410825" cy="2132587"/>
          </a:xfrm>
          <a:prstGeom prst="roundRect">
            <a:avLst>
              <a:gd name="adj" fmla="val 1132"/>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Shops often use these dates on their shelves, mainly for stock purposes. These are not required by law and are instructions for shop staff, NOT for shoppers.</a:t>
            </a:r>
          </a:p>
        </p:txBody>
      </p:sp>
      <p:sp>
        <p:nvSpPr>
          <p:cNvPr id="16" name="Rectangle: Rounded Corners 15" descr="This label means that food&#10;should be eaten within the&#10;amount of days it says on&#10;the packaging. After this&#10;date the food may not be&#10;safe to eat.">
            <a:extLst>
              <a:ext uri="{FF2B5EF4-FFF2-40B4-BE49-F238E27FC236}">
                <a16:creationId xmlns:a16="http://schemas.microsoft.com/office/drawing/2014/main" id="{EEC8E1CB-B445-40F6-9733-A4AE17747734}"/>
              </a:ext>
            </a:extLst>
          </p:cNvPr>
          <p:cNvSpPr/>
          <p:nvPr/>
        </p:nvSpPr>
        <p:spPr>
          <a:xfrm>
            <a:off x="4621016" y="3043551"/>
            <a:ext cx="3410825" cy="2132587"/>
          </a:xfrm>
          <a:prstGeom prst="roundRect">
            <a:avLst>
              <a:gd name="adj" fmla="val 0"/>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label means that food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should be eaten within the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amount of days it says 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packaging. After this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date the food may not be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safe to eat.</a:t>
            </a:r>
          </a:p>
        </p:txBody>
      </p:sp>
      <p:sp>
        <p:nvSpPr>
          <p:cNvPr id="3" name="Footer Placeholder 2">
            <a:extLst>
              <a:ext uri="{FF2B5EF4-FFF2-40B4-BE49-F238E27FC236}">
                <a16:creationId xmlns:a16="http://schemas.microsoft.com/office/drawing/2014/main" id="{F84F6755-8781-4CD4-88DE-8D71A7ED7C7C}"/>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26309585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66BFAD5-7BDB-4F09-853D-20FB93BD72D7}"/>
              </a:ext>
              <a:ext uri="{C183D7F6-B498-43B3-948B-1728B52AA6E4}">
                <adec:decorative xmlns:adec="http://schemas.microsoft.com/office/drawing/2017/decorative" val="0"/>
              </a:ext>
            </a:extLst>
          </p:cNvPr>
          <p:cNvSpPr>
            <a:spLocks noGrp="1"/>
          </p:cNvSpPr>
          <p:nvPr>
            <p:ph type="title"/>
          </p:nvPr>
        </p:nvSpPr>
        <p:spPr>
          <a:xfrm>
            <a:off x="628650" y="-939564"/>
            <a:ext cx="7886700" cy="1027903"/>
          </a:xfrm>
        </p:spPr>
        <p:txBody>
          <a:bodyPr>
            <a:normAutofit/>
          </a:bodyPr>
          <a:lstStyle/>
          <a:p>
            <a:pPr algn="ctr"/>
            <a:r>
              <a:rPr lang="en-GB" sz="3000" b="1" dirty="0"/>
              <a:t>Label Sort Q1 - Answers</a:t>
            </a:r>
          </a:p>
        </p:txBody>
      </p:sp>
      <p:sp>
        <p:nvSpPr>
          <p:cNvPr id="10" name="Title 1">
            <a:extLst>
              <a:ext uri="{FF2B5EF4-FFF2-40B4-BE49-F238E27FC236}">
                <a16:creationId xmlns:a16="http://schemas.microsoft.com/office/drawing/2014/main" id="{CA072D8A-3CC3-494B-98EA-8AC128E9C350}"/>
              </a:ext>
            </a:extLst>
          </p:cNvPr>
          <p:cNvSpPr txBox="1">
            <a:spLocks/>
          </p:cNvSpPr>
          <p:nvPr/>
        </p:nvSpPr>
        <p:spPr>
          <a:xfrm>
            <a:off x="628650" y="-92074"/>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pPr algn="ctr"/>
            <a:r>
              <a:rPr lang="en-GB" sz="3000" b="1"/>
              <a:t>Label Sort - Answers</a:t>
            </a:r>
            <a:endParaRPr lang="en-GB" sz="3000" b="1" dirty="0"/>
          </a:p>
        </p:txBody>
      </p:sp>
      <p:sp>
        <p:nvSpPr>
          <p:cNvPr id="6" name="Rectangle: Rounded Corners 5">
            <a:extLst>
              <a:ext uri="{FF2B5EF4-FFF2-40B4-BE49-F238E27FC236}">
                <a16:creationId xmlns:a16="http://schemas.microsoft.com/office/drawing/2014/main" id="{915389F3-9C53-4DE2-B9C2-35F08A357806}"/>
              </a:ext>
              <a:ext uri="{C183D7F6-B498-43B3-948B-1728B52AA6E4}">
                <adec:decorative xmlns:adec="http://schemas.microsoft.com/office/drawing/2017/decorative" val="1"/>
              </a:ext>
            </a:extLst>
          </p:cNvPr>
          <p:cNvSpPr/>
          <p:nvPr/>
        </p:nvSpPr>
        <p:spPr>
          <a:xfrm rot="5400000">
            <a:off x="2067052" y="-438277"/>
            <a:ext cx="4962272" cy="8220077"/>
          </a:xfrm>
          <a:prstGeom prst="roundRect">
            <a:avLst>
              <a:gd name="adj" fmla="val 2575"/>
            </a:avLst>
          </a:prstGeom>
          <a:noFill/>
          <a:ln w="76200" cap="sq">
            <a:solidFill>
              <a:srgbClr val="117E62"/>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descr="Match the food label to the correct definition&#10;">
            <a:extLst>
              <a:ext uri="{FF2B5EF4-FFF2-40B4-BE49-F238E27FC236}">
                <a16:creationId xmlns:a16="http://schemas.microsoft.com/office/drawing/2014/main" id="{4EBC318E-8408-42DE-9ADD-9C8E187BE6C4}"/>
              </a:ext>
            </a:extLst>
          </p:cNvPr>
          <p:cNvSpPr txBox="1"/>
          <p:nvPr/>
        </p:nvSpPr>
        <p:spPr>
          <a:xfrm>
            <a:off x="1972001" y="1360742"/>
            <a:ext cx="5152373" cy="400110"/>
          </a:xfrm>
          <a:prstGeom prst="rect">
            <a:avLst/>
          </a:prstGeom>
          <a:noFill/>
        </p:spPr>
        <p:txBody>
          <a:bodyPr wrap="none" rtlCol="0">
            <a:spAutoFit/>
          </a:bodyPr>
          <a:lstStyle/>
          <a:p>
            <a:pPr algn="ctr"/>
            <a:r>
              <a:rPr lang="en-GB" sz="2000" dirty="0">
                <a:solidFill>
                  <a:schemeClr val="bg2">
                    <a:lumMod val="10000"/>
                  </a:schemeClr>
                </a:solidFill>
                <a:latin typeface="Arial" panose="020B0604020202020204" pitchFamily="34" charset="0"/>
                <a:cs typeface="Arial" panose="020B0604020202020204" pitchFamily="34" charset="0"/>
              </a:rPr>
              <a:t>Match the food label to the correct definition</a:t>
            </a:r>
          </a:p>
        </p:txBody>
      </p:sp>
      <p:sp>
        <p:nvSpPr>
          <p:cNvPr id="8" name="Rectangle: Rounded Corners 7" descr="Use by&#10;">
            <a:extLst>
              <a:ext uri="{FF2B5EF4-FFF2-40B4-BE49-F238E27FC236}">
                <a16:creationId xmlns:a16="http://schemas.microsoft.com/office/drawing/2014/main" id="{9137E600-846D-42A0-9233-F2D20255C403}"/>
              </a:ext>
            </a:extLst>
          </p:cNvPr>
          <p:cNvSpPr/>
          <p:nvPr/>
        </p:nvSpPr>
        <p:spPr>
          <a:xfrm>
            <a:off x="2150837" y="2185765"/>
            <a:ext cx="1268638" cy="680873"/>
          </a:xfrm>
          <a:prstGeom prst="roundRect">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302564"/>
                </a:solidFill>
                <a:effectLst/>
                <a:uLnTx/>
                <a:uFillTx/>
                <a:latin typeface="Arial" panose="020B0604020202020204" pitchFamily="34" charset="0"/>
                <a:ea typeface="+mn-ea"/>
                <a:cs typeface="Arial" panose="020B0604020202020204" pitchFamily="34" charset="0"/>
              </a:rPr>
              <a:t>Use by</a:t>
            </a:r>
          </a:p>
        </p:txBody>
      </p:sp>
      <p:sp>
        <p:nvSpPr>
          <p:cNvPr id="12" name="Rectangle: Rounded Corners 11" descr="Keep refrigerated once opened&#10;">
            <a:extLst>
              <a:ext uri="{FF2B5EF4-FFF2-40B4-BE49-F238E27FC236}">
                <a16:creationId xmlns:a16="http://schemas.microsoft.com/office/drawing/2014/main" id="{039E2B50-80FB-4217-B7D1-1BE45E67EC34}"/>
              </a:ext>
            </a:extLst>
          </p:cNvPr>
          <p:cNvSpPr/>
          <p:nvPr/>
        </p:nvSpPr>
        <p:spPr>
          <a:xfrm>
            <a:off x="5635536" y="1976326"/>
            <a:ext cx="2565489" cy="1079723"/>
          </a:xfrm>
          <a:prstGeom prst="roundRect">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302564"/>
                </a:solidFill>
                <a:effectLst/>
                <a:uLnTx/>
                <a:uFillTx/>
                <a:latin typeface="Arial" panose="020B0604020202020204" pitchFamily="34" charset="0"/>
                <a:ea typeface="+mn-ea"/>
                <a:cs typeface="Arial" panose="020B0604020202020204" pitchFamily="34" charset="0"/>
              </a:rPr>
              <a:t>Keep refrigerated once opened</a:t>
            </a:r>
          </a:p>
        </p:txBody>
      </p:sp>
      <p:sp>
        <p:nvSpPr>
          <p:cNvPr id="13" name="Rectangle: Rounded Corners 12" descr="These dates are seen on food that goes off&#10;quickly, such as meat products and ready&#10;prepared salads. Don’t use any food or&#10;drink after the end of the date on the label,&#10;even if it looks and smells fine. Eating food&#10;after this date could put your health at risk.">
            <a:extLst>
              <a:ext uri="{FF2B5EF4-FFF2-40B4-BE49-F238E27FC236}">
                <a16:creationId xmlns:a16="http://schemas.microsoft.com/office/drawing/2014/main" id="{F4778580-430A-4E5B-8288-56A52DD1803C}"/>
              </a:ext>
            </a:extLst>
          </p:cNvPr>
          <p:cNvSpPr/>
          <p:nvPr/>
        </p:nvSpPr>
        <p:spPr>
          <a:xfrm>
            <a:off x="608114" y="3393765"/>
            <a:ext cx="4615081" cy="2056874"/>
          </a:xfrm>
          <a:prstGeom prst="roundRect">
            <a:avLst>
              <a:gd name="adj" fmla="val 1132"/>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These dates are seen on food that goes off</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quickly, such as meat products and ready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prepared salads. Don’t use any food or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drink after the end of the date on the label,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even if it looks and smells fine. Eating food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after this date could put your health at risk.</a:t>
            </a:r>
          </a:p>
        </p:txBody>
      </p:sp>
      <p:sp>
        <p:nvSpPr>
          <p:cNvPr id="14" name="Rectangle: Rounded Corners 13" descr="This label means that once&#10;you have removed the&#10;packaging and exposed&#10;the food to the air it should&#10;be refrigerated so to stop&#10;microbes growing.">
            <a:extLst>
              <a:ext uri="{FF2B5EF4-FFF2-40B4-BE49-F238E27FC236}">
                <a16:creationId xmlns:a16="http://schemas.microsoft.com/office/drawing/2014/main" id="{A75555F9-D765-4BD9-91F1-3BA10A2B18F4}"/>
              </a:ext>
            </a:extLst>
          </p:cNvPr>
          <p:cNvSpPr/>
          <p:nvPr/>
        </p:nvSpPr>
        <p:spPr>
          <a:xfrm>
            <a:off x="5486981" y="3234179"/>
            <a:ext cx="2923594" cy="2376046"/>
          </a:xfrm>
          <a:prstGeom prst="roundRect">
            <a:avLst>
              <a:gd name="adj" fmla="val 1132"/>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label means that once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 have removed the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packaging and exposed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food to the air it should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 refrigerated so to stop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microbes growing.</a:t>
            </a:r>
          </a:p>
        </p:txBody>
      </p:sp>
      <p:sp>
        <p:nvSpPr>
          <p:cNvPr id="3" name="Footer Placeholder 2">
            <a:extLst>
              <a:ext uri="{FF2B5EF4-FFF2-40B4-BE49-F238E27FC236}">
                <a16:creationId xmlns:a16="http://schemas.microsoft.com/office/drawing/2014/main" id="{F047A62A-1610-4920-81E4-4341FF38879E}"/>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164941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3281DC7-3785-4387-A919-9B31C1652DED}"/>
              </a:ext>
              <a:ext uri="{C183D7F6-B498-43B3-948B-1728B52AA6E4}">
                <adec:decorative xmlns:adec="http://schemas.microsoft.com/office/drawing/2017/decorative" val="0"/>
              </a:ext>
            </a:extLst>
          </p:cNvPr>
          <p:cNvSpPr>
            <a:spLocks noGrp="1"/>
          </p:cNvSpPr>
          <p:nvPr>
            <p:ph type="title"/>
          </p:nvPr>
        </p:nvSpPr>
        <p:spPr>
          <a:xfrm>
            <a:off x="628650" y="-1095682"/>
            <a:ext cx="7886700" cy="1325563"/>
          </a:xfrm>
        </p:spPr>
        <p:txBody>
          <a:bodyPr>
            <a:normAutofit/>
          </a:bodyPr>
          <a:lstStyle/>
          <a:p>
            <a:pPr algn="ctr"/>
            <a:r>
              <a:rPr lang="en-GB" sz="3000" b="1" dirty="0"/>
              <a:t>Label Sort Q2 - Answers</a:t>
            </a:r>
          </a:p>
        </p:txBody>
      </p:sp>
      <p:sp>
        <p:nvSpPr>
          <p:cNvPr id="8" name="Title 1">
            <a:extLst>
              <a:ext uri="{FF2B5EF4-FFF2-40B4-BE49-F238E27FC236}">
                <a16:creationId xmlns:a16="http://schemas.microsoft.com/office/drawing/2014/main" id="{B7D64B79-8F0B-472D-AB4E-089A9B7054AA}"/>
              </a:ext>
            </a:extLst>
          </p:cNvPr>
          <p:cNvSpPr txBox="1">
            <a:spLocks/>
          </p:cNvSpPr>
          <p:nvPr/>
        </p:nvSpPr>
        <p:spPr>
          <a:xfrm>
            <a:off x="628650" y="-92074"/>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pPr algn="ctr"/>
            <a:r>
              <a:rPr lang="en-GB" sz="3000" b="1"/>
              <a:t>Label Sort - Answers</a:t>
            </a:r>
            <a:endParaRPr lang="en-GB" sz="3000" b="1" dirty="0"/>
          </a:p>
        </p:txBody>
      </p:sp>
      <p:sp>
        <p:nvSpPr>
          <p:cNvPr id="9" name="Rectangle: Rounded Corners 8">
            <a:extLst>
              <a:ext uri="{FF2B5EF4-FFF2-40B4-BE49-F238E27FC236}">
                <a16:creationId xmlns:a16="http://schemas.microsoft.com/office/drawing/2014/main" id="{4D3ABB04-66CC-4F20-9E91-A7556469F6AF}"/>
              </a:ext>
              <a:ext uri="{C183D7F6-B498-43B3-948B-1728B52AA6E4}">
                <adec:decorative xmlns:adec="http://schemas.microsoft.com/office/drawing/2017/decorative" val="1"/>
              </a:ext>
            </a:extLst>
          </p:cNvPr>
          <p:cNvSpPr/>
          <p:nvPr/>
        </p:nvSpPr>
        <p:spPr>
          <a:xfrm rot="5400000">
            <a:off x="2067052" y="-438277"/>
            <a:ext cx="4962272" cy="8220077"/>
          </a:xfrm>
          <a:prstGeom prst="roundRect">
            <a:avLst>
              <a:gd name="adj" fmla="val 2575"/>
            </a:avLst>
          </a:prstGeom>
          <a:noFill/>
          <a:ln w="76200" cap="sq">
            <a:solidFill>
              <a:srgbClr val="117E62"/>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descr="Match the food label to the correct definition&#10;">
            <a:extLst>
              <a:ext uri="{FF2B5EF4-FFF2-40B4-BE49-F238E27FC236}">
                <a16:creationId xmlns:a16="http://schemas.microsoft.com/office/drawing/2014/main" id="{4910F446-440A-4A5B-BD70-186F5C14DE97}"/>
              </a:ext>
            </a:extLst>
          </p:cNvPr>
          <p:cNvSpPr txBox="1"/>
          <p:nvPr/>
        </p:nvSpPr>
        <p:spPr>
          <a:xfrm>
            <a:off x="1972001" y="1360742"/>
            <a:ext cx="5152373" cy="400110"/>
          </a:xfrm>
          <a:prstGeom prst="rect">
            <a:avLst/>
          </a:prstGeom>
          <a:noFill/>
        </p:spPr>
        <p:txBody>
          <a:bodyPr wrap="none" rtlCol="0">
            <a:spAutoFit/>
          </a:bodyPr>
          <a:lstStyle/>
          <a:p>
            <a:pPr algn="ctr"/>
            <a:r>
              <a:rPr lang="en-GB" sz="2000" dirty="0">
                <a:solidFill>
                  <a:schemeClr val="bg2">
                    <a:lumMod val="10000"/>
                  </a:schemeClr>
                </a:solidFill>
                <a:latin typeface="Arial" panose="020B0604020202020204" pitchFamily="34" charset="0"/>
                <a:cs typeface="Arial" panose="020B0604020202020204" pitchFamily="34" charset="0"/>
              </a:rPr>
              <a:t>Match the food label to the correct definition</a:t>
            </a:r>
          </a:p>
        </p:txBody>
      </p:sp>
      <p:sp>
        <p:nvSpPr>
          <p:cNvPr id="17" name="Rectangle: Rounded Corners 16" descr="Best before&#10;">
            <a:extLst>
              <a:ext uri="{FF2B5EF4-FFF2-40B4-BE49-F238E27FC236}">
                <a16:creationId xmlns:a16="http://schemas.microsoft.com/office/drawing/2014/main" id="{A0A904AC-15D5-4C4C-A1D8-CBE1C722DA2E}"/>
              </a:ext>
            </a:extLst>
          </p:cNvPr>
          <p:cNvSpPr/>
          <p:nvPr/>
        </p:nvSpPr>
        <p:spPr>
          <a:xfrm>
            <a:off x="3883646" y="2070765"/>
            <a:ext cx="1304804" cy="800155"/>
          </a:xfrm>
          <a:prstGeom prst="roundRect">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302564"/>
                </a:solidFill>
                <a:effectLst/>
                <a:uLnTx/>
                <a:uFillTx/>
                <a:latin typeface="Arial" panose="020B0604020202020204" pitchFamily="34" charset="0"/>
                <a:ea typeface="+mn-ea"/>
                <a:cs typeface="Arial" panose="020B0604020202020204" pitchFamily="34" charset="0"/>
              </a:rPr>
              <a:t>Best before</a:t>
            </a:r>
          </a:p>
        </p:txBody>
      </p:sp>
      <p:sp>
        <p:nvSpPr>
          <p:cNvPr id="16" name="Rectangle: Rounded Corners 15" descr="These dates are about quality not safety.&#10;This food will taste its best before the date&#10;shown. Eating it after this date will not&#10;mean you will get ill but the flavour might&#10;not be as good. These dates appear on a&#10;wide range of frozen, dried, tinned and&#10;other foods.">
            <a:extLst>
              <a:ext uri="{FF2B5EF4-FFF2-40B4-BE49-F238E27FC236}">
                <a16:creationId xmlns:a16="http://schemas.microsoft.com/office/drawing/2014/main" id="{BDC40521-9C76-4354-8EB9-2EA456834F5B}"/>
              </a:ext>
            </a:extLst>
          </p:cNvPr>
          <p:cNvSpPr/>
          <p:nvPr/>
        </p:nvSpPr>
        <p:spPr>
          <a:xfrm>
            <a:off x="1895637" y="3043551"/>
            <a:ext cx="5352725" cy="2623824"/>
          </a:xfrm>
          <a:prstGeom prst="roundRect">
            <a:avLst>
              <a:gd name="adj" fmla="val 1132"/>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These dates are about quality not safety.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food will taste its best before the date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shown. Eating it after this date will not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mean you will get ill but the flavour might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 be as good. These dates appear on 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wide range of frozen, dried, tinned and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foods.</a:t>
            </a:r>
          </a:p>
        </p:txBody>
      </p:sp>
      <p:sp>
        <p:nvSpPr>
          <p:cNvPr id="3" name="Footer Placeholder 2">
            <a:extLst>
              <a:ext uri="{FF2B5EF4-FFF2-40B4-BE49-F238E27FC236}">
                <a16:creationId xmlns:a16="http://schemas.microsoft.com/office/drawing/2014/main" id="{3DC0DFB5-0769-45C0-844A-54C9696C241B}"/>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280026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09031A9-2C39-4D69-B44E-8462712B1833}"/>
              </a:ext>
              <a:ext uri="{C183D7F6-B498-43B3-948B-1728B52AA6E4}">
                <adec:decorative xmlns:adec="http://schemas.microsoft.com/office/drawing/2017/decorative" val="0"/>
              </a:ext>
            </a:extLst>
          </p:cNvPr>
          <p:cNvSpPr>
            <a:spLocks noGrp="1"/>
          </p:cNvSpPr>
          <p:nvPr>
            <p:ph type="title"/>
          </p:nvPr>
        </p:nvSpPr>
        <p:spPr>
          <a:xfrm>
            <a:off x="628650" y="-995318"/>
            <a:ext cx="7886700" cy="1155446"/>
          </a:xfrm>
        </p:spPr>
        <p:txBody>
          <a:bodyPr>
            <a:normAutofit/>
          </a:bodyPr>
          <a:lstStyle/>
          <a:p>
            <a:pPr algn="ctr"/>
            <a:r>
              <a:rPr lang="en-GB" sz="3000" b="1" dirty="0"/>
              <a:t>Label Sort Q3 - Answers</a:t>
            </a:r>
          </a:p>
        </p:txBody>
      </p:sp>
      <p:sp>
        <p:nvSpPr>
          <p:cNvPr id="11" name="Title 1">
            <a:extLst>
              <a:ext uri="{FF2B5EF4-FFF2-40B4-BE49-F238E27FC236}">
                <a16:creationId xmlns:a16="http://schemas.microsoft.com/office/drawing/2014/main" id="{839274D0-0535-424A-AD42-E886BD8A0425}"/>
              </a:ext>
            </a:extLst>
          </p:cNvPr>
          <p:cNvSpPr txBox="1">
            <a:spLocks/>
          </p:cNvSpPr>
          <p:nvPr/>
        </p:nvSpPr>
        <p:spPr>
          <a:xfrm>
            <a:off x="628650" y="-92074"/>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pPr algn="ctr"/>
            <a:r>
              <a:rPr lang="en-GB" sz="3000" b="1"/>
              <a:t>Label Sort - Answers</a:t>
            </a:r>
            <a:endParaRPr lang="en-GB" sz="3000" b="1" dirty="0"/>
          </a:p>
        </p:txBody>
      </p:sp>
      <p:sp>
        <p:nvSpPr>
          <p:cNvPr id="9" name="Rectangle: Rounded Corners 8">
            <a:extLst>
              <a:ext uri="{FF2B5EF4-FFF2-40B4-BE49-F238E27FC236}">
                <a16:creationId xmlns:a16="http://schemas.microsoft.com/office/drawing/2014/main" id="{2E23B36A-039A-4717-993B-457FCA6CF87E}"/>
              </a:ext>
              <a:ext uri="{C183D7F6-B498-43B3-948B-1728B52AA6E4}">
                <adec:decorative xmlns:adec="http://schemas.microsoft.com/office/drawing/2017/decorative" val="1"/>
              </a:ext>
            </a:extLst>
          </p:cNvPr>
          <p:cNvSpPr/>
          <p:nvPr/>
        </p:nvSpPr>
        <p:spPr>
          <a:xfrm rot="5400000">
            <a:off x="2067052" y="-438277"/>
            <a:ext cx="4962272" cy="8220077"/>
          </a:xfrm>
          <a:prstGeom prst="roundRect">
            <a:avLst>
              <a:gd name="adj" fmla="val 2575"/>
            </a:avLst>
          </a:prstGeom>
          <a:noFill/>
          <a:ln w="76200" cap="sq">
            <a:solidFill>
              <a:srgbClr val="117E62"/>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descr="Match the food label to the correct definition&#10;">
            <a:extLst>
              <a:ext uri="{FF2B5EF4-FFF2-40B4-BE49-F238E27FC236}">
                <a16:creationId xmlns:a16="http://schemas.microsoft.com/office/drawing/2014/main" id="{96FDE899-6148-488F-BEF9-9087ECA63A51}"/>
              </a:ext>
            </a:extLst>
          </p:cNvPr>
          <p:cNvSpPr txBox="1"/>
          <p:nvPr/>
        </p:nvSpPr>
        <p:spPr>
          <a:xfrm>
            <a:off x="1972001" y="1360742"/>
            <a:ext cx="5152373" cy="400110"/>
          </a:xfrm>
          <a:prstGeom prst="rect">
            <a:avLst/>
          </a:prstGeom>
          <a:noFill/>
        </p:spPr>
        <p:txBody>
          <a:bodyPr wrap="none" rtlCol="0">
            <a:spAutoFit/>
          </a:bodyPr>
          <a:lstStyle/>
          <a:p>
            <a:pPr algn="ctr"/>
            <a:r>
              <a:rPr lang="en-GB" sz="2000" dirty="0">
                <a:solidFill>
                  <a:schemeClr val="bg2">
                    <a:lumMod val="10000"/>
                  </a:schemeClr>
                </a:solidFill>
                <a:latin typeface="Arial" panose="020B0604020202020204" pitchFamily="34" charset="0"/>
                <a:cs typeface="Arial" panose="020B0604020202020204" pitchFamily="34" charset="0"/>
              </a:rPr>
              <a:t>Match the food label to the correct definition</a:t>
            </a:r>
          </a:p>
        </p:txBody>
      </p:sp>
      <p:sp>
        <p:nvSpPr>
          <p:cNvPr id="13" name="Rectangle: Rounded Corners 12" descr="Display until&#10;">
            <a:extLst>
              <a:ext uri="{FF2B5EF4-FFF2-40B4-BE49-F238E27FC236}">
                <a16:creationId xmlns:a16="http://schemas.microsoft.com/office/drawing/2014/main" id="{A58B4D47-0D23-4B62-9EE9-000609946B59}"/>
              </a:ext>
            </a:extLst>
          </p:cNvPr>
          <p:cNvSpPr/>
          <p:nvPr/>
        </p:nvSpPr>
        <p:spPr>
          <a:xfrm>
            <a:off x="1972000" y="2159224"/>
            <a:ext cx="1380799" cy="680873"/>
          </a:xfrm>
          <a:prstGeom prst="roundRect">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302564"/>
                </a:solidFill>
                <a:effectLst/>
                <a:uLnTx/>
                <a:uFillTx/>
                <a:latin typeface="Arial" panose="020B0604020202020204" pitchFamily="34" charset="0"/>
                <a:ea typeface="+mn-ea"/>
                <a:cs typeface="Arial" panose="020B0604020202020204" pitchFamily="34" charset="0"/>
              </a:rPr>
              <a:t>Display until</a:t>
            </a:r>
          </a:p>
        </p:txBody>
      </p:sp>
      <p:sp>
        <p:nvSpPr>
          <p:cNvPr id="14" name="Rectangle: Rounded Corners 13" descr="Consume within 3 days of opening&#10;">
            <a:extLst>
              <a:ext uri="{FF2B5EF4-FFF2-40B4-BE49-F238E27FC236}">
                <a16:creationId xmlns:a16="http://schemas.microsoft.com/office/drawing/2014/main" id="{2DA11280-8B54-4061-8B6A-0AEA70D3CD71}"/>
              </a:ext>
            </a:extLst>
          </p:cNvPr>
          <p:cNvSpPr/>
          <p:nvPr/>
        </p:nvSpPr>
        <p:spPr>
          <a:xfrm>
            <a:off x="5113738" y="1888105"/>
            <a:ext cx="2506261" cy="1064645"/>
          </a:xfrm>
          <a:prstGeom prst="roundRect">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302564"/>
                </a:solidFill>
                <a:effectLst/>
                <a:uLnTx/>
                <a:uFillTx/>
                <a:latin typeface="Arial" panose="020B0604020202020204" pitchFamily="34" charset="0"/>
                <a:ea typeface="+mn-ea"/>
                <a:cs typeface="Arial" panose="020B0604020202020204" pitchFamily="34" charset="0"/>
              </a:rPr>
              <a:t>Consume within 3 days of opening</a:t>
            </a:r>
          </a:p>
        </p:txBody>
      </p:sp>
      <p:sp>
        <p:nvSpPr>
          <p:cNvPr id="7" name="Rectangle: Rounded Corners 6" descr="Shops often use these dates on their shelves, mainly for stock purposes. These are not required by law and are instructions for shop staff, NOT for shoppers.&#10;">
            <a:extLst>
              <a:ext uri="{FF2B5EF4-FFF2-40B4-BE49-F238E27FC236}">
                <a16:creationId xmlns:a16="http://schemas.microsoft.com/office/drawing/2014/main" id="{1E26C8AE-3E7B-4054-84AA-29C7E72794B7}"/>
              </a:ext>
            </a:extLst>
          </p:cNvPr>
          <p:cNvSpPr/>
          <p:nvPr/>
        </p:nvSpPr>
        <p:spPr>
          <a:xfrm>
            <a:off x="923050" y="3043551"/>
            <a:ext cx="3410825" cy="2132587"/>
          </a:xfrm>
          <a:prstGeom prst="roundRect">
            <a:avLst>
              <a:gd name="adj" fmla="val 1132"/>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Shops often use these dates on their shelves, mainly for stock purposes. These are not required by law and are instructions for shop staff, NOT for shoppers.</a:t>
            </a:r>
          </a:p>
        </p:txBody>
      </p:sp>
      <p:sp>
        <p:nvSpPr>
          <p:cNvPr id="8" name="Rectangle: Rounded Corners 7" descr="This label means that food&#10;should be eaten within the&#10;amount of days it says on&#10;the packaging. After this&#10;date the food may not be&#10;safe to eat.">
            <a:extLst>
              <a:ext uri="{FF2B5EF4-FFF2-40B4-BE49-F238E27FC236}">
                <a16:creationId xmlns:a16="http://schemas.microsoft.com/office/drawing/2014/main" id="{44B91D0E-AF77-4A82-91DE-2FEA609A5A37}"/>
              </a:ext>
            </a:extLst>
          </p:cNvPr>
          <p:cNvSpPr/>
          <p:nvPr/>
        </p:nvSpPr>
        <p:spPr>
          <a:xfrm>
            <a:off x="4621016" y="3043551"/>
            <a:ext cx="3410825" cy="2132587"/>
          </a:xfrm>
          <a:prstGeom prst="roundRect">
            <a:avLst>
              <a:gd name="adj" fmla="val 0"/>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label means that food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should be eaten within the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amount of days it says 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packaging. After this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date the food may not be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safe to eat.</a:t>
            </a:r>
          </a:p>
        </p:txBody>
      </p:sp>
      <p:sp>
        <p:nvSpPr>
          <p:cNvPr id="3" name="Footer Placeholder 2">
            <a:extLst>
              <a:ext uri="{FF2B5EF4-FFF2-40B4-BE49-F238E27FC236}">
                <a16:creationId xmlns:a16="http://schemas.microsoft.com/office/drawing/2014/main" id="{7C51B2DD-EC70-445C-966F-5B48731FD81E}"/>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93773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117E6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AC83266-8CA9-4B71-BA51-A2F164430BF5}"/>
              </a:ext>
            </a:extLst>
          </p:cNvPr>
          <p:cNvSpPr>
            <a:spLocks noGrp="1"/>
          </p:cNvSpPr>
          <p:nvPr>
            <p:ph type="title"/>
          </p:nvPr>
        </p:nvSpPr>
        <p:spPr>
          <a:xfrm>
            <a:off x="202406" y="1785939"/>
            <a:ext cx="8739187" cy="2852737"/>
          </a:xfrm>
        </p:spPr>
        <p:txBody>
          <a:bodyPr/>
          <a:lstStyle/>
          <a:p>
            <a:r>
              <a:rPr lang="en-GB" b="1" dirty="0"/>
              <a:t>Learning Consolidation</a:t>
            </a:r>
          </a:p>
        </p:txBody>
      </p:sp>
      <p:sp>
        <p:nvSpPr>
          <p:cNvPr id="4" name="Footer Placeholder 3">
            <a:extLst>
              <a:ext uri="{FF2B5EF4-FFF2-40B4-BE49-F238E27FC236}">
                <a16:creationId xmlns:a16="http://schemas.microsoft.com/office/drawing/2014/main" id="{275535E6-3406-4508-A62B-DA18C28EB3BD}"/>
              </a:ext>
            </a:extLst>
          </p:cNvPr>
          <p:cNvSpPr>
            <a:spLocks noGrp="1"/>
          </p:cNvSpPr>
          <p:nvPr>
            <p:ph type="ftr" sz="quarter" idx="11"/>
          </p:nvPr>
        </p:nvSpPr>
        <p:spPr/>
        <p:txBody>
          <a:bodyPr/>
          <a:lstStyle/>
          <a:p>
            <a:r>
              <a:rPr lang="en-GB" dirty="0"/>
              <a:t>e-Bug.eu</a:t>
            </a:r>
          </a:p>
        </p:txBody>
      </p:sp>
    </p:spTree>
    <p:extLst>
      <p:ext uri="{BB962C8B-B14F-4D97-AF65-F5344CB8AC3E}">
        <p14:creationId xmlns:p14="http://schemas.microsoft.com/office/powerpoint/2010/main" val="32154321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49D84-4796-45BB-9A23-513B35FCDD4B}"/>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Discussion Question</a:t>
            </a:r>
          </a:p>
        </p:txBody>
      </p:sp>
      <p:sp>
        <p:nvSpPr>
          <p:cNvPr id="4" name="TextBox 3">
            <a:extLst>
              <a:ext uri="{FF2B5EF4-FFF2-40B4-BE49-F238E27FC236}">
                <a16:creationId xmlns:a16="http://schemas.microsoft.com/office/drawing/2014/main" id="{3C3128E7-157A-47AD-8D05-8359D48E99D4}"/>
              </a:ext>
            </a:extLst>
          </p:cNvPr>
          <p:cNvSpPr txBox="1"/>
          <p:nvPr/>
        </p:nvSpPr>
        <p:spPr>
          <a:xfrm>
            <a:off x="294921" y="371259"/>
            <a:ext cx="8497885" cy="1015663"/>
          </a:xfrm>
          <a:prstGeom prst="rect">
            <a:avLst/>
          </a:prstGeom>
          <a:ln w="57150">
            <a:solidFill>
              <a:srgbClr val="117E62"/>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spcBef>
                <a:spcPts val="600"/>
              </a:spcBef>
              <a:spcAft>
                <a:spcPts val="600"/>
              </a:spcAft>
            </a:pPr>
            <a:r>
              <a:rPr lang="en-GB" sz="3000" b="1" dirty="0">
                <a:solidFill>
                  <a:schemeClr val="tx1"/>
                </a:solidFill>
                <a:latin typeface="Arial" panose="020B0604020202020204" pitchFamily="34" charset="0"/>
                <a:ea typeface="Calibri" panose="020F0502020204030204" pitchFamily="34" charset="0"/>
                <a:cs typeface="Arial" panose="020B0604020202020204" pitchFamily="34" charset="0"/>
              </a:rPr>
              <a:t>Can you name ways to reduce the spread of microbes when handling food?</a:t>
            </a:r>
          </a:p>
        </p:txBody>
      </p:sp>
      <p:sp>
        <p:nvSpPr>
          <p:cNvPr id="5" name="TextBox 4">
            <a:extLst>
              <a:ext uri="{FF2B5EF4-FFF2-40B4-BE49-F238E27FC236}">
                <a16:creationId xmlns:a16="http://schemas.microsoft.com/office/drawing/2014/main" id="{27DE4DD3-56B4-48C2-8EBF-77C6AFD3543B}"/>
              </a:ext>
            </a:extLst>
          </p:cNvPr>
          <p:cNvSpPr txBox="1"/>
          <p:nvPr/>
        </p:nvSpPr>
        <p:spPr>
          <a:xfrm>
            <a:off x="714375" y="2076450"/>
            <a:ext cx="6858000" cy="415498"/>
          </a:xfrm>
          <a:prstGeom prst="rect">
            <a:avLst/>
          </a:prstGeom>
          <a:noFill/>
        </p:spPr>
        <p:txBody>
          <a:bodyPr wrap="square" rtlCol="0">
            <a:spAutoFit/>
          </a:bodyPr>
          <a:lstStyle/>
          <a:p>
            <a:pPr algn="just"/>
            <a:r>
              <a:rPr lang="en-GB" sz="2100" b="1" dirty="0">
                <a:solidFill>
                  <a:srgbClr val="302564"/>
                </a:solidFill>
                <a:latin typeface="Arial" panose="020B0604020202020204" pitchFamily="34" charset="0"/>
                <a:cs typeface="Arial" panose="020B0604020202020204" pitchFamily="34" charset="0"/>
              </a:rPr>
              <a:t>•	Wash my hands before and after handling food. </a:t>
            </a:r>
          </a:p>
        </p:txBody>
      </p:sp>
      <p:sp>
        <p:nvSpPr>
          <p:cNvPr id="6" name="TextBox 5">
            <a:extLst>
              <a:ext uri="{FF2B5EF4-FFF2-40B4-BE49-F238E27FC236}">
                <a16:creationId xmlns:a16="http://schemas.microsoft.com/office/drawing/2014/main" id="{C331EDBE-8E56-45A1-89B5-9DAE18561931}"/>
              </a:ext>
            </a:extLst>
          </p:cNvPr>
          <p:cNvSpPr txBox="1"/>
          <p:nvPr/>
        </p:nvSpPr>
        <p:spPr>
          <a:xfrm>
            <a:off x="714375" y="2690336"/>
            <a:ext cx="7741669" cy="738664"/>
          </a:xfrm>
          <a:prstGeom prst="rect">
            <a:avLst/>
          </a:prstGeom>
          <a:noFill/>
        </p:spPr>
        <p:txBody>
          <a:bodyPr wrap="square" rtlCol="0">
            <a:spAutoFit/>
          </a:bodyPr>
          <a:lstStyle/>
          <a:p>
            <a:pPr algn="just"/>
            <a:r>
              <a:rPr lang="en-GB" sz="2100" b="1" dirty="0">
                <a:solidFill>
                  <a:srgbClr val="302564"/>
                </a:solidFill>
                <a:latin typeface="Arial" panose="020B0604020202020204" pitchFamily="34" charset="0"/>
                <a:cs typeface="Arial" panose="020B0604020202020204" pitchFamily="34" charset="0"/>
              </a:rPr>
              <a:t>•	Clean kitchen surfaces and utensils before and after preparing food. </a:t>
            </a:r>
          </a:p>
        </p:txBody>
      </p:sp>
      <p:sp>
        <p:nvSpPr>
          <p:cNvPr id="8" name="Rectangle 7">
            <a:extLst>
              <a:ext uri="{FF2B5EF4-FFF2-40B4-BE49-F238E27FC236}">
                <a16:creationId xmlns:a16="http://schemas.microsoft.com/office/drawing/2014/main" id="{9ECE6204-659A-47E0-BF8F-AABAA0F3B117}"/>
              </a:ext>
            </a:extLst>
          </p:cNvPr>
          <p:cNvSpPr/>
          <p:nvPr/>
        </p:nvSpPr>
        <p:spPr>
          <a:xfrm>
            <a:off x="714375" y="3627388"/>
            <a:ext cx="7429500" cy="415498"/>
          </a:xfrm>
          <a:prstGeom prst="rect">
            <a:avLst/>
          </a:prstGeom>
        </p:spPr>
        <p:txBody>
          <a:bodyPr wrap="square">
            <a:spAutoFit/>
          </a:bodyPr>
          <a:lstStyle/>
          <a:p>
            <a:pPr algn="just"/>
            <a:r>
              <a:rPr lang="en-GB" sz="2100" b="1" dirty="0">
                <a:latin typeface="Arial" panose="020B0604020202020204" pitchFamily="34" charset="0"/>
                <a:cs typeface="Arial" panose="020B0604020202020204" pitchFamily="34" charset="0"/>
              </a:rPr>
              <a:t>•	Wash fruit and vegetables before eating them. </a:t>
            </a:r>
          </a:p>
        </p:txBody>
      </p:sp>
      <p:sp>
        <p:nvSpPr>
          <p:cNvPr id="11" name="Rectangle 10">
            <a:extLst>
              <a:ext uri="{FF2B5EF4-FFF2-40B4-BE49-F238E27FC236}">
                <a16:creationId xmlns:a16="http://schemas.microsoft.com/office/drawing/2014/main" id="{2F305806-D6D9-4EE8-8340-C91E6FBC38FE}"/>
              </a:ext>
            </a:extLst>
          </p:cNvPr>
          <p:cNvSpPr/>
          <p:nvPr/>
        </p:nvSpPr>
        <p:spPr>
          <a:xfrm>
            <a:off x="714374" y="4343748"/>
            <a:ext cx="7741669" cy="738664"/>
          </a:xfrm>
          <a:prstGeom prst="rect">
            <a:avLst/>
          </a:prstGeom>
        </p:spPr>
        <p:txBody>
          <a:bodyPr wrap="square">
            <a:spAutoFit/>
          </a:bodyPr>
          <a:lstStyle/>
          <a:p>
            <a:pPr algn="just"/>
            <a:r>
              <a:rPr lang="en-GB" sz="2100" b="1" dirty="0">
                <a:latin typeface="Arial" panose="020B0604020202020204" pitchFamily="34" charset="0"/>
                <a:cs typeface="Arial" panose="020B0604020202020204" pitchFamily="34" charset="0"/>
              </a:rPr>
              <a:t>•	Don’t wash raw meat to avoid harmful microbes splashing onto other foods and surfaces. </a:t>
            </a:r>
          </a:p>
        </p:txBody>
      </p:sp>
      <p:sp>
        <p:nvSpPr>
          <p:cNvPr id="12" name="Rectangle 11">
            <a:extLst>
              <a:ext uri="{FF2B5EF4-FFF2-40B4-BE49-F238E27FC236}">
                <a16:creationId xmlns:a16="http://schemas.microsoft.com/office/drawing/2014/main" id="{5761A068-46A6-42FA-BAF8-2B5D94AEF2F1}"/>
              </a:ext>
            </a:extLst>
          </p:cNvPr>
          <p:cNvSpPr/>
          <p:nvPr/>
        </p:nvSpPr>
        <p:spPr>
          <a:xfrm>
            <a:off x="714373" y="5303699"/>
            <a:ext cx="7741669" cy="415498"/>
          </a:xfrm>
          <a:prstGeom prst="rect">
            <a:avLst/>
          </a:prstGeom>
        </p:spPr>
        <p:txBody>
          <a:bodyPr wrap="square">
            <a:spAutoFit/>
          </a:bodyPr>
          <a:lstStyle/>
          <a:p>
            <a:pPr algn="just"/>
            <a:r>
              <a:rPr lang="en-GB" sz="2100" b="1" dirty="0">
                <a:latin typeface="Arial" panose="020B0604020202020204" pitchFamily="34" charset="0"/>
                <a:cs typeface="Arial" panose="020B0604020202020204" pitchFamily="34" charset="0"/>
              </a:rPr>
              <a:t>•	Don’t eat food that is past its used by date.</a:t>
            </a:r>
          </a:p>
        </p:txBody>
      </p:sp>
      <p:sp>
        <p:nvSpPr>
          <p:cNvPr id="3" name="Footer Placeholder 2">
            <a:extLst>
              <a:ext uri="{FF2B5EF4-FFF2-40B4-BE49-F238E27FC236}">
                <a16:creationId xmlns:a16="http://schemas.microsoft.com/office/drawing/2014/main" id="{2A3F9123-2B40-4525-82B6-D640397CDB01}"/>
              </a:ext>
            </a:extLst>
          </p:cNvPr>
          <p:cNvSpPr>
            <a:spLocks noGrp="1"/>
          </p:cNvSpPr>
          <p:nvPr>
            <p:ph type="ftr" sz="quarter" idx="11"/>
          </p:nvPr>
        </p:nvSpPr>
        <p:spPr/>
        <p:txBody>
          <a:bodyPr/>
          <a:lstStyle/>
          <a:p>
            <a:r>
              <a:rPr lang="en-GB" dirty="0"/>
              <a:t>e-Bug.eu</a:t>
            </a:r>
          </a:p>
        </p:txBody>
      </p:sp>
    </p:spTree>
    <p:extLst>
      <p:ext uri="{BB962C8B-B14F-4D97-AF65-F5344CB8AC3E}">
        <p14:creationId xmlns:p14="http://schemas.microsoft.com/office/powerpoint/2010/main" val="249270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1" grpId="0"/>
      <p:bldP spid="1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1DC58-0834-3832-2EEB-53BFA81EE0D3}"/>
              </a:ext>
            </a:extLst>
          </p:cNvPr>
          <p:cNvSpPr>
            <a:spLocks noGrp="1"/>
          </p:cNvSpPr>
          <p:nvPr>
            <p:ph type="title"/>
          </p:nvPr>
        </p:nvSpPr>
        <p:spPr/>
        <p:txBody>
          <a:bodyPr/>
          <a:lstStyle/>
          <a:p>
            <a:r>
              <a:rPr lang="en-GB" dirty="0"/>
              <a:t>Group activity </a:t>
            </a:r>
            <a:endParaRPr lang="en-US" dirty="0"/>
          </a:p>
        </p:txBody>
      </p:sp>
      <p:sp>
        <p:nvSpPr>
          <p:cNvPr id="3" name="Footer Placeholder 2">
            <a:extLst>
              <a:ext uri="{FF2B5EF4-FFF2-40B4-BE49-F238E27FC236}">
                <a16:creationId xmlns:a16="http://schemas.microsoft.com/office/drawing/2014/main" id="{840A83D6-32C8-9203-9A26-80C6E423403C}"/>
              </a:ext>
            </a:extLst>
          </p:cNvPr>
          <p:cNvSpPr>
            <a:spLocks noGrp="1"/>
          </p:cNvSpPr>
          <p:nvPr>
            <p:ph type="ftr" sz="quarter" idx="11"/>
          </p:nvPr>
        </p:nvSpPr>
        <p:spPr/>
        <p:txBody>
          <a:bodyPr/>
          <a:lstStyle/>
          <a:p>
            <a:r>
              <a:rPr lang="en-GB"/>
              <a:t>e-Bug.eu</a:t>
            </a:r>
            <a:endParaRPr lang="en-GB" dirty="0"/>
          </a:p>
        </p:txBody>
      </p:sp>
      <p:sp>
        <p:nvSpPr>
          <p:cNvPr id="4" name="TextBox 3">
            <a:extLst>
              <a:ext uri="{FF2B5EF4-FFF2-40B4-BE49-F238E27FC236}">
                <a16:creationId xmlns:a16="http://schemas.microsoft.com/office/drawing/2014/main" id="{C502C1AF-54F4-8D94-54AC-C0CFE220D02C}"/>
              </a:ext>
            </a:extLst>
          </p:cNvPr>
          <p:cNvSpPr txBox="1"/>
          <p:nvPr/>
        </p:nvSpPr>
        <p:spPr>
          <a:xfrm>
            <a:off x="522194" y="1833755"/>
            <a:ext cx="7886700" cy="3311676"/>
          </a:xfrm>
          <a:prstGeom prst="rect">
            <a:avLst/>
          </a:prstGeom>
          <a:noFill/>
        </p:spPr>
        <p:txBody>
          <a:bodyPr wrap="square" rtlCol="0">
            <a:spAutoFit/>
          </a:bodyPr>
          <a:lstStyle/>
          <a:p>
            <a:pPr marL="285750" indent="-285750">
              <a:lnSpc>
                <a:spcPct val="107000"/>
              </a:lnSpc>
              <a:spcAft>
                <a:spcPts val="600"/>
              </a:spcAft>
              <a:buFont typeface="Arial" panose="020B0604020202020204" pitchFamily="34" charset="0"/>
              <a:buChar char="•"/>
            </a:pPr>
            <a:r>
              <a:rPr lang="en-GB" sz="2000" dirty="0">
                <a:effectLst/>
                <a:latin typeface="Arial" panose="020B0604020202020204" pitchFamily="34" charset="0"/>
                <a:ea typeface="Calibri" panose="020F0502020204030204" pitchFamily="34" charset="0"/>
                <a:cs typeface="Times New Roman" panose="02020603050405020304" pitchFamily="18" charset="0"/>
              </a:rPr>
              <a:t>Alternatively, pupils work in groups to create a set of rules or tips for reducing the spread of microbes in the kitchen. </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107000"/>
              </a:lnSpc>
              <a:spcAft>
                <a:spcPts val="600"/>
              </a:spcAft>
              <a:buFont typeface="Arial" panose="020B0604020202020204" pitchFamily="34" charset="0"/>
              <a:buChar char="•"/>
            </a:pPr>
            <a:r>
              <a:rPr lang="en-GB" sz="2000" dirty="0">
                <a:effectLst/>
                <a:latin typeface="Arial" panose="020B0604020202020204" pitchFamily="34" charset="0"/>
                <a:ea typeface="Calibri" panose="020F0502020204030204" pitchFamily="34" charset="0"/>
                <a:cs typeface="Times New Roman" panose="02020603050405020304" pitchFamily="18" charset="0"/>
              </a:rPr>
              <a:t>Give each group a scenario, such as preparing a family dinner or packing a lunch for school. </a:t>
            </a:r>
          </a:p>
          <a:p>
            <a:pPr marL="285750" indent="-285750">
              <a:lnSpc>
                <a:spcPct val="107000"/>
              </a:lnSpc>
              <a:spcAft>
                <a:spcPts val="600"/>
              </a:spcAft>
              <a:buFont typeface="Arial" panose="020B0604020202020204" pitchFamily="34" charset="0"/>
              <a:buChar char="•"/>
            </a:pPr>
            <a:r>
              <a:rPr lang="en-GB" sz="2000" dirty="0">
                <a:effectLst/>
                <a:latin typeface="Arial" panose="020B0604020202020204" pitchFamily="34" charset="0"/>
                <a:ea typeface="Calibri" panose="020F0502020204030204" pitchFamily="34" charset="0"/>
                <a:cs typeface="Times New Roman" panose="02020603050405020304" pitchFamily="18" charset="0"/>
              </a:rPr>
              <a:t>Groups brainstorm the best practices for food hygiene, then present their rules to the class. </a:t>
            </a:r>
          </a:p>
          <a:p>
            <a:pPr marL="285750" indent="-285750">
              <a:lnSpc>
                <a:spcPct val="107000"/>
              </a:lnSpc>
              <a:spcAft>
                <a:spcPts val="600"/>
              </a:spcAft>
              <a:buFont typeface="Arial" panose="020B0604020202020204" pitchFamily="34" charset="0"/>
              <a:buChar char="•"/>
            </a:pPr>
            <a:r>
              <a:rPr lang="en-GB" sz="2000" dirty="0">
                <a:effectLst/>
                <a:latin typeface="Arial" panose="020B0604020202020204" pitchFamily="34" charset="0"/>
                <a:ea typeface="Calibri" panose="020F0502020204030204" pitchFamily="34" charset="0"/>
                <a:cs typeface="Times New Roman" panose="02020603050405020304" pitchFamily="18" charset="0"/>
              </a:rPr>
              <a:t>As a class, vote on which rules would be most effective in reducing the spread of harmful microbes. </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021043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17E6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91D43-5EB5-447B-A1E5-A0D80BE63B13}"/>
              </a:ext>
            </a:extLst>
          </p:cNvPr>
          <p:cNvSpPr>
            <a:spLocks noGrp="1"/>
          </p:cNvSpPr>
          <p:nvPr>
            <p:ph type="title"/>
          </p:nvPr>
        </p:nvSpPr>
        <p:spPr>
          <a:xfrm>
            <a:off x="214313" y="2395539"/>
            <a:ext cx="7886700" cy="2852737"/>
          </a:xfrm>
        </p:spPr>
        <p:txBody>
          <a:bodyPr>
            <a:normAutofit/>
          </a:bodyPr>
          <a:lstStyle/>
          <a:p>
            <a:r>
              <a:rPr lang="en-GB" sz="6500" b="1" dirty="0"/>
              <a:t>Kitchen Check MS PowerPoint Quiz</a:t>
            </a:r>
          </a:p>
        </p:txBody>
      </p:sp>
      <p:sp>
        <p:nvSpPr>
          <p:cNvPr id="4" name="Footer Placeholder 3">
            <a:extLst>
              <a:ext uri="{FF2B5EF4-FFF2-40B4-BE49-F238E27FC236}">
                <a16:creationId xmlns:a16="http://schemas.microsoft.com/office/drawing/2014/main" id="{D18A2641-F350-4356-89F8-97FDD4220EAA}"/>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3021949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382486"/>
            <a:ext cx="5628177" cy="2387600"/>
          </a:xfrm>
        </p:spPr>
        <p:txBody>
          <a:bodyPr/>
          <a:lstStyle/>
          <a:p>
            <a:r>
              <a:rPr lang="en-GB" dirty="0">
                <a:solidFill>
                  <a:schemeClr val="tx1"/>
                </a:solidFill>
              </a:rPr>
              <a:t>Kitchen Check</a:t>
            </a:r>
          </a:p>
        </p:txBody>
      </p:sp>
      <p:sp>
        <p:nvSpPr>
          <p:cNvPr id="3" name="Subtitle 2"/>
          <p:cNvSpPr>
            <a:spLocks noGrp="1"/>
          </p:cNvSpPr>
          <p:nvPr>
            <p:ph type="subTitle" idx="1"/>
          </p:nvPr>
        </p:nvSpPr>
        <p:spPr>
          <a:xfrm>
            <a:off x="443321" y="4149080"/>
            <a:ext cx="6768752" cy="1752600"/>
          </a:xfrm>
        </p:spPr>
        <p:txBody>
          <a:bodyPr/>
          <a:lstStyle/>
          <a:p>
            <a:r>
              <a:rPr lang="en-GB" dirty="0">
                <a:solidFill>
                  <a:schemeClr val="tx1"/>
                </a:solidFill>
              </a:rPr>
              <a:t>Follow the quiz to find out how to make sure the food you prepare is safe.</a:t>
            </a:r>
          </a:p>
        </p:txBody>
      </p:sp>
      <p:sp>
        <p:nvSpPr>
          <p:cNvPr id="7" name="TextBox 6"/>
          <p:cNvSpPr txBox="1"/>
          <p:nvPr/>
        </p:nvSpPr>
        <p:spPr>
          <a:xfrm>
            <a:off x="71500" y="6115589"/>
            <a:ext cx="655272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This is designed to be interactive so make sure to play the slideshow and click on the options you choose.</a:t>
            </a:r>
          </a:p>
        </p:txBody>
      </p:sp>
      <p:pic>
        <p:nvPicPr>
          <p:cNvPr id="23" name="Picture 3">
            <a:extLs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18" t="10531" r="13026" b="15750"/>
          <a:stretch/>
        </p:blipFill>
        <p:spPr bwMode="auto">
          <a:xfrm>
            <a:off x="3541143" y="128218"/>
            <a:ext cx="2061714" cy="114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4">
            <a:extLst>
              <a:ext uri="{C183D7F6-B498-43B3-948B-1728B52AA6E4}">
                <adec:decorative xmlns:adec="http://schemas.microsoft.com/office/drawing/2017/decorative" val="1"/>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6876255" y="128218"/>
            <a:ext cx="2028135" cy="10647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010E8B3-32B8-448B-A391-A135BD58ACCF}"/>
              </a:ext>
              <a:ext uri="{C183D7F6-B498-43B3-948B-1728B52AA6E4}">
                <adec:decorative xmlns:adec="http://schemas.microsoft.com/office/drawing/2017/decorative" val="1"/>
              </a:ext>
            </a:extLst>
          </p:cNvPr>
          <p:cNvPicPr>
            <a:picLocks noChangeAspect="1"/>
          </p:cNvPicPr>
          <p:nvPr/>
        </p:nvPicPr>
        <p:blipFill rotWithShape="1">
          <a:blip r:embed="rId4" cstate="print">
            <a:lum bright="70000" contrast="-70000"/>
            <a:extLst>
              <a:ext uri="{28A0092B-C50C-407E-A947-70E740481C1C}">
                <a14:useLocalDpi xmlns:a14="http://schemas.microsoft.com/office/drawing/2010/main" val="0"/>
              </a:ext>
            </a:extLst>
          </a:blip>
          <a:srcRect t="1" b="30944"/>
          <a:stretch/>
        </p:blipFill>
        <p:spPr>
          <a:xfrm>
            <a:off x="266895" y="252098"/>
            <a:ext cx="920730" cy="1040017"/>
          </a:xfrm>
          <a:prstGeom prst="rect">
            <a:avLst/>
          </a:prstGeom>
        </p:spPr>
      </p:pic>
      <p:pic>
        <p:nvPicPr>
          <p:cNvPr id="13" name="Picture 12">
            <a:extLst>
              <a:ext uri="{FF2B5EF4-FFF2-40B4-BE49-F238E27FC236}">
                <a16:creationId xmlns:a16="http://schemas.microsoft.com/office/drawing/2014/main" id="{9184AAA8-B376-4B49-B214-FAF4A3D09846}"/>
              </a:ext>
              <a:ext uri="{C183D7F6-B498-43B3-948B-1728B52AA6E4}">
                <adec:decorative xmlns:adec="http://schemas.microsoft.com/office/drawing/2017/decorative" val="1"/>
              </a:ext>
            </a:extLst>
          </p:cNvPr>
          <p:cNvPicPr>
            <a:picLocks noChangeAspect="1"/>
          </p:cNvPicPr>
          <p:nvPr/>
        </p:nvPicPr>
        <p:blipFill rotWithShape="1">
          <a:blip r:embed="rId5" cstate="print">
            <a:lum bright="70000" contrast="-70000"/>
            <a:extLst>
              <a:ext uri="{28A0092B-C50C-407E-A947-70E740481C1C}">
                <a14:useLocalDpi xmlns:a14="http://schemas.microsoft.com/office/drawing/2010/main" val="0"/>
              </a:ext>
            </a:extLst>
          </a:blip>
          <a:srcRect t="70269" b="15363"/>
          <a:stretch/>
        </p:blipFill>
        <p:spPr>
          <a:xfrm>
            <a:off x="871499" y="252098"/>
            <a:ext cx="2212637" cy="520008"/>
          </a:xfrm>
          <a:prstGeom prst="rect">
            <a:avLst/>
          </a:prstGeom>
        </p:spPr>
      </p:pic>
      <p:pic>
        <p:nvPicPr>
          <p:cNvPr id="14" name="Picture 13">
            <a:extLst>
              <a:ext uri="{FF2B5EF4-FFF2-40B4-BE49-F238E27FC236}">
                <a16:creationId xmlns:a16="http://schemas.microsoft.com/office/drawing/2014/main" id="{31558391-8A57-40CF-8A10-E75F78EEEEDE}"/>
              </a:ext>
              <a:ext uri="{C183D7F6-B498-43B3-948B-1728B52AA6E4}">
                <adec:decorative xmlns:adec="http://schemas.microsoft.com/office/drawing/2017/decorative" val="1"/>
              </a:ext>
            </a:extLst>
          </p:cNvPr>
          <p:cNvPicPr>
            <a:picLocks noChangeAspect="1"/>
          </p:cNvPicPr>
          <p:nvPr/>
        </p:nvPicPr>
        <p:blipFill rotWithShape="1">
          <a:blip r:embed="rId6" cstate="print">
            <a:lum bright="70000" contrast="-70000"/>
            <a:extLst>
              <a:ext uri="{28A0092B-C50C-407E-A947-70E740481C1C}">
                <a14:useLocalDpi xmlns:a14="http://schemas.microsoft.com/office/drawing/2010/main" val="0"/>
              </a:ext>
            </a:extLst>
          </a:blip>
          <a:srcRect t="88404" b="-2772"/>
          <a:stretch/>
        </p:blipFill>
        <p:spPr>
          <a:xfrm>
            <a:off x="1059297" y="833400"/>
            <a:ext cx="1530056" cy="359589"/>
          </a:xfrm>
          <a:prstGeom prst="rect">
            <a:avLst/>
          </a:prstGeom>
        </p:spPr>
      </p:pic>
    </p:spTree>
    <p:extLst>
      <p:ext uri="{BB962C8B-B14F-4D97-AF65-F5344CB8AC3E}">
        <p14:creationId xmlns:p14="http://schemas.microsoft.com/office/powerpoint/2010/main" val="569166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tx1"/>
                </a:solidFill>
              </a:rPr>
              <a:t>Instructions:</a:t>
            </a:r>
          </a:p>
        </p:txBody>
      </p:sp>
      <p:sp>
        <p:nvSpPr>
          <p:cNvPr id="3" name="Content Placeholder 2"/>
          <p:cNvSpPr>
            <a:spLocks noGrp="1"/>
          </p:cNvSpPr>
          <p:nvPr>
            <p:ph idx="1"/>
          </p:nvPr>
        </p:nvSpPr>
        <p:spPr>
          <a:xfrm>
            <a:off x="457200" y="1600201"/>
            <a:ext cx="8229600" cy="2620888"/>
          </a:xfrm>
        </p:spPr>
        <p:txBody>
          <a:bodyPr/>
          <a:lstStyle/>
          <a:p>
            <a:r>
              <a:rPr lang="en-GB" dirty="0"/>
              <a:t>You are about to prepare a meal but you need to decide at each stage what to do next!</a:t>
            </a:r>
          </a:p>
          <a:p>
            <a:r>
              <a:rPr lang="en-GB" dirty="0"/>
              <a:t>Click on your answer and become a food hygiene expert!</a:t>
            </a:r>
          </a:p>
        </p:txBody>
      </p:sp>
      <p:sp>
        <p:nvSpPr>
          <p:cNvPr id="4" name="Notched Right Arrow 3">
            <a:extLst>
              <a:ext uri="{C183D7F6-B498-43B3-948B-1728B52AA6E4}">
                <adec:decorative xmlns:adec="http://schemas.microsoft.com/office/drawing/2017/decorative" val="1"/>
              </a:ext>
            </a:extLst>
          </p:cNvPr>
          <p:cNvSpPr/>
          <p:nvPr/>
        </p:nvSpPr>
        <p:spPr>
          <a:xfrm>
            <a:off x="2987824" y="4437112"/>
            <a:ext cx="2232248" cy="1368152"/>
          </a:xfrm>
          <a:prstGeom prst="notchedRightArrow">
            <a:avLst/>
          </a:prstGeom>
          <a:solidFill>
            <a:schemeClr val="accent6">
              <a:lumMod val="75000"/>
            </a:schemeClr>
          </a:solidFill>
          <a:effectLst>
            <a:outerShdw blurRad="50800" dist="38100" dir="16200000"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Begin</a:t>
            </a: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026" name="Picture 2" descr="Cooked chicke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013" r="35029"/>
          <a:stretch/>
        </p:blipFill>
        <p:spPr bwMode="auto">
          <a:xfrm flipH="1">
            <a:off x="5796135" y="4795041"/>
            <a:ext cx="2846367" cy="18417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125239"/>
      </p:ext>
    </p:extLst>
  </p:cSld>
  <p:clrMapOvr>
    <a:masterClrMapping/>
  </p:clrMapOvr>
</p:sld>
</file>

<file path=ppt/theme/theme1.xml><?xml version="1.0" encoding="utf-8"?>
<a:theme xmlns:a="http://schemas.openxmlformats.org/drawingml/2006/main" name="Office Theme">
  <a:themeElements>
    <a:clrScheme name="e-Bug master">
      <a:dk1>
        <a:srgbClr val="302564"/>
      </a:dk1>
      <a:lt1>
        <a:sysClr val="window" lastClr="FFFFFF"/>
      </a:lt1>
      <a:dk2>
        <a:srgbClr val="007C91"/>
      </a:dk2>
      <a:lt2>
        <a:srgbClr val="E7E6E6"/>
      </a:lt2>
      <a:accent1>
        <a:srgbClr val="F16436"/>
      </a:accent1>
      <a:accent2>
        <a:srgbClr val="FAC02B"/>
      </a:accent2>
      <a:accent3>
        <a:srgbClr val="8DC641"/>
      </a:accent3>
      <a:accent4>
        <a:srgbClr val="12B38F"/>
      </a:accent4>
      <a:accent5>
        <a:srgbClr val="2862A5"/>
      </a:accent5>
      <a:accent6>
        <a:srgbClr val="712B8F"/>
      </a:accent6>
      <a:hlink>
        <a:srgbClr val="302564"/>
      </a:hlink>
      <a:folHlink>
        <a:srgbClr val="712B8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Bug template" id="{75579902-F6E3-4C71-AB71-3B7D5BD1337B}" vid="{C1FBD216-3121-4865-9F19-D768D575CE4F}"/>
    </a:ext>
  </a:extLst>
</a:theme>
</file>

<file path=ppt/theme/theme2.xml><?xml version="1.0" encoding="utf-8"?>
<a:theme xmlns:a="http://schemas.openxmlformats.org/drawingml/2006/main" name="e-Bug theme">
  <a:themeElements>
    <a:clrScheme name="e-Bug master">
      <a:dk1>
        <a:srgbClr val="302564"/>
      </a:dk1>
      <a:lt1>
        <a:sysClr val="window" lastClr="FFFFFF"/>
      </a:lt1>
      <a:dk2>
        <a:srgbClr val="007C91"/>
      </a:dk2>
      <a:lt2>
        <a:srgbClr val="E7E6E6"/>
      </a:lt2>
      <a:accent1>
        <a:srgbClr val="F16436"/>
      </a:accent1>
      <a:accent2>
        <a:srgbClr val="FAC02B"/>
      </a:accent2>
      <a:accent3>
        <a:srgbClr val="8DC641"/>
      </a:accent3>
      <a:accent4>
        <a:srgbClr val="12B38F"/>
      </a:accent4>
      <a:accent5>
        <a:srgbClr val="2862A5"/>
      </a:accent5>
      <a:accent6>
        <a:srgbClr val="712B8F"/>
      </a:accent6>
      <a:hlink>
        <a:srgbClr val="302564"/>
      </a:hlink>
      <a:folHlink>
        <a:srgbClr val="712B8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Bug theme" id="{E6EA9DE8-92EC-4AA0-929A-03EF0EB79026}" vid="{5FB1F999-A2AA-4B7F-BF32-583CF02285B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e-Bug template</Template>
  <TotalTime>1469</TotalTime>
  <Words>4053</Words>
  <Application>Microsoft Office PowerPoint</Application>
  <PresentationFormat>On-screen Show (4:3)</PresentationFormat>
  <Paragraphs>586</Paragraphs>
  <Slides>69</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69</vt:i4>
      </vt:variant>
    </vt:vector>
  </HeadingPairs>
  <TitlesOfParts>
    <vt:vector size="76" baseType="lpstr">
      <vt:lpstr>Arial</vt:lpstr>
      <vt:lpstr>Calibri</vt:lpstr>
      <vt:lpstr>Calibri Light</vt:lpstr>
      <vt:lpstr>Symbol</vt:lpstr>
      <vt:lpstr>Wingdings</vt:lpstr>
      <vt:lpstr>Office Theme</vt:lpstr>
      <vt:lpstr>e-Bug theme</vt:lpstr>
      <vt:lpstr>Spread of Infection: Food Hygiene</vt:lpstr>
      <vt:lpstr>Learning Intention</vt:lpstr>
      <vt:lpstr>Northern Ireland Curriculum Links</vt:lpstr>
      <vt:lpstr>How Harmful Microbes can Enter our Bodies Through the Food we Eat? </vt:lpstr>
      <vt:lpstr>Main Activity: Kitchen Check</vt:lpstr>
      <vt:lpstr>Kitchen Check Activity</vt:lpstr>
      <vt:lpstr>Kitchen Check MS PowerPoint Quiz</vt:lpstr>
      <vt:lpstr>Kitchen Check</vt:lpstr>
      <vt:lpstr>Instructions:</vt:lpstr>
      <vt:lpstr>Food Preparation Question 1</vt:lpstr>
      <vt:lpstr>Food Preparation Q1 – Correct</vt:lpstr>
      <vt:lpstr>Food Preparation Q1 – Incorrect</vt:lpstr>
      <vt:lpstr>Food Preparation Question 2</vt:lpstr>
      <vt:lpstr>Food Preparation Q2 – Incorrect</vt:lpstr>
      <vt:lpstr>Food Preparation Q2 – Correct</vt:lpstr>
      <vt:lpstr>Food Preparation Question 3</vt:lpstr>
      <vt:lpstr>Food Preparation Q3 – Correct</vt:lpstr>
      <vt:lpstr>Food Preparation Q3 – Incorrect</vt:lpstr>
      <vt:lpstr>Food Preparation Question 4</vt:lpstr>
      <vt:lpstr>Food Preparation Q4 – Incorrect</vt:lpstr>
      <vt:lpstr>Food Preparation Q4 – Correct</vt:lpstr>
      <vt:lpstr>Food Preparation Question 5</vt:lpstr>
      <vt:lpstr>Food Preparation Q5 – Incorrect</vt:lpstr>
      <vt:lpstr>Food Preparation Q5 – Correct</vt:lpstr>
      <vt:lpstr>Food Preparation Question 6</vt:lpstr>
      <vt:lpstr>Food Preparation Q6 – Correct</vt:lpstr>
      <vt:lpstr>Food Preparation Q6 – Incorrect</vt:lpstr>
      <vt:lpstr>End of Quiz</vt:lpstr>
      <vt:lpstr>Discussion</vt:lpstr>
      <vt:lpstr>Discussion Points</vt:lpstr>
      <vt:lpstr>Extension Activities</vt:lpstr>
      <vt:lpstr>Microbes on Foods 1</vt:lpstr>
      <vt:lpstr>Microbes on Foods 2</vt:lpstr>
      <vt:lpstr>Microbes on Foods 3</vt:lpstr>
      <vt:lpstr>Microbes on Foods 4</vt:lpstr>
      <vt:lpstr>Microbes on Foods 5</vt:lpstr>
      <vt:lpstr>Microbes on Foods 6</vt:lpstr>
      <vt:lpstr>Microbes on Foods 1 – Answers</vt:lpstr>
      <vt:lpstr>Microbes on Foods 2 – Answers</vt:lpstr>
      <vt:lpstr>Microbes on Foods 3 – Answers</vt:lpstr>
      <vt:lpstr>Microbes on Foods 4 – Answers</vt:lpstr>
      <vt:lpstr>Microbes on Foods 5 – Answers</vt:lpstr>
      <vt:lpstr>Microbes on Foods 6 – Answers</vt:lpstr>
      <vt:lpstr>Fridge Raiders Activity – Fridge</vt:lpstr>
      <vt:lpstr>Fridge Raiders Activity – Foods</vt:lpstr>
      <vt:lpstr>Fridge Raiders Activity – Answers</vt:lpstr>
      <vt:lpstr>Food Hygiene Quiz 1</vt:lpstr>
      <vt:lpstr>Food Hygiene Quiz 2</vt:lpstr>
      <vt:lpstr>Food Hygiene Quiz 3</vt:lpstr>
      <vt:lpstr>Food Hygiene Quiz 4</vt:lpstr>
      <vt:lpstr>Food Hygiene Quiz 5</vt:lpstr>
      <vt:lpstr>Food Hygiene Quiz 1 - Answers</vt:lpstr>
      <vt:lpstr>Food Hygiene Quiz 2 - Answers</vt:lpstr>
      <vt:lpstr>Food Hygiene Quiz 3 - Answers</vt:lpstr>
      <vt:lpstr>Food Hygiene Quiz 4 - Answers</vt:lpstr>
      <vt:lpstr>Food Hygiene Quiz 5 - Answers</vt:lpstr>
      <vt:lpstr>Spot the Mistakes </vt:lpstr>
      <vt:lpstr>Spot the Mistakes (Black and White)</vt:lpstr>
      <vt:lpstr>Spot the Mistakes - Answers</vt:lpstr>
      <vt:lpstr>Spot the Mistakes (Black and White) - Answers </vt:lpstr>
      <vt:lpstr>Label Sort Q1</vt:lpstr>
      <vt:lpstr>Label Sort Q2</vt:lpstr>
      <vt:lpstr>Label Sort Q3</vt:lpstr>
      <vt:lpstr>Label Sort Q1 - Answers</vt:lpstr>
      <vt:lpstr>Label Sort Q2 - Answers</vt:lpstr>
      <vt:lpstr>Label Sort Q3 - Answers</vt:lpstr>
      <vt:lpstr>Learning Consolidation</vt:lpstr>
      <vt:lpstr>Discussion Question</vt:lpstr>
      <vt:lpstr>Group activity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Hand Hygiene</dc:title>
  <dc:creator>Amy Jackson</dc:creator>
  <cp:lastModifiedBy>Megan Whistance</cp:lastModifiedBy>
  <cp:revision>155</cp:revision>
  <dcterms:created xsi:type="dcterms:W3CDTF">2022-02-28T09:25:11Z</dcterms:created>
  <dcterms:modified xsi:type="dcterms:W3CDTF">2025-03-04T14:27:39Z</dcterms:modified>
</cp:coreProperties>
</file>