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256" r:id="rId2"/>
    <p:sldId id="257" r:id="rId3"/>
    <p:sldId id="263" r:id="rId4"/>
    <p:sldId id="258" r:id="rId5"/>
    <p:sldId id="285" r:id="rId6"/>
    <p:sldId id="286" r:id="rId7"/>
    <p:sldId id="300" r:id="rId8"/>
    <p:sldId id="287" r:id="rId9"/>
    <p:sldId id="267" r:id="rId10"/>
    <p:sldId id="288" r:id="rId11"/>
    <p:sldId id="278" r:id="rId12"/>
    <p:sldId id="290" r:id="rId13"/>
    <p:sldId id="264" r:id="rId14"/>
    <p:sldId id="291" r:id="rId15"/>
    <p:sldId id="296" r:id="rId16"/>
    <p:sldId id="292" r:id="rId17"/>
    <p:sldId id="293" r:id="rId18"/>
    <p:sldId id="301" r:id="rId19"/>
    <p:sldId id="294" r:id="rId20"/>
    <p:sldId id="295" r:id="rId21"/>
    <p:sldId id="302" r:id="rId22"/>
    <p:sldId id="297" r:id="rId23"/>
    <p:sldId id="298" r:id="rId24"/>
    <p:sldId id="299" r:id="rId25"/>
    <p:sldId id="303" r:id="rId26"/>
    <p:sldId id="304" r:id="rId27"/>
    <p:sldId id="305" r:id="rId28"/>
    <p:sldId id="306" r:id="rId29"/>
    <p:sldId id="307" r:id="rId30"/>
    <p:sldId id="308" r:id="rId31"/>
    <p:sldId id="309" r:id="rId32"/>
    <p:sldId id="289" r:id="rId33"/>
    <p:sldId id="283" r:id="rId34"/>
    <p:sldId id="268" r:id="rId35"/>
    <p:sldId id="28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17E62"/>
    <a:srgbClr val="12B38F"/>
    <a:srgbClr val="302564"/>
    <a:srgbClr val="712B8F"/>
    <a:srgbClr val="2862A5"/>
    <a:srgbClr val="8DC641"/>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3792" autoAdjust="0"/>
  </p:normalViewPr>
  <p:slideViewPr>
    <p:cSldViewPr snapToGrid="0">
      <p:cViewPr varScale="1">
        <p:scale>
          <a:sx n="107" d="100"/>
          <a:sy n="107" d="100"/>
        </p:scale>
        <p:origin x="1770" y="120"/>
      </p:cViewPr>
      <p:guideLst/>
    </p:cSldViewPr>
  </p:slideViewPr>
  <p:outlineViewPr>
    <p:cViewPr>
      <p:scale>
        <a:sx n="33" d="100"/>
        <a:sy n="33" d="100"/>
      </p:scale>
      <p:origin x="0" y="-24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04/03/2025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1304925" y="2584494"/>
            <a:ext cx="9144000" cy="2387600"/>
          </a:xfrm>
        </p:spPr>
        <p:txBody>
          <a:bodyPr>
            <a:normAutofit/>
          </a:bodyPr>
          <a:lstStyle/>
          <a:p>
            <a:r>
              <a:rPr lang="en-GB" dirty="0"/>
              <a:t>Spread of Infection:</a:t>
            </a:r>
            <a:br>
              <a:rPr lang="en-GB" dirty="0"/>
            </a:br>
            <a:r>
              <a:rPr lang="en-GB" dirty="0"/>
              <a:t>Hand Hygiene </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1304925" y="5038769"/>
            <a:ext cx="5170978" cy="552405"/>
          </a:xfrm>
        </p:spPr>
        <p:txBody>
          <a:bodyPr/>
          <a:lstStyle/>
          <a:p>
            <a:r>
              <a:rPr lang="en-GB" dirty="0"/>
              <a:t>Key Stage 2</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899B5-ED32-4025-ACBD-7326322C2AF1}"/>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4B820BF8-CFF9-4413-9CE5-5E0C42D6950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74411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3" descr="How Clean are Your Hands?&#10;">
            <a:extLst>
              <a:ext uri="{FF2B5EF4-FFF2-40B4-BE49-F238E27FC236}">
                <a16:creationId xmlns:a16="http://schemas.microsoft.com/office/drawing/2014/main" id="{8156182F-AC04-4C52-84C1-D8D30DD42878}"/>
              </a:ext>
            </a:extLst>
          </p:cNvPr>
          <p:cNvSpPr txBox="1">
            <a:spLocks noGrp="1"/>
          </p:cNvSpPr>
          <p:nvPr>
            <p:ph type="title" idx="4294967295"/>
          </p:nvPr>
        </p:nvSpPr>
        <p:spPr>
          <a:xfrm>
            <a:off x="504506" y="280081"/>
            <a:ext cx="2495869"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How Clean are Your Hands?</a:t>
            </a:r>
            <a:endPar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38B8716B-AAB0-4AAB-81EB-5878F51E1AC2}"/>
              </a:ext>
              <a:ext uri="{C183D7F6-B498-43B3-948B-1728B52AA6E4}">
                <adec:decorative xmlns:adec="http://schemas.microsoft.com/office/drawing/2017/decorative" val="1"/>
              </a:ext>
            </a:extLst>
          </p:cNvPr>
          <p:cNvSpPr/>
          <p:nvPr/>
        </p:nvSpPr>
        <p:spPr>
          <a:xfrm>
            <a:off x="3784558" y="272093"/>
            <a:ext cx="4755456" cy="6243007"/>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9634A5C-8435-41C5-B85C-954B52CD5E4A}"/>
              </a:ext>
              <a:ext uri="{C183D7F6-B498-43B3-948B-1728B52AA6E4}">
                <adec:decorative xmlns:adec="http://schemas.microsoft.com/office/drawing/2017/decorative" val="1"/>
              </a:ext>
            </a:extLst>
          </p:cNvPr>
          <p:cNvSpPr/>
          <p:nvPr/>
        </p:nvSpPr>
        <p:spPr>
          <a:xfrm>
            <a:off x="8199012" y="109538"/>
            <a:ext cx="440482" cy="397361"/>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8EB89D59-E0D0-4AA5-AF3B-82A0FA4F940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1958" y="123646"/>
            <a:ext cx="374589" cy="369145"/>
          </a:xfrm>
          <a:prstGeom prst="rect">
            <a:avLst/>
          </a:prstGeom>
        </p:spPr>
      </p:pic>
      <p:sp>
        <p:nvSpPr>
          <p:cNvPr id="9" name="TextBox 8" descr="How Clean are Your Hands?&#10;">
            <a:extLst>
              <a:ext uri="{FF2B5EF4-FFF2-40B4-BE49-F238E27FC236}">
                <a16:creationId xmlns:a16="http://schemas.microsoft.com/office/drawing/2014/main" id="{82F5C47D-BE69-4A22-998E-96A07EA4EB19}"/>
              </a:ext>
            </a:extLst>
          </p:cNvPr>
          <p:cNvSpPr txBox="1"/>
          <p:nvPr/>
        </p:nvSpPr>
        <p:spPr>
          <a:xfrm>
            <a:off x="4004148" y="272093"/>
            <a:ext cx="4322616"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9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Clean are Your Hands?</a:t>
            </a:r>
          </a:p>
        </p:txBody>
      </p:sp>
      <p:pic>
        <p:nvPicPr>
          <p:cNvPr id="17" name="Picture 16" descr="Hand with lots of dirt">
            <a:extLst>
              <a:ext uri="{FF2B5EF4-FFF2-40B4-BE49-F238E27FC236}">
                <a16:creationId xmlns:a16="http://schemas.microsoft.com/office/drawing/2014/main" id="{793D0C05-A34E-4BE9-AB7F-46A981A8A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091" y="1225947"/>
            <a:ext cx="1820857" cy="2022354"/>
          </a:xfrm>
          <a:prstGeom prst="rect">
            <a:avLst/>
          </a:prstGeom>
        </p:spPr>
      </p:pic>
      <p:sp>
        <p:nvSpPr>
          <p:cNvPr id="8" name="TextBox 7" descr="Very Dirty&#10;&#10;">
            <a:extLst>
              <a:ext uri="{FF2B5EF4-FFF2-40B4-BE49-F238E27FC236}">
                <a16:creationId xmlns:a16="http://schemas.microsoft.com/office/drawing/2014/main" id="{25C713D4-D1E9-477D-8D04-5545635C76C4}"/>
              </a:ext>
            </a:extLst>
          </p:cNvPr>
          <p:cNvSpPr txBox="1"/>
          <p:nvPr/>
        </p:nvSpPr>
        <p:spPr>
          <a:xfrm>
            <a:off x="4478164" y="3257730"/>
            <a:ext cx="1397639" cy="3720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Very Dirty</a:t>
            </a:r>
          </a:p>
        </p:txBody>
      </p:sp>
      <p:pic>
        <p:nvPicPr>
          <p:cNvPr id="16" name="Picture 15" descr="Hand with dirt">
            <a:extLst>
              <a:ext uri="{FF2B5EF4-FFF2-40B4-BE49-F238E27FC236}">
                <a16:creationId xmlns:a16="http://schemas.microsoft.com/office/drawing/2014/main" id="{6E3E3090-76A9-4E30-B22D-46A2B9EE0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620" y="1190993"/>
            <a:ext cx="1847338" cy="2049531"/>
          </a:xfrm>
          <a:prstGeom prst="rect">
            <a:avLst/>
          </a:prstGeom>
        </p:spPr>
      </p:pic>
      <p:sp>
        <p:nvSpPr>
          <p:cNvPr id="10" name="TextBox 9" descr="Dirty">
            <a:extLst>
              <a:ext uri="{FF2B5EF4-FFF2-40B4-BE49-F238E27FC236}">
                <a16:creationId xmlns:a16="http://schemas.microsoft.com/office/drawing/2014/main" id="{5901A37C-8094-4236-803A-AAC679C3B12D}"/>
              </a:ext>
            </a:extLst>
          </p:cNvPr>
          <p:cNvSpPr txBox="1"/>
          <p:nvPr/>
        </p:nvSpPr>
        <p:spPr>
          <a:xfrm>
            <a:off x="6909172" y="3240524"/>
            <a:ext cx="105171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Dirty</a:t>
            </a:r>
          </a:p>
        </p:txBody>
      </p:sp>
      <p:pic>
        <p:nvPicPr>
          <p:cNvPr id="18" name="Picture 17" descr="Hand with a bit of dirt">
            <a:extLst>
              <a:ext uri="{FF2B5EF4-FFF2-40B4-BE49-F238E27FC236}">
                <a16:creationId xmlns:a16="http://schemas.microsoft.com/office/drawing/2014/main" id="{7E892FD4-396B-4B6D-94D1-9CCB35E787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3946" y="3722222"/>
            <a:ext cx="1847338" cy="2049531"/>
          </a:xfrm>
          <a:prstGeom prst="rect">
            <a:avLst/>
          </a:prstGeom>
        </p:spPr>
      </p:pic>
      <p:sp>
        <p:nvSpPr>
          <p:cNvPr id="11" name="TextBox 10" descr="A Bit Dirty&#10;&#10;">
            <a:extLst>
              <a:ext uri="{FF2B5EF4-FFF2-40B4-BE49-F238E27FC236}">
                <a16:creationId xmlns:a16="http://schemas.microsoft.com/office/drawing/2014/main" id="{DE51DD4E-ED7F-4D2B-9338-0BBCB9CD738D}"/>
              </a:ext>
            </a:extLst>
          </p:cNvPr>
          <p:cNvSpPr txBox="1"/>
          <p:nvPr/>
        </p:nvSpPr>
        <p:spPr>
          <a:xfrm>
            <a:off x="4451402" y="5862526"/>
            <a:ext cx="1550546" cy="3720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Bit Dirty</a:t>
            </a:r>
          </a:p>
        </p:txBody>
      </p:sp>
      <p:pic>
        <p:nvPicPr>
          <p:cNvPr id="19" name="Picture 18" descr="Hand with no dirt">
            <a:extLst>
              <a:ext uri="{FF2B5EF4-FFF2-40B4-BE49-F238E27FC236}">
                <a16:creationId xmlns:a16="http://schemas.microsoft.com/office/drawing/2014/main" id="{DBA433E3-8B77-4A16-8F39-67560ED74E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1674" y="3742191"/>
            <a:ext cx="1847338" cy="2049531"/>
          </a:xfrm>
          <a:prstGeom prst="rect">
            <a:avLst/>
          </a:prstGeom>
        </p:spPr>
      </p:pic>
      <p:sp>
        <p:nvSpPr>
          <p:cNvPr id="12" name="TextBox 11" descr="Clean&#10;">
            <a:extLst>
              <a:ext uri="{FF2B5EF4-FFF2-40B4-BE49-F238E27FC236}">
                <a16:creationId xmlns:a16="http://schemas.microsoft.com/office/drawing/2014/main" id="{B7347454-93C6-4DEF-9FB6-7E9E95264F82}"/>
              </a:ext>
            </a:extLst>
          </p:cNvPr>
          <p:cNvSpPr txBox="1"/>
          <p:nvPr/>
        </p:nvSpPr>
        <p:spPr>
          <a:xfrm>
            <a:off x="7055502" y="5862526"/>
            <a:ext cx="114351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Clean</a:t>
            </a:r>
          </a:p>
        </p:txBody>
      </p:sp>
      <p:sp>
        <p:nvSpPr>
          <p:cNvPr id="3" name="Footer Placeholder 2">
            <a:extLst>
              <a:ext uri="{FF2B5EF4-FFF2-40B4-BE49-F238E27FC236}">
                <a16:creationId xmlns:a16="http://schemas.microsoft.com/office/drawing/2014/main" id="{9E10948F-C8AF-4C4A-8F22-D3441D69EB44}"/>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61790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C9AD5-1600-4BB3-8F5D-E10DB3755F5E}"/>
              </a:ext>
            </a:extLst>
          </p:cNvPr>
          <p:cNvSpPr>
            <a:spLocks noGrp="1"/>
          </p:cNvSpPr>
          <p:nvPr>
            <p:ph type="title"/>
          </p:nvPr>
        </p:nvSpPr>
        <p:spPr>
          <a:xfrm>
            <a:off x="278381" y="255800"/>
            <a:ext cx="3179194" cy="2744575"/>
          </a:xfrm>
        </p:spPr>
        <p:txBody>
          <a:bodyPr>
            <a:noAutofit/>
          </a:bodyPr>
          <a:lstStyle/>
          <a:p>
            <a:r>
              <a:rPr lang="en-GB" b="1" dirty="0"/>
              <a:t>Wash Your Hands with Soap and Water for 20 Seconds</a:t>
            </a:r>
          </a:p>
        </p:txBody>
      </p:sp>
      <p:sp>
        <p:nvSpPr>
          <p:cNvPr id="8" name="Rectangle: Rounded Corners 7">
            <a:extLst>
              <a:ext uri="{FF2B5EF4-FFF2-40B4-BE49-F238E27FC236}">
                <a16:creationId xmlns:a16="http://schemas.microsoft.com/office/drawing/2014/main" id="{B61D15C9-C931-4BFA-80A6-78B5D0E0475C}"/>
              </a:ext>
              <a:ext uri="{C183D7F6-B498-43B3-948B-1728B52AA6E4}">
                <adec:decorative xmlns:adec="http://schemas.microsoft.com/office/drawing/2017/decorative" val="1"/>
              </a:ext>
            </a:extLst>
          </p:cNvPr>
          <p:cNvSpPr/>
          <p:nvPr/>
        </p:nvSpPr>
        <p:spPr>
          <a:xfrm>
            <a:off x="3747232" y="255800"/>
            <a:ext cx="5234843" cy="636407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0" name="Rectangle: Rounded Corners 19" descr="To help keep time, sing ‘Happy Birthday’ twice&#10;">
            <a:extLst>
              <a:ext uri="{FF2B5EF4-FFF2-40B4-BE49-F238E27FC236}">
                <a16:creationId xmlns:a16="http://schemas.microsoft.com/office/drawing/2014/main" id="{B0B56746-E7EC-400A-BEBB-BE469370634B}"/>
              </a:ext>
            </a:extLst>
          </p:cNvPr>
          <p:cNvSpPr/>
          <p:nvPr/>
        </p:nvSpPr>
        <p:spPr>
          <a:xfrm>
            <a:off x="386852" y="4095752"/>
            <a:ext cx="2928261" cy="1800223"/>
          </a:xfrm>
          <a:prstGeom prst="roundRect">
            <a:avLst>
              <a:gd name="adj" fmla="val 12996"/>
            </a:avLst>
          </a:prstGeom>
          <a:solidFill>
            <a:srgbClr val="99D5C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28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To help keep time, sing ‘Happy Birthday’ twice</a:t>
            </a:r>
            <a:endParaRPr lang="en-GB" sz="28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descr="Soap and water with green ticks beside, six pairs of hands each showing the process of hand washing">
            <a:extLst>
              <a:ext uri="{FF2B5EF4-FFF2-40B4-BE49-F238E27FC236}">
                <a16:creationId xmlns:a16="http://schemas.microsoft.com/office/drawing/2014/main" id="{1C440356-81BE-4740-BB6C-2C2CAFB584DA}"/>
              </a:ext>
            </a:extLst>
          </p:cNvPr>
          <p:cNvPicPr>
            <a:picLocks noChangeAspect="1"/>
          </p:cNvPicPr>
          <p:nvPr/>
        </p:nvPicPr>
        <p:blipFill>
          <a:blip r:embed="rId2"/>
          <a:stretch>
            <a:fillRect/>
          </a:stretch>
        </p:blipFill>
        <p:spPr>
          <a:xfrm>
            <a:off x="3895028" y="154199"/>
            <a:ext cx="5040615" cy="6250211"/>
          </a:xfrm>
          <a:prstGeom prst="rect">
            <a:avLst/>
          </a:prstGeom>
        </p:spPr>
      </p:pic>
      <p:sp>
        <p:nvSpPr>
          <p:cNvPr id="14" name="TextBox 5">
            <a:extLst>
              <a:ext uri="{FF2B5EF4-FFF2-40B4-BE49-F238E27FC236}">
                <a16:creationId xmlns:a16="http://schemas.microsoft.com/office/drawing/2014/main" id="{AA92A1EE-64EE-4B77-B4F8-BC244F5DB227}"/>
              </a:ext>
            </a:extLst>
          </p:cNvPr>
          <p:cNvSpPr txBox="1"/>
          <p:nvPr/>
        </p:nvSpPr>
        <p:spPr>
          <a:xfrm>
            <a:off x="4372927" y="1786487"/>
            <a:ext cx="398145" cy="558800"/>
          </a:xfrm>
          <a:prstGeom prst="rect">
            <a:avLst/>
          </a:prstGeom>
          <a:noFill/>
        </p:spPr>
        <p:txBody>
          <a:bodyPr wrap="square" rtlCol="0">
            <a:spAutoFit/>
          </a:bodyPr>
          <a:lstStyle/>
          <a:p>
            <a:pPr>
              <a:spcAft>
                <a:spcPts val="0"/>
              </a:spcAft>
            </a:pPr>
            <a:r>
              <a:rPr lang="en-GB" sz="32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TextBox 29" descr="Palm to palm&#10;">
            <a:extLst>
              <a:ext uri="{FF2B5EF4-FFF2-40B4-BE49-F238E27FC236}">
                <a16:creationId xmlns:a16="http://schemas.microsoft.com/office/drawing/2014/main" id="{3D26046A-EF6F-486A-8AAC-673F43BC8C56}"/>
              </a:ext>
            </a:extLst>
          </p:cNvPr>
          <p:cNvSpPr txBox="1"/>
          <p:nvPr/>
        </p:nvSpPr>
        <p:spPr>
          <a:xfrm>
            <a:off x="3841012" y="3644313"/>
            <a:ext cx="1539875" cy="325120"/>
          </a:xfrm>
          <a:prstGeom prst="rect">
            <a:avLst/>
          </a:prstGeom>
          <a:noFill/>
        </p:spPr>
        <p:txBody>
          <a:bodyPr wrap="square" rtlCol="0">
            <a:spAutoFit/>
          </a:bodyPr>
          <a:lstStyle/>
          <a:p>
            <a:pPr>
              <a:spcAft>
                <a:spcPts val="0"/>
              </a:spcAft>
            </a:pPr>
            <a:r>
              <a:rPr lang="en-GB" sz="1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Palm to palm</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Box 5">
            <a:extLst>
              <a:ext uri="{FF2B5EF4-FFF2-40B4-BE49-F238E27FC236}">
                <a16:creationId xmlns:a16="http://schemas.microsoft.com/office/drawing/2014/main" id="{AA92A1EE-64EE-4B77-B4F8-BC244F5DB227}"/>
              </a:ext>
            </a:extLst>
          </p:cNvPr>
          <p:cNvSpPr txBox="1"/>
          <p:nvPr/>
        </p:nvSpPr>
        <p:spPr>
          <a:xfrm>
            <a:off x="6183409" y="1786487"/>
            <a:ext cx="398145" cy="584775"/>
          </a:xfrm>
          <a:prstGeom prst="rect">
            <a:avLst/>
          </a:prstGeom>
          <a:noFill/>
        </p:spPr>
        <p:txBody>
          <a:bodyPr wrap="square" rtlCol="0">
            <a:spAutoFit/>
          </a:bodyPr>
          <a:lstStyle/>
          <a:p>
            <a:pPr>
              <a:spcAft>
                <a:spcPts val="0"/>
              </a:spcAft>
            </a:pPr>
            <a:r>
              <a:rPr lang="en-GB" sz="32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TextBox 30" descr="Back of hands&#10;">
            <a:extLst>
              <a:ext uri="{FF2B5EF4-FFF2-40B4-BE49-F238E27FC236}">
                <a16:creationId xmlns:a16="http://schemas.microsoft.com/office/drawing/2014/main" id="{FA84DCB3-0E7D-4901-860F-D388ECF22C3A}"/>
              </a:ext>
            </a:extLst>
          </p:cNvPr>
          <p:cNvSpPr txBox="1"/>
          <p:nvPr/>
        </p:nvSpPr>
        <p:spPr>
          <a:xfrm>
            <a:off x="5564602" y="3644313"/>
            <a:ext cx="1635760" cy="325120"/>
          </a:xfrm>
          <a:prstGeom prst="rect">
            <a:avLst/>
          </a:prstGeom>
          <a:noFill/>
        </p:spPr>
        <p:txBody>
          <a:bodyPr wrap="square" rtlCol="0">
            <a:spAutoFit/>
          </a:bodyPr>
          <a:lstStyle/>
          <a:p>
            <a:pPr>
              <a:spcAft>
                <a:spcPts val="0"/>
              </a:spcAft>
            </a:pPr>
            <a:r>
              <a:rPr lang="en-GB" sz="1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Back of hands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TextBox 5">
            <a:extLst>
              <a:ext uri="{FF2B5EF4-FFF2-40B4-BE49-F238E27FC236}">
                <a16:creationId xmlns:a16="http://schemas.microsoft.com/office/drawing/2014/main" id="{AA92A1EE-64EE-4B77-B4F8-BC244F5DB227}"/>
              </a:ext>
            </a:extLst>
          </p:cNvPr>
          <p:cNvSpPr txBox="1"/>
          <p:nvPr/>
        </p:nvSpPr>
        <p:spPr>
          <a:xfrm>
            <a:off x="7957584" y="1786487"/>
            <a:ext cx="398145" cy="584775"/>
          </a:xfrm>
          <a:prstGeom prst="rect">
            <a:avLst/>
          </a:prstGeom>
          <a:noFill/>
        </p:spPr>
        <p:txBody>
          <a:bodyPr wrap="square" rtlCol="0">
            <a:spAutoFit/>
          </a:bodyPr>
          <a:lstStyle/>
          <a:p>
            <a:pPr>
              <a:spcAft>
                <a:spcPts val="0"/>
              </a:spcAft>
            </a:pPr>
            <a:r>
              <a:rPr lang="en-GB" sz="32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Box 31" descr="Between fingers&#10;">
            <a:extLst>
              <a:ext uri="{FF2B5EF4-FFF2-40B4-BE49-F238E27FC236}">
                <a16:creationId xmlns:a16="http://schemas.microsoft.com/office/drawing/2014/main" id="{3F44A859-9CA3-4D83-B123-0534DCB349D0}"/>
              </a:ext>
            </a:extLst>
          </p:cNvPr>
          <p:cNvSpPr txBox="1"/>
          <p:nvPr/>
        </p:nvSpPr>
        <p:spPr>
          <a:xfrm>
            <a:off x="7247972" y="3644313"/>
            <a:ext cx="1817370" cy="325120"/>
          </a:xfrm>
          <a:prstGeom prst="rect">
            <a:avLst/>
          </a:prstGeom>
          <a:noFill/>
        </p:spPr>
        <p:txBody>
          <a:bodyPr wrap="square" rtlCol="0">
            <a:spAutoFit/>
          </a:bodyPr>
          <a:lstStyle/>
          <a:p>
            <a:pPr>
              <a:spcAft>
                <a:spcPts val="0"/>
              </a:spcAft>
            </a:pPr>
            <a:r>
              <a:rPr lang="en-GB" sz="16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Between fingers</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TextBox 5">
            <a:extLst>
              <a:ext uri="{FF2B5EF4-FFF2-40B4-BE49-F238E27FC236}">
                <a16:creationId xmlns:a16="http://schemas.microsoft.com/office/drawing/2014/main" id="{AA92A1EE-64EE-4B77-B4F8-BC244F5DB227}"/>
              </a:ext>
            </a:extLst>
          </p:cNvPr>
          <p:cNvSpPr txBox="1"/>
          <p:nvPr/>
        </p:nvSpPr>
        <p:spPr>
          <a:xfrm>
            <a:off x="4372926" y="4325484"/>
            <a:ext cx="398145" cy="584775"/>
          </a:xfrm>
          <a:prstGeom prst="rect">
            <a:avLst/>
          </a:prstGeom>
          <a:noFill/>
        </p:spPr>
        <p:txBody>
          <a:bodyPr wrap="square" rtlCol="0">
            <a:spAutoFit/>
          </a:bodyPr>
          <a:lstStyle/>
          <a:p>
            <a:pPr>
              <a:spcAft>
                <a:spcPts val="0"/>
              </a:spcAft>
            </a:pPr>
            <a:r>
              <a:rPr lang="en-GB" sz="3200" dirty="0">
                <a:solidFill>
                  <a:srgbClr val="000000"/>
                </a:solidFill>
                <a:latin typeface="Arial" panose="020B0604020202020204" pitchFamily="34" charset="0"/>
                <a:ea typeface="Calibri" panose="020F0502020204030204" pitchFamily="34" charset="0"/>
                <a:cs typeface="Arial" panose="020B0604020202020204" pitchFamily="34" charset="0"/>
              </a:rPr>
              <a:t>4</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TextBox 32" descr="Back of fingers&#10;">
            <a:extLst>
              <a:ext uri="{FF2B5EF4-FFF2-40B4-BE49-F238E27FC236}">
                <a16:creationId xmlns:a16="http://schemas.microsoft.com/office/drawing/2014/main" id="{7B00812C-4AF0-4103-8F9B-B9567E55B46A}"/>
              </a:ext>
            </a:extLst>
          </p:cNvPr>
          <p:cNvSpPr txBox="1"/>
          <p:nvPr/>
        </p:nvSpPr>
        <p:spPr>
          <a:xfrm>
            <a:off x="3747232" y="6008685"/>
            <a:ext cx="1817370" cy="325120"/>
          </a:xfrm>
          <a:prstGeom prst="rect">
            <a:avLst/>
          </a:prstGeom>
          <a:noFill/>
        </p:spPr>
        <p:txBody>
          <a:bodyPr wrap="square" rtlCol="0">
            <a:spAutoFit/>
          </a:bodyPr>
          <a:lstStyle/>
          <a:p>
            <a:pPr>
              <a:spcAft>
                <a:spcPts val="0"/>
              </a:spcAft>
            </a:pPr>
            <a:r>
              <a:rPr lang="en-GB" sz="16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Back of fingers</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extBox 5">
            <a:extLst>
              <a:ext uri="{FF2B5EF4-FFF2-40B4-BE49-F238E27FC236}">
                <a16:creationId xmlns:a16="http://schemas.microsoft.com/office/drawing/2014/main" id="{AA92A1EE-64EE-4B77-B4F8-BC244F5DB227}"/>
              </a:ext>
            </a:extLst>
          </p:cNvPr>
          <p:cNvSpPr txBox="1"/>
          <p:nvPr/>
        </p:nvSpPr>
        <p:spPr>
          <a:xfrm>
            <a:off x="6183408" y="4325484"/>
            <a:ext cx="398145" cy="584775"/>
          </a:xfrm>
          <a:prstGeom prst="rect">
            <a:avLst/>
          </a:prstGeom>
          <a:noFill/>
        </p:spPr>
        <p:txBody>
          <a:bodyPr wrap="square" rtlCol="0">
            <a:spAutoFit/>
          </a:bodyPr>
          <a:lstStyle/>
          <a:p>
            <a:pPr>
              <a:spcAft>
                <a:spcPts val="0"/>
              </a:spcAft>
            </a:pPr>
            <a:r>
              <a:rPr lang="en-GB" sz="3200" dirty="0">
                <a:solidFill>
                  <a:srgbClr val="000000"/>
                </a:solidFill>
                <a:latin typeface="Arial" panose="020B0604020202020204" pitchFamily="34" charset="0"/>
                <a:ea typeface="Calibri" panose="020F0502020204030204" pitchFamily="34" charset="0"/>
                <a:cs typeface="Arial" panose="020B0604020202020204" pitchFamily="34" charset="0"/>
              </a:rPr>
              <a:t>5</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TextBox 33" descr="Thumbs">
            <a:extLst>
              <a:ext uri="{FF2B5EF4-FFF2-40B4-BE49-F238E27FC236}">
                <a16:creationId xmlns:a16="http://schemas.microsoft.com/office/drawing/2014/main" id="{D5677021-1993-4C2F-A53A-25E8EF56366B}"/>
              </a:ext>
            </a:extLst>
          </p:cNvPr>
          <p:cNvSpPr txBox="1"/>
          <p:nvPr/>
        </p:nvSpPr>
        <p:spPr>
          <a:xfrm>
            <a:off x="5932031" y="6008685"/>
            <a:ext cx="1049020" cy="325120"/>
          </a:xfrm>
          <a:prstGeom prst="rect">
            <a:avLst/>
          </a:prstGeom>
          <a:noFill/>
        </p:spPr>
        <p:txBody>
          <a:bodyPr wrap="square" rtlCol="0">
            <a:spAutoFit/>
          </a:bodyPr>
          <a:lstStyle/>
          <a:p>
            <a:pPr>
              <a:spcAft>
                <a:spcPts val="0"/>
              </a:spcAft>
            </a:pPr>
            <a:r>
              <a:rPr lang="en-GB" sz="16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Thumbs</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AA92A1EE-64EE-4B77-B4F8-BC244F5DB227}"/>
              </a:ext>
            </a:extLst>
          </p:cNvPr>
          <p:cNvSpPr txBox="1"/>
          <p:nvPr/>
        </p:nvSpPr>
        <p:spPr>
          <a:xfrm>
            <a:off x="7957583" y="4325484"/>
            <a:ext cx="398145" cy="584775"/>
          </a:xfrm>
          <a:prstGeom prst="rect">
            <a:avLst/>
          </a:prstGeom>
          <a:noFill/>
        </p:spPr>
        <p:txBody>
          <a:bodyPr wrap="square" rtlCol="0">
            <a:spAutoFit/>
          </a:bodyPr>
          <a:lstStyle/>
          <a:p>
            <a:pPr>
              <a:spcAft>
                <a:spcPts val="0"/>
              </a:spcAft>
            </a:pPr>
            <a:r>
              <a:rPr lang="en-GB" sz="3200" dirty="0">
                <a:solidFill>
                  <a:srgbClr val="000000"/>
                </a:solidFill>
                <a:latin typeface="Arial" panose="020B0604020202020204" pitchFamily="34" charset="0"/>
                <a:ea typeface="Calibri" panose="020F0502020204030204" pitchFamily="34" charset="0"/>
                <a:cs typeface="Arial" panose="020B0604020202020204" pitchFamily="34" charset="0"/>
              </a:rPr>
              <a:t>6</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Box 35" descr="Tip of fingers&#10;">
            <a:extLst>
              <a:ext uri="{FF2B5EF4-FFF2-40B4-BE49-F238E27FC236}">
                <a16:creationId xmlns:a16="http://schemas.microsoft.com/office/drawing/2014/main" id="{A9C13A43-3377-4B25-B121-D851AF79101F}"/>
              </a:ext>
            </a:extLst>
          </p:cNvPr>
          <p:cNvSpPr txBox="1"/>
          <p:nvPr/>
        </p:nvSpPr>
        <p:spPr>
          <a:xfrm>
            <a:off x="7425247" y="6008685"/>
            <a:ext cx="1498600" cy="325120"/>
          </a:xfrm>
          <a:prstGeom prst="rect">
            <a:avLst/>
          </a:prstGeom>
          <a:noFill/>
        </p:spPr>
        <p:txBody>
          <a:bodyPr wrap="square" rtlCol="0">
            <a:spAutoFit/>
          </a:bodyPr>
          <a:lstStyle/>
          <a:p>
            <a:pPr>
              <a:spcAft>
                <a:spcPts val="0"/>
              </a:spcAft>
            </a:pPr>
            <a:r>
              <a:rPr lang="en-GB" sz="1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Tip of fingers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DD7AEE99-C970-46F4-8391-2D298FDBA7D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7419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9E64-9377-4AA0-B55E-9252BE9CF536}"/>
              </a:ext>
            </a:extLst>
          </p:cNvPr>
          <p:cNvSpPr>
            <a:spLocks noGrp="1"/>
          </p:cNvSpPr>
          <p:nvPr>
            <p:ph type="title"/>
          </p:nvPr>
        </p:nvSpPr>
        <p:spPr>
          <a:xfrm>
            <a:off x="547362" y="190504"/>
            <a:ext cx="8049276" cy="981071"/>
          </a:xfrm>
        </p:spPr>
        <p:txBody>
          <a:bodyPr>
            <a:normAutofit fontScale="90000"/>
          </a:bodyPr>
          <a:lstStyle/>
          <a:p>
            <a:pPr algn="ctr"/>
            <a:r>
              <a:rPr lang="en-GB" sz="3500" b="1" dirty="0"/>
              <a:t>Washing Your Hands Sequencing Activity </a:t>
            </a:r>
          </a:p>
        </p:txBody>
      </p:sp>
      <p:sp>
        <p:nvSpPr>
          <p:cNvPr id="6" name="Rectangle: Rounded Corners 5">
            <a:extLst>
              <a:ext uri="{FF2B5EF4-FFF2-40B4-BE49-F238E27FC236}">
                <a16:creationId xmlns:a16="http://schemas.microsoft.com/office/drawing/2014/main" id="{C99A6DEE-0D22-4FB6-B95B-8CB119C10F52}"/>
              </a:ext>
              <a:ext uri="{C183D7F6-B498-43B3-948B-1728B52AA6E4}">
                <adec:decorative xmlns:adec="http://schemas.microsoft.com/office/drawing/2017/decorative" val="1"/>
              </a:ext>
            </a:extLst>
          </p:cNvPr>
          <p:cNvSpPr/>
          <p:nvPr/>
        </p:nvSpPr>
        <p:spPr>
          <a:xfrm rot="5400000">
            <a:off x="316773" y="1736001"/>
            <a:ext cx="2266489" cy="1805312"/>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96C225"/>
              </a:solidFill>
              <a:effectLst/>
              <a:uLnTx/>
              <a:uFillTx/>
            </a:endParaRPr>
          </a:p>
        </p:txBody>
      </p:sp>
      <p:pic>
        <p:nvPicPr>
          <p:cNvPr id="7" name="Picture 6" descr="washing tips of fingers">
            <a:extLst>
              <a:ext uri="{FF2B5EF4-FFF2-40B4-BE49-F238E27FC236}">
                <a16:creationId xmlns:a16="http://schemas.microsoft.com/office/drawing/2014/main" id="{6F7B3430-70B8-41FB-A509-F449856DA63E}"/>
              </a:ext>
            </a:extLst>
          </p:cNvPr>
          <p:cNvPicPr/>
          <p:nvPr/>
        </p:nvPicPr>
        <p:blipFill rotWithShape="1">
          <a:blip r:embed="rId2" cstate="print">
            <a:extLst>
              <a:ext uri="{28A0092B-C50C-407E-A947-70E740481C1C}">
                <a14:useLocalDpi xmlns:a14="http://schemas.microsoft.com/office/drawing/2010/main" val="0"/>
              </a:ext>
            </a:extLst>
          </a:blip>
          <a:srcRect l="30522" t="54007" r="55088" b="20647"/>
          <a:stretch/>
        </p:blipFill>
        <p:spPr bwMode="auto">
          <a:xfrm>
            <a:off x="887410" y="1618975"/>
            <a:ext cx="1177919" cy="1354603"/>
          </a:xfrm>
          <a:prstGeom prst="rect">
            <a:avLst/>
          </a:prstGeom>
          <a:noFill/>
          <a:ln>
            <a:noFill/>
          </a:ln>
          <a:extLst>
            <a:ext uri="{53640926-AAD7-44D8-BBD7-CCE9431645EC}">
              <a14:shadowObscured xmlns:a14="http://schemas.microsoft.com/office/drawing/2010/main"/>
            </a:ext>
          </a:extLst>
        </p:spPr>
      </p:pic>
      <p:sp>
        <p:nvSpPr>
          <p:cNvPr id="8" name="Text Box 2" descr="Tips of fingers&#10;">
            <a:extLst>
              <a:ext uri="{FF2B5EF4-FFF2-40B4-BE49-F238E27FC236}">
                <a16:creationId xmlns:a16="http://schemas.microsoft.com/office/drawing/2014/main" id="{52ECBF1F-E148-4F01-8279-1F9020FCAF58}"/>
              </a:ext>
            </a:extLst>
          </p:cNvPr>
          <p:cNvSpPr txBox="1">
            <a:spLocks noChangeArrowheads="1"/>
          </p:cNvSpPr>
          <p:nvPr/>
        </p:nvSpPr>
        <p:spPr bwMode="auto">
          <a:xfrm>
            <a:off x="584405" y="3173055"/>
            <a:ext cx="1736563" cy="2902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Tips of fingers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C74E8A10-96A6-4DC7-95ED-B0BCDE6125DC}"/>
              </a:ext>
              <a:ext uri="{C183D7F6-B498-43B3-948B-1728B52AA6E4}">
                <adec:decorative xmlns:adec="http://schemas.microsoft.com/office/drawing/2017/decorative" val="1"/>
              </a:ext>
            </a:extLst>
          </p:cNvPr>
          <p:cNvSpPr/>
          <p:nvPr/>
        </p:nvSpPr>
        <p:spPr>
          <a:xfrm rot="5400000">
            <a:off x="2390594" y="1677268"/>
            <a:ext cx="2266489" cy="1922780"/>
          </a:xfrm>
          <a:prstGeom prst="roundRect">
            <a:avLst>
              <a:gd name="adj" fmla="val 6655"/>
            </a:avLst>
          </a:prstGeom>
          <a:noFill/>
          <a:ln w="57150" cap="flat" cmpd="sng" algn="ctr">
            <a:solidFill>
              <a:srgbClr val="0B7B5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96C225"/>
              </a:solidFill>
              <a:effectLst/>
              <a:uLnTx/>
              <a:uFillTx/>
            </a:endParaRPr>
          </a:p>
        </p:txBody>
      </p:sp>
      <p:pic>
        <p:nvPicPr>
          <p:cNvPr id="15" name="Picture 14" descr="washing thumbs">
            <a:extLst>
              <a:ext uri="{FF2B5EF4-FFF2-40B4-BE49-F238E27FC236}">
                <a16:creationId xmlns:a16="http://schemas.microsoft.com/office/drawing/2014/main" id="{7F34553C-4D4A-4B28-82AC-B093ECE48E48}"/>
              </a:ext>
            </a:extLst>
          </p:cNvPr>
          <p:cNvPicPr/>
          <p:nvPr/>
        </p:nvPicPr>
        <p:blipFill rotWithShape="1">
          <a:blip r:embed="rId2" cstate="print">
            <a:extLst>
              <a:ext uri="{28A0092B-C50C-407E-A947-70E740481C1C}">
                <a14:useLocalDpi xmlns:a14="http://schemas.microsoft.com/office/drawing/2010/main" val="0"/>
              </a:ext>
            </a:extLst>
          </a:blip>
          <a:srcRect l="7503" t="54155" r="78307" b="20499"/>
          <a:stretch/>
        </p:blipFill>
        <p:spPr bwMode="auto">
          <a:xfrm>
            <a:off x="2946443" y="1658643"/>
            <a:ext cx="1237267" cy="1354603"/>
          </a:xfrm>
          <a:prstGeom prst="rect">
            <a:avLst/>
          </a:prstGeom>
          <a:noFill/>
          <a:ln>
            <a:noFill/>
          </a:ln>
          <a:extLst>
            <a:ext uri="{53640926-AAD7-44D8-BBD7-CCE9431645EC}">
              <a14:shadowObscured xmlns:a14="http://schemas.microsoft.com/office/drawing/2010/main"/>
            </a:ext>
          </a:extLst>
        </p:spPr>
      </p:pic>
      <p:sp>
        <p:nvSpPr>
          <p:cNvPr id="16" name="Text Box 2" descr="Thumbs">
            <a:extLst>
              <a:ext uri="{FF2B5EF4-FFF2-40B4-BE49-F238E27FC236}">
                <a16:creationId xmlns:a16="http://schemas.microsoft.com/office/drawing/2014/main" id="{49043118-B590-4D53-B6F5-03F2B7065BCC}"/>
              </a:ext>
            </a:extLst>
          </p:cNvPr>
          <p:cNvSpPr txBox="1">
            <a:spLocks noChangeArrowheads="1"/>
          </p:cNvSpPr>
          <p:nvPr/>
        </p:nvSpPr>
        <p:spPr bwMode="auto">
          <a:xfrm>
            <a:off x="2604977" y="3173055"/>
            <a:ext cx="1831109" cy="28749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Thumbs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0340CDDB-C30A-4CCE-A305-59D23B1C2648}"/>
              </a:ext>
              <a:ext uri="{C183D7F6-B498-43B3-948B-1728B52AA6E4}">
                <adec:decorative xmlns:adec="http://schemas.microsoft.com/office/drawing/2017/decorative" val="1"/>
              </a:ext>
            </a:extLst>
          </p:cNvPr>
          <p:cNvSpPr/>
          <p:nvPr/>
        </p:nvSpPr>
        <p:spPr>
          <a:xfrm rot="5400000">
            <a:off x="4523148" y="1677267"/>
            <a:ext cx="2266490" cy="1922781"/>
          </a:xfrm>
          <a:prstGeom prst="roundRect">
            <a:avLst>
              <a:gd name="adj" fmla="val 6655"/>
            </a:avLst>
          </a:prstGeom>
          <a:noFill/>
          <a:ln w="57150" cap="flat" cmpd="sng" algn="ctr">
            <a:solidFill>
              <a:srgbClr val="0B7B5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96C225"/>
              </a:solidFill>
              <a:effectLst/>
              <a:uLnTx/>
              <a:uFillTx/>
            </a:endParaRPr>
          </a:p>
        </p:txBody>
      </p:sp>
      <p:pic>
        <p:nvPicPr>
          <p:cNvPr id="19" name="Picture 18" descr="soap">
            <a:extLst>
              <a:ext uri="{FF2B5EF4-FFF2-40B4-BE49-F238E27FC236}">
                <a16:creationId xmlns:a16="http://schemas.microsoft.com/office/drawing/2014/main" id="{83BED955-98C4-431C-A457-E38C2FB65DE9}"/>
              </a:ext>
            </a:extLst>
          </p:cNvPr>
          <p:cNvPicPr/>
          <p:nvPr/>
        </p:nvPicPr>
        <p:blipFill rotWithShape="1">
          <a:blip r:embed="rId2" cstate="print">
            <a:extLst>
              <a:ext uri="{28A0092B-C50C-407E-A947-70E740481C1C}">
                <a14:useLocalDpi xmlns:a14="http://schemas.microsoft.com/office/drawing/2010/main" val="0"/>
              </a:ext>
            </a:extLst>
          </a:blip>
          <a:srcRect l="53225" t="57176" r="30398" b="16733"/>
          <a:stretch/>
        </p:blipFill>
        <p:spPr bwMode="auto">
          <a:xfrm>
            <a:off x="4980348" y="1618214"/>
            <a:ext cx="1428105" cy="1394034"/>
          </a:xfrm>
          <a:prstGeom prst="rect">
            <a:avLst/>
          </a:prstGeom>
          <a:noFill/>
          <a:ln>
            <a:noFill/>
          </a:ln>
          <a:extLst>
            <a:ext uri="{53640926-AAD7-44D8-BBD7-CCE9431645EC}">
              <a14:shadowObscured xmlns:a14="http://schemas.microsoft.com/office/drawing/2010/main"/>
            </a:ext>
          </a:extLst>
        </p:spPr>
      </p:pic>
      <p:sp>
        <p:nvSpPr>
          <p:cNvPr id="20" name="Text Box 2" descr="Soap">
            <a:extLst>
              <a:ext uri="{FF2B5EF4-FFF2-40B4-BE49-F238E27FC236}">
                <a16:creationId xmlns:a16="http://schemas.microsoft.com/office/drawing/2014/main" id="{22D9CAC4-F259-40D4-8606-AD095C5C23C3}"/>
              </a:ext>
            </a:extLst>
          </p:cNvPr>
          <p:cNvSpPr txBox="1">
            <a:spLocks noChangeArrowheads="1"/>
          </p:cNvSpPr>
          <p:nvPr/>
        </p:nvSpPr>
        <p:spPr bwMode="auto">
          <a:xfrm>
            <a:off x="4759768" y="3172057"/>
            <a:ext cx="1794211" cy="28749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Soap</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E3F2AA53-FF8A-45C9-ADB8-752D7EFA24E0}"/>
              </a:ext>
              <a:ext uri="{C183D7F6-B498-43B3-948B-1728B52AA6E4}">
                <adec:decorative xmlns:adec="http://schemas.microsoft.com/office/drawing/2017/decorative" val="1"/>
              </a:ext>
            </a:extLst>
          </p:cNvPr>
          <p:cNvSpPr/>
          <p:nvPr/>
        </p:nvSpPr>
        <p:spPr>
          <a:xfrm rot="5400000">
            <a:off x="6580773" y="1717940"/>
            <a:ext cx="2266490" cy="1845381"/>
          </a:xfrm>
          <a:prstGeom prst="roundRect">
            <a:avLst>
              <a:gd name="adj" fmla="val 6655"/>
            </a:avLst>
          </a:prstGeom>
          <a:noFill/>
          <a:ln w="57150" cap="flat" cmpd="sng" algn="ctr">
            <a:solidFill>
              <a:srgbClr val="0B7B5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96C225"/>
              </a:solidFill>
              <a:effectLst/>
              <a:uLnTx/>
              <a:uFillTx/>
            </a:endParaRPr>
          </a:p>
        </p:txBody>
      </p:sp>
      <p:pic>
        <p:nvPicPr>
          <p:cNvPr id="23" name="Picture 22" descr="washing backs of fingers">
            <a:extLst>
              <a:ext uri="{FF2B5EF4-FFF2-40B4-BE49-F238E27FC236}">
                <a16:creationId xmlns:a16="http://schemas.microsoft.com/office/drawing/2014/main" id="{4CC3EACD-F52A-4199-BAD1-4A9153C9AC56}"/>
              </a:ext>
            </a:extLst>
          </p:cNvPr>
          <p:cNvPicPr/>
          <p:nvPr/>
        </p:nvPicPr>
        <p:blipFill rotWithShape="1">
          <a:blip r:embed="rId2" cstate="print">
            <a:extLst>
              <a:ext uri="{28A0092B-C50C-407E-A947-70E740481C1C}">
                <a14:useLocalDpi xmlns:a14="http://schemas.microsoft.com/office/drawing/2010/main" val="0"/>
              </a:ext>
            </a:extLst>
          </a:blip>
          <a:srcRect l="75363" t="12334" r="7172" b="67083"/>
          <a:stretch/>
        </p:blipFill>
        <p:spPr bwMode="auto">
          <a:xfrm>
            <a:off x="6986656" y="1722207"/>
            <a:ext cx="1461365" cy="1099555"/>
          </a:xfrm>
          <a:prstGeom prst="rect">
            <a:avLst/>
          </a:prstGeom>
          <a:noFill/>
          <a:ln>
            <a:noFill/>
          </a:ln>
          <a:extLst>
            <a:ext uri="{53640926-AAD7-44D8-BBD7-CCE9431645EC}">
              <a14:shadowObscured xmlns:a14="http://schemas.microsoft.com/office/drawing/2010/main"/>
            </a:ext>
          </a:extLst>
        </p:spPr>
      </p:pic>
      <p:sp>
        <p:nvSpPr>
          <p:cNvPr id="25" name="Text Box 2" descr="Back of fingers">
            <a:extLst>
              <a:ext uri="{FF2B5EF4-FFF2-40B4-BE49-F238E27FC236}">
                <a16:creationId xmlns:a16="http://schemas.microsoft.com/office/drawing/2014/main" id="{1089C570-0EF6-4A75-8A02-22038F466C88}"/>
              </a:ext>
            </a:extLst>
          </p:cNvPr>
          <p:cNvSpPr txBox="1">
            <a:spLocks noChangeArrowheads="1"/>
          </p:cNvSpPr>
          <p:nvPr/>
        </p:nvSpPr>
        <p:spPr bwMode="auto">
          <a:xfrm>
            <a:off x="6855133" y="2950373"/>
            <a:ext cx="1663895" cy="6463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Back</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of fingers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ECBA8A6B-7B28-486E-9126-94D9E782FEC3}"/>
              </a:ext>
              <a:ext uri="{C183D7F6-B498-43B3-948B-1728B52AA6E4}">
                <adec:decorative xmlns:adec="http://schemas.microsoft.com/office/drawing/2017/decorative" val="1"/>
              </a:ext>
            </a:extLst>
          </p:cNvPr>
          <p:cNvSpPr/>
          <p:nvPr/>
        </p:nvSpPr>
        <p:spPr>
          <a:xfrm rot="5400000">
            <a:off x="369970" y="4130475"/>
            <a:ext cx="2162420" cy="1802988"/>
          </a:xfrm>
          <a:prstGeom prst="roundRect">
            <a:avLst>
              <a:gd name="adj" fmla="val 6655"/>
            </a:avLst>
          </a:prstGeom>
          <a:noFill/>
          <a:ln w="57150" cap="flat" cmpd="sng" algn="ctr">
            <a:solidFill>
              <a:srgbClr val="0B7B5D"/>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96C225"/>
              </a:solidFill>
              <a:effectLst/>
              <a:uLnTx/>
              <a:uFillTx/>
            </a:endParaRPr>
          </a:p>
        </p:txBody>
      </p:sp>
      <p:pic>
        <p:nvPicPr>
          <p:cNvPr id="37" name="Picture 36" descr="washing backs of hands">
            <a:extLst>
              <a:ext uri="{FF2B5EF4-FFF2-40B4-BE49-F238E27FC236}">
                <a16:creationId xmlns:a16="http://schemas.microsoft.com/office/drawing/2014/main" id="{FBDC747C-3FA3-46B2-9837-A6D6A0C7154B}"/>
              </a:ext>
            </a:extLst>
          </p:cNvPr>
          <p:cNvPicPr/>
          <p:nvPr/>
        </p:nvPicPr>
        <p:blipFill rotWithShape="1">
          <a:blip r:embed="rId2" cstate="print">
            <a:extLst>
              <a:ext uri="{28A0092B-C50C-407E-A947-70E740481C1C}">
                <a14:useLocalDpi xmlns:a14="http://schemas.microsoft.com/office/drawing/2010/main" val="0"/>
              </a:ext>
            </a:extLst>
          </a:blip>
          <a:srcRect l="31407" t="10412" r="55456" b="64242"/>
          <a:stretch/>
        </p:blipFill>
        <p:spPr bwMode="auto">
          <a:xfrm>
            <a:off x="929388" y="4088740"/>
            <a:ext cx="1074224" cy="1292404"/>
          </a:xfrm>
          <a:prstGeom prst="rect">
            <a:avLst/>
          </a:prstGeom>
          <a:noFill/>
          <a:ln>
            <a:noFill/>
          </a:ln>
          <a:extLst>
            <a:ext uri="{53640926-AAD7-44D8-BBD7-CCE9431645EC}">
              <a14:shadowObscured xmlns:a14="http://schemas.microsoft.com/office/drawing/2010/main"/>
            </a:ext>
          </a:extLst>
        </p:spPr>
      </p:pic>
      <p:sp>
        <p:nvSpPr>
          <p:cNvPr id="39" name="Text Box 2" descr="Backs of hands">
            <a:extLst>
              <a:ext uri="{FF2B5EF4-FFF2-40B4-BE49-F238E27FC236}">
                <a16:creationId xmlns:a16="http://schemas.microsoft.com/office/drawing/2014/main" id="{A5AF6DA7-56C9-4475-A4C3-1DE052E303C2}"/>
              </a:ext>
            </a:extLst>
          </p:cNvPr>
          <p:cNvSpPr txBox="1">
            <a:spLocks noChangeArrowheads="1"/>
          </p:cNvSpPr>
          <p:nvPr/>
        </p:nvSpPr>
        <p:spPr bwMode="auto">
          <a:xfrm>
            <a:off x="587040" y="5334119"/>
            <a:ext cx="1734328" cy="65546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Backs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of hands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4A0361F5-9F18-4040-80C4-42BF61A07BE9}"/>
              </a:ext>
              <a:ext uri="{C183D7F6-B498-43B3-948B-1728B52AA6E4}">
                <adec:decorative xmlns:adec="http://schemas.microsoft.com/office/drawing/2017/decorative" val="1"/>
              </a:ext>
            </a:extLst>
          </p:cNvPr>
          <p:cNvSpPr/>
          <p:nvPr/>
        </p:nvSpPr>
        <p:spPr>
          <a:xfrm rot="5400000">
            <a:off x="2402164" y="4079257"/>
            <a:ext cx="2163473" cy="1904370"/>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96C225"/>
              </a:solidFill>
              <a:effectLst/>
              <a:uLnTx/>
              <a:uFillTx/>
            </a:endParaRPr>
          </a:p>
        </p:txBody>
      </p:sp>
      <p:pic>
        <p:nvPicPr>
          <p:cNvPr id="28" name="Picture 27" descr="Stopwatch">
            <a:extLst>
              <a:ext uri="{FF2B5EF4-FFF2-40B4-BE49-F238E27FC236}">
                <a16:creationId xmlns:a16="http://schemas.microsoft.com/office/drawing/2014/main" id="{A7DB36B8-06F2-46CE-A51E-BAD4C6913829}"/>
              </a:ext>
            </a:extLst>
          </p:cNvPr>
          <p:cNvPicPr/>
          <p:nvPr/>
        </p:nvPicPr>
        <p:blipFill rotWithShape="1">
          <a:blip r:embed="rId2" cstate="print">
            <a:extLst>
              <a:ext uri="{28A0092B-C50C-407E-A947-70E740481C1C}">
                <a14:useLocalDpi xmlns:a14="http://schemas.microsoft.com/office/drawing/2010/main" val="0"/>
              </a:ext>
            </a:extLst>
          </a:blip>
          <a:srcRect l="76828" t="56634" r="6962" b="18020"/>
          <a:stretch/>
        </p:blipFill>
        <p:spPr bwMode="auto">
          <a:xfrm>
            <a:off x="2893799" y="4208451"/>
            <a:ext cx="1194841" cy="1226252"/>
          </a:xfrm>
          <a:prstGeom prst="rect">
            <a:avLst/>
          </a:prstGeom>
          <a:noFill/>
          <a:ln>
            <a:noFill/>
          </a:ln>
          <a:extLst>
            <a:ext uri="{53640926-AAD7-44D8-BBD7-CCE9431645EC}">
              <a14:shadowObscured xmlns:a14="http://schemas.microsoft.com/office/drawing/2010/main"/>
            </a:ext>
          </a:extLst>
        </p:spPr>
      </p:pic>
      <p:sp>
        <p:nvSpPr>
          <p:cNvPr id="29" name="Text Box 2" descr="20 seconds&#10;">
            <a:extLst>
              <a:ext uri="{FF2B5EF4-FFF2-40B4-BE49-F238E27FC236}">
                <a16:creationId xmlns:a16="http://schemas.microsoft.com/office/drawing/2014/main" id="{53D09014-17F3-42C4-82B3-8697B18C2862}"/>
              </a:ext>
            </a:extLst>
          </p:cNvPr>
          <p:cNvSpPr txBox="1">
            <a:spLocks noChangeArrowheads="1"/>
          </p:cNvSpPr>
          <p:nvPr/>
        </p:nvSpPr>
        <p:spPr bwMode="auto">
          <a:xfrm>
            <a:off x="2569267" y="5540597"/>
            <a:ext cx="1806189" cy="27442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20 seconds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1" name="Rectangle: Rounded Corners 40">
            <a:extLst>
              <a:ext uri="{FF2B5EF4-FFF2-40B4-BE49-F238E27FC236}">
                <a16:creationId xmlns:a16="http://schemas.microsoft.com/office/drawing/2014/main" id="{13E35B28-320E-422A-B7EF-0D5219D6FEDD}"/>
              </a:ext>
              <a:ext uri="{C183D7F6-B498-43B3-948B-1728B52AA6E4}">
                <adec:decorative xmlns:adec="http://schemas.microsoft.com/office/drawing/2017/decorative" val="1"/>
              </a:ext>
            </a:extLst>
          </p:cNvPr>
          <p:cNvSpPr/>
          <p:nvPr/>
        </p:nvSpPr>
        <p:spPr>
          <a:xfrm rot="5400000">
            <a:off x="4575181" y="4057156"/>
            <a:ext cx="2162421" cy="1949627"/>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96C225"/>
              </a:solidFill>
              <a:effectLst/>
              <a:uLnTx/>
              <a:uFillTx/>
            </a:endParaRPr>
          </a:p>
        </p:txBody>
      </p:sp>
      <p:pic>
        <p:nvPicPr>
          <p:cNvPr id="42" name="Picture 41" descr="washing between fingers">
            <a:extLst>
              <a:ext uri="{FF2B5EF4-FFF2-40B4-BE49-F238E27FC236}">
                <a16:creationId xmlns:a16="http://schemas.microsoft.com/office/drawing/2014/main" id="{FC0037F2-87B6-4BE8-B611-7B6116F80EBC}"/>
              </a:ext>
            </a:extLst>
          </p:cNvPr>
          <p:cNvPicPr/>
          <p:nvPr/>
        </p:nvPicPr>
        <p:blipFill rotWithShape="1">
          <a:blip r:embed="rId2" cstate="print">
            <a:extLst>
              <a:ext uri="{28A0092B-C50C-407E-A947-70E740481C1C}">
                <a14:useLocalDpi xmlns:a14="http://schemas.microsoft.com/office/drawing/2010/main" val="0"/>
              </a:ext>
            </a:extLst>
          </a:blip>
          <a:srcRect l="54896" t="10560" r="31967" b="64094"/>
          <a:stretch/>
        </p:blipFill>
        <p:spPr bwMode="auto">
          <a:xfrm>
            <a:off x="5114328" y="4142627"/>
            <a:ext cx="1161592" cy="1292405"/>
          </a:xfrm>
          <a:prstGeom prst="rect">
            <a:avLst/>
          </a:prstGeom>
          <a:noFill/>
          <a:ln>
            <a:noFill/>
          </a:ln>
          <a:extLst>
            <a:ext uri="{53640926-AAD7-44D8-BBD7-CCE9431645EC}">
              <a14:shadowObscured xmlns:a14="http://schemas.microsoft.com/office/drawing/2010/main"/>
            </a:ext>
          </a:extLst>
        </p:spPr>
      </p:pic>
      <p:sp>
        <p:nvSpPr>
          <p:cNvPr id="43" name="Text Box 2" descr="Between fingers&#10;">
            <a:extLst>
              <a:ext uri="{FF2B5EF4-FFF2-40B4-BE49-F238E27FC236}">
                <a16:creationId xmlns:a16="http://schemas.microsoft.com/office/drawing/2014/main" id="{687FAB0C-D7BB-46E8-9CB6-6ECE54F1A320}"/>
              </a:ext>
            </a:extLst>
          </p:cNvPr>
          <p:cNvSpPr txBox="1">
            <a:spLocks noChangeArrowheads="1"/>
          </p:cNvSpPr>
          <p:nvPr/>
        </p:nvSpPr>
        <p:spPr bwMode="auto">
          <a:xfrm>
            <a:off x="4743754" y="5333167"/>
            <a:ext cx="1826639" cy="27697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Between fingers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02EC03D6-41DD-4845-B748-71166722303E}"/>
              </a:ext>
              <a:ext uri="{C183D7F6-B498-43B3-948B-1728B52AA6E4}">
                <adec:decorative xmlns:adec="http://schemas.microsoft.com/office/drawing/2017/decorative" val="1"/>
              </a:ext>
            </a:extLst>
          </p:cNvPr>
          <p:cNvSpPr/>
          <p:nvPr/>
        </p:nvSpPr>
        <p:spPr>
          <a:xfrm rot="5400000">
            <a:off x="6632281" y="4097658"/>
            <a:ext cx="2163473" cy="1845382"/>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96C225"/>
              </a:solidFill>
              <a:effectLst/>
              <a:uLnTx/>
              <a:uFillTx/>
            </a:endParaRPr>
          </a:p>
        </p:txBody>
      </p:sp>
      <p:pic>
        <p:nvPicPr>
          <p:cNvPr id="31" name="Picture 30" descr="Washing hands&#10;">
            <a:extLst>
              <a:ext uri="{FF2B5EF4-FFF2-40B4-BE49-F238E27FC236}">
                <a16:creationId xmlns:a16="http://schemas.microsoft.com/office/drawing/2014/main" id="{DDB12EA7-487A-45D4-8BC8-F10A3539845F}"/>
              </a:ext>
            </a:extLst>
          </p:cNvPr>
          <p:cNvPicPr/>
          <p:nvPr/>
        </p:nvPicPr>
        <p:blipFill rotWithShape="1">
          <a:blip r:embed="rId2" cstate="print">
            <a:extLst>
              <a:ext uri="{28A0092B-C50C-407E-A947-70E740481C1C}">
                <a14:useLocalDpi xmlns:a14="http://schemas.microsoft.com/office/drawing/2010/main" val="0"/>
              </a:ext>
            </a:extLst>
          </a:blip>
          <a:srcRect l="7817" t="8934" r="79046" b="65720"/>
          <a:stretch/>
        </p:blipFill>
        <p:spPr bwMode="auto">
          <a:xfrm>
            <a:off x="7204408" y="3983343"/>
            <a:ext cx="1099482" cy="1293034"/>
          </a:xfrm>
          <a:prstGeom prst="rect">
            <a:avLst/>
          </a:prstGeom>
          <a:noFill/>
          <a:ln>
            <a:noFill/>
          </a:ln>
          <a:extLst>
            <a:ext uri="{53640926-AAD7-44D8-BBD7-CCE9431645EC}">
              <a14:shadowObscured xmlns:a14="http://schemas.microsoft.com/office/drawing/2010/main"/>
            </a:ext>
          </a:extLst>
        </p:spPr>
      </p:pic>
      <p:sp>
        <p:nvSpPr>
          <p:cNvPr id="34" name="Text Box 2" descr="Scrub your hands&#10;">
            <a:extLst>
              <a:ext uri="{FF2B5EF4-FFF2-40B4-BE49-F238E27FC236}">
                <a16:creationId xmlns:a16="http://schemas.microsoft.com/office/drawing/2014/main" id="{FDD8774F-63BF-4E6D-940E-F93DD7604017}"/>
              </a:ext>
            </a:extLst>
          </p:cNvPr>
          <p:cNvSpPr txBox="1">
            <a:spLocks noChangeArrowheads="1"/>
          </p:cNvSpPr>
          <p:nvPr/>
        </p:nvSpPr>
        <p:spPr bwMode="auto">
          <a:xfrm>
            <a:off x="6832695" y="5322170"/>
            <a:ext cx="1757400" cy="48493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Scrub</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your hands</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513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A86134-5E06-4B9B-8511-8B8C239E0AA6}"/>
              </a:ext>
            </a:extLst>
          </p:cNvPr>
          <p:cNvSpPr>
            <a:spLocks noGrp="1"/>
          </p:cNvSpPr>
          <p:nvPr>
            <p:ph type="title"/>
          </p:nvPr>
        </p:nvSpPr>
        <p:spPr>
          <a:xfrm>
            <a:off x="547362" y="190504"/>
            <a:ext cx="8049276" cy="981071"/>
          </a:xfrm>
        </p:spPr>
        <p:txBody>
          <a:bodyPr>
            <a:normAutofit fontScale="90000"/>
          </a:bodyPr>
          <a:lstStyle/>
          <a:p>
            <a:pPr algn="ctr"/>
            <a:r>
              <a:rPr lang="en-GB" sz="3500" b="1" dirty="0"/>
              <a:t>Washing Your Hands Sequencing Activity - Answers </a:t>
            </a:r>
          </a:p>
        </p:txBody>
      </p:sp>
      <p:sp>
        <p:nvSpPr>
          <p:cNvPr id="18" name="Rectangle: Rounded Corners 17">
            <a:extLst>
              <a:ext uri="{FF2B5EF4-FFF2-40B4-BE49-F238E27FC236}">
                <a16:creationId xmlns:a16="http://schemas.microsoft.com/office/drawing/2014/main" id="{AEB3C4C8-9CC1-453A-B426-B24D97C2BD40}"/>
              </a:ext>
              <a:ext uri="{C183D7F6-B498-43B3-948B-1728B52AA6E4}">
                <adec:decorative xmlns:adec="http://schemas.microsoft.com/office/drawing/2017/decorative" val="1"/>
              </a:ext>
            </a:extLst>
          </p:cNvPr>
          <p:cNvSpPr/>
          <p:nvPr/>
        </p:nvSpPr>
        <p:spPr>
          <a:xfrm rot="5400000">
            <a:off x="532127" y="1524633"/>
            <a:ext cx="2447226" cy="1849818"/>
          </a:xfrm>
          <a:prstGeom prst="roundRect">
            <a:avLst>
              <a:gd name="adj" fmla="val 6655"/>
            </a:avLst>
          </a:prstGeom>
          <a:noFill/>
          <a:ln w="57150" cap="flat" cmpd="sng" algn="ctr">
            <a:solidFill>
              <a:srgbClr val="0F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9" name="Picture 8" descr="Washing hands&#10;">
            <a:extLst>
              <a:ext uri="{FF2B5EF4-FFF2-40B4-BE49-F238E27FC236}">
                <a16:creationId xmlns:a16="http://schemas.microsoft.com/office/drawing/2014/main" id="{D580E923-DB36-474A-8E3C-FA69642B8DC0}"/>
              </a:ext>
            </a:extLst>
          </p:cNvPr>
          <p:cNvPicPr/>
          <p:nvPr/>
        </p:nvPicPr>
        <p:blipFill rotWithShape="1">
          <a:blip r:embed="rId2" cstate="print">
            <a:extLst>
              <a:ext uri="{28A0092B-C50C-407E-A947-70E740481C1C}">
                <a14:useLocalDpi xmlns:a14="http://schemas.microsoft.com/office/drawing/2010/main" val="0"/>
              </a:ext>
            </a:extLst>
          </a:blip>
          <a:srcRect l="7817" t="8934" r="79046" b="65720"/>
          <a:stretch/>
        </p:blipFill>
        <p:spPr bwMode="auto">
          <a:xfrm>
            <a:off x="1244906" y="1276526"/>
            <a:ext cx="1102126" cy="1462623"/>
          </a:xfrm>
          <a:prstGeom prst="rect">
            <a:avLst/>
          </a:prstGeom>
          <a:noFill/>
          <a:ln>
            <a:noFill/>
          </a:ln>
          <a:extLst>
            <a:ext uri="{53640926-AAD7-44D8-BBD7-CCE9431645EC}">
              <a14:shadowObscured xmlns:a14="http://schemas.microsoft.com/office/drawing/2010/main"/>
            </a:ext>
          </a:extLst>
        </p:spPr>
      </p:pic>
      <p:sp>
        <p:nvSpPr>
          <p:cNvPr id="36" name="Text Box 2" descr="Scrub your hands&#10;">
            <a:extLst>
              <a:ext uri="{FF2B5EF4-FFF2-40B4-BE49-F238E27FC236}">
                <a16:creationId xmlns:a16="http://schemas.microsoft.com/office/drawing/2014/main" id="{3469B2E4-66BB-4687-9430-0AB654A01C68}"/>
              </a:ext>
            </a:extLst>
          </p:cNvPr>
          <p:cNvSpPr txBox="1">
            <a:spLocks noChangeArrowheads="1"/>
          </p:cNvSpPr>
          <p:nvPr/>
        </p:nvSpPr>
        <p:spPr bwMode="auto">
          <a:xfrm>
            <a:off x="880902" y="2799261"/>
            <a:ext cx="1761625" cy="6463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Scrub</a:t>
            </a:r>
            <a:endParaRPr kumimoji="0" lang="en-GB" sz="1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your hands</a:t>
            </a:r>
            <a:endParaRPr kumimoji="0" lang="en-GB" sz="1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8A6999AF-E7FA-4287-8222-BBCCCB34D288}"/>
              </a:ext>
              <a:ext uri="{C183D7F6-B498-43B3-948B-1728B52AA6E4}">
                <adec:decorative xmlns:adec="http://schemas.microsoft.com/office/drawing/2017/decorative" val="1"/>
              </a:ext>
            </a:extLst>
          </p:cNvPr>
          <p:cNvSpPr/>
          <p:nvPr/>
        </p:nvSpPr>
        <p:spPr>
          <a:xfrm rot="5400000">
            <a:off x="2492140" y="1524094"/>
            <a:ext cx="2447226" cy="1849818"/>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19" name="Picture 18" descr="washing backs of hands">
            <a:extLst>
              <a:ext uri="{FF2B5EF4-FFF2-40B4-BE49-F238E27FC236}">
                <a16:creationId xmlns:a16="http://schemas.microsoft.com/office/drawing/2014/main" id="{AE537AE5-E427-4D5C-9AAB-DC889F0CE2BD}"/>
              </a:ext>
            </a:extLst>
          </p:cNvPr>
          <p:cNvPicPr/>
          <p:nvPr/>
        </p:nvPicPr>
        <p:blipFill rotWithShape="1">
          <a:blip r:embed="rId2" cstate="print">
            <a:extLst>
              <a:ext uri="{28A0092B-C50C-407E-A947-70E740481C1C}">
                <a14:useLocalDpi xmlns:a14="http://schemas.microsoft.com/office/drawing/2010/main" val="0"/>
              </a:ext>
            </a:extLst>
          </a:blip>
          <a:srcRect l="31407" t="10412" r="55456" b="64242"/>
          <a:stretch/>
        </p:blipFill>
        <p:spPr bwMode="auto">
          <a:xfrm>
            <a:off x="3180408" y="1381544"/>
            <a:ext cx="1102126" cy="1462623"/>
          </a:xfrm>
          <a:prstGeom prst="rect">
            <a:avLst/>
          </a:prstGeom>
          <a:noFill/>
          <a:ln>
            <a:noFill/>
          </a:ln>
          <a:extLst>
            <a:ext uri="{53640926-AAD7-44D8-BBD7-CCE9431645EC}">
              <a14:shadowObscured xmlns:a14="http://schemas.microsoft.com/office/drawing/2010/main"/>
            </a:ext>
          </a:extLst>
        </p:spPr>
      </p:pic>
      <p:sp>
        <p:nvSpPr>
          <p:cNvPr id="35" name="Text Box 2" descr="Backs of hands">
            <a:extLst>
              <a:ext uri="{FF2B5EF4-FFF2-40B4-BE49-F238E27FC236}">
                <a16:creationId xmlns:a16="http://schemas.microsoft.com/office/drawing/2014/main" id="{A46958CF-2EC2-4A79-B4B2-481E6020B321}"/>
              </a:ext>
            </a:extLst>
          </p:cNvPr>
          <p:cNvSpPr txBox="1">
            <a:spLocks noChangeArrowheads="1"/>
          </p:cNvSpPr>
          <p:nvPr/>
        </p:nvSpPr>
        <p:spPr bwMode="auto">
          <a:xfrm>
            <a:off x="2837757" y="2799259"/>
            <a:ext cx="1779374" cy="6463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Backs</a:t>
            </a:r>
            <a:endParaRPr kumimoji="0" lang="en-GB" sz="1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of hands</a:t>
            </a:r>
            <a:endParaRPr kumimoji="0" lang="en-GB" sz="1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F28DE74D-011D-4EBF-B7CB-585112A9574B}"/>
              </a:ext>
              <a:ext uri="{C183D7F6-B498-43B3-948B-1728B52AA6E4}">
                <adec:decorative xmlns:adec="http://schemas.microsoft.com/office/drawing/2017/decorative" val="1"/>
              </a:ext>
            </a:extLst>
          </p:cNvPr>
          <p:cNvSpPr/>
          <p:nvPr/>
        </p:nvSpPr>
        <p:spPr>
          <a:xfrm rot="5400000">
            <a:off x="4452152" y="1525172"/>
            <a:ext cx="2447226" cy="1849818"/>
          </a:xfrm>
          <a:prstGeom prst="roundRect">
            <a:avLst>
              <a:gd name="adj" fmla="val 6655"/>
            </a:avLst>
          </a:prstGeom>
          <a:noFill/>
          <a:ln w="57150" cap="flat" cmpd="sng" algn="ctr">
            <a:solidFill>
              <a:srgbClr val="0F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20" name="Picture 19" descr="washing between fingers">
            <a:extLst>
              <a:ext uri="{FF2B5EF4-FFF2-40B4-BE49-F238E27FC236}">
                <a16:creationId xmlns:a16="http://schemas.microsoft.com/office/drawing/2014/main" id="{6145F6BA-4C37-4655-AF7D-CBA40146CF40}"/>
              </a:ext>
            </a:extLst>
          </p:cNvPr>
          <p:cNvPicPr/>
          <p:nvPr/>
        </p:nvPicPr>
        <p:blipFill rotWithShape="1">
          <a:blip r:embed="rId2" cstate="print">
            <a:extLst>
              <a:ext uri="{28A0092B-C50C-407E-A947-70E740481C1C}">
                <a14:useLocalDpi xmlns:a14="http://schemas.microsoft.com/office/drawing/2010/main" val="0"/>
              </a:ext>
            </a:extLst>
          </a:blip>
          <a:srcRect l="54896" t="10560" r="31967" b="64094"/>
          <a:stretch/>
        </p:blipFill>
        <p:spPr bwMode="auto">
          <a:xfrm>
            <a:off x="5161451" y="1443606"/>
            <a:ext cx="1102126" cy="1462623"/>
          </a:xfrm>
          <a:prstGeom prst="rect">
            <a:avLst/>
          </a:prstGeom>
          <a:noFill/>
          <a:ln>
            <a:noFill/>
          </a:ln>
          <a:extLst>
            <a:ext uri="{53640926-AAD7-44D8-BBD7-CCE9431645EC}">
              <a14:shadowObscured xmlns:a14="http://schemas.microsoft.com/office/drawing/2010/main"/>
            </a:ext>
          </a:extLst>
        </p:spPr>
      </p:pic>
      <p:sp>
        <p:nvSpPr>
          <p:cNvPr id="34" name="Text Box 2" descr="Between fingers&#10;">
            <a:extLst>
              <a:ext uri="{FF2B5EF4-FFF2-40B4-BE49-F238E27FC236}">
                <a16:creationId xmlns:a16="http://schemas.microsoft.com/office/drawing/2014/main" id="{731E7608-3821-402D-AF74-EA8C9131D11B}"/>
              </a:ext>
            </a:extLst>
          </p:cNvPr>
          <p:cNvSpPr txBox="1">
            <a:spLocks noChangeArrowheads="1"/>
          </p:cNvSpPr>
          <p:nvPr/>
        </p:nvSpPr>
        <p:spPr bwMode="auto">
          <a:xfrm>
            <a:off x="4812157" y="2793375"/>
            <a:ext cx="1733337" cy="3087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Between fingers</a:t>
            </a:r>
            <a:endParaRPr kumimoji="0" lang="en-GB" sz="1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86B41C86-478C-4545-8DC4-09B240DE8D31}"/>
              </a:ext>
              <a:ext uri="{C183D7F6-B498-43B3-948B-1728B52AA6E4}">
                <adec:decorative xmlns:adec="http://schemas.microsoft.com/office/drawing/2017/decorative" val="1"/>
              </a:ext>
            </a:extLst>
          </p:cNvPr>
          <p:cNvSpPr/>
          <p:nvPr/>
        </p:nvSpPr>
        <p:spPr>
          <a:xfrm rot="5400000">
            <a:off x="6412164" y="1525172"/>
            <a:ext cx="2447226" cy="1849818"/>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24" name="Picture 23" descr="washing backs of fingers">
            <a:extLst>
              <a:ext uri="{FF2B5EF4-FFF2-40B4-BE49-F238E27FC236}">
                <a16:creationId xmlns:a16="http://schemas.microsoft.com/office/drawing/2014/main" id="{1D27A9F6-69EC-4121-8E15-D47F1401BE4F}"/>
              </a:ext>
            </a:extLst>
          </p:cNvPr>
          <p:cNvPicPr/>
          <p:nvPr/>
        </p:nvPicPr>
        <p:blipFill rotWithShape="1">
          <a:blip r:embed="rId2" cstate="print">
            <a:extLst>
              <a:ext uri="{28A0092B-C50C-407E-A947-70E740481C1C}">
                <a14:useLocalDpi xmlns:a14="http://schemas.microsoft.com/office/drawing/2010/main" val="0"/>
              </a:ext>
            </a:extLst>
          </a:blip>
          <a:srcRect l="75363" t="12334" r="7172" b="67083"/>
          <a:stretch/>
        </p:blipFill>
        <p:spPr bwMode="auto">
          <a:xfrm>
            <a:off x="6906666" y="1530417"/>
            <a:ext cx="1464879" cy="1187236"/>
          </a:xfrm>
          <a:prstGeom prst="rect">
            <a:avLst/>
          </a:prstGeom>
          <a:noFill/>
          <a:ln>
            <a:noFill/>
          </a:ln>
          <a:extLst>
            <a:ext uri="{53640926-AAD7-44D8-BBD7-CCE9431645EC}">
              <a14:shadowObscured xmlns:a14="http://schemas.microsoft.com/office/drawing/2010/main"/>
            </a:ext>
          </a:extLst>
        </p:spPr>
      </p:pic>
      <p:sp>
        <p:nvSpPr>
          <p:cNvPr id="33" name="Text Box 2" descr="Back of fingers">
            <a:extLst>
              <a:ext uri="{FF2B5EF4-FFF2-40B4-BE49-F238E27FC236}">
                <a16:creationId xmlns:a16="http://schemas.microsoft.com/office/drawing/2014/main" id="{57FBDB4F-6F22-475A-B13D-B03C70247F87}"/>
              </a:ext>
            </a:extLst>
          </p:cNvPr>
          <p:cNvSpPr txBox="1">
            <a:spLocks noChangeArrowheads="1"/>
          </p:cNvSpPr>
          <p:nvPr/>
        </p:nvSpPr>
        <p:spPr bwMode="auto">
          <a:xfrm>
            <a:off x="7114075" y="2792835"/>
            <a:ext cx="1174232" cy="6463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Back</a:t>
            </a:r>
            <a:endParaRPr kumimoji="0" lang="en-GB" sz="1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of fingers</a:t>
            </a:r>
            <a:endParaRPr kumimoji="0" lang="en-GB" sz="1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CD2A626D-DE9C-4585-86B8-DD39D609F9C1}"/>
              </a:ext>
              <a:ext uri="{C183D7F6-B498-43B3-948B-1728B52AA6E4}">
                <adec:decorative xmlns:adec="http://schemas.microsoft.com/office/drawing/2017/decorative" val="1"/>
              </a:ext>
            </a:extLst>
          </p:cNvPr>
          <p:cNvSpPr/>
          <p:nvPr/>
        </p:nvSpPr>
        <p:spPr>
          <a:xfrm rot="5400000">
            <a:off x="532682" y="4152935"/>
            <a:ext cx="2447226" cy="1849818"/>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23" name="Picture 22" descr="washing thumbs">
            <a:extLst>
              <a:ext uri="{FF2B5EF4-FFF2-40B4-BE49-F238E27FC236}">
                <a16:creationId xmlns:a16="http://schemas.microsoft.com/office/drawing/2014/main" id="{B1E2EBDF-766C-4244-A96B-19EECF66ECFD}"/>
              </a:ext>
            </a:extLst>
          </p:cNvPr>
          <p:cNvPicPr/>
          <p:nvPr/>
        </p:nvPicPr>
        <p:blipFill rotWithShape="1">
          <a:blip r:embed="rId2" cstate="print">
            <a:extLst>
              <a:ext uri="{28A0092B-C50C-407E-A947-70E740481C1C}">
                <a14:useLocalDpi xmlns:a14="http://schemas.microsoft.com/office/drawing/2010/main" val="0"/>
              </a:ext>
            </a:extLst>
          </a:blip>
          <a:srcRect l="7503" t="54155" r="78307" b="20499"/>
          <a:stretch/>
        </p:blipFill>
        <p:spPr bwMode="auto">
          <a:xfrm>
            <a:off x="1200809" y="4019680"/>
            <a:ext cx="1190318" cy="1462623"/>
          </a:xfrm>
          <a:prstGeom prst="rect">
            <a:avLst/>
          </a:prstGeom>
          <a:noFill/>
          <a:ln>
            <a:noFill/>
          </a:ln>
          <a:extLst>
            <a:ext uri="{53640926-AAD7-44D8-BBD7-CCE9431645EC}">
              <a14:shadowObscured xmlns:a14="http://schemas.microsoft.com/office/drawing/2010/main"/>
            </a:ext>
          </a:extLst>
        </p:spPr>
      </p:pic>
      <p:sp>
        <p:nvSpPr>
          <p:cNvPr id="29" name="Text Box 2" descr="Thumbs">
            <a:extLst>
              <a:ext uri="{FF2B5EF4-FFF2-40B4-BE49-F238E27FC236}">
                <a16:creationId xmlns:a16="http://schemas.microsoft.com/office/drawing/2014/main" id="{C52D92E9-C706-4287-8CAB-6A8694D9819E}"/>
              </a:ext>
            </a:extLst>
          </p:cNvPr>
          <p:cNvSpPr txBox="1">
            <a:spLocks noChangeArrowheads="1"/>
          </p:cNvSpPr>
          <p:nvPr/>
        </p:nvSpPr>
        <p:spPr bwMode="auto">
          <a:xfrm>
            <a:off x="872300" y="5654856"/>
            <a:ext cx="1761626" cy="31041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Thumbs</a:t>
            </a:r>
            <a:endParaRPr kumimoji="0" lang="en-GB" sz="1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99C38CD3-FC57-41C6-9420-6A1779137661}"/>
              </a:ext>
              <a:ext uri="{C183D7F6-B498-43B3-948B-1728B52AA6E4}">
                <adec:decorative xmlns:adec="http://schemas.microsoft.com/office/drawing/2017/decorative" val="1"/>
              </a:ext>
            </a:extLst>
          </p:cNvPr>
          <p:cNvSpPr/>
          <p:nvPr/>
        </p:nvSpPr>
        <p:spPr>
          <a:xfrm rot="5400000">
            <a:off x="2492509" y="4152935"/>
            <a:ext cx="2447226" cy="1849818"/>
          </a:xfrm>
          <a:prstGeom prst="roundRect">
            <a:avLst>
              <a:gd name="adj" fmla="val 6655"/>
            </a:avLst>
          </a:prstGeom>
          <a:noFill/>
          <a:ln w="57150" cap="flat" cmpd="sng" algn="ctr">
            <a:solidFill>
              <a:srgbClr val="0F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22" name="Picture 21" descr="washing tips of fingers">
            <a:extLst>
              <a:ext uri="{FF2B5EF4-FFF2-40B4-BE49-F238E27FC236}">
                <a16:creationId xmlns:a16="http://schemas.microsoft.com/office/drawing/2014/main" id="{F879CB1F-FD75-424F-B6F1-0AB55FF1B1B0}"/>
              </a:ext>
            </a:extLst>
          </p:cNvPr>
          <p:cNvPicPr/>
          <p:nvPr/>
        </p:nvPicPr>
        <p:blipFill rotWithShape="1">
          <a:blip r:embed="rId2" cstate="print">
            <a:extLst>
              <a:ext uri="{28A0092B-C50C-407E-A947-70E740481C1C}">
                <a14:useLocalDpi xmlns:a14="http://schemas.microsoft.com/office/drawing/2010/main" val="0"/>
              </a:ext>
            </a:extLst>
          </a:blip>
          <a:srcRect l="30522" t="54007" r="55088" b="20647"/>
          <a:stretch/>
        </p:blipFill>
        <p:spPr bwMode="auto">
          <a:xfrm>
            <a:off x="3139644" y="3976849"/>
            <a:ext cx="1206958" cy="1462623"/>
          </a:xfrm>
          <a:prstGeom prst="rect">
            <a:avLst/>
          </a:prstGeom>
          <a:noFill/>
          <a:ln>
            <a:noFill/>
          </a:ln>
          <a:extLst>
            <a:ext uri="{53640926-AAD7-44D8-BBD7-CCE9431645EC}">
              <a14:shadowObscured xmlns:a14="http://schemas.microsoft.com/office/drawing/2010/main"/>
            </a:ext>
          </a:extLst>
        </p:spPr>
      </p:pic>
      <p:sp>
        <p:nvSpPr>
          <p:cNvPr id="30" name="Text Box 2" descr="Tips of fingers&#10;">
            <a:extLst>
              <a:ext uri="{FF2B5EF4-FFF2-40B4-BE49-F238E27FC236}">
                <a16:creationId xmlns:a16="http://schemas.microsoft.com/office/drawing/2014/main" id="{F37FC0D7-0AFD-4DCC-B2CC-B06B103DC6CA}"/>
              </a:ext>
            </a:extLst>
          </p:cNvPr>
          <p:cNvSpPr txBox="1">
            <a:spLocks noChangeArrowheads="1"/>
          </p:cNvSpPr>
          <p:nvPr/>
        </p:nvSpPr>
        <p:spPr bwMode="auto">
          <a:xfrm>
            <a:off x="2831597" y="5657181"/>
            <a:ext cx="1779374" cy="3087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Tips of fingers</a:t>
            </a:r>
            <a:endParaRPr kumimoji="0" lang="en-GB" sz="1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DFBB4A94-DFC2-474A-91B0-AFF4071D88BA}"/>
              </a:ext>
              <a:ext uri="{C183D7F6-B498-43B3-948B-1728B52AA6E4}">
                <adec:decorative xmlns:adec="http://schemas.microsoft.com/office/drawing/2017/decorative" val="1"/>
              </a:ext>
            </a:extLst>
          </p:cNvPr>
          <p:cNvSpPr/>
          <p:nvPr/>
        </p:nvSpPr>
        <p:spPr>
          <a:xfrm rot="5400000">
            <a:off x="4452336" y="4154013"/>
            <a:ext cx="2447226" cy="1849818"/>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21" name="Picture 20" descr="soap">
            <a:extLst>
              <a:ext uri="{FF2B5EF4-FFF2-40B4-BE49-F238E27FC236}">
                <a16:creationId xmlns:a16="http://schemas.microsoft.com/office/drawing/2014/main" id="{11CF0DAF-0469-4D0E-90C6-AD02D08A7A81}"/>
              </a:ext>
            </a:extLst>
          </p:cNvPr>
          <p:cNvPicPr/>
          <p:nvPr/>
        </p:nvPicPr>
        <p:blipFill rotWithShape="1">
          <a:blip r:embed="rId2" cstate="print">
            <a:extLst>
              <a:ext uri="{28A0092B-C50C-407E-A947-70E740481C1C}">
                <a14:useLocalDpi xmlns:a14="http://schemas.microsoft.com/office/drawing/2010/main" val="0"/>
              </a:ext>
            </a:extLst>
          </a:blip>
          <a:srcRect l="53225" t="57176" r="30398" b="16733"/>
          <a:stretch/>
        </p:blipFill>
        <p:spPr bwMode="auto">
          <a:xfrm>
            <a:off x="5025558" y="3977105"/>
            <a:ext cx="1373913" cy="1505198"/>
          </a:xfrm>
          <a:prstGeom prst="rect">
            <a:avLst/>
          </a:prstGeom>
          <a:noFill/>
          <a:ln>
            <a:noFill/>
          </a:ln>
          <a:extLst>
            <a:ext uri="{53640926-AAD7-44D8-BBD7-CCE9431645EC}">
              <a14:shadowObscured xmlns:a14="http://schemas.microsoft.com/office/drawing/2010/main"/>
            </a:ext>
          </a:extLst>
        </p:spPr>
      </p:pic>
      <p:sp>
        <p:nvSpPr>
          <p:cNvPr id="31" name="Text Box 2" descr="Soap">
            <a:extLst>
              <a:ext uri="{FF2B5EF4-FFF2-40B4-BE49-F238E27FC236}">
                <a16:creationId xmlns:a16="http://schemas.microsoft.com/office/drawing/2014/main" id="{9D2B1F21-D91D-4F6D-834D-9E787FF06ECD}"/>
              </a:ext>
            </a:extLst>
          </p:cNvPr>
          <p:cNvSpPr txBox="1">
            <a:spLocks noChangeArrowheads="1"/>
          </p:cNvSpPr>
          <p:nvPr/>
        </p:nvSpPr>
        <p:spPr bwMode="auto">
          <a:xfrm>
            <a:off x="4813348" y="5654856"/>
            <a:ext cx="1726127" cy="31041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Soap</a:t>
            </a:r>
            <a:endParaRPr kumimoji="0" lang="en-GB" sz="1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C807762F-1D8F-4202-A5E6-1F6242C804D7}"/>
              </a:ext>
              <a:ext uri="{C183D7F6-B498-43B3-948B-1728B52AA6E4}">
                <adec:decorative xmlns:adec="http://schemas.microsoft.com/office/drawing/2017/decorative" val="1"/>
              </a:ext>
            </a:extLst>
          </p:cNvPr>
          <p:cNvSpPr/>
          <p:nvPr/>
        </p:nvSpPr>
        <p:spPr>
          <a:xfrm rot="5400000">
            <a:off x="6412164" y="4154013"/>
            <a:ext cx="2447226" cy="1849818"/>
          </a:xfrm>
          <a:prstGeom prst="roundRect">
            <a:avLst>
              <a:gd name="adj" fmla="val 6655"/>
            </a:avLst>
          </a:prstGeom>
          <a:noFill/>
          <a:ln w="57150" cap="flat" cmpd="sng" algn="ctr">
            <a:solidFill>
              <a:srgbClr val="0F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25" name="Picture 24" descr="Stopwatch">
            <a:extLst>
              <a:ext uri="{FF2B5EF4-FFF2-40B4-BE49-F238E27FC236}">
                <a16:creationId xmlns:a16="http://schemas.microsoft.com/office/drawing/2014/main" id="{1D8BB135-0518-43C1-A1CE-329246F60B40}"/>
              </a:ext>
            </a:extLst>
          </p:cNvPr>
          <p:cNvPicPr/>
          <p:nvPr/>
        </p:nvPicPr>
        <p:blipFill rotWithShape="1">
          <a:blip r:embed="rId2" cstate="print">
            <a:extLst>
              <a:ext uri="{28A0092B-C50C-407E-A947-70E740481C1C}">
                <a14:useLocalDpi xmlns:a14="http://schemas.microsoft.com/office/drawing/2010/main" val="0"/>
              </a:ext>
            </a:extLst>
          </a:blip>
          <a:srcRect l="76828" t="56634" r="6962" b="18020"/>
          <a:stretch/>
        </p:blipFill>
        <p:spPr bwMode="auto">
          <a:xfrm>
            <a:off x="6971007" y="4154408"/>
            <a:ext cx="1359492" cy="1462623"/>
          </a:xfrm>
          <a:prstGeom prst="rect">
            <a:avLst/>
          </a:prstGeom>
          <a:noFill/>
          <a:ln>
            <a:noFill/>
          </a:ln>
          <a:extLst>
            <a:ext uri="{53640926-AAD7-44D8-BBD7-CCE9431645EC}">
              <a14:shadowObscured xmlns:a14="http://schemas.microsoft.com/office/drawing/2010/main"/>
            </a:ext>
          </a:extLst>
        </p:spPr>
      </p:pic>
      <p:sp>
        <p:nvSpPr>
          <p:cNvPr id="32" name="Text Box 2" descr="20 seconds&#10;">
            <a:extLst>
              <a:ext uri="{FF2B5EF4-FFF2-40B4-BE49-F238E27FC236}">
                <a16:creationId xmlns:a16="http://schemas.microsoft.com/office/drawing/2014/main" id="{E62297B2-5847-4AD0-9FDF-D87FE39607F1}"/>
              </a:ext>
            </a:extLst>
          </p:cNvPr>
          <p:cNvSpPr txBox="1">
            <a:spLocks noChangeArrowheads="1"/>
          </p:cNvSpPr>
          <p:nvPr/>
        </p:nvSpPr>
        <p:spPr bwMode="auto">
          <a:xfrm>
            <a:off x="6747344" y="5654856"/>
            <a:ext cx="1754449" cy="31041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20 seconds</a:t>
            </a:r>
            <a:endParaRPr kumimoji="0" lang="en-GB" sz="1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C9800627-8A99-4BEC-96C0-C9D5BBF14E7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38789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7B0D-6C3E-4547-9100-79686472A7A5}"/>
              </a:ext>
              <a:ext uri="{C183D7F6-B498-43B3-948B-1728B52AA6E4}">
                <adec:decorative xmlns:adec="http://schemas.microsoft.com/office/drawing/2017/decorative" val="0"/>
              </a:ext>
            </a:extLst>
          </p:cNvPr>
          <p:cNvSpPr>
            <a:spLocks noGrp="1"/>
          </p:cNvSpPr>
          <p:nvPr>
            <p:ph type="title"/>
          </p:nvPr>
        </p:nvSpPr>
        <p:spPr>
          <a:xfrm>
            <a:off x="447675" y="-805168"/>
            <a:ext cx="8248650" cy="854074"/>
          </a:xfrm>
        </p:spPr>
        <p:txBody>
          <a:bodyPr>
            <a:normAutofit/>
          </a:bodyPr>
          <a:lstStyle/>
          <a:p>
            <a:pPr algn="ctr"/>
            <a:r>
              <a:rPr lang="en-GB" sz="3000" b="1" dirty="0"/>
              <a:t>Healthy Hands Procedure 1</a:t>
            </a:r>
          </a:p>
        </p:txBody>
      </p:sp>
      <p:sp>
        <p:nvSpPr>
          <p:cNvPr id="20" name="Title 1">
            <a:extLst>
              <a:ext uri="{FF2B5EF4-FFF2-40B4-BE49-F238E27FC236}">
                <a16:creationId xmlns:a16="http://schemas.microsoft.com/office/drawing/2014/main" id="{F4A93A77-EDCC-46B0-8667-DFE575C065B5}"/>
              </a:ext>
            </a:extLst>
          </p:cNvPr>
          <p:cNvSpPr txBox="1">
            <a:spLocks/>
          </p:cNvSpPr>
          <p:nvPr/>
        </p:nvSpPr>
        <p:spPr>
          <a:xfrm>
            <a:off x="447675" y="198440"/>
            <a:ext cx="8248650" cy="854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Healthy Hands Procedure</a:t>
            </a:r>
            <a:endParaRPr lang="en-GB" sz="3000" b="1" dirty="0"/>
          </a:p>
        </p:txBody>
      </p:sp>
      <p:sp>
        <p:nvSpPr>
          <p:cNvPr id="12" name="Rectangle: Rounded Corners 11">
            <a:extLst>
              <a:ext uri="{FF2B5EF4-FFF2-40B4-BE49-F238E27FC236}">
                <a16:creationId xmlns:a16="http://schemas.microsoft.com/office/drawing/2014/main" id="{E05929DE-F24F-4D8C-BADD-B91431C6C72E}"/>
              </a:ext>
              <a:ext uri="{C183D7F6-B498-43B3-948B-1728B52AA6E4}">
                <adec:decorative xmlns:adec="http://schemas.microsoft.com/office/drawing/2017/decorative" val="1"/>
              </a:ext>
            </a:extLst>
          </p:cNvPr>
          <p:cNvSpPr/>
          <p:nvPr/>
        </p:nvSpPr>
        <p:spPr>
          <a:xfrm rot="5400000">
            <a:off x="2099582" y="21944"/>
            <a:ext cx="5173911" cy="7586408"/>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B8DC3FF-8086-4E02-8DF2-A6823B6EA207}"/>
              </a:ext>
              <a:ext uri="{C183D7F6-B498-43B3-948B-1728B52AA6E4}">
                <adec:decorative xmlns:adec="http://schemas.microsoft.com/office/drawing/2017/decorative" val="1"/>
              </a:ext>
            </a:extLst>
          </p:cNvPr>
          <p:cNvSpPr/>
          <p:nvPr/>
        </p:nvSpPr>
        <p:spPr>
          <a:xfrm rot="5400000">
            <a:off x="8196221" y="6029283"/>
            <a:ext cx="479242" cy="482867"/>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56674469-7E03-4D82-A794-A2767C6FBCC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61845">
            <a:off x="8232066" y="6046426"/>
            <a:ext cx="407551" cy="448580"/>
          </a:xfrm>
          <a:prstGeom prst="rect">
            <a:avLst/>
          </a:prstGeom>
        </p:spPr>
      </p:pic>
      <p:pic>
        <p:nvPicPr>
          <p:cNvPr id="17" name="Picture 16" descr="Hand">
            <a:extLst>
              <a:ext uri="{FF2B5EF4-FFF2-40B4-BE49-F238E27FC236}">
                <a16:creationId xmlns:a16="http://schemas.microsoft.com/office/drawing/2014/main" id="{42E8C358-82AE-4464-A920-303C081B4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423" y="1505069"/>
            <a:ext cx="1611888" cy="1969114"/>
          </a:xfrm>
          <a:prstGeom prst="rect">
            <a:avLst/>
          </a:prstGeom>
        </p:spPr>
      </p:pic>
      <p:sp>
        <p:nvSpPr>
          <p:cNvPr id="7" name="TextBox 6" descr="Student 1&#10;">
            <a:extLst>
              <a:ext uri="{FF2B5EF4-FFF2-40B4-BE49-F238E27FC236}">
                <a16:creationId xmlns:a16="http://schemas.microsoft.com/office/drawing/2014/main" id="{B481CE68-A0D2-427C-9BDC-CB04D4B11ABD}"/>
              </a:ext>
            </a:extLst>
          </p:cNvPr>
          <p:cNvSpPr txBox="1"/>
          <p:nvPr/>
        </p:nvSpPr>
        <p:spPr>
          <a:xfrm>
            <a:off x="2396407" y="3474183"/>
            <a:ext cx="815250" cy="2618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Student 1</a:t>
            </a:r>
          </a:p>
        </p:txBody>
      </p:sp>
      <p:pic>
        <p:nvPicPr>
          <p:cNvPr id="16" name="Picture 15" descr="Hand">
            <a:extLst>
              <a:ext uri="{FF2B5EF4-FFF2-40B4-BE49-F238E27FC236}">
                <a16:creationId xmlns:a16="http://schemas.microsoft.com/office/drawing/2014/main" id="{B4521714-B732-443F-89C6-E85C6307D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601" y="1505070"/>
            <a:ext cx="1611887" cy="1969113"/>
          </a:xfrm>
          <a:prstGeom prst="rect">
            <a:avLst/>
          </a:prstGeom>
        </p:spPr>
      </p:pic>
      <p:sp>
        <p:nvSpPr>
          <p:cNvPr id="8" name="TextBox 7" descr="Student 2&#10;">
            <a:extLst>
              <a:ext uri="{FF2B5EF4-FFF2-40B4-BE49-F238E27FC236}">
                <a16:creationId xmlns:a16="http://schemas.microsoft.com/office/drawing/2014/main" id="{5FC3B957-0385-4859-8798-B1A543F1B0AB}"/>
              </a:ext>
            </a:extLst>
          </p:cNvPr>
          <p:cNvSpPr txBox="1"/>
          <p:nvPr/>
        </p:nvSpPr>
        <p:spPr>
          <a:xfrm>
            <a:off x="4424187" y="3474183"/>
            <a:ext cx="107082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Student 2</a:t>
            </a:r>
          </a:p>
        </p:txBody>
      </p:sp>
      <p:pic>
        <p:nvPicPr>
          <p:cNvPr id="15" name="Picture 14" descr="Hand">
            <a:extLst>
              <a:ext uri="{FF2B5EF4-FFF2-40B4-BE49-F238E27FC236}">
                <a16:creationId xmlns:a16="http://schemas.microsoft.com/office/drawing/2014/main" id="{8F2E8CA8-06E3-41F9-8BAF-3BB0EA182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779" y="1432685"/>
            <a:ext cx="1611885" cy="1969111"/>
          </a:xfrm>
          <a:prstGeom prst="rect">
            <a:avLst/>
          </a:prstGeom>
        </p:spPr>
      </p:pic>
      <p:sp>
        <p:nvSpPr>
          <p:cNvPr id="9" name="TextBox 8" descr="Student 3&#10;">
            <a:extLst>
              <a:ext uri="{FF2B5EF4-FFF2-40B4-BE49-F238E27FC236}">
                <a16:creationId xmlns:a16="http://schemas.microsoft.com/office/drawing/2014/main" id="{F88C9395-BDD5-4FF4-A694-06500553D60F}"/>
              </a:ext>
            </a:extLst>
          </p:cNvPr>
          <p:cNvSpPr txBox="1"/>
          <p:nvPr/>
        </p:nvSpPr>
        <p:spPr>
          <a:xfrm>
            <a:off x="6451965" y="3474183"/>
            <a:ext cx="815250" cy="2618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Student 3</a:t>
            </a:r>
          </a:p>
        </p:txBody>
      </p:sp>
      <p:pic>
        <p:nvPicPr>
          <p:cNvPr id="18" name="Picture 17" descr="Hand">
            <a:extLst>
              <a:ext uri="{FF2B5EF4-FFF2-40B4-BE49-F238E27FC236}">
                <a16:creationId xmlns:a16="http://schemas.microsoft.com/office/drawing/2014/main" id="{126B04F7-57FD-4944-A2AB-B1EBC16C2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639" y="3849807"/>
            <a:ext cx="1611888" cy="1969114"/>
          </a:xfrm>
          <a:prstGeom prst="rect">
            <a:avLst/>
          </a:prstGeom>
        </p:spPr>
      </p:pic>
      <p:sp>
        <p:nvSpPr>
          <p:cNvPr id="10" name="TextBox 9" descr="Student 4&#10;">
            <a:extLst>
              <a:ext uri="{FF2B5EF4-FFF2-40B4-BE49-F238E27FC236}">
                <a16:creationId xmlns:a16="http://schemas.microsoft.com/office/drawing/2014/main" id="{D523B4A6-87FB-456B-A7E5-39B785C19A20}"/>
              </a:ext>
            </a:extLst>
          </p:cNvPr>
          <p:cNvSpPr txBox="1"/>
          <p:nvPr/>
        </p:nvSpPr>
        <p:spPr>
          <a:xfrm>
            <a:off x="3373204" y="5874054"/>
            <a:ext cx="815250" cy="2618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Student 4</a:t>
            </a:r>
          </a:p>
        </p:txBody>
      </p:sp>
      <p:pic>
        <p:nvPicPr>
          <p:cNvPr id="19" name="Picture 18" descr="Hand">
            <a:extLst>
              <a:ext uri="{FF2B5EF4-FFF2-40B4-BE49-F238E27FC236}">
                <a16:creationId xmlns:a16="http://schemas.microsoft.com/office/drawing/2014/main" id="{EC7DF96A-1A1C-492E-81FE-F4C327677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8830" y="3849811"/>
            <a:ext cx="1611885" cy="1969111"/>
          </a:xfrm>
          <a:prstGeom prst="rect">
            <a:avLst/>
          </a:prstGeom>
        </p:spPr>
      </p:pic>
      <p:sp>
        <p:nvSpPr>
          <p:cNvPr id="11" name="TextBox 10" descr="Student 5&#10;">
            <a:extLst>
              <a:ext uri="{FF2B5EF4-FFF2-40B4-BE49-F238E27FC236}">
                <a16:creationId xmlns:a16="http://schemas.microsoft.com/office/drawing/2014/main" id="{14902E96-A469-4E1A-9341-AD65CE0E4C55}"/>
              </a:ext>
            </a:extLst>
          </p:cNvPr>
          <p:cNvSpPr txBox="1"/>
          <p:nvPr/>
        </p:nvSpPr>
        <p:spPr>
          <a:xfrm>
            <a:off x="5495007" y="5874054"/>
            <a:ext cx="815250" cy="2618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Student 5</a:t>
            </a:r>
          </a:p>
        </p:txBody>
      </p:sp>
      <p:sp>
        <p:nvSpPr>
          <p:cNvPr id="3" name="Footer Placeholder 2">
            <a:extLst>
              <a:ext uri="{FF2B5EF4-FFF2-40B4-BE49-F238E27FC236}">
                <a16:creationId xmlns:a16="http://schemas.microsoft.com/office/drawing/2014/main" id="{43E451D3-FF57-49D9-A467-5B2A59F3D26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6198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BD368-1A1F-4A6D-95BA-E2ED7E4945AE}"/>
              </a:ext>
              <a:ext uri="{C183D7F6-B498-43B3-948B-1728B52AA6E4}">
                <adec:decorative xmlns:adec="http://schemas.microsoft.com/office/drawing/2017/decorative" val="0"/>
              </a:ext>
            </a:extLst>
          </p:cNvPr>
          <p:cNvSpPr>
            <a:spLocks noGrp="1"/>
          </p:cNvSpPr>
          <p:nvPr>
            <p:ph type="title"/>
          </p:nvPr>
        </p:nvSpPr>
        <p:spPr>
          <a:xfrm>
            <a:off x="638174" y="-688659"/>
            <a:ext cx="7867651" cy="730251"/>
          </a:xfrm>
        </p:spPr>
        <p:txBody>
          <a:bodyPr>
            <a:noAutofit/>
          </a:bodyPr>
          <a:lstStyle/>
          <a:p>
            <a:pPr algn="ctr"/>
            <a:br>
              <a:rPr lang="en-GB" sz="3000" b="1" dirty="0"/>
            </a:br>
            <a:r>
              <a:rPr lang="en-GB" sz="3000" b="1" dirty="0"/>
              <a:t>Healthy Hands Procedure 2</a:t>
            </a:r>
            <a:br>
              <a:rPr lang="en-GB" sz="3000" b="1" dirty="0"/>
            </a:br>
            <a:endParaRPr lang="en-GB" sz="3000" b="1" dirty="0"/>
          </a:p>
        </p:txBody>
      </p:sp>
      <p:sp>
        <p:nvSpPr>
          <p:cNvPr id="8" name="Title 1">
            <a:extLst>
              <a:ext uri="{FF2B5EF4-FFF2-40B4-BE49-F238E27FC236}">
                <a16:creationId xmlns:a16="http://schemas.microsoft.com/office/drawing/2014/main" id="{E4ED208B-B0A0-4ED8-A53F-6E98663FD381}"/>
              </a:ext>
            </a:extLst>
          </p:cNvPr>
          <p:cNvSpPr txBox="1">
            <a:spLocks/>
          </p:cNvSpPr>
          <p:nvPr/>
        </p:nvSpPr>
        <p:spPr>
          <a:xfrm>
            <a:off x="447675" y="198440"/>
            <a:ext cx="8248650" cy="854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Healthy Hands Procedure</a:t>
            </a:r>
            <a:endParaRPr lang="en-GB" sz="3000" b="1" dirty="0"/>
          </a:p>
        </p:txBody>
      </p:sp>
      <p:sp>
        <p:nvSpPr>
          <p:cNvPr id="5" name="Rectangle: Rounded Corners 4">
            <a:extLst>
              <a:ext uri="{FF2B5EF4-FFF2-40B4-BE49-F238E27FC236}">
                <a16:creationId xmlns:a16="http://schemas.microsoft.com/office/drawing/2014/main" id="{6A9359C1-7B79-46D2-8D58-AC32F39FEBDF}"/>
              </a:ext>
              <a:ext uri="{C183D7F6-B498-43B3-948B-1728B52AA6E4}">
                <adec:decorative xmlns:adec="http://schemas.microsoft.com/office/drawing/2017/decorative" val="1"/>
              </a:ext>
            </a:extLst>
          </p:cNvPr>
          <p:cNvSpPr/>
          <p:nvPr/>
        </p:nvSpPr>
        <p:spPr>
          <a:xfrm>
            <a:off x="391767" y="1031362"/>
            <a:ext cx="8360466" cy="512244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descr="After the activity, use the ‘How Clean are Your Hands?’ guide to write your results in the box provided and see how far the microbes have spread&#10;&#10;">
            <a:extLst>
              <a:ext uri="{FF2B5EF4-FFF2-40B4-BE49-F238E27FC236}">
                <a16:creationId xmlns:a16="http://schemas.microsoft.com/office/drawing/2014/main" id="{13D7AACA-5388-4D37-9587-A128648E59A4}"/>
              </a:ext>
            </a:extLst>
          </p:cNvPr>
          <p:cNvSpPr txBox="1"/>
          <p:nvPr/>
        </p:nvSpPr>
        <p:spPr>
          <a:xfrm>
            <a:off x="602092" y="1140663"/>
            <a:ext cx="7939814" cy="1015663"/>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After the activity, use the ‘How Clean are Your Hands?’ guide to write your results in the box provided and see how far the microbes have spread.</a:t>
            </a:r>
          </a:p>
        </p:txBody>
      </p:sp>
      <p:sp>
        <p:nvSpPr>
          <p:cNvPr id="9" name="TextBox 8">
            <a:extLst>
              <a:ext uri="{FF2B5EF4-FFF2-40B4-BE49-F238E27FC236}">
                <a16:creationId xmlns:a16="http://schemas.microsoft.com/office/drawing/2014/main" id="{9913A21D-C3CB-4B28-8ACA-7C48B05CCAD6}"/>
              </a:ext>
            </a:extLst>
          </p:cNvPr>
          <p:cNvSpPr txBox="1"/>
          <p:nvPr/>
        </p:nvSpPr>
        <p:spPr>
          <a:xfrm>
            <a:off x="525160" y="2156326"/>
            <a:ext cx="7107174" cy="397738"/>
          </a:xfrm>
          <a:prstGeom prst="rect">
            <a:avLst/>
          </a:prstGeom>
          <a:noFill/>
        </p:spPr>
        <p:txBody>
          <a:bodyPr wrap="square">
            <a:spAutoFit/>
          </a:bodyPr>
          <a:lstStyle/>
          <a:p>
            <a:pPr algn="l">
              <a:lnSpc>
                <a:spcPct val="107000"/>
              </a:lnSpc>
              <a:spcAft>
                <a:spcPts val="0"/>
              </a:spcAft>
            </a:pPr>
            <a:r>
              <a:rPr lang="en-GB" sz="2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After washing (or not) and shaking hands</a:t>
            </a:r>
            <a:endParaRPr lang="en-GB"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183C19BB-1CEB-46EC-A042-F09186DCA443}"/>
              </a:ext>
            </a:extLst>
          </p:cNvPr>
          <p:cNvGraphicFramePr>
            <a:graphicFrameLocks noGrp="1"/>
          </p:cNvGraphicFramePr>
          <p:nvPr>
            <p:extLst>
              <p:ext uri="{D42A27DB-BD31-4B8C-83A1-F6EECF244321}">
                <p14:modId xmlns:p14="http://schemas.microsoft.com/office/powerpoint/2010/main" val="993266402"/>
              </p:ext>
            </p:extLst>
          </p:nvPr>
        </p:nvGraphicFramePr>
        <p:xfrm>
          <a:off x="530724" y="2596780"/>
          <a:ext cx="8067675" cy="3340010"/>
        </p:xfrm>
        <a:graphic>
          <a:graphicData uri="http://schemas.openxmlformats.org/drawingml/2006/table">
            <a:tbl>
              <a:tblPr firstRow="1" bandRow="1"/>
              <a:tblGrid>
                <a:gridCol w="1950103">
                  <a:extLst>
                    <a:ext uri="{9D8B030D-6E8A-4147-A177-3AD203B41FA5}">
                      <a16:colId xmlns:a16="http://schemas.microsoft.com/office/drawing/2014/main" val="1811192210"/>
                    </a:ext>
                  </a:extLst>
                </a:gridCol>
                <a:gridCol w="1261917">
                  <a:extLst>
                    <a:ext uri="{9D8B030D-6E8A-4147-A177-3AD203B41FA5}">
                      <a16:colId xmlns:a16="http://schemas.microsoft.com/office/drawing/2014/main" val="1882434044"/>
                    </a:ext>
                  </a:extLst>
                </a:gridCol>
                <a:gridCol w="1261917">
                  <a:extLst>
                    <a:ext uri="{9D8B030D-6E8A-4147-A177-3AD203B41FA5}">
                      <a16:colId xmlns:a16="http://schemas.microsoft.com/office/drawing/2014/main" val="3936370290"/>
                    </a:ext>
                  </a:extLst>
                </a:gridCol>
                <a:gridCol w="1209157">
                  <a:extLst>
                    <a:ext uri="{9D8B030D-6E8A-4147-A177-3AD203B41FA5}">
                      <a16:colId xmlns:a16="http://schemas.microsoft.com/office/drawing/2014/main" val="1455727600"/>
                    </a:ext>
                  </a:extLst>
                </a:gridCol>
                <a:gridCol w="1209157">
                  <a:extLst>
                    <a:ext uri="{9D8B030D-6E8A-4147-A177-3AD203B41FA5}">
                      <a16:colId xmlns:a16="http://schemas.microsoft.com/office/drawing/2014/main" val="3561770966"/>
                    </a:ext>
                  </a:extLst>
                </a:gridCol>
                <a:gridCol w="1175424">
                  <a:extLst>
                    <a:ext uri="{9D8B030D-6E8A-4147-A177-3AD203B41FA5}">
                      <a16:colId xmlns:a16="http://schemas.microsoft.com/office/drawing/2014/main" val="1052108607"/>
                    </a:ext>
                  </a:extLst>
                </a:gridCol>
              </a:tblGrid>
              <a:tr h="493731">
                <a:tc>
                  <a:txBody>
                    <a:bodyPr/>
                    <a:lstStyle/>
                    <a:p>
                      <a:pPr algn="l">
                        <a:lnSpc>
                          <a:spcPct val="107000"/>
                        </a:lnSpc>
                      </a:pPr>
                      <a:endParaRPr lang="en-GB" sz="1100" dirty="0">
                        <a:effectLst/>
                        <a:latin typeface="Calibri" panose="020F0502020204030204" pitchFamily="34" charset="0"/>
                        <a:cs typeface="Times New Roman" panose="02020603050405020304" pitchFamily="18" charset="0"/>
                      </a:endParaRPr>
                    </a:p>
                  </a:txBody>
                  <a:tcPr>
                    <a:lnL>
                      <a:noFill/>
                    </a:lnL>
                    <a:lnR w="12700" cap="flat" cmpd="sng" algn="ctr">
                      <a:solidFill>
                        <a:srgbClr val="0B7B5D"/>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B7B5D"/>
                      </a:solidFill>
                      <a:prstDash val="solid"/>
                      <a:round/>
                      <a:headEnd type="none" w="med" len="med"/>
                      <a:tailEnd type="none" w="med" len="med"/>
                    </a:lnB>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1</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2</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3</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4</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5</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extLst>
                  <a:ext uri="{0D108BD9-81ED-4DB2-BD59-A6C34878D82A}">
                    <a16:rowId xmlns:a16="http://schemas.microsoft.com/office/drawing/2014/main" val="1053766053"/>
                  </a:ext>
                </a:extLst>
              </a:tr>
              <a:tr h="493731">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 wash (control)</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extLst>
                  <a:ext uri="{0D108BD9-81ED-4DB2-BD59-A6C34878D82A}">
                    <a16:rowId xmlns:a16="http://schemas.microsoft.com/office/drawing/2014/main" val="3667564681"/>
                  </a:ext>
                </a:extLst>
              </a:tr>
              <a:tr h="493731">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Wash for 3 secs</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extLst>
                  <a:ext uri="{0D108BD9-81ED-4DB2-BD59-A6C34878D82A}">
                    <a16:rowId xmlns:a16="http://schemas.microsoft.com/office/drawing/2014/main" val="2449916948"/>
                  </a:ext>
                </a:extLst>
              </a:tr>
              <a:tr h="493731">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Wash for 20 secs</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extLst>
                  <a:ext uri="{0D108BD9-81ED-4DB2-BD59-A6C34878D82A}">
                    <a16:rowId xmlns:a16="http://schemas.microsoft.com/office/drawing/2014/main" val="2620579272"/>
                  </a:ext>
                </a:extLst>
              </a:tr>
              <a:tr h="1201655">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Wash with soap and water for 20 secs</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extLst>
                  <a:ext uri="{0D108BD9-81ED-4DB2-BD59-A6C34878D82A}">
                    <a16:rowId xmlns:a16="http://schemas.microsoft.com/office/drawing/2014/main" val="1534325252"/>
                  </a:ext>
                </a:extLst>
              </a:tr>
            </a:tbl>
          </a:graphicData>
        </a:graphic>
      </p:graphicFrame>
      <p:sp>
        <p:nvSpPr>
          <p:cNvPr id="3" name="Footer Placeholder 2">
            <a:extLst>
              <a:ext uri="{FF2B5EF4-FFF2-40B4-BE49-F238E27FC236}">
                <a16:creationId xmlns:a16="http://schemas.microsoft.com/office/drawing/2014/main" id="{3318674E-54B3-4BBC-82FC-22079439DC0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32839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424124F-8AA3-451F-8C80-0CE3520F224E}"/>
              </a:ext>
              <a:ext uri="{C183D7F6-B498-43B3-948B-1728B52AA6E4}">
                <adec:decorative xmlns:adec="http://schemas.microsoft.com/office/drawing/2017/decorative" val="0"/>
              </a:ext>
            </a:extLst>
          </p:cNvPr>
          <p:cNvSpPr>
            <a:spLocks noGrp="1"/>
          </p:cNvSpPr>
          <p:nvPr>
            <p:ph type="title"/>
          </p:nvPr>
        </p:nvSpPr>
        <p:spPr>
          <a:xfrm>
            <a:off x="638174" y="-722114"/>
            <a:ext cx="7867651" cy="730251"/>
          </a:xfrm>
        </p:spPr>
        <p:txBody>
          <a:bodyPr>
            <a:noAutofit/>
          </a:bodyPr>
          <a:lstStyle/>
          <a:p>
            <a:pPr algn="ctr"/>
            <a:br>
              <a:rPr lang="en-GB" sz="3000" b="1" dirty="0"/>
            </a:br>
            <a:r>
              <a:rPr lang="en-GB" sz="3000" b="1" dirty="0"/>
              <a:t>Healthy Hands Procedure 3</a:t>
            </a:r>
            <a:br>
              <a:rPr lang="en-GB" sz="3000" b="1" dirty="0"/>
            </a:br>
            <a:endParaRPr lang="en-GB" sz="3000" b="1" dirty="0"/>
          </a:p>
        </p:txBody>
      </p:sp>
      <p:sp>
        <p:nvSpPr>
          <p:cNvPr id="14" name="Rectangle: Rounded Corners 13">
            <a:extLst>
              <a:ext uri="{FF2B5EF4-FFF2-40B4-BE49-F238E27FC236}">
                <a16:creationId xmlns:a16="http://schemas.microsoft.com/office/drawing/2014/main" id="{07D29A55-9AB5-4308-A847-2217B6FA9B8D}"/>
              </a:ext>
              <a:ext uri="{C183D7F6-B498-43B3-948B-1728B52AA6E4}">
                <adec:decorative xmlns:adec="http://schemas.microsoft.com/office/drawing/2017/decorative" val="1"/>
              </a:ext>
            </a:extLst>
          </p:cNvPr>
          <p:cNvSpPr/>
          <p:nvPr/>
        </p:nvSpPr>
        <p:spPr>
          <a:xfrm>
            <a:off x="391767" y="1031362"/>
            <a:ext cx="8360466" cy="512244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5DA36CB9-8AE0-4191-A52D-63263527301E}"/>
              </a:ext>
            </a:extLst>
          </p:cNvPr>
          <p:cNvSpPr txBox="1">
            <a:spLocks/>
          </p:cNvSpPr>
          <p:nvPr/>
        </p:nvSpPr>
        <p:spPr>
          <a:xfrm>
            <a:off x="447675" y="198440"/>
            <a:ext cx="8248650" cy="854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Healthy Hands Procedure</a:t>
            </a:r>
            <a:endParaRPr lang="en-GB" sz="3000" b="1" dirty="0"/>
          </a:p>
        </p:txBody>
      </p:sp>
      <p:sp>
        <p:nvSpPr>
          <p:cNvPr id="15" name="Rectangle: Rounded Corners 14" descr="On the next page draw where you saw microbes after hand washing and shaking, for your group only.&#10;&#10;The method of hand washing that removed most microbes from the lead person was:&#10;Wash for 3 secs Wash for 20 secs     Wash for 20 secs with soap &amp; water&#10;&#10;The method of hand washing that removed fewest microbes from the lead person was:&#10;&#10;Wash for 3 secs Wash for 20 secs     Wash for 20 secs with soap &amp; water&#10;&#10;The method of hand washing which spread the most microbes along the line was: &#10;Wash for 3 secs Wash for 20 secs     Wash for 20 secs with soap &amp; water&#10;&#10;The method of hand washing which removed the fewest microbes along the line was? &#10;&#10;Draw a graph of how far the microbes spread for all four groups (including control).&#10;">
            <a:extLst>
              <a:ext uri="{FF2B5EF4-FFF2-40B4-BE49-F238E27FC236}">
                <a16:creationId xmlns:a16="http://schemas.microsoft.com/office/drawing/2014/main" id="{F2243F10-4FB8-47F9-96F6-832E5A0457BD}"/>
              </a:ext>
            </a:extLst>
          </p:cNvPr>
          <p:cNvSpPr/>
          <p:nvPr/>
        </p:nvSpPr>
        <p:spPr>
          <a:xfrm>
            <a:off x="467346" y="1097894"/>
            <a:ext cx="8209308" cy="4934607"/>
          </a:xfrm>
          <a:prstGeom prst="roundRect">
            <a:avLst>
              <a:gd name="adj" fmla="val 3610"/>
            </a:avLst>
          </a:prstGeom>
          <a:solidFill>
            <a:srgbClr val="99D5C7"/>
          </a:solidFill>
          <a:ln w="12700" cap="flat" cmpd="sng" algn="ctr">
            <a:solidFill>
              <a:srgbClr val="99D5C7"/>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On the next page draw where you saw microbes after hand washing and shaking, for your group only.</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method of hand washing that removed most microbes from the lead person was:</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3 seconds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seconds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seconds with soap &amp; water</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19B38E"/>
                </a:solidFill>
                <a:effectLst/>
                <a:uLnTx/>
                <a:uFillTx/>
                <a:latin typeface="Calibri" panose="020F0502020204030204"/>
                <a:ea typeface="Times New Roman" panose="02020603050405020304" pitchFamily="18" charset="0"/>
                <a:cs typeface="+mn-cs"/>
              </a:rPr>
              <a:t> </a:t>
            </a:r>
            <a:endParaRPr kumimoji="0" lang="en-GB" b="1" i="0" u="none" strike="noStrike" kern="0" cap="none" spc="0" normalizeH="0" baseline="0" noProof="0" dirty="0">
              <a:ln>
                <a:noFill/>
              </a:ln>
              <a:solidFill>
                <a:srgbClr val="19B38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method of hand washing that removed fewest microbes from the lead person was:</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3 secs</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secs with soap &amp; water</a:t>
            </a:r>
            <a:b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br>
            <a:endParaRPr kumimoji="0" lang="en-GB" sz="1800" b="1" i="0" u="none" strike="noStrike" kern="0" cap="none" spc="0" normalizeH="0" baseline="0" noProof="0" dirty="0">
              <a:ln>
                <a:noFill/>
              </a:ln>
              <a:solidFill>
                <a:srgbClr val="19B38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method of hand washing which spread the most microbes along the line was: </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3 secs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secs with soap &amp; water</a:t>
            </a: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method of hand washing which removed the fewest microbes along the line was? </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Draw a graph of how far the microbes spread for all four groups (including control).</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313F5DB-0A82-4595-937A-8317B6E484E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68151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55A001-116D-4755-8A52-956FA50B7D56}"/>
              </a:ext>
              <a:ext uri="{C183D7F6-B498-43B3-948B-1728B52AA6E4}">
                <adec:decorative xmlns:adec="http://schemas.microsoft.com/office/drawing/2017/decorative" val="0"/>
              </a:ext>
            </a:extLst>
          </p:cNvPr>
          <p:cNvSpPr>
            <a:spLocks noGrp="1"/>
          </p:cNvSpPr>
          <p:nvPr>
            <p:ph type="title"/>
          </p:nvPr>
        </p:nvSpPr>
        <p:spPr>
          <a:xfrm>
            <a:off x="638174" y="-722114"/>
            <a:ext cx="7867651" cy="730251"/>
          </a:xfrm>
        </p:spPr>
        <p:txBody>
          <a:bodyPr>
            <a:noAutofit/>
          </a:bodyPr>
          <a:lstStyle/>
          <a:p>
            <a:pPr algn="ctr"/>
            <a:br>
              <a:rPr lang="en-GB" sz="3000" b="1" dirty="0"/>
            </a:br>
            <a:r>
              <a:rPr lang="en-GB" sz="3000" b="1" dirty="0"/>
              <a:t>Healthy Hands Procedure 4 </a:t>
            </a:r>
            <a:br>
              <a:rPr lang="en-GB" sz="3000" b="1" dirty="0"/>
            </a:br>
            <a:endParaRPr lang="en-GB" sz="3000" b="1" dirty="0"/>
          </a:p>
        </p:txBody>
      </p:sp>
      <p:sp>
        <p:nvSpPr>
          <p:cNvPr id="5" name="Rectangle: Rounded Corners 4">
            <a:extLst>
              <a:ext uri="{FF2B5EF4-FFF2-40B4-BE49-F238E27FC236}">
                <a16:creationId xmlns:a16="http://schemas.microsoft.com/office/drawing/2014/main" id="{53E38E31-5804-44F6-8917-61DE6774B676}"/>
              </a:ext>
              <a:ext uri="{C183D7F6-B498-43B3-948B-1728B52AA6E4}">
                <adec:decorative xmlns:adec="http://schemas.microsoft.com/office/drawing/2017/decorative" val="1"/>
              </a:ext>
            </a:extLst>
          </p:cNvPr>
          <p:cNvSpPr/>
          <p:nvPr/>
        </p:nvSpPr>
        <p:spPr>
          <a:xfrm>
            <a:off x="391767" y="1031362"/>
            <a:ext cx="8360466" cy="512244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3384116A-4769-4B49-9CE8-C989BDB260E6}"/>
              </a:ext>
            </a:extLst>
          </p:cNvPr>
          <p:cNvSpPr txBox="1">
            <a:spLocks/>
          </p:cNvSpPr>
          <p:nvPr/>
        </p:nvSpPr>
        <p:spPr>
          <a:xfrm>
            <a:off x="447675" y="198440"/>
            <a:ext cx="8248650" cy="854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Healthy Hands Procedure</a:t>
            </a:r>
            <a:endParaRPr lang="en-GB" sz="3000" b="1" dirty="0"/>
          </a:p>
        </p:txBody>
      </p:sp>
      <p:sp>
        <p:nvSpPr>
          <p:cNvPr id="6" name="Text Box 322">
            <a:extLst>
              <a:ext uri="{FF2B5EF4-FFF2-40B4-BE49-F238E27FC236}">
                <a16:creationId xmlns:a16="http://schemas.microsoft.com/office/drawing/2014/main" id="{42F60B0C-D8A6-4D57-84F6-851C2A17D47F}"/>
              </a:ext>
            </a:extLst>
          </p:cNvPr>
          <p:cNvSpPr txBox="1"/>
          <p:nvPr/>
        </p:nvSpPr>
        <p:spPr>
          <a:xfrm>
            <a:off x="542925" y="1214755"/>
            <a:ext cx="7286625" cy="44284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2000" b="1"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My conclusions:</a:t>
            </a:r>
          </a:p>
          <a:p>
            <a:pPr>
              <a:spcAft>
                <a:spcPts val="0"/>
              </a:spcAft>
            </a:pPr>
            <a:endParaRPr lang="en-GB" sz="2000" b="1"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What is the best way of getting rid of microbes from our hands?</a:t>
            </a:r>
            <a:endParaRPr lang="en-GB"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_________________________________________</a:t>
            </a:r>
            <a:endParaRPr lang="en-GB"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What difference does using soap make?</a:t>
            </a:r>
            <a:endParaRPr lang="en-GB"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_________________________________________</a:t>
            </a:r>
            <a:b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br>
            <a:endParaRPr lang="en-GB"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When should we wash our hands?</a:t>
            </a:r>
            <a:b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b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________________________________________</a:t>
            </a:r>
            <a:r>
              <a:rPr lang="en-GB" sz="16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_</a:t>
            </a:r>
            <a:endParaRPr lang="en-GB" sz="12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Rounded Corners 6" descr="Fascinating Fact&#10;90% of germs on the hand are found under the nails!&#10;">
            <a:extLst>
              <a:ext uri="{FF2B5EF4-FFF2-40B4-BE49-F238E27FC236}">
                <a16:creationId xmlns:a16="http://schemas.microsoft.com/office/drawing/2014/main" id="{BA985F0A-321E-4729-8633-DFF21BE8B419}"/>
              </a:ext>
            </a:extLst>
          </p:cNvPr>
          <p:cNvSpPr/>
          <p:nvPr/>
        </p:nvSpPr>
        <p:spPr>
          <a:xfrm>
            <a:off x="542925" y="5211445"/>
            <a:ext cx="8058150" cy="863600"/>
          </a:xfrm>
          <a:prstGeom prst="roundRect">
            <a:avLst>
              <a:gd name="adj" fmla="val 12531"/>
            </a:avLst>
          </a:prstGeom>
          <a:solidFill>
            <a:srgbClr val="99D5C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2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Fascinating Fact</a:t>
            </a:r>
            <a:endParaRPr lang="en-GB" sz="2000" b="1"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GB" sz="2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90% of germs on the hand are found under the nails!</a:t>
            </a:r>
            <a:endParaRPr lang="en-GB" sz="20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62ABCF8E-BB28-4BC2-AD6D-1488A3F09C7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6882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0D4BB3-DDA8-4359-8965-AC242F44592B}"/>
              </a:ext>
              <a:ext uri="{C183D7F6-B498-43B3-948B-1728B52AA6E4}">
                <adec:decorative xmlns:adec="http://schemas.microsoft.com/office/drawing/2017/decorative" val="0"/>
              </a:ext>
            </a:extLst>
          </p:cNvPr>
          <p:cNvSpPr txBox="1">
            <a:spLocks noGrp="1"/>
          </p:cNvSpPr>
          <p:nvPr>
            <p:ph type="title" idx="4294967295"/>
          </p:nvPr>
        </p:nvSpPr>
        <p:spPr>
          <a:xfrm>
            <a:off x="638174" y="-722115"/>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Healthy Hands Procedure 1 - Answers </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8" name="Title 1">
            <a:extLst>
              <a:ext uri="{FF2B5EF4-FFF2-40B4-BE49-F238E27FC236}">
                <a16:creationId xmlns:a16="http://schemas.microsoft.com/office/drawing/2014/main" id="{897D815A-3D6C-4F2A-985B-7CDF93D9536A}"/>
              </a:ext>
            </a:extLst>
          </p:cNvPr>
          <p:cNvSpPr txBox="1">
            <a:spLocks/>
          </p:cNvSpPr>
          <p:nvPr/>
        </p:nvSpPr>
        <p:spPr>
          <a:xfrm>
            <a:off x="638174" y="136524"/>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Healthy Hands Procedure - Answers </a:t>
            </a:r>
            <a:br>
              <a:rPr lang="en-GB" sz="3000" b="1"/>
            </a:br>
            <a:endParaRPr lang="en-GB" sz="3000" b="1" dirty="0"/>
          </a:p>
        </p:txBody>
      </p:sp>
      <p:sp>
        <p:nvSpPr>
          <p:cNvPr id="10" name="Rectangle: Rounded Corners 9">
            <a:extLst>
              <a:ext uri="{FF2B5EF4-FFF2-40B4-BE49-F238E27FC236}">
                <a16:creationId xmlns:a16="http://schemas.microsoft.com/office/drawing/2014/main" id="{9D3541F2-CAFA-4089-9F38-FC731365B7E8}"/>
              </a:ext>
              <a:ext uri="{C183D7F6-B498-43B3-948B-1728B52AA6E4}">
                <adec:decorative xmlns:adec="http://schemas.microsoft.com/office/drawing/2017/decorative" val="1"/>
              </a:ext>
            </a:extLst>
          </p:cNvPr>
          <p:cNvSpPr/>
          <p:nvPr/>
        </p:nvSpPr>
        <p:spPr>
          <a:xfrm>
            <a:off x="391767" y="1031362"/>
            <a:ext cx="8360466" cy="512244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descr="After the activity, use the ‘How Clean are Your Hands?’ guide to write your results in the box provided and see how far the microbes have spread&#10;&#10;">
            <a:extLst>
              <a:ext uri="{FF2B5EF4-FFF2-40B4-BE49-F238E27FC236}">
                <a16:creationId xmlns:a16="http://schemas.microsoft.com/office/drawing/2014/main" id="{0A4AD95C-1722-4C75-818E-9A3957647003}"/>
              </a:ext>
            </a:extLst>
          </p:cNvPr>
          <p:cNvSpPr txBox="1"/>
          <p:nvPr/>
        </p:nvSpPr>
        <p:spPr>
          <a:xfrm>
            <a:off x="602092" y="1140663"/>
            <a:ext cx="7939814" cy="1015663"/>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After the activity, use the ‘How Clean are Your Hands?’ guide to write your results in the box provided and see how far the microbes have spread.</a:t>
            </a:r>
          </a:p>
        </p:txBody>
      </p:sp>
      <p:sp>
        <p:nvSpPr>
          <p:cNvPr id="14" name="TextBox 13">
            <a:extLst>
              <a:ext uri="{FF2B5EF4-FFF2-40B4-BE49-F238E27FC236}">
                <a16:creationId xmlns:a16="http://schemas.microsoft.com/office/drawing/2014/main" id="{16FE3420-E2B9-4F57-85CC-893C50CFCCB6}"/>
              </a:ext>
            </a:extLst>
          </p:cNvPr>
          <p:cNvSpPr txBox="1"/>
          <p:nvPr/>
        </p:nvSpPr>
        <p:spPr>
          <a:xfrm>
            <a:off x="638174" y="2280948"/>
            <a:ext cx="7107174" cy="397738"/>
          </a:xfrm>
          <a:prstGeom prst="rect">
            <a:avLst/>
          </a:prstGeom>
          <a:noFill/>
        </p:spPr>
        <p:txBody>
          <a:bodyPr wrap="square">
            <a:spAutoFit/>
          </a:bodyPr>
          <a:lstStyle/>
          <a:p>
            <a:pPr algn="l">
              <a:lnSpc>
                <a:spcPct val="107000"/>
              </a:lnSpc>
              <a:spcAft>
                <a:spcPts val="0"/>
              </a:spcAft>
            </a:pPr>
            <a:r>
              <a:rPr lang="en-GB" sz="2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After washing (or not) and shaking hands</a:t>
            </a:r>
            <a:endParaRPr lang="en-GB"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F70C85B6-4F69-45BB-B043-CF9937741103}"/>
              </a:ext>
            </a:extLst>
          </p:cNvPr>
          <p:cNvGraphicFramePr>
            <a:graphicFrameLocks noGrp="1"/>
          </p:cNvGraphicFramePr>
          <p:nvPr>
            <p:extLst>
              <p:ext uri="{D42A27DB-BD31-4B8C-83A1-F6EECF244321}">
                <p14:modId xmlns:p14="http://schemas.microsoft.com/office/powerpoint/2010/main" val="1870336988"/>
              </p:ext>
            </p:extLst>
          </p:nvPr>
        </p:nvGraphicFramePr>
        <p:xfrm>
          <a:off x="538161" y="2678686"/>
          <a:ext cx="8067675" cy="3340010"/>
        </p:xfrm>
        <a:graphic>
          <a:graphicData uri="http://schemas.openxmlformats.org/drawingml/2006/table">
            <a:tbl>
              <a:tblPr firstRow="1" bandRow="1"/>
              <a:tblGrid>
                <a:gridCol w="1950103">
                  <a:extLst>
                    <a:ext uri="{9D8B030D-6E8A-4147-A177-3AD203B41FA5}">
                      <a16:colId xmlns:a16="http://schemas.microsoft.com/office/drawing/2014/main" val="1811192210"/>
                    </a:ext>
                  </a:extLst>
                </a:gridCol>
                <a:gridCol w="1261917">
                  <a:extLst>
                    <a:ext uri="{9D8B030D-6E8A-4147-A177-3AD203B41FA5}">
                      <a16:colId xmlns:a16="http://schemas.microsoft.com/office/drawing/2014/main" val="1882434044"/>
                    </a:ext>
                  </a:extLst>
                </a:gridCol>
                <a:gridCol w="1261917">
                  <a:extLst>
                    <a:ext uri="{9D8B030D-6E8A-4147-A177-3AD203B41FA5}">
                      <a16:colId xmlns:a16="http://schemas.microsoft.com/office/drawing/2014/main" val="3936370290"/>
                    </a:ext>
                  </a:extLst>
                </a:gridCol>
                <a:gridCol w="1209157">
                  <a:extLst>
                    <a:ext uri="{9D8B030D-6E8A-4147-A177-3AD203B41FA5}">
                      <a16:colId xmlns:a16="http://schemas.microsoft.com/office/drawing/2014/main" val="1455727600"/>
                    </a:ext>
                  </a:extLst>
                </a:gridCol>
                <a:gridCol w="1209157">
                  <a:extLst>
                    <a:ext uri="{9D8B030D-6E8A-4147-A177-3AD203B41FA5}">
                      <a16:colId xmlns:a16="http://schemas.microsoft.com/office/drawing/2014/main" val="3561770966"/>
                    </a:ext>
                  </a:extLst>
                </a:gridCol>
                <a:gridCol w="1175424">
                  <a:extLst>
                    <a:ext uri="{9D8B030D-6E8A-4147-A177-3AD203B41FA5}">
                      <a16:colId xmlns:a16="http://schemas.microsoft.com/office/drawing/2014/main" val="1052108607"/>
                    </a:ext>
                  </a:extLst>
                </a:gridCol>
              </a:tblGrid>
              <a:tr h="493731">
                <a:tc>
                  <a:txBody>
                    <a:bodyPr/>
                    <a:lstStyle/>
                    <a:p>
                      <a:pPr algn="l">
                        <a:lnSpc>
                          <a:spcPct val="107000"/>
                        </a:lnSpc>
                      </a:pPr>
                      <a:endParaRPr lang="en-GB" sz="1100" dirty="0">
                        <a:effectLst/>
                        <a:latin typeface="Calibri" panose="020F0502020204030204" pitchFamily="34" charset="0"/>
                        <a:cs typeface="Times New Roman" panose="02020603050405020304" pitchFamily="18" charset="0"/>
                      </a:endParaRPr>
                    </a:p>
                  </a:txBody>
                  <a:tcPr>
                    <a:lnL>
                      <a:noFill/>
                    </a:lnL>
                    <a:lnR w="12700" cap="flat" cmpd="sng" algn="ctr">
                      <a:solidFill>
                        <a:srgbClr val="0B7B5D"/>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B7B5D"/>
                      </a:solidFill>
                      <a:prstDash val="solid"/>
                      <a:round/>
                      <a:headEnd type="none" w="med" len="med"/>
                      <a:tailEnd type="none" w="med" len="med"/>
                    </a:lnB>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1</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2</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3</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4</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Student 5</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extLst>
                  <a:ext uri="{0D108BD9-81ED-4DB2-BD59-A6C34878D82A}">
                    <a16:rowId xmlns:a16="http://schemas.microsoft.com/office/drawing/2014/main" val="1053766053"/>
                  </a:ext>
                </a:extLst>
              </a:tr>
              <a:tr h="493731">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 wash (control)</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28575"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20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extLst>
                  <a:ext uri="{0D108BD9-81ED-4DB2-BD59-A6C34878D82A}">
                    <a16:rowId xmlns:a16="http://schemas.microsoft.com/office/drawing/2014/main" val="3667564681"/>
                  </a:ext>
                </a:extLst>
              </a:tr>
              <a:tr h="493731">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Wash for 3 secs</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extLst>
                  <a:ext uri="{0D108BD9-81ED-4DB2-BD59-A6C34878D82A}">
                    <a16:rowId xmlns:a16="http://schemas.microsoft.com/office/drawing/2014/main" val="2449916948"/>
                  </a:ext>
                </a:extLst>
              </a:tr>
              <a:tr h="493731">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Wash for 20 secs</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tcPr>
                </a:tc>
                <a:extLst>
                  <a:ext uri="{0D108BD9-81ED-4DB2-BD59-A6C34878D82A}">
                    <a16:rowId xmlns:a16="http://schemas.microsoft.com/office/drawing/2014/main" val="2620579272"/>
                  </a:ext>
                </a:extLst>
              </a:tr>
              <a:tr h="1201655">
                <a:tc>
                  <a:txBody>
                    <a:bodyPr/>
                    <a:lstStyle/>
                    <a:p>
                      <a:pPr algn="l">
                        <a:lnSpc>
                          <a:spcPct val="107000"/>
                        </a:lnSpc>
                        <a:spcAft>
                          <a:spcPts val="0"/>
                        </a:spcAft>
                      </a:pPr>
                      <a:r>
                        <a:rPr lang="en-GB"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Wash with soap and water for 20 secs</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tc>
                  <a:txBody>
                    <a:bodyPr/>
                    <a:lstStyle/>
                    <a:p>
                      <a:pPr algn="l">
                        <a:lnSpc>
                          <a:spcPct val="107000"/>
                        </a:lnSpc>
                      </a:pPr>
                      <a:endParaRPr lang="en-GB" sz="1100"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B7B5D"/>
                      </a:solidFill>
                      <a:prstDash val="solid"/>
                      <a:round/>
                      <a:headEnd type="none" w="med" len="med"/>
                      <a:tailEnd type="none" w="med" len="med"/>
                    </a:lnL>
                    <a:lnR w="12700" cap="flat" cmpd="sng" algn="ctr">
                      <a:solidFill>
                        <a:srgbClr val="0B7B5D"/>
                      </a:solidFill>
                      <a:prstDash val="solid"/>
                      <a:round/>
                      <a:headEnd type="none" w="med" len="med"/>
                      <a:tailEnd type="none" w="med" len="med"/>
                    </a:lnR>
                    <a:lnT w="12700" cap="flat" cmpd="sng" algn="ctr">
                      <a:solidFill>
                        <a:srgbClr val="0B7B5D"/>
                      </a:solidFill>
                      <a:prstDash val="solid"/>
                      <a:round/>
                      <a:headEnd type="none" w="med" len="med"/>
                      <a:tailEnd type="none" w="med" len="med"/>
                    </a:lnT>
                    <a:lnB w="12700" cap="flat" cmpd="sng" algn="ctr">
                      <a:solidFill>
                        <a:srgbClr val="0B7B5D"/>
                      </a:solidFill>
                      <a:prstDash val="solid"/>
                      <a:round/>
                      <a:headEnd type="none" w="med" len="med"/>
                      <a:tailEnd type="none" w="med" len="med"/>
                    </a:lnB>
                    <a:solidFill>
                      <a:srgbClr val="E7ECEA"/>
                    </a:solidFill>
                  </a:tcPr>
                </a:tc>
                <a:extLst>
                  <a:ext uri="{0D108BD9-81ED-4DB2-BD59-A6C34878D82A}">
                    <a16:rowId xmlns:a16="http://schemas.microsoft.com/office/drawing/2014/main" val="1534325252"/>
                  </a:ext>
                </a:extLst>
              </a:tr>
            </a:tbl>
          </a:graphicData>
        </a:graphic>
      </p:graphicFrame>
      <p:sp>
        <p:nvSpPr>
          <p:cNvPr id="13" name="TextBox 12">
            <a:extLst>
              <a:ext uri="{FF2B5EF4-FFF2-40B4-BE49-F238E27FC236}">
                <a16:creationId xmlns:a16="http://schemas.microsoft.com/office/drawing/2014/main" id="{15A029BC-16F2-48B8-9757-9925CDCF4BF1}"/>
              </a:ext>
            </a:extLst>
          </p:cNvPr>
          <p:cNvSpPr txBox="1"/>
          <p:nvPr/>
        </p:nvSpPr>
        <p:spPr>
          <a:xfrm>
            <a:off x="3658842" y="3794693"/>
            <a:ext cx="3180108" cy="553998"/>
          </a:xfrm>
          <a:prstGeom prst="rect">
            <a:avLst/>
          </a:prstGeom>
          <a:solidFill>
            <a:srgbClr val="12B38F"/>
          </a:solidFill>
          <a:ln>
            <a:solidFill>
              <a:srgbClr val="000000"/>
            </a:solidFill>
          </a:ln>
        </p:spPr>
        <p:txBody>
          <a:bodyPr wrap="square" rtlCol="0">
            <a:spAutoFit/>
          </a:bodyPr>
          <a:lstStyle/>
          <a:p>
            <a:pPr algn="ctr"/>
            <a:r>
              <a:rPr lang="en-GB" sz="3000" b="1" dirty="0"/>
              <a:t>Your Findings</a:t>
            </a:r>
          </a:p>
        </p:txBody>
      </p:sp>
      <p:sp>
        <p:nvSpPr>
          <p:cNvPr id="3" name="Footer Placeholder 2">
            <a:extLst>
              <a:ext uri="{FF2B5EF4-FFF2-40B4-BE49-F238E27FC236}">
                <a16:creationId xmlns:a16="http://schemas.microsoft.com/office/drawing/2014/main" id="{98A97B77-BE4B-43C6-847C-F628A19190C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71877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457200" y="131762"/>
            <a:ext cx="7886700" cy="1325563"/>
          </a:xfrm>
        </p:spPr>
        <p:txBody>
          <a:bodyPr/>
          <a:lstStyle/>
          <a:p>
            <a:pPr algn="ctr"/>
            <a:r>
              <a:rPr lang="en-GB" b="1" dirty="0"/>
              <a:t>Learning Intention</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326005" y="1420812"/>
            <a:ext cx="8637019" cy="4899026"/>
          </a:xfrm>
        </p:spPr>
        <p:txBody>
          <a:bodyPr>
            <a:normAutofit/>
          </a:bodyPr>
          <a:lstStyle/>
          <a:p>
            <a:pPr marL="0" lvl="0" indent="0" algn="just">
              <a:buNone/>
            </a:pPr>
            <a:r>
              <a:rPr lang="en-GB" sz="2500" b="1" dirty="0"/>
              <a:t>All pupils will: </a:t>
            </a:r>
          </a:p>
          <a:p>
            <a:pPr marL="0" lvl="0" indent="0" algn="just">
              <a:buNone/>
            </a:pPr>
            <a:r>
              <a:rPr lang="en-GB" sz="2500" dirty="0"/>
              <a:t>• </a:t>
            </a:r>
            <a:r>
              <a:rPr lang="en-GB" sz="3200" dirty="0">
                <a:effectLst/>
                <a:latin typeface="Arial" panose="020B0604020202020204" pitchFamily="34" charset="0"/>
                <a:ea typeface="Calibri" panose="020F0502020204030204" pitchFamily="34" charset="0"/>
                <a:cs typeface="Times New Roman" panose="02020603050405020304" pitchFamily="18" charset="0"/>
              </a:rPr>
              <a:t>Understand how proper hand hygiene helps prevent the spread of infection, including when, why, and how to wash hands effectively. </a:t>
            </a:r>
            <a:endParaRPr lang="en-GB" sz="32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57F1BA4-F1EF-4892-92A2-C039D958EF75}"/>
              </a:ext>
              <a:ext uri="{C183D7F6-B498-43B3-948B-1728B52AA6E4}">
                <adec:decorative xmlns:adec="http://schemas.microsoft.com/office/drawing/2017/decorative" val="0"/>
              </a:ext>
            </a:extLst>
          </p:cNvPr>
          <p:cNvSpPr txBox="1">
            <a:spLocks noGrp="1"/>
          </p:cNvSpPr>
          <p:nvPr>
            <p:ph type="title" idx="4294967295"/>
          </p:nvPr>
        </p:nvSpPr>
        <p:spPr>
          <a:xfrm>
            <a:off x="638174" y="-722118"/>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Healthy Hands Procedure 2 - Answers </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1" name="Rectangle: Rounded Corners 20">
            <a:extLst>
              <a:ext uri="{FF2B5EF4-FFF2-40B4-BE49-F238E27FC236}">
                <a16:creationId xmlns:a16="http://schemas.microsoft.com/office/drawing/2014/main" id="{4C6469C1-7198-41EA-A9E6-6C2B7C336BF1}"/>
              </a:ext>
              <a:ext uri="{C183D7F6-B498-43B3-948B-1728B52AA6E4}">
                <adec:decorative xmlns:adec="http://schemas.microsoft.com/office/drawing/2017/decorative" val="1"/>
              </a:ext>
            </a:extLst>
          </p:cNvPr>
          <p:cNvSpPr/>
          <p:nvPr/>
        </p:nvSpPr>
        <p:spPr>
          <a:xfrm>
            <a:off x="391767" y="1031362"/>
            <a:ext cx="8360466" cy="512244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019F3FEE-9B13-4E54-8DCD-6C1473BBF225}"/>
              </a:ext>
            </a:extLst>
          </p:cNvPr>
          <p:cNvSpPr txBox="1">
            <a:spLocks/>
          </p:cNvSpPr>
          <p:nvPr/>
        </p:nvSpPr>
        <p:spPr>
          <a:xfrm>
            <a:off x="638174" y="136524"/>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Healthy Hands Procedure - Answers </a:t>
            </a:r>
            <a:br>
              <a:rPr lang="en-GB" sz="3000" b="1"/>
            </a:br>
            <a:endParaRPr lang="en-GB" sz="3000" b="1" dirty="0"/>
          </a:p>
        </p:txBody>
      </p:sp>
      <p:sp>
        <p:nvSpPr>
          <p:cNvPr id="22" name="Rectangle: Rounded Corners 21" descr="On the next page draw where you saw microbes after hand washing and shaking, for your group only.&#10;&#10;The method of hand washing that removed most microbes from the lead person was:&#10;Wash for 3 secs Wash for 20 secs     Wash for 20 secs with soap &amp; water&#10;&#10;The method of hand washing that removed fewest microbes from the lead person was:&#10;&#10;Wash for 3 secs Wash for 20 secs     Wash for 20 secs with soap &amp; water&#10;&#10;The method of hand washing which spread the most microbes along the line was: &#10;Wash for 3 secs Wash for 20 secs     Wash for 20 secs with soap &amp; water&#10;&#10;The method of hand washing which removed the fewest microbes along the line was? &#10;&#10;Draw a graph of how far the microbes spread for all four groups (including control).&#10;">
            <a:extLst>
              <a:ext uri="{FF2B5EF4-FFF2-40B4-BE49-F238E27FC236}">
                <a16:creationId xmlns:a16="http://schemas.microsoft.com/office/drawing/2014/main" id="{57AF3216-3365-47A6-BD00-2CC489A40A8A}"/>
              </a:ext>
            </a:extLst>
          </p:cNvPr>
          <p:cNvSpPr/>
          <p:nvPr/>
        </p:nvSpPr>
        <p:spPr>
          <a:xfrm>
            <a:off x="467346" y="1097894"/>
            <a:ext cx="8209308" cy="4934607"/>
          </a:xfrm>
          <a:prstGeom prst="roundRect">
            <a:avLst>
              <a:gd name="adj" fmla="val 3610"/>
            </a:avLst>
          </a:prstGeom>
          <a:solidFill>
            <a:srgbClr val="99D5C7"/>
          </a:solidFill>
          <a:ln w="12700" cap="flat" cmpd="sng" algn="ctr">
            <a:solidFill>
              <a:srgbClr val="99D5C7"/>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On the next page draw where you saw microbes after hand washing and shaking, for your group only.</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method of hand washing that removed most microbes from the lead person was:</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3 seconds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seconds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seconds with soap &amp; water</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19B38E"/>
                </a:solidFill>
                <a:effectLst/>
                <a:uLnTx/>
                <a:uFillTx/>
                <a:latin typeface="Calibri" panose="020F0502020204030204"/>
                <a:ea typeface="Times New Roman" panose="02020603050405020304" pitchFamily="18" charset="0"/>
                <a:cs typeface="+mn-cs"/>
              </a:rPr>
              <a:t> </a:t>
            </a:r>
            <a:endParaRPr kumimoji="0" lang="en-GB" b="1" i="0" u="none" strike="noStrike" kern="0" cap="none" spc="0" normalizeH="0" baseline="0" noProof="0" dirty="0">
              <a:ln>
                <a:noFill/>
              </a:ln>
              <a:solidFill>
                <a:srgbClr val="19B38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method of hand washing that removed fewest microbes from the lead person was:</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3 secs</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secs with soap &amp; water</a:t>
            </a:r>
            <a:b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br>
            <a:endParaRPr kumimoji="0" lang="en-GB" sz="1800" b="1" i="0" u="none" strike="noStrike" kern="0" cap="none" spc="0" normalizeH="0" baseline="0" noProof="0" dirty="0">
              <a:ln>
                <a:noFill/>
              </a:ln>
              <a:solidFill>
                <a:srgbClr val="19B38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method of hand washing which spread the most microbes along the line was: </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3 secs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secs	    </a:t>
            </a: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Wash for 20 secs with soap &amp; water</a:t>
            </a:r>
          </a:p>
          <a:p>
            <a:pPr marL="571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tab pos="457200" algn="l"/>
              </a:tabLst>
              <a:defRPr/>
            </a:pPr>
            <a:endParaRPr kumimoji="0" lang="en-GB" sz="1400" b="0" i="0" u="none" strike="noStrike" kern="0" cap="none" spc="0" normalizeH="0" baseline="0" noProof="0" dirty="0">
              <a:ln>
                <a:noFill/>
              </a:ln>
              <a:solidFill>
                <a:srgbClr val="19B38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method of hand washing which removed the fewest microbes along the line was? </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Draw a graph of how far the microbes spread for all four groups (including control).</a:t>
            </a:r>
            <a:endParaRPr kumimoji="0" lang="en-GB" sz="14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ED4FFD92-553F-4846-8283-F2FDD23E05E8}"/>
              </a:ext>
            </a:extLst>
          </p:cNvPr>
          <p:cNvSpPr txBox="1"/>
          <p:nvPr/>
        </p:nvSpPr>
        <p:spPr>
          <a:xfrm>
            <a:off x="486396" y="2200275"/>
            <a:ext cx="457200" cy="553998"/>
          </a:xfrm>
          <a:prstGeom prst="rect">
            <a:avLst/>
          </a:prstGeom>
          <a:noFill/>
        </p:spPr>
        <p:txBody>
          <a:bodyPr wrap="square" rtlCol="0">
            <a:spAutoFit/>
          </a:bodyPr>
          <a:lstStyle/>
          <a:p>
            <a:pPr lvl="0" defTabSz="914400">
              <a:tabLst>
                <a:tab pos="457200" algn="l"/>
              </a:tabLst>
              <a:defRPr/>
            </a:pPr>
            <a:r>
              <a:rPr lang="en-GB" sz="3000" b="1" dirty="0">
                <a:cs typeface="Arial" panose="020B0604020202020204" pitchFamily="34" charset="0"/>
                <a:sym typeface="Wingdings" panose="05000000000000000000" pitchFamily="2" charset="2"/>
              </a:rPr>
              <a:t></a:t>
            </a:r>
            <a:endParaRPr lang="en-GB" sz="3000" b="1" kern="0" dirty="0"/>
          </a:p>
        </p:txBody>
      </p:sp>
      <p:sp>
        <p:nvSpPr>
          <p:cNvPr id="24" name="TextBox 23">
            <a:extLst>
              <a:ext uri="{FF2B5EF4-FFF2-40B4-BE49-F238E27FC236}">
                <a16:creationId xmlns:a16="http://schemas.microsoft.com/office/drawing/2014/main" id="{C3741392-3B89-490F-A4C4-1433A59EB4E8}"/>
              </a:ext>
            </a:extLst>
          </p:cNvPr>
          <p:cNvSpPr txBox="1"/>
          <p:nvPr/>
        </p:nvSpPr>
        <p:spPr>
          <a:xfrm>
            <a:off x="495921" y="3128410"/>
            <a:ext cx="457200" cy="553998"/>
          </a:xfrm>
          <a:prstGeom prst="rect">
            <a:avLst/>
          </a:prstGeom>
          <a:noFill/>
        </p:spPr>
        <p:txBody>
          <a:bodyPr wrap="square" rtlCol="0">
            <a:spAutoFit/>
          </a:bodyPr>
          <a:lstStyle/>
          <a:p>
            <a:pPr lvl="0" defTabSz="914400">
              <a:tabLst>
                <a:tab pos="457200" algn="l"/>
              </a:tabLst>
              <a:defRPr/>
            </a:pPr>
            <a:r>
              <a:rPr lang="en-GB" sz="3000" b="1" dirty="0">
                <a:cs typeface="Arial" panose="020B0604020202020204" pitchFamily="34" charset="0"/>
                <a:sym typeface="Wingdings" panose="05000000000000000000" pitchFamily="2" charset="2"/>
              </a:rPr>
              <a:t></a:t>
            </a:r>
            <a:endParaRPr lang="en-GB" sz="3000" b="1" kern="0" dirty="0"/>
          </a:p>
        </p:txBody>
      </p:sp>
      <p:sp>
        <p:nvSpPr>
          <p:cNvPr id="25" name="TextBox 24">
            <a:extLst>
              <a:ext uri="{FF2B5EF4-FFF2-40B4-BE49-F238E27FC236}">
                <a16:creationId xmlns:a16="http://schemas.microsoft.com/office/drawing/2014/main" id="{78431591-3B8D-4855-882E-3D036EDD0609}"/>
              </a:ext>
            </a:extLst>
          </p:cNvPr>
          <p:cNvSpPr txBox="1"/>
          <p:nvPr/>
        </p:nvSpPr>
        <p:spPr>
          <a:xfrm>
            <a:off x="495921" y="4047154"/>
            <a:ext cx="457200" cy="553998"/>
          </a:xfrm>
          <a:prstGeom prst="rect">
            <a:avLst/>
          </a:prstGeom>
          <a:noFill/>
        </p:spPr>
        <p:txBody>
          <a:bodyPr wrap="square" rtlCol="0">
            <a:spAutoFit/>
          </a:bodyPr>
          <a:lstStyle/>
          <a:p>
            <a:pPr lvl="0" defTabSz="914400">
              <a:tabLst>
                <a:tab pos="457200" algn="l"/>
              </a:tabLst>
              <a:defRPr/>
            </a:pPr>
            <a:r>
              <a:rPr lang="en-GB" sz="3000" b="1" dirty="0">
                <a:cs typeface="Arial" panose="020B0604020202020204" pitchFamily="34" charset="0"/>
                <a:sym typeface="Wingdings" panose="05000000000000000000" pitchFamily="2" charset="2"/>
              </a:rPr>
              <a:t></a:t>
            </a:r>
            <a:endParaRPr lang="en-GB" sz="3000" b="1" kern="0" dirty="0"/>
          </a:p>
        </p:txBody>
      </p:sp>
      <p:sp>
        <p:nvSpPr>
          <p:cNvPr id="26" name="TextBox 25">
            <a:extLst>
              <a:ext uri="{FF2B5EF4-FFF2-40B4-BE49-F238E27FC236}">
                <a16:creationId xmlns:a16="http://schemas.microsoft.com/office/drawing/2014/main" id="{A1CA9C39-1EB3-4566-A4BD-3B6C5049014D}"/>
              </a:ext>
            </a:extLst>
          </p:cNvPr>
          <p:cNvSpPr txBox="1"/>
          <p:nvPr/>
        </p:nvSpPr>
        <p:spPr>
          <a:xfrm>
            <a:off x="495921" y="5312814"/>
            <a:ext cx="4838079" cy="400110"/>
          </a:xfrm>
          <a:prstGeom prst="rect">
            <a:avLst/>
          </a:prstGeom>
          <a:noFill/>
        </p:spPr>
        <p:txBody>
          <a:bodyPr wrap="square" rtlCol="0">
            <a:spAutoFit/>
          </a:bodyPr>
          <a:lstStyle/>
          <a:p>
            <a:r>
              <a:rPr lang="en-GB" sz="2000" b="1" dirty="0"/>
              <a:t>Washing hands for 3 seconds</a:t>
            </a:r>
          </a:p>
        </p:txBody>
      </p:sp>
      <p:sp>
        <p:nvSpPr>
          <p:cNvPr id="3" name="Footer Placeholder 2">
            <a:extLst>
              <a:ext uri="{FF2B5EF4-FFF2-40B4-BE49-F238E27FC236}">
                <a16:creationId xmlns:a16="http://schemas.microsoft.com/office/drawing/2014/main" id="{EA82A4D7-136D-4950-958E-EA4004AC5E9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50669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CAA11B-6ADB-4BF9-918F-FF1B78ECF25D}"/>
              </a:ext>
              <a:ext uri="{C183D7F6-B498-43B3-948B-1728B52AA6E4}">
                <adec:decorative xmlns:adec="http://schemas.microsoft.com/office/drawing/2017/decorative" val="0"/>
              </a:ext>
            </a:extLst>
          </p:cNvPr>
          <p:cNvSpPr txBox="1">
            <a:spLocks noGrp="1"/>
          </p:cNvSpPr>
          <p:nvPr>
            <p:ph type="title" idx="4294967295"/>
          </p:nvPr>
        </p:nvSpPr>
        <p:spPr>
          <a:xfrm>
            <a:off x="638174" y="-722119"/>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Healthy Hands Procedure 3 - Answers </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5" name="Rectangle: Rounded Corners 4">
            <a:extLst>
              <a:ext uri="{FF2B5EF4-FFF2-40B4-BE49-F238E27FC236}">
                <a16:creationId xmlns:a16="http://schemas.microsoft.com/office/drawing/2014/main" id="{D337C399-0E8A-497D-8F91-B8334C692E60}"/>
              </a:ext>
              <a:ext uri="{C183D7F6-B498-43B3-948B-1728B52AA6E4}">
                <adec:decorative xmlns:adec="http://schemas.microsoft.com/office/drawing/2017/decorative" val="1"/>
              </a:ext>
            </a:extLst>
          </p:cNvPr>
          <p:cNvSpPr/>
          <p:nvPr/>
        </p:nvSpPr>
        <p:spPr>
          <a:xfrm>
            <a:off x="391767" y="1031362"/>
            <a:ext cx="8360466" cy="5197988"/>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3EF9A61B-5010-417A-AA9B-58E257A3220D}"/>
              </a:ext>
            </a:extLst>
          </p:cNvPr>
          <p:cNvSpPr txBox="1">
            <a:spLocks/>
          </p:cNvSpPr>
          <p:nvPr/>
        </p:nvSpPr>
        <p:spPr>
          <a:xfrm>
            <a:off x="638174" y="136524"/>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Healthy Hands Procedure - Answers </a:t>
            </a:r>
            <a:br>
              <a:rPr lang="en-GB" sz="3000" b="1"/>
            </a:br>
            <a:endParaRPr lang="en-GB" sz="3000" b="1" dirty="0"/>
          </a:p>
        </p:txBody>
      </p:sp>
      <p:sp>
        <p:nvSpPr>
          <p:cNvPr id="6" name="Text Box 322">
            <a:extLst>
              <a:ext uri="{FF2B5EF4-FFF2-40B4-BE49-F238E27FC236}">
                <a16:creationId xmlns:a16="http://schemas.microsoft.com/office/drawing/2014/main" id="{B5CC552F-A66D-44FC-A0D5-8AF92ADC6A5A}"/>
              </a:ext>
            </a:extLst>
          </p:cNvPr>
          <p:cNvSpPr txBox="1"/>
          <p:nvPr/>
        </p:nvSpPr>
        <p:spPr>
          <a:xfrm>
            <a:off x="542925" y="1214755"/>
            <a:ext cx="7286625" cy="44284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2000" b="1"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My conclusions:</a:t>
            </a:r>
          </a:p>
          <a:p>
            <a:pPr>
              <a:spcAft>
                <a:spcPts val="0"/>
              </a:spcAft>
            </a:pPr>
            <a:endParaRPr lang="en-GB" sz="2000" b="1"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What is the best way of getting rid of microbes from our hands?</a:t>
            </a:r>
            <a:endParaRPr lang="en-GB"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What difference does using soap make?</a:t>
            </a:r>
          </a:p>
          <a:p>
            <a:pPr>
              <a:spcAft>
                <a:spcPts val="0"/>
              </a:spcAft>
            </a:pPr>
            <a:endParaRPr lang="en-GB"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When should we wash our hands?</a:t>
            </a:r>
            <a:br>
              <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br>
            <a:endParaRPr lang="en-GB"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6C5377E-11B2-458F-B6CB-D9C6158D3F56}"/>
              </a:ext>
            </a:extLst>
          </p:cNvPr>
          <p:cNvSpPr txBox="1"/>
          <p:nvPr/>
        </p:nvSpPr>
        <p:spPr>
          <a:xfrm>
            <a:off x="542926" y="2151907"/>
            <a:ext cx="8058150" cy="707886"/>
          </a:xfrm>
          <a:prstGeom prst="rect">
            <a:avLst/>
          </a:prstGeom>
          <a:noFill/>
        </p:spPr>
        <p:txBody>
          <a:bodyPr wrap="square" rtlCol="0">
            <a:spAutoFit/>
          </a:bodyPr>
          <a:lstStyle/>
          <a:p>
            <a:pPr algn="just"/>
            <a:r>
              <a:rPr lang="en-GB" sz="2000" b="1" dirty="0"/>
              <a:t>Wash your hands with antimicrobial soap and water for at least 20 seconds, following the six steps for handwashing.</a:t>
            </a:r>
          </a:p>
        </p:txBody>
      </p:sp>
      <p:sp>
        <p:nvSpPr>
          <p:cNvPr id="9" name="TextBox 8">
            <a:extLst>
              <a:ext uri="{FF2B5EF4-FFF2-40B4-BE49-F238E27FC236}">
                <a16:creationId xmlns:a16="http://schemas.microsoft.com/office/drawing/2014/main" id="{A7B21904-F7E3-40D4-B100-6108A411110C}"/>
              </a:ext>
            </a:extLst>
          </p:cNvPr>
          <p:cNvSpPr txBox="1"/>
          <p:nvPr/>
        </p:nvSpPr>
        <p:spPr>
          <a:xfrm>
            <a:off x="542925" y="3239770"/>
            <a:ext cx="8058150" cy="707886"/>
          </a:xfrm>
          <a:prstGeom prst="rect">
            <a:avLst/>
          </a:prstGeom>
          <a:noFill/>
        </p:spPr>
        <p:txBody>
          <a:bodyPr wrap="square" rtlCol="0">
            <a:spAutoFit/>
          </a:bodyPr>
          <a:lstStyle/>
          <a:p>
            <a:pPr algn="just"/>
            <a:r>
              <a:rPr lang="en-GB" sz="2000" b="1" dirty="0"/>
              <a:t>Soap breaks down the oils, which microbes stick to, on our hands.</a:t>
            </a:r>
          </a:p>
          <a:p>
            <a:pPr algn="just"/>
            <a:endParaRPr lang="en-GB" sz="2000" b="1" dirty="0"/>
          </a:p>
        </p:txBody>
      </p:sp>
      <p:sp>
        <p:nvSpPr>
          <p:cNvPr id="10" name="TextBox 9">
            <a:extLst>
              <a:ext uri="{FF2B5EF4-FFF2-40B4-BE49-F238E27FC236}">
                <a16:creationId xmlns:a16="http://schemas.microsoft.com/office/drawing/2014/main" id="{52D76EE5-FA51-4CD8-8EC7-145421FE5A84}"/>
              </a:ext>
            </a:extLst>
          </p:cNvPr>
          <p:cNvSpPr txBox="1"/>
          <p:nvPr/>
        </p:nvSpPr>
        <p:spPr>
          <a:xfrm>
            <a:off x="542924" y="3966944"/>
            <a:ext cx="8058150" cy="1323439"/>
          </a:xfrm>
          <a:prstGeom prst="rect">
            <a:avLst/>
          </a:prstGeom>
          <a:noFill/>
        </p:spPr>
        <p:txBody>
          <a:bodyPr wrap="square" rtlCol="0">
            <a:spAutoFit/>
          </a:bodyPr>
          <a:lstStyle/>
          <a:p>
            <a:pPr algn="just"/>
            <a:r>
              <a:rPr lang="en-GB" sz="1600" b="1" dirty="0"/>
              <a:t>Key moments: </a:t>
            </a:r>
          </a:p>
          <a:p>
            <a:pPr algn="just"/>
            <a:r>
              <a:rPr lang="en-GB" sz="1600" b="1" dirty="0"/>
              <a:t>Before, during and after preparing food; Before eating or handling ready to eat food; After using the toilet or changing a soiled nappy/underwear; After exposure to animals or animal waste; After coughing, sneezing, or blowing your nose; If you are ill or have been around ill people.</a:t>
            </a:r>
          </a:p>
        </p:txBody>
      </p:sp>
      <p:sp>
        <p:nvSpPr>
          <p:cNvPr id="7" name="Rectangle: Rounded Corners 6" descr="Fascinating Fact&#10;90% of germs on the hand are found under the nails!&#10;">
            <a:extLst>
              <a:ext uri="{FF2B5EF4-FFF2-40B4-BE49-F238E27FC236}">
                <a16:creationId xmlns:a16="http://schemas.microsoft.com/office/drawing/2014/main" id="{C7FF03DB-75A3-42C3-8DCB-FD45C4DADD5D}"/>
              </a:ext>
            </a:extLst>
          </p:cNvPr>
          <p:cNvSpPr/>
          <p:nvPr/>
        </p:nvSpPr>
        <p:spPr>
          <a:xfrm>
            <a:off x="542925" y="5278120"/>
            <a:ext cx="8058150" cy="863600"/>
          </a:xfrm>
          <a:prstGeom prst="roundRect">
            <a:avLst>
              <a:gd name="adj" fmla="val 12531"/>
            </a:avLst>
          </a:prstGeom>
          <a:solidFill>
            <a:srgbClr val="99D5C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2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Fascinating Fact</a:t>
            </a:r>
            <a:endParaRPr lang="en-GB" sz="2000" b="1"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GB" sz="2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90% of germs on the hand are found under the nails!</a:t>
            </a:r>
            <a:endParaRPr lang="en-GB" sz="20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2C057E4D-830E-465D-AA98-CF3BA2F2497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59009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AF5832-A52F-494A-B198-60438223F76C}"/>
              </a:ext>
            </a:extLst>
          </p:cNvPr>
          <p:cNvSpPr>
            <a:spLocks noGrp="1"/>
          </p:cNvSpPr>
          <p:nvPr>
            <p:ph type="title"/>
          </p:nvPr>
        </p:nvSpPr>
        <p:spPr>
          <a:xfrm>
            <a:off x="175332" y="349024"/>
            <a:ext cx="3190875" cy="2035174"/>
          </a:xfrm>
        </p:spPr>
        <p:txBody>
          <a:bodyPr>
            <a:normAutofit fontScale="90000"/>
          </a:bodyPr>
          <a:lstStyle/>
          <a:p>
            <a:r>
              <a:rPr lang="en-GB" b="1" dirty="0"/>
              <a:t>Hand Hygiene Fill in the Blanks Worksheet</a:t>
            </a:r>
          </a:p>
        </p:txBody>
      </p:sp>
      <p:sp>
        <p:nvSpPr>
          <p:cNvPr id="29" name="Rectangle: Rounded Corners 28">
            <a:extLst>
              <a:ext uri="{FF2B5EF4-FFF2-40B4-BE49-F238E27FC236}">
                <a16:creationId xmlns:a16="http://schemas.microsoft.com/office/drawing/2014/main" id="{51D8C3E3-10AA-4C23-AEB3-8AFC52BA35C0}"/>
              </a:ext>
              <a:ext uri="{C183D7F6-B498-43B3-948B-1728B52AA6E4}">
                <adec:decorative xmlns:adec="http://schemas.microsoft.com/office/drawing/2017/decorative" val="1"/>
              </a:ext>
            </a:extLst>
          </p:cNvPr>
          <p:cNvSpPr/>
          <p:nvPr/>
        </p:nvSpPr>
        <p:spPr>
          <a:xfrm>
            <a:off x="3774519" y="349021"/>
            <a:ext cx="5194149" cy="617560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9B38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951AC67C-C25C-4257-A00A-C40B8A3860FC}"/>
              </a:ext>
              <a:ext uri="{C183D7F6-B498-43B3-948B-1728B52AA6E4}">
                <adec:decorative xmlns:adec="http://schemas.microsoft.com/office/drawing/2017/decorative" val="1"/>
              </a:ext>
            </a:extLst>
          </p:cNvPr>
          <p:cNvSpPr/>
          <p:nvPr/>
        </p:nvSpPr>
        <p:spPr>
          <a:xfrm>
            <a:off x="8596208" y="188221"/>
            <a:ext cx="481117" cy="393071"/>
          </a:xfrm>
          <a:prstGeom prst="ellipse">
            <a:avLst/>
          </a:prstGeom>
          <a:solidFill>
            <a:srgbClr val="FFFFFF"/>
          </a:solidFill>
          <a:ln w="381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9B38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9CD9DF33-E848-4ED7-9E1B-56171C827F0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2194" y="202176"/>
            <a:ext cx="409145" cy="365160"/>
          </a:xfrm>
          <a:prstGeom prst="rect">
            <a:avLst/>
          </a:prstGeom>
        </p:spPr>
      </p:pic>
      <p:pic>
        <p:nvPicPr>
          <p:cNvPr id="36" name="Picture 35" descr="Bad microbe">
            <a:extLst>
              <a:ext uri="{FF2B5EF4-FFF2-40B4-BE49-F238E27FC236}">
                <a16:creationId xmlns:a16="http://schemas.microsoft.com/office/drawing/2014/main" id="{6CEB9253-4D42-4336-AECD-CCFF878169E4}"/>
              </a:ext>
            </a:extLst>
          </p:cNvPr>
          <p:cNvPicPr>
            <a:picLocks noChangeAspect="1"/>
          </p:cNvPicPr>
          <p:nvPr/>
        </p:nvPicPr>
        <p:blipFill>
          <a:blip r:embed="rId3"/>
          <a:stretch>
            <a:fillRect/>
          </a:stretch>
        </p:blipFill>
        <p:spPr>
          <a:xfrm>
            <a:off x="269304" y="2971555"/>
            <a:ext cx="2095639" cy="2073521"/>
          </a:xfrm>
          <a:prstGeom prst="rect">
            <a:avLst/>
          </a:prstGeom>
        </p:spPr>
      </p:pic>
      <p:sp>
        <p:nvSpPr>
          <p:cNvPr id="35" name="Rectangle: Rounded Corners 34" descr="Key words:&#10;Hand sanitiser, Microbes, Bacteria, 20 seconds, Infection, Antibacterial soap,  Hand washing, Transfer, Visible&#10;">
            <a:extLst>
              <a:ext uri="{FF2B5EF4-FFF2-40B4-BE49-F238E27FC236}">
                <a16:creationId xmlns:a16="http://schemas.microsoft.com/office/drawing/2014/main" id="{189B379B-56A3-4F46-8F06-6D4978E99097}"/>
              </a:ext>
            </a:extLst>
          </p:cNvPr>
          <p:cNvSpPr/>
          <p:nvPr/>
        </p:nvSpPr>
        <p:spPr>
          <a:xfrm>
            <a:off x="142876" y="5057777"/>
            <a:ext cx="3429000" cy="981073"/>
          </a:xfrm>
          <a:prstGeom prst="roundRect">
            <a:avLst>
              <a:gd name="adj" fmla="val 18115"/>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Key words:</a:t>
            </a:r>
            <a:endParaRPr kumimoji="0" lang="en-GB" sz="12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Hand sanitiser, Microbes, Dirt, Infection, Soap, Hand washing,</a:t>
            </a:r>
            <a:endParaRPr kumimoji="0" lang="en-GB" sz="1200" b="0"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Spread, 20 seconds</a:t>
            </a:r>
            <a:endParaRPr kumimoji="0" lang="en-GB" sz="1200" b="0"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3" name="TextBox 1" descr="Our hands are naturally covered with _ _ _ _ _ _ _ _ that live on our bodies and pick up millions more from our environment everyday.&#10;&#10;Microbes can _ _ _ _ _ _ _ _  easily from child to child when we touch each other.&#10;&#10;Although some microbes can be useful, others can be harmful and cause _ _ _ _ _ _ _ _ _.&#10;&#10;_ _ _ _  _ _ _ _ _ _ _ is the most effective way of reducing and preventing the spread of infection.&#10;&#10;Washing our hands with _ _ _ _ _ _ _ _ _ _ _ _ _   _ _ _ _ and water at key moments removes any harmful microbes we pick up on our hands from our surroundings.&#10;&#10;We should wash our hands for _ _  _ _ _ _ _ _ _, which is the length of the happy birthday song twice.&#10;&#10;Washing hands in water alone will only remove _ _ _ _ _ _ _ dirt and grime.&#10;&#10;If soap is unavailable, we should use _ _ _ _  _ _ _ _ _ _ _ _ _ as long as there is no visible dirt/other substance on hands.&#10;">
            <a:extLst>
              <a:ext uri="{FF2B5EF4-FFF2-40B4-BE49-F238E27FC236}">
                <a16:creationId xmlns:a16="http://schemas.microsoft.com/office/drawing/2014/main" id="{DB1FA0DA-BD74-4A19-987C-70D15196D0D7}"/>
              </a:ext>
            </a:extLst>
          </p:cNvPr>
          <p:cNvSpPr txBox="1"/>
          <p:nvPr/>
        </p:nvSpPr>
        <p:spPr>
          <a:xfrm>
            <a:off x="3799074" y="486571"/>
            <a:ext cx="5112443" cy="5693866"/>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Our hands are naturally covered with _ _ _ _ _ _ _ _ that live on our</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bodies and pick up millions more from our environment everyday.</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Microbes can _ _ _ _ _ _ easily from child to child when we touch each other.</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Although some microbes can be useful, others can be harmful and cause _ _ _ _ _ _ _ _ _. </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_ _ _ _ _ _ _ _ _ _ _ is the most effective way of reducing and preventing the spread of infection.</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Washing our hands with _ _ _ _ and water at key moments removes any harmful microbes we pick up on our hands from our surroundings.</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We should wash our hands for _ _ _ _ _ _ _ _ _ , which is the length of the happy birthday song twice.</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Washing hands in water alone will only remove _ _ _ _ and</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grime.</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If soap is unavailable, we should use _ _ _ _ _ _ _ _ _ _ _  as long as there is no visible dirt/other substance on hands.</a:t>
            </a:r>
            <a:endPar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E0946743-5A42-4325-AB5C-72792AF2BA4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33057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C83131-757B-462A-AF4B-BE105B6A6072}"/>
              </a:ext>
            </a:extLst>
          </p:cNvPr>
          <p:cNvSpPr>
            <a:spLocks noGrp="1"/>
          </p:cNvSpPr>
          <p:nvPr>
            <p:ph type="title"/>
          </p:nvPr>
        </p:nvSpPr>
        <p:spPr>
          <a:xfrm>
            <a:off x="175332" y="349024"/>
            <a:ext cx="3406068" cy="2035174"/>
          </a:xfrm>
        </p:spPr>
        <p:txBody>
          <a:bodyPr>
            <a:normAutofit fontScale="90000"/>
          </a:bodyPr>
          <a:lstStyle/>
          <a:p>
            <a:r>
              <a:rPr lang="en-GB" b="1" dirty="0"/>
              <a:t>Hand Hygiene Fill in the Blanks -  Answers</a:t>
            </a:r>
          </a:p>
        </p:txBody>
      </p:sp>
      <p:sp>
        <p:nvSpPr>
          <p:cNvPr id="14" name="Rectangle: Rounded Corners 13">
            <a:extLst>
              <a:ext uri="{FF2B5EF4-FFF2-40B4-BE49-F238E27FC236}">
                <a16:creationId xmlns:a16="http://schemas.microsoft.com/office/drawing/2014/main" id="{0E517A07-E1EA-4EBD-9E07-E5EA5B47ADCB}"/>
              </a:ext>
              <a:ext uri="{C183D7F6-B498-43B3-948B-1728B52AA6E4}">
                <adec:decorative xmlns:adec="http://schemas.microsoft.com/office/drawing/2017/decorative" val="1"/>
              </a:ext>
            </a:extLst>
          </p:cNvPr>
          <p:cNvSpPr/>
          <p:nvPr/>
        </p:nvSpPr>
        <p:spPr>
          <a:xfrm>
            <a:off x="3774519" y="349021"/>
            <a:ext cx="5194149" cy="6175604"/>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9B38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779706D6-39ED-4590-9809-C1D2EAEB5350}"/>
              </a:ext>
              <a:ext uri="{C183D7F6-B498-43B3-948B-1728B52AA6E4}">
                <adec:decorative xmlns:adec="http://schemas.microsoft.com/office/drawing/2017/decorative" val="1"/>
              </a:ext>
            </a:extLst>
          </p:cNvPr>
          <p:cNvSpPr/>
          <p:nvPr/>
        </p:nvSpPr>
        <p:spPr>
          <a:xfrm>
            <a:off x="8596208" y="188221"/>
            <a:ext cx="481117" cy="393071"/>
          </a:xfrm>
          <a:prstGeom prst="ellipse">
            <a:avLst/>
          </a:prstGeom>
          <a:solidFill>
            <a:srgbClr val="FFFFFF"/>
          </a:solidFill>
          <a:ln w="381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9B38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37C75F4-F015-4899-A753-B6EDF75A976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2194" y="202176"/>
            <a:ext cx="409145" cy="365160"/>
          </a:xfrm>
          <a:prstGeom prst="rect">
            <a:avLst/>
          </a:prstGeom>
        </p:spPr>
      </p:pic>
      <p:pic>
        <p:nvPicPr>
          <p:cNvPr id="9" name="Picture 8" descr="Bad microbe">
            <a:extLst>
              <a:ext uri="{FF2B5EF4-FFF2-40B4-BE49-F238E27FC236}">
                <a16:creationId xmlns:a16="http://schemas.microsoft.com/office/drawing/2014/main" id="{8393381C-7F88-4C52-8FE7-9BECA36E85DF}"/>
              </a:ext>
            </a:extLst>
          </p:cNvPr>
          <p:cNvPicPr>
            <a:picLocks noChangeAspect="1"/>
          </p:cNvPicPr>
          <p:nvPr/>
        </p:nvPicPr>
        <p:blipFill>
          <a:blip r:embed="rId3"/>
          <a:stretch>
            <a:fillRect/>
          </a:stretch>
        </p:blipFill>
        <p:spPr>
          <a:xfrm>
            <a:off x="269304" y="2971555"/>
            <a:ext cx="2095639" cy="2073521"/>
          </a:xfrm>
          <a:prstGeom prst="rect">
            <a:avLst/>
          </a:prstGeom>
        </p:spPr>
      </p:pic>
      <p:sp>
        <p:nvSpPr>
          <p:cNvPr id="10" name="Rectangle: Rounded Corners 9" descr="Key words:&#10;Hand sanitiser, Microbes, Bacteria, 20 seconds, Infection, Antibacterial soap,  Hand washing, Transfer, Visible&#10;">
            <a:extLst>
              <a:ext uri="{FF2B5EF4-FFF2-40B4-BE49-F238E27FC236}">
                <a16:creationId xmlns:a16="http://schemas.microsoft.com/office/drawing/2014/main" id="{10FB6A45-03A2-450A-B4A0-57B60F7372AA}"/>
              </a:ext>
            </a:extLst>
          </p:cNvPr>
          <p:cNvSpPr/>
          <p:nvPr/>
        </p:nvSpPr>
        <p:spPr>
          <a:xfrm>
            <a:off x="142876" y="5057777"/>
            <a:ext cx="3429000" cy="981073"/>
          </a:xfrm>
          <a:prstGeom prst="roundRect">
            <a:avLst>
              <a:gd name="adj" fmla="val 18115"/>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Key words:</a:t>
            </a:r>
            <a:endParaRPr kumimoji="0" lang="en-GB" sz="1200" b="1"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Hand sanitiser, Microbes, Dirt, Infection, Soap, Hand washing,</a:t>
            </a:r>
            <a:endParaRPr kumimoji="0" lang="en-GB" sz="1200" b="0"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Spread, 20 seconds</a:t>
            </a:r>
            <a:endParaRPr kumimoji="0" lang="en-GB" sz="1200" b="0" i="0" u="none" strike="noStrike" kern="0" cap="none" spc="0" normalizeH="0" baseline="0" noProof="0" dirty="0">
              <a:ln>
                <a:noFill/>
              </a:ln>
              <a:solidFill>
                <a:srgbClr val="19B38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3" name="TextBox 1" descr="Our hands are naturally covered with _ _ _ _ _ _ _ _ that live on our bodies and pick up millions more from our environment everyday.&#10;&#10;Microbes can _ _ _ _ _ _ _ _  easily from child to child when we touch each other.&#10;&#10;Although some microbes can be useful, others can be harmful and cause _ _ _ _ _ _ _ _ _.&#10;&#10;_ _ _ _  _ _ _ _ _ _ _ is the most effective way of reducing and preventing the spread of infection.&#10;&#10;Washing our hands with _ _ _ _ _ _ _ _ _ _ _ _ _   _ _ _ _ and water at key moments removes any harmful microbes we pick up on our hands from our surroundings.&#10;&#10;We should wash our hands for _ _  _ _ _ _ _ _ _, which is the length of the happy birthday song twice.&#10;&#10;Washing hands in water alone will only remove _ _ _ _ _ _ _ dirt and grime.&#10;&#10;If soap is unavailable, we should use _ _ _ _  _ _ _ _ _ _ _ _ _ as long as there is no visible dirt/other substance on hands.&#10;">
            <a:extLst>
              <a:ext uri="{FF2B5EF4-FFF2-40B4-BE49-F238E27FC236}">
                <a16:creationId xmlns:a16="http://schemas.microsoft.com/office/drawing/2014/main" id="{F85F57E7-F839-420B-BEFD-BBBD80DA5676}"/>
              </a:ext>
            </a:extLst>
          </p:cNvPr>
          <p:cNvSpPr txBox="1"/>
          <p:nvPr/>
        </p:nvSpPr>
        <p:spPr>
          <a:xfrm>
            <a:off x="3818512" y="502446"/>
            <a:ext cx="5112443" cy="597394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Our hands are naturally covered with _ _ _ _ _ _ _ _ that live on our</a:t>
            </a:r>
            <a:r>
              <a:rPr lang="en-GB" sz="1470"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bodies and pick up millions more from our environment everyday.</a:t>
            </a:r>
            <a:endPar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Microbes can _ _ _ _ _ _ easily from child to child when we touch each other.</a:t>
            </a:r>
            <a:endPar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Although some microbes can be useful, others can be harmful and cause _ _ _ _ _ _ _ _ _. </a:t>
            </a:r>
            <a:endPar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_ _ _ _ _ _ _ _ _ _ _ is the most effective way of reducing and preventing the spread of infection.</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lvl="0" algn="just" defTabSz="914400"/>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Washing our hands with _ _ _ _ </a:t>
            </a:r>
            <a:r>
              <a:rPr lang="en-GB" sz="1470" dirty="0">
                <a:solidFill>
                  <a:srgbClr val="000000"/>
                </a:solidFill>
                <a:latin typeface="Arial" panose="020B0604020202020204" pitchFamily="34" charset="0"/>
                <a:ea typeface="Calibri" panose="020F0502020204030204" pitchFamily="34" charset="0"/>
                <a:cs typeface="Arial" panose="020B0604020202020204" pitchFamily="34" charset="0"/>
              </a:rPr>
              <a:t>_ _ _ _ _ _ _ _ _ _ _ _ _ _ _ </a:t>
            </a:r>
          </a:p>
          <a:p>
            <a:pPr lvl="0" algn="just" defTabSz="914400"/>
            <a:r>
              <a:rPr lang="en-GB" sz="1470" dirty="0">
                <a:solidFill>
                  <a:srgbClr val="000000"/>
                </a:solidFill>
                <a:latin typeface="Arial" panose="020B0604020202020204" pitchFamily="34" charset="0"/>
                <a:ea typeface="Calibri" panose="020F0502020204030204" pitchFamily="34" charset="0"/>
                <a:cs typeface="Arial" panose="020B0604020202020204" pitchFamily="34" charset="0"/>
              </a:rPr>
              <a:t>and </a:t>
            </a: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water at key moments removes any harmful microbes we pick up on our hands from our surroundings.</a:t>
            </a:r>
          </a:p>
          <a:p>
            <a:pPr lvl="0" algn="just" defTabSz="914400"/>
            <a:endPar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We should wash our hands for _ _ _ _ _ _ _ _ _ , which is the length of the happy birthday song twice.</a:t>
            </a:r>
            <a:endPar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Washing hands in water alone will only remove _ _ _ _ and</a:t>
            </a:r>
            <a:endPar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grime.</a:t>
            </a:r>
            <a:endPar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7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If soap is unavailable, we should use _ _ _ _ _ _ _ _ _ _ _  as long as there is no visible dirt/other substance on hands</a:t>
            </a:r>
            <a:r>
              <a:rPr kumimoji="0" lang="en-GB" sz="145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GB" sz="145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EB324459-8E9E-4FF0-B88B-B3BD13FE5206}"/>
              </a:ext>
            </a:extLst>
          </p:cNvPr>
          <p:cNvSpPr txBox="1"/>
          <p:nvPr/>
        </p:nvSpPr>
        <p:spPr>
          <a:xfrm>
            <a:off x="7172325" y="429421"/>
            <a:ext cx="144403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microbes</a:t>
            </a:r>
          </a:p>
        </p:txBody>
      </p:sp>
      <p:sp>
        <p:nvSpPr>
          <p:cNvPr id="18" name="TextBox 17">
            <a:extLst>
              <a:ext uri="{FF2B5EF4-FFF2-40B4-BE49-F238E27FC236}">
                <a16:creationId xmlns:a16="http://schemas.microsoft.com/office/drawing/2014/main" id="{FD20C7CF-3E97-4D52-8E32-552A5BDB69FA}"/>
              </a:ext>
            </a:extLst>
          </p:cNvPr>
          <p:cNvSpPr txBox="1"/>
          <p:nvPr/>
        </p:nvSpPr>
        <p:spPr>
          <a:xfrm>
            <a:off x="4987945" y="1295888"/>
            <a:ext cx="144403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transfer</a:t>
            </a:r>
          </a:p>
        </p:txBody>
      </p:sp>
      <p:sp>
        <p:nvSpPr>
          <p:cNvPr id="19" name="TextBox 18">
            <a:extLst>
              <a:ext uri="{FF2B5EF4-FFF2-40B4-BE49-F238E27FC236}">
                <a16:creationId xmlns:a16="http://schemas.microsoft.com/office/drawing/2014/main" id="{3F176B91-E507-4260-8C87-08262F431F47}"/>
              </a:ext>
            </a:extLst>
          </p:cNvPr>
          <p:cNvSpPr txBox="1"/>
          <p:nvPr/>
        </p:nvSpPr>
        <p:spPr>
          <a:xfrm>
            <a:off x="5581677" y="2242904"/>
            <a:ext cx="144403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infection</a:t>
            </a:r>
          </a:p>
        </p:txBody>
      </p:sp>
      <p:sp>
        <p:nvSpPr>
          <p:cNvPr id="20" name="TextBox 19">
            <a:extLst>
              <a:ext uri="{FF2B5EF4-FFF2-40B4-BE49-F238E27FC236}">
                <a16:creationId xmlns:a16="http://schemas.microsoft.com/office/drawing/2014/main" id="{0624F3CD-D8F4-473D-AA0A-EF656B748195}"/>
              </a:ext>
            </a:extLst>
          </p:cNvPr>
          <p:cNvSpPr txBox="1"/>
          <p:nvPr/>
        </p:nvSpPr>
        <p:spPr>
          <a:xfrm>
            <a:off x="3832134" y="2677425"/>
            <a:ext cx="2166050"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Hand washing</a:t>
            </a:r>
          </a:p>
        </p:txBody>
      </p:sp>
      <p:sp>
        <p:nvSpPr>
          <p:cNvPr id="21" name="TextBox 20">
            <a:extLst>
              <a:ext uri="{FF2B5EF4-FFF2-40B4-BE49-F238E27FC236}">
                <a16:creationId xmlns:a16="http://schemas.microsoft.com/office/drawing/2014/main" id="{65F0E144-DD18-4984-8655-391C890FF170}"/>
              </a:ext>
            </a:extLst>
          </p:cNvPr>
          <p:cNvSpPr txBox="1"/>
          <p:nvPr/>
        </p:nvSpPr>
        <p:spPr>
          <a:xfrm>
            <a:off x="7025710" y="3289362"/>
            <a:ext cx="2627064"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soap</a:t>
            </a:r>
          </a:p>
        </p:txBody>
      </p:sp>
      <p:sp>
        <p:nvSpPr>
          <p:cNvPr id="22" name="TextBox 21">
            <a:extLst>
              <a:ext uri="{FF2B5EF4-FFF2-40B4-BE49-F238E27FC236}">
                <a16:creationId xmlns:a16="http://schemas.microsoft.com/office/drawing/2014/main" id="{E772D1D3-1CF7-45D3-B897-7254A58BB2DD}"/>
              </a:ext>
            </a:extLst>
          </p:cNvPr>
          <p:cNvSpPr txBox="1"/>
          <p:nvPr/>
        </p:nvSpPr>
        <p:spPr>
          <a:xfrm>
            <a:off x="6516936" y="4462764"/>
            <a:ext cx="2627064"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20 seconds</a:t>
            </a:r>
          </a:p>
        </p:txBody>
      </p:sp>
      <p:sp>
        <p:nvSpPr>
          <p:cNvPr id="23" name="TextBox 22">
            <a:extLst>
              <a:ext uri="{FF2B5EF4-FFF2-40B4-BE49-F238E27FC236}">
                <a16:creationId xmlns:a16="http://schemas.microsoft.com/office/drawing/2014/main" id="{3649E4B5-AB3C-47B8-A156-807E1813C35E}"/>
              </a:ext>
            </a:extLst>
          </p:cNvPr>
          <p:cNvSpPr txBox="1"/>
          <p:nvPr/>
        </p:nvSpPr>
        <p:spPr>
          <a:xfrm>
            <a:off x="7768666" y="5148375"/>
            <a:ext cx="1784206"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dirt</a:t>
            </a:r>
          </a:p>
        </p:txBody>
      </p:sp>
      <p:sp>
        <p:nvSpPr>
          <p:cNvPr id="24" name="TextBox 23">
            <a:extLst>
              <a:ext uri="{FF2B5EF4-FFF2-40B4-BE49-F238E27FC236}">
                <a16:creationId xmlns:a16="http://schemas.microsoft.com/office/drawing/2014/main" id="{517E6EDC-D880-4343-A09D-CF50EB66C157}"/>
              </a:ext>
            </a:extLst>
          </p:cNvPr>
          <p:cNvSpPr txBox="1"/>
          <p:nvPr/>
        </p:nvSpPr>
        <p:spPr>
          <a:xfrm>
            <a:off x="7006660" y="5796044"/>
            <a:ext cx="2627064"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hand sanitiser</a:t>
            </a:r>
          </a:p>
        </p:txBody>
      </p:sp>
      <p:sp>
        <p:nvSpPr>
          <p:cNvPr id="3" name="Footer Placeholder 2">
            <a:extLst>
              <a:ext uri="{FF2B5EF4-FFF2-40B4-BE49-F238E27FC236}">
                <a16:creationId xmlns:a16="http://schemas.microsoft.com/office/drawing/2014/main" id="{2D07AFEC-0454-4E82-9E9B-58FDE6395F9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8669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DD93D954-9AD9-437D-8B49-D029EBFBFCA9}"/>
              </a:ext>
              <a:ext uri="{C183D7F6-B498-43B3-948B-1728B52AA6E4}">
                <adec:decorative xmlns:adec="http://schemas.microsoft.com/office/drawing/2017/decorative" val="0"/>
              </a:ext>
            </a:extLst>
          </p:cNvPr>
          <p:cNvSpPr txBox="1">
            <a:spLocks noGrp="1"/>
          </p:cNvSpPr>
          <p:nvPr>
            <p:ph type="title" idx="4294967295"/>
          </p:nvPr>
        </p:nvSpPr>
        <p:spPr>
          <a:xfrm>
            <a:off x="638174" y="-638629"/>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1</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16" name="Title 1">
            <a:extLst>
              <a:ext uri="{FF2B5EF4-FFF2-40B4-BE49-F238E27FC236}">
                <a16:creationId xmlns:a16="http://schemas.microsoft.com/office/drawing/2014/main" id="{008E7AD2-3370-4B62-8A38-2809DB9635CD}"/>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Hand Hygiene Quiz</a:t>
            </a:r>
            <a:br>
              <a:rPr lang="en-GB" sz="3000" b="1"/>
            </a:br>
            <a:endParaRPr lang="en-GB" sz="3000" b="1" dirty="0"/>
          </a:p>
        </p:txBody>
      </p:sp>
      <p:sp>
        <p:nvSpPr>
          <p:cNvPr id="27" name="Rectangle: Rounded Corners 26">
            <a:extLst>
              <a:ext uri="{FF2B5EF4-FFF2-40B4-BE49-F238E27FC236}">
                <a16:creationId xmlns:a16="http://schemas.microsoft.com/office/drawing/2014/main" id="{D497AB2E-23D7-44EB-8993-45913A1858FC}"/>
              </a:ext>
              <a:ext uri="{C183D7F6-B498-43B3-948B-1728B52AA6E4}">
                <adec:decorative xmlns:adec="http://schemas.microsoft.com/office/drawing/2017/decorative" val="1"/>
              </a:ext>
            </a:extLst>
          </p:cNvPr>
          <p:cNvSpPr/>
          <p:nvPr/>
        </p:nvSpPr>
        <p:spPr>
          <a:xfrm>
            <a:off x="591502" y="1326615"/>
            <a:ext cx="3885565" cy="4648200"/>
          </a:xfrm>
          <a:prstGeom prst="roundRect">
            <a:avLst>
              <a:gd name="adj" fmla="val 2575"/>
            </a:avLst>
          </a:prstGeom>
          <a:noFill/>
          <a:ln w="76200" cap="sq">
            <a:solidFill>
              <a:srgbClr val="1DB28F"/>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8" name="Rectangle: Rounded Corners 27">
            <a:extLst>
              <a:ext uri="{FF2B5EF4-FFF2-40B4-BE49-F238E27FC236}">
                <a16:creationId xmlns:a16="http://schemas.microsoft.com/office/drawing/2014/main" id="{72CD8164-E048-4EC8-B58E-AA6BD40D1F66}"/>
              </a:ext>
              <a:ext uri="{C183D7F6-B498-43B3-948B-1728B52AA6E4}">
                <adec:decorative xmlns:adec="http://schemas.microsoft.com/office/drawing/2017/decorative" val="1"/>
              </a:ext>
            </a:extLst>
          </p:cNvPr>
          <p:cNvSpPr/>
          <p:nvPr/>
        </p:nvSpPr>
        <p:spPr>
          <a:xfrm>
            <a:off x="4754244" y="1326615"/>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Rectangle: Rounded Corners 11">
            <a:extLst>
              <a:ext uri="{FF2B5EF4-FFF2-40B4-BE49-F238E27FC236}">
                <a16:creationId xmlns:a16="http://schemas.microsoft.com/office/drawing/2014/main" id="{17282254-D3E3-4387-AF96-DA8E251D0291}"/>
              </a:ext>
              <a:ext uri="{C183D7F6-B498-43B3-948B-1728B52AA6E4}">
                <adec:decorative xmlns:adec="http://schemas.microsoft.com/office/drawing/2017/decorative" val="1"/>
              </a:ext>
            </a:extLst>
          </p:cNvPr>
          <p:cNvSpPr/>
          <p:nvPr/>
        </p:nvSpPr>
        <p:spPr>
          <a:xfrm>
            <a:off x="609916" y="1326615"/>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5"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0B612941-D771-43A9-A1E8-8DC75DEE8802}"/>
              </a:ext>
            </a:extLst>
          </p:cNvPr>
          <p:cNvSpPr txBox="1"/>
          <p:nvPr/>
        </p:nvSpPr>
        <p:spPr>
          <a:xfrm>
            <a:off x="697798" y="1573064"/>
            <a:ext cx="4560002"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GB" sz="3000" b="0" i="0" u="none" strike="noStrike" kern="1200" cap="none" spc="0" normalizeH="0" baseline="0" noProof="0" dirty="0">
                <a:ln>
                  <a:noFill/>
                </a:ln>
                <a:solidFill>
                  <a:srgbClr val="000000"/>
                </a:solidFill>
                <a:effectLst/>
                <a:uLnTx/>
                <a:uFillTx/>
                <a:cs typeface="Arial" panose="020B0604020202020204" pitchFamily="34" charset="0"/>
              </a:rPr>
            </a:br>
            <a:endParaRPr kumimoji="0" lang="en-GB" sz="3000" b="0" i="0" u="none" strike="noStrike" kern="0" cap="none" spc="0" normalizeH="0" baseline="0" noProof="0" dirty="0">
              <a:ln>
                <a:noFill/>
              </a:ln>
              <a:solidFill>
                <a:sysClr val="windowText" lastClr="000000"/>
              </a:solidFill>
              <a:effectLst/>
              <a:uLnTx/>
              <a:uFillTx/>
            </a:endParaRPr>
          </a:p>
        </p:txBody>
      </p:sp>
      <p:sp>
        <p:nvSpPr>
          <p:cNvPr id="13" name="Rectangle 12">
            <a:extLst>
              <a:ext uri="{FF2B5EF4-FFF2-40B4-BE49-F238E27FC236}">
                <a16:creationId xmlns:a16="http://schemas.microsoft.com/office/drawing/2014/main" id="{C0B50FC6-F869-4D6C-BFE1-EE22A33B2131}"/>
              </a:ext>
            </a:extLst>
          </p:cNvPr>
          <p:cNvSpPr/>
          <p:nvPr/>
        </p:nvSpPr>
        <p:spPr>
          <a:xfrm>
            <a:off x="686433" y="1542017"/>
            <a:ext cx="3695701" cy="3170099"/>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By touching them</a:t>
            </a:r>
            <a:endParaRPr lang="en-GB" sz="2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By looking at them</a:t>
            </a:r>
            <a:endParaRPr lang="en-GB" sz="2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By speaking to them on the phone</a:t>
            </a:r>
            <a:endParaRPr lang="en-GB"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By sneezing</a:t>
            </a:r>
            <a:endParaRPr lang="en-GB" sz="2000" dirty="0">
              <a:latin typeface="Arial" panose="020B0604020202020204" pitchFamily="34" charset="0"/>
              <a:cs typeface="Arial" panose="020B0604020202020204" pitchFamily="34" charset="0"/>
            </a:endParaRPr>
          </a:p>
        </p:txBody>
      </p:sp>
      <p:sp>
        <p:nvSpPr>
          <p:cNvPr id="26"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0F1447AF-C6FF-406B-AEFB-F7204293D902}"/>
              </a:ext>
            </a:extLst>
          </p:cNvPr>
          <p:cNvSpPr txBox="1"/>
          <p:nvPr/>
        </p:nvSpPr>
        <p:spPr>
          <a:xfrm>
            <a:off x="4849176" y="1573064"/>
            <a:ext cx="3885566" cy="1477328"/>
          </a:xfrm>
          <a:prstGeom prst="rect">
            <a:avLst/>
          </a:prstGeom>
          <a:noFill/>
        </p:spPr>
        <p:txBody>
          <a:bodyPr wrap="square" rtlCol="0">
            <a:spAutoFit/>
          </a:bodyPr>
          <a:lstStyle/>
          <a:p>
            <a:pPr>
              <a:spcAft>
                <a:spcPts val="0"/>
              </a:spcAft>
            </a:pPr>
            <a:br>
              <a:rPr lang="en-GB" sz="3000" kern="1200" dirty="0">
                <a:solidFill>
                  <a:srgbClr val="000000"/>
                </a:solidFill>
                <a:effectLst/>
                <a:cs typeface="Arial" panose="020B0604020202020204" pitchFamily="34" charset="0"/>
              </a:rPr>
            </a:br>
            <a:endParaRPr lang="en-GB" sz="3000" dirty="0">
              <a:effectLst/>
            </a:endParaRPr>
          </a:p>
          <a:p>
            <a:pPr>
              <a:spcAft>
                <a:spcPts val="0"/>
              </a:spcAft>
            </a:pPr>
            <a:endParaRPr lang="en-GB" sz="3000" dirty="0">
              <a:effectLst/>
            </a:endParaRPr>
          </a:p>
        </p:txBody>
      </p:sp>
      <p:sp>
        <p:nvSpPr>
          <p:cNvPr id="14" name="Rectangle 13">
            <a:extLst>
              <a:ext uri="{FF2B5EF4-FFF2-40B4-BE49-F238E27FC236}">
                <a16:creationId xmlns:a16="http://schemas.microsoft.com/office/drawing/2014/main" id="{2D665329-04A3-412E-BDA1-8B147444D9A4}"/>
              </a:ext>
            </a:extLst>
          </p:cNvPr>
          <p:cNvSpPr/>
          <p:nvPr/>
        </p:nvSpPr>
        <p:spPr>
          <a:xfrm>
            <a:off x="4801710" y="1499284"/>
            <a:ext cx="3885565" cy="3908762"/>
          </a:xfrm>
          <a:prstGeom prst="rect">
            <a:avLst/>
          </a:prstGeom>
        </p:spPr>
        <p:txBody>
          <a:bodyPr wrap="square">
            <a:spAutoFit/>
          </a:bodyPr>
          <a:lstStyle/>
          <a:p>
            <a:pPr lvl="0"/>
            <a:r>
              <a:rPr lang="en-GB" sz="2400" b="1" dirty="0">
                <a:solidFill>
                  <a:prstClr val="black"/>
                </a:solidFill>
                <a:latin typeface="Arial" panose="020B0604020202020204" pitchFamily="34" charset="0"/>
                <a:cs typeface="Arial" panose="020B0604020202020204" pitchFamily="34" charset="0"/>
              </a:rPr>
              <a:t>Why should we use soap to wash our hands?</a:t>
            </a:r>
          </a:p>
          <a:p>
            <a:pPr lvl="0"/>
            <a:r>
              <a:rPr lang="en-GB" sz="2000" dirty="0">
                <a:solidFill>
                  <a:prstClr val="black"/>
                </a:solidFill>
                <a:latin typeface="Arial" panose="020B0604020202020204" pitchFamily="34" charset="0"/>
                <a:cs typeface="Arial" panose="020B0604020202020204" pitchFamily="34" charset="0"/>
              </a:rPr>
              <a:t>(2 points)</a:t>
            </a:r>
          </a:p>
          <a:p>
            <a:pPr lvl="0"/>
            <a:endParaRPr lang="en-GB" sz="2000" dirty="0">
              <a:solidFill>
                <a:prstClr val="black"/>
              </a:solidFill>
              <a:latin typeface="Arial" panose="020B0604020202020204" pitchFamily="34" charset="0"/>
              <a:cs typeface="Arial" panose="020B0604020202020204" pitchFamily="34" charset="0"/>
            </a:endParaRPr>
          </a:p>
          <a:p>
            <a:pPr marL="342900" lvl="0" indent="-342900">
              <a:buClr>
                <a:schemeClr val="bg2">
                  <a:lumMod val="10000"/>
                </a:schemeClr>
              </a:buClr>
              <a:buSzPct val="12000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It helps remove invisible microbes too small to be seen by our eyes</a:t>
            </a:r>
          </a:p>
          <a:p>
            <a:pPr marL="285750" lvl="0" indent="-285750">
              <a:buClr>
                <a:schemeClr val="bg2">
                  <a:lumMod val="10000"/>
                </a:schemeClr>
              </a:buClr>
              <a:buSzPct val="12000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It breaks up the oil on our hands which trap microbes</a:t>
            </a:r>
          </a:p>
          <a:p>
            <a:pPr marL="285750" lvl="0" indent="-285750">
              <a:buClr>
                <a:schemeClr val="bg2">
                  <a:lumMod val="10000"/>
                </a:schemeClr>
              </a:buClr>
              <a:buSzPct val="12000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It keeps our hands moist</a:t>
            </a:r>
          </a:p>
          <a:p>
            <a:pPr marL="285750" lvl="0" indent="-285750">
              <a:buClr>
                <a:schemeClr val="bg2">
                  <a:lumMod val="10000"/>
                </a:schemeClr>
              </a:buClr>
              <a:buSzPct val="12000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It doesn’t matter if we use soap or not</a:t>
            </a:r>
          </a:p>
        </p:txBody>
      </p:sp>
      <p:sp>
        <p:nvSpPr>
          <p:cNvPr id="3" name="Footer Placeholder 2">
            <a:extLst>
              <a:ext uri="{FF2B5EF4-FFF2-40B4-BE49-F238E27FC236}">
                <a16:creationId xmlns:a16="http://schemas.microsoft.com/office/drawing/2014/main" id="{CFCCC0B0-F3EC-4867-A144-51514663CAD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07868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B5AD83-8AFF-40CC-B588-76FA03253E27}"/>
              </a:ext>
              <a:ext uri="{C183D7F6-B498-43B3-948B-1728B52AA6E4}">
                <adec:decorative xmlns:adec="http://schemas.microsoft.com/office/drawing/2017/decorative" val="0"/>
              </a:ext>
            </a:extLst>
          </p:cNvPr>
          <p:cNvSpPr txBox="1">
            <a:spLocks noGrp="1"/>
          </p:cNvSpPr>
          <p:nvPr>
            <p:ph type="title" idx="4294967295"/>
          </p:nvPr>
        </p:nvSpPr>
        <p:spPr>
          <a:xfrm>
            <a:off x="638174" y="-694382"/>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2</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1" name="Title 1">
            <a:extLst>
              <a:ext uri="{FF2B5EF4-FFF2-40B4-BE49-F238E27FC236}">
                <a16:creationId xmlns:a16="http://schemas.microsoft.com/office/drawing/2014/main" id="{174A87BD-F536-4FA8-9FDF-CB98CB4129BC}"/>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Hand Hygiene Quiz</a:t>
            </a:r>
            <a:br>
              <a:rPr lang="en-GB" sz="3000" b="1"/>
            </a:br>
            <a:endParaRPr lang="en-GB" sz="3000" b="1" dirty="0"/>
          </a:p>
        </p:txBody>
      </p:sp>
      <p:sp>
        <p:nvSpPr>
          <p:cNvPr id="16" name="Rectangle: Rounded Corners 15">
            <a:extLst>
              <a:ext uri="{FF2B5EF4-FFF2-40B4-BE49-F238E27FC236}">
                <a16:creationId xmlns:a16="http://schemas.microsoft.com/office/drawing/2014/main" id="{ECEDF970-6EF2-4F31-B909-FF78A71927FC}"/>
              </a:ext>
              <a:ext uri="{C183D7F6-B498-43B3-948B-1728B52AA6E4}">
                <adec:decorative xmlns:adec="http://schemas.microsoft.com/office/drawing/2017/decorative" val="1"/>
              </a:ext>
            </a:extLst>
          </p:cNvPr>
          <p:cNvSpPr/>
          <p:nvPr/>
        </p:nvSpPr>
        <p:spPr>
          <a:xfrm>
            <a:off x="504191"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7" name="Rectangle: Rounded Corners 16">
            <a:extLst>
              <a:ext uri="{FF2B5EF4-FFF2-40B4-BE49-F238E27FC236}">
                <a16:creationId xmlns:a16="http://schemas.microsoft.com/office/drawing/2014/main" id="{15A0FD96-384D-4CBA-8414-0A765DE7F12F}"/>
              </a:ext>
              <a:ext uri="{C183D7F6-B498-43B3-948B-1728B52AA6E4}">
                <adec:decorative xmlns:adec="http://schemas.microsoft.com/office/drawing/2017/decorative" val="1"/>
              </a:ext>
            </a:extLst>
          </p:cNvPr>
          <p:cNvSpPr/>
          <p:nvPr/>
        </p:nvSpPr>
        <p:spPr>
          <a:xfrm>
            <a:off x="4666933"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8BA0D4F6-9E3A-4CC0-9D9E-F1EEA57BF2CF}"/>
              </a:ext>
            </a:extLst>
          </p:cNvPr>
          <p:cNvSpPr txBox="1"/>
          <p:nvPr/>
        </p:nvSpPr>
        <p:spPr>
          <a:xfrm>
            <a:off x="610487" y="1591000"/>
            <a:ext cx="4560002"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GB" sz="3000" b="0" i="0" u="none" strike="noStrike" kern="1200" cap="none" spc="0" normalizeH="0" baseline="0" noProof="0" dirty="0">
                <a:ln>
                  <a:noFill/>
                </a:ln>
                <a:solidFill>
                  <a:srgbClr val="000000"/>
                </a:solidFill>
                <a:effectLst/>
                <a:uLnTx/>
                <a:uFillTx/>
                <a:cs typeface="Arial" panose="020B0604020202020204" pitchFamily="34" charset="0"/>
              </a:rPr>
            </a:br>
            <a:endParaRPr kumimoji="0" lang="en-GB" sz="3000" b="0" i="0" u="none" strike="noStrike" kern="0" cap="none" spc="0" normalizeH="0" baseline="0" noProof="0" dirty="0">
              <a:ln>
                <a:noFill/>
              </a:ln>
              <a:solidFill>
                <a:sysClr val="windowText" lastClr="000000"/>
              </a:solidFill>
              <a:effectLst/>
              <a:uLnTx/>
              <a:uFillTx/>
            </a:endParaRPr>
          </a:p>
        </p:txBody>
      </p:sp>
      <p:sp>
        <p:nvSpPr>
          <p:cNvPr id="18" name="Rectangle 17">
            <a:extLst>
              <a:ext uri="{FF2B5EF4-FFF2-40B4-BE49-F238E27FC236}">
                <a16:creationId xmlns:a16="http://schemas.microsoft.com/office/drawing/2014/main" id="{770DF105-B095-445B-8D89-0ABCDCD75FC6}"/>
              </a:ext>
            </a:extLst>
          </p:cNvPr>
          <p:cNvSpPr/>
          <p:nvPr/>
        </p:nvSpPr>
        <p:spPr>
          <a:xfrm>
            <a:off x="652329" y="1408667"/>
            <a:ext cx="3729805" cy="3724096"/>
          </a:xfrm>
          <a:prstGeom prst="rect">
            <a:avLst/>
          </a:prstGeom>
        </p:spPr>
        <p:txBody>
          <a:bodyPr wrap="square">
            <a:spAutoFit/>
          </a:bodyPr>
          <a:lstStyle/>
          <a:p>
            <a:pPr lvl="0"/>
            <a:r>
              <a:rPr lang="en-GB" sz="2800" b="1" dirty="0">
                <a:solidFill>
                  <a:prstClr val="black"/>
                </a:solidFill>
                <a:latin typeface="Arial" panose="020B0604020202020204" pitchFamily="34" charset="0"/>
                <a:cs typeface="Arial" panose="020B0604020202020204" pitchFamily="34" charset="0"/>
              </a:rPr>
              <a:t>Which is NOT one of the 6 steps of hand washing? </a:t>
            </a:r>
          </a:p>
          <a:p>
            <a:pPr lvl="0"/>
            <a:r>
              <a:rPr lang="en-GB" sz="2800" dirty="0">
                <a:solidFill>
                  <a:prstClr val="black"/>
                </a:solidFill>
                <a:latin typeface="Arial" panose="020B0604020202020204" pitchFamily="34" charset="0"/>
                <a:cs typeface="Arial" panose="020B0604020202020204" pitchFamily="34" charset="0"/>
              </a:rPr>
              <a:t>(1 point)</a:t>
            </a:r>
          </a:p>
          <a:p>
            <a:pPr lvl="0"/>
            <a:endParaRPr lang="en-GB" sz="28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Palm to palm</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The thumbs</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Arms</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In between fingers</a:t>
            </a:r>
          </a:p>
        </p:txBody>
      </p:sp>
      <p:sp>
        <p:nvSpPr>
          <p:cNvPr id="15"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8B925BE6-6088-4121-9F0A-CBB0681AD777}"/>
              </a:ext>
            </a:extLst>
          </p:cNvPr>
          <p:cNvSpPr txBox="1"/>
          <p:nvPr/>
        </p:nvSpPr>
        <p:spPr>
          <a:xfrm>
            <a:off x="4761865" y="1591000"/>
            <a:ext cx="3885566" cy="1477328"/>
          </a:xfrm>
          <a:prstGeom prst="rect">
            <a:avLst/>
          </a:prstGeom>
          <a:noFill/>
        </p:spPr>
        <p:txBody>
          <a:bodyPr wrap="square" rtlCol="0">
            <a:spAutoFit/>
          </a:bodyPr>
          <a:lstStyle/>
          <a:p>
            <a:pPr>
              <a:spcAft>
                <a:spcPts val="0"/>
              </a:spcAft>
            </a:pPr>
            <a:br>
              <a:rPr lang="en-GB" sz="3000" kern="1200" dirty="0">
                <a:solidFill>
                  <a:srgbClr val="000000"/>
                </a:solidFill>
                <a:effectLst/>
                <a:cs typeface="Arial" panose="020B0604020202020204" pitchFamily="34" charset="0"/>
              </a:rPr>
            </a:br>
            <a:endParaRPr lang="en-GB" sz="3000" dirty="0">
              <a:effectLst/>
            </a:endParaRPr>
          </a:p>
          <a:p>
            <a:pPr>
              <a:spcAft>
                <a:spcPts val="0"/>
              </a:spcAft>
            </a:pPr>
            <a:endParaRPr lang="en-GB" sz="3000" dirty="0">
              <a:effectLst/>
            </a:endParaRPr>
          </a:p>
        </p:txBody>
      </p:sp>
      <p:sp>
        <p:nvSpPr>
          <p:cNvPr id="19" name="Rectangle 18">
            <a:extLst>
              <a:ext uri="{FF2B5EF4-FFF2-40B4-BE49-F238E27FC236}">
                <a16:creationId xmlns:a16="http://schemas.microsoft.com/office/drawing/2014/main" id="{D28C7470-1AF0-4CBE-8C8E-9274DA15E7DB}"/>
              </a:ext>
            </a:extLst>
          </p:cNvPr>
          <p:cNvSpPr/>
          <p:nvPr/>
        </p:nvSpPr>
        <p:spPr>
          <a:xfrm>
            <a:off x="4732403" y="1410899"/>
            <a:ext cx="3783581" cy="4154984"/>
          </a:xfrm>
          <a:prstGeom prst="rect">
            <a:avLst/>
          </a:prstGeom>
        </p:spPr>
        <p:txBody>
          <a:bodyPr wrap="square">
            <a:spAutoFit/>
          </a:bodyPr>
          <a:lstStyle/>
          <a:p>
            <a:pPr lvl="0"/>
            <a:r>
              <a:rPr lang="en-GB" sz="2800" b="1" dirty="0">
                <a:solidFill>
                  <a:prstClr val="black"/>
                </a:solidFill>
                <a:latin typeface="Arial" panose="020B0604020202020204" pitchFamily="34" charset="0"/>
                <a:cs typeface="Arial" panose="020B0604020202020204" pitchFamily="34" charset="0"/>
              </a:rPr>
              <a:t>Who might be at risk as a result of you not washing your hands properly?</a:t>
            </a:r>
          </a:p>
          <a:p>
            <a:pPr lvl="0"/>
            <a:r>
              <a:rPr lang="en-GB" sz="2800" dirty="0">
                <a:solidFill>
                  <a:prstClr val="black"/>
                </a:solidFill>
                <a:latin typeface="Arial" panose="020B0604020202020204" pitchFamily="34" charset="0"/>
                <a:cs typeface="Arial" panose="020B0604020202020204" pitchFamily="34" charset="0"/>
              </a:rPr>
              <a:t>(1 point)</a:t>
            </a:r>
          </a:p>
          <a:p>
            <a:pPr marL="457200" lvl="0" indent="-457200">
              <a:buFont typeface="Wingdings" panose="05000000000000000000" pitchFamily="2" charset="2"/>
              <a:buChar char="q"/>
            </a:pPr>
            <a:endParaRPr lang="en-GB" sz="2800" dirty="0">
              <a:solidFill>
                <a:prstClr val="black"/>
              </a:solidFill>
              <a:latin typeface="Arial" panose="020B0604020202020204" pitchFamily="34" charset="0"/>
              <a:cs typeface="Arial" panose="020B0604020202020204" pitchFamily="34" charset="0"/>
            </a:endParaRPr>
          </a:p>
          <a:p>
            <a:pPr marL="457200" lvl="0" indent="-45720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You</a:t>
            </a:r>
          </a:p>
          <a:p>
            <a:pPr marL="457200" lvl="0" indent="-45720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Your family</a:t>
            </a:r>
          </a:p>
          <a:p>
            <a:pPr marL="457200" lvl="0" indent="-45720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Your friends</a:t>
            </a:r>
          </a:p>
          <a:p>
            <a:pPr marL="457200" lvl="0" indent="-45720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All of the above</a:t>
            </a:r>
          </a:p>
        </p:txBody>
      </p:sp>
      <p:sp>
        <p:nvSpPr>
          <p:cNvPr id="3" name="Footer Placeholder 2">
            <a:extLst>
              <a:ext uri="{FF2B5EF4-FFF2-40B4-BE49-F238E27FC236}">
                <a16:creationId xmlns:a16="http://schemas.microsoft.com/office/drawing/2014/main" id="{60619AC6-B9FB-4C19-B26F-ABE094BF5E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46556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8FB31D-F712-4BEB-8E36-187C5E45CCCF}"/>
              </a:ext>
              <a:ext uri="{C183D7F6-B498-43B3-948B-1728B52AA6E4}">
                <adec:decorative xmlns:adec="http://schemas.microsoft.com/office/drawing/2017/decorative" val="0"/>
              </a:ext>
            </a:extLst>
          </p:cNvPr>
          <p:cNvSpPr txBox="1">
            <a:spLocks noGrp="1"/>
          </p:cNvSpPr>
          <p:nvPr>
            <p:ph type="title" idx="4294967295"/>
          </p:nvPr>
        </p:nvSpPr>
        <p:spPr>
          <a:xfrm>
            <a:off x="638174" y="-738992"/>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3</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19" name="Title 1">
            <a:extLst>
              <a:ext uri="{FF2B5EF4-FFF2-40B4-BE49-F238E27FC236}">
                <a16:creationId xmlns:a16="http://schemas.microsoft.com/office/drawing/2014/main" id="{CB4810BE-5FC9-4EE2-A327-F992C284470B}"/>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Hand Hygiene Quiz</a:t>
            </a:r>
            <a:br>
              <a:rPr lang="en-GB" sz="3000" b="1"/>
            </a:br>
            <a:endParaRPr lang="en-GB" sz="3000" b="1" dirty="0"/>
          </a:p>
        </p:txBody>
      </p:sp>
      <p:sp>
        <p:nvSpPr>
          <p:cNvPr id="14" name="Rectangle: Rounded Corners 13">
            <a:extLst>
              <a:ext uri="{FF2B5EF4-FFF2-40B4-BE49-F238E27FC236}">
                <a16:creationId xmlns:a16="http://schemas.microsoft.com/office/drawing/2014/main" id="{D420BD56-92E5-4CB2-9D58-7795DDA13205}"/>
              </a:ext>
              <a:ext uri="{C183D7F6-B498-43B3-948B-1728B52AA6E4}">
                <adec:decorative xmlns:adec="http://schemas.microsoft.com/office/drawing/2017/decorative" val="1"/>
              </a:ext>
            </a:extLst>
          </p:cNvPr>
          <p:cNvSpPr/>
          <p:nvPr/>
        </p:nvSpPr>
        <p:spPr>
          <a:xfrm>
            <a:off x="504191" y="1373126"/>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5" name="Rectangle: Rounded Corners 14">
            <a:extLst>
              <a:ext uri="{FF2B5EF4-FFF2-40B4-BE49-F238E27FC236}">
                <a16:creationId xmlns:a16="http://schemas.microsoft.com/office/drawing/2014/main" id="{26588F08-48D6-4478-B09A-BD66AA9D2196}"/>
              </a:ext>
              <a:ext uri="{C183D7F6-B498-43B3-948B-1728B52AA6E4}">
                <adec:decorative xmlns:adec="http://schemas.microsoft.com/office/drawing/2017/decorative" val="1"/>
              </a:ext>
            </a:extLst>
          </p:cNvPr>
          <p:cNvSpPr/>
          <p:nvPr/>
        </p:nvSpPr>
        <p:spPr>
          <a:xfrm>
            <a:off x="4666933" y="1373126"/>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9BDF2806-0891-4ED5-A76A-03B3731B4D91}"/>
              </a:ext>
            </a:extLst>
          </p:cNvPr>
          <p:cNvSpPr txBox="1"/>
          <p:nvPr/>
        </p:nvSpPr>
        <p:spPr>
          <a:xfrm>
            <a:off x="610487" y="1619575"/>
            <a:ext cx="4560002"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GB" sz="3000" b="0" i="0" u="none" strike="noStrike" kern="1200" cap="none" spc="0" normalizeH="0" baseline="0" noProof="0" dirty="0">
                <a:ln>
                  <a:noFill/>
                </a:ln>
                <a:solidFill>
                  <a:srgbClr val="000000"/>
                </a:solidFill>
                <a:effectLst/>
                <a:uLnTx/>
                <a:uFillTx/>
                <a:cs typeface="Arial" panose="020B0604020202020204" pitchFamily="34" charset="0"/>
              </a:rPr>
            </a:br>
            <a:endParaRPr kumimoji="0" lang="en-GB" sz="3000" b="0" i="0" u="none" strike="noStrike" kern="0" cap="none" spc="0" normalizeH="0" baseline="0" noProof="0" dirty="0">
              <a:ln>
                <a:noFill/>
              </a:ln>
              <a:solidFill>
                <a:sysClr val="windowText" lastClr="000000"/>
              </a:solidFill>
              <a:effectLst/>
              <a:uLnTx/>
              <a:uFillTx/>
            </a:endParaRPr>
          </a:p>
        </p:txBody>
      </p:sp>
      <p:sp>
        <p:nvSpPr>
          <p:cNvPr id="16" name="Rectangle 15">
            <a:extLst>
              <a:ext uri="{FF2B5EF4-FFF2-40B4-BE49-F238E27FC236}">
                <a16:creationId xmlns:a16="http://schemas.microsoft.com/office/drawing/2014/main" id="{91AA125D-6BA3-4183-94AE-4B65543A2D6C}"/>
              </a:ext>
            </a:extLst>
          </p:cNvPr>
          <p:cNvSpPr/>
          <p:nvPr/>
        </p:nvSpPr>
        <p:spPr>
          <a:xfrm>
            <a:off x="544036" y="1445652"/>
            <a:ext cx="3729805" cy="4278094"/>
          </a:xfrm>
          <a:prstGeom prst="rect">
            <a:avLst/>
          </a:prstGeom>
        </p:spPr>
        <p:txBody>
          <a:bodyPr wrap="square">
            <a:spAutoFit/>
          </a:bodyPr>
          <a:lstStyle/>
          <a:p>
            <a:pPr lvl="0"/>
            <a:r>
              <a:rPr lang="en-GB" sz="2600" b="1" dirty="0">
                <a:solidFill>
                  <a:prstClr val="black"/>
                </a:solidFill>
                <a:latin typeface="Arial" panose="020B0604020202020204" pitchFamily="34" charset="0"/>
                <a:cs typeface="Arial" panose="020B0604020202020204" pitchFamily="34" charset="0"/>
              </a:rPr>
              <a:t>When should we wash our hands?</a:t>
            </a:r>
          </a:p>
          <a:p>
            <a:pPr lvl="0"/>
            <a:r>
              <a:rPr lang="en-GB" sz="2600" dirty="0">
                <a:solidFill>
                  <a:prstClr val="black"/>
                </a:solidFill>
                <a:latin typeface="Arial" panose="020B0604020202020204" pitchFamily="34" charset="0"/>
                <a:cs typeface="Arial" panose="020B0604020202020204" pitchFamily="34" charset="0"/>
              </a:rPr>
              <a:t>(3 points)</a:t>
            </a:r>
          </a:p>
          <a:p>
            <a:pPr lvl="0"/>
            <a:endParaRPr lang="en-GB" sz="26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After stroking a pet</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After sneezing or coughing</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After watching TV</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After using the bathroom or changing a soiled nappy</a:t>
            </a:r>
          </a:p>
        </p:txBody>
      </p:sp>
      <p:sp>
        <p:nvSpPr>
          <p:cNvPr id="13"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080D204F-7FE2-4B69-8957-283F018A27B8}"/>
              </a:ext>
            </a:extLst>
          </p:cNvPr>
          <p:cNvSpPr txBox="1"/>
          <p:nvPr/>
        </p:nvSpPr>
        <p:spPr>
          <a:xfrm>
            <a:off x="4761865" y="1619575"/>
            <a:ext cx="3885566" cy="1477328"/>
          </a:xfrm>
          <a:prstGeom prst="rect">
            <a:avLst/>
          </a:prstGeom>
          <a:noFill/>
        </p:spPr>
        <p:txBody>
          <a:bodyPr wrap="square" rtlCol="0">
            <a:spAutoFit/>
          </a:bodyPr>
          <a:lstStyle/>
          <a:p>
            <a:pPr>
              <a:spcAft>
                <a:spcPts val="0"/>
              </a:spcAft>
            </a:pPr>
            <a:br>
              <a:rPr lang="en-GB" sz="3000" kern="1200" dirty="0">
                <a:solidFill>
                  <a:srgbClr val="000000"/>
                </a:solidFill>
                <a:effectLst/>
                <a:cs typeface="Arial" panose="020B0604020202020204" pitchFamily="34" charset="0"/>
              </a:rPr>
            </a:br>
            <a:endParaRPr lang="en-GB" sz="3000" dirty="0">
              <a:effectLst/>
            </a:endParaRPr>
          </a:p>
          <a:p>
            <a:pPr>
              <a:spcAft>
                <a:spcPts val="0"/>
              </a:spcAft>
            </a:pPr>
            <a:endParaRPr lang="en-GB" sz="3000" dirty="0">
              <a:effectLst/>
            </a:endParaRPr>
          </a:p>
        </p:txBody>
      </p:sp>
      <p:sp>
        <p:nvSpPr>
          <p:cNvPr id="17" name="Rectangle 16">
            <a:extLst>
              <a:ext uri="{FF2B5EF4-FFF2-40B4-BE49-F238E27FC236}">
                <a16:creationId xmlns:a16="http://schemas.microsoft.com/office/drawing/2014/main" id="{7D295B8C-020A-42A0-8D03-4556D4E818F4}"/>
              </a:ext>
            </a:extLst>
          </p:cNvPr>
          <p:cNvSpPr/>
          <p:nvPr/>
        </p:nvSpPr>
        <p:spPr>
          <a:xfrm>
            <a:off x="4732403" y="1058070"/>
            <a:ext cx="3820095" cy="4924425"/>
          </a:xfrm>
          <a:prstGeom prst="rect">
            <a:avLst/>
          </a:prstGeom>
        </p:spPr>
        <p:txBody>
          <a:bodyPr wrap="square">
            <a:spAutoFit/>
          </a:bodyPr>
          <a:lstStyle/>
          <a:p>
            <a:pPr marL="285750" lvl="0" indent="-285750">
              <a:buClr>
                <a:srgbClr val="1DB28F"/>
              </a:buClr>
              <a:buSzPct val="120000"/>
              <a:buFont typeface="Wingdings" panose="05000000000000000000" pitchFamily="2" charset="2"/>
              <a:buChar char="q"/>
            </a:pPr>
            <a:endParaRPr lang="en-GB" sz="2600" dirty="0">
              <a:solidFill>
                <a:prstClr val="black"/>
              </a:solidFill>
              <a:latin typeface="Arial" panose="020B0604020202020204" pitchFamily="34" charset="0"/>
              <a:cs typeface="Arial" panose="020B0604020202020204" pitchFamily="34" charset="0"/>
            </a:endParaRPr>
          </a:p>
          <a:p>
            <a:pPr lvl="0"/>
            <a:r>
              <a:rPr lang="en-GB" sz="2400" b="1" dirty="0">
                <a:solidFill>
                  <a:prstClr val="black"/>
                </a:solidFill>
                <a:latin typeface="Arial" panose="020B0604020202020204" pitchFamily="34" charset="0"/>
                <a:cs typeface="Arial" panose="020B0604020202020204" pitchFamily="34" charset="0"/>
              </a:rPr>
              <a:t>How can you stop harmful microbes from spreading? </a:t>
            </a:r>
          </a:p>
          <a:p>
            <a:pPr lvl="0"/>
            <a:r>
              <a:rPr lang="en-GB" sz="2400" dirty="0">
                <a:solidFill>
                  <a:prstClr val="black"/>
                </a:solidFill>
                <a:latin typeface="Arial" panose="020B0604020202020204" pitchFamily="34" charset="0"/>
                <a:cs typeface="Arial" panose="020B0604020202020204" pitchFamily="34" charset="0"/>
              </a:rPr>
              <a:t>(2 points)</a:t>
            </a:r>
          </a:p>
          <a:p>
            <a:pPr lvl="0"/>
            <a:endParaRPr lang="en-GB" sz="24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Do nothing</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Wash hands in water</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Use hand sanitiser if soap and water are not available</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Wash your hands with running water and soap</a:t>
            </a:r>
          </a:p>
        </p:txBody>
      </p:sp>
      <p:sp>
        <p:nvSpPr>
          <p:cNvPr id="3" name="Footer Placeholder 2">
            <a:extLst>
              <a:ext uri="{FF2B5EF4-FFF2-40B4-BE49-F238E27FC236}">
                <a16:creationId xmlns:a16="http://schemas.microsoft.com/office/drawing/2014/main" id="{F0E0B79B-311B-4D15-A1AE-B288DAD54B07}"/>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816043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09A08F-D7CA-43C5-A888-5765F2BA1F5D}"/>
              </a:ext>
              <a:ext uri="{C183D7F6-B498-43B3-948B-1728B52AA6E4}">
                <adec:decorative xmlns:adec="http://schemas.microsoft.com/office/drawing/2017/decorative" val="0"/>
              </a:ext>
            </a:extLst>
          </p:cNvPr>
          <p:cNvSpPr txBox="1">
            <a:spLocks noGrp="1"/>
          </p:cNvSpPr>
          <p:nvPr>
            <p:ph type="title" idx="4294967295"/>
          </p:nvPr>
        </p:nvSpPr>
        <p:spPr>
          <a:xfrm>
            <a:off x="638174" y="-67208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4</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2" name="Title 1">
            <a:extLst>
              <a:ext uri="{FF2B5EF4-FFF2-40B4-BE49-F238E27FC236}">
                <a16:creationId xmlns:a16="http://schemas.microsoft.com/office/drawing/2014/main" id="{991D8050-3DCE-447A-9B15-F8340DD54529}"/>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Hand Hygiene Quiz</a:t>
            </a:r>
            <a:br>
              <a:rPr lang="en-GB" sz="3000" b="1"/>
            </a:br>
            <a:endParaRPr lang="en-GB" sz="3000" b="1" dirty="0"/>
          </a:p>
        </p:txBody>
      </p:sp>
      <p:sp>
        <p:nvSpPr>
          <p:cNvPr id="17" name="Rectangle: Rounded Corners 16">
            <a:extLst>
              <a:ext uri="{FF2B5EF4-FFF2-40B4-BE49-F238E27FC236}">
                <a16:creationId xmlns:a16="http://schemas.microsoft.com/office/drawing/2014/main" id="{B9F0C875-A25E-49DD-B360-70D91B4ABC8C}"/>
              </a:ext>
              <a:ext uri="{C183D7F6-B498-43B3-948B-1728B52AA6E4}">
                <adec:decorative xmlns:adec="http://schemas.microsoft.com/office/drawing/2017/decorative" val="1"/>
              </a:ext>
            </a:extLst>
          </p:cNvPr>
          <p:cNvSpPr/>
          <p:nvPr/>
        </p:nvSpPr>
        <p:spPr>
          <a:xfrm>
            <a:off x="504191"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8" name="Rectangle: Rounded Corners 17">
            <a:extLst>
              <a:ext uri="{FF2B5EF4-FFF2-40B4-BE49-F238E27FC236}">
                <a16:creationId xmlns:a16="http://schemas.microsoft.com/office/drawing/2014/main" id="{C843AE52-57C0-409E-B69C-AED1A6240946}"/>
              </a:ext>
              <a:ext uri="{C183D7F6-B498-43B3-948B-1728B52AA6E4}">
                <adec:decorative xmlns:adec="http://schemas.microsoft.com/office/drawing/2017/decorative" val="1"/>
              </a:ext>
            </a:extLst>
          </p:cNvPr>
          <p:cNvSpPr/>
          <p:nvPr/>
        </p:nvSpPr>
        <p:spPr>
          <a:xfrm>
            <a:off x="4666933"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5"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11B4311D-375D-46F1-9B76-F6381343391B}"/>
              </a:ext>
            </a:extLst>
          </p:cNvPr>
          <p:cNvSpPr txBox="1"/>
          <p:nvPr/>
        </p:nvSpPr>
        <p:spPr>
          <a:xfrm>
            <a:off x="610487" y="1591000"/>
            <a:ext cx="4560002"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GB" sz="3000" b="0" i="0" u="none" strike="noStrike" kern="1200" cap="none" spc="0" normalizeH="0" baseline="0" noProof="0" dirty="0">
                <a:ln>
                  <a:noFill/>
                </a:ln>
                <a:solidFill>
                  <a:srgbClr val="000000"/>
                </a:solidFill>
                <a:effectLst/>
                <a:uLnTx/>
                <a:uFillTx/>
                <a:cs typeface="Arial" panose="020B0604020202020204" pitchFamily="34" charset="0"/>
              </a:rPr>
            </a:br>
            <a:endParaRPr kumimoji="0" lang="en-GB" sz="3000" b="0" i="0" u="none" strike="noStrike" kern="0" cap="none" spc="0" normalizeH="0" baseline="0" noProof="0" dirty="0">
              <a:ln>
                <a:noFill/>
              </a:ln>
              <a:solidFill>
                <a:sysClr val="windowText" lastClr="000000"/>
              </a:solidFill>
              <a:effectLst/>
              <a:uLnTx/>
              <a:uFillTx/>
            </a:endParaRPr>
          </a:p>
        </p:txBody>
      </p:sp>
      <p:sp>
        <p:nvSpPr>
          <p:cNvPr id="19" name="Rectangle 18">
            <a:extLst>
              <a:ext uri="{FF2B5EF4-FFF2-40B4-BE49-F238E27FC236}">
                <a16:creationId xmlns:a16="http://schemas.microsoft.com/office/drawing/2014/main" id="{F1DFE848-57B7-4510-8559-8484AD140228}"/>
              </a:ext>
            </a:extLst>
          </p:cNvPr>
          <p:cNvSpPr/>
          <p:nvPr/>
        </p:nvSpPr>
        <p:spPr>
          <a:xfrm>
            <a:off x="544036" y="990665"/>
            <a:ext cx="3750787" cy="4678204"/>
          </a:xfrm>
          <a:prstGeom prst="rect">
            <a:avLst/>
          </a:prstGeom>
        </p:spPr>
        <p:txBody>
          <a:bodyPr wrap="square">
            <a:spAutoFit/>
          </a:bodyPr>
          <a:lstStyle/>
          <a:p>
            <a:pPr lvl="0"/>
            <a:endParaRPr lang="en-GB" sz="2600" dirty="0">
              <a:solidFill>
                <a:prstClr val="black"/>
              </a:solidFill>
              <a:latin typeface="Arial" panose="020B0604020202020204" pitchFamily="34" charset="0"/>
              <a:cs typeface="Arial" panose="020B0604020202020204" pitchFamily="34" charset="0"/>
            </a:endParaRPr>
          </a:p>
          <a:p>
            <a:pPr lvl="0"/>
            <a:r>
              <a:rPr lang="en-GB" sz="2600" b="1" dirty="0">
                <a:solidFill>
                  <a:prstClr val="black"/>
                </a:solidFill>
                <a:latin typeface="Arial" panose="020B0604020202020204" pitchFamily="34" charset="0"/>
                <a:cs typeface="Arial" panose="020B0604020202020204" pitchFamily="34" charset="0"/>
              </a:rPr>
              <a:t>After we sneeze into our tissue, we should: </a:t>
            </a:r>
          </a:p>
          <a:p>
            <a:pPr lvl="0"/>
            <a:r>
              <a:rPr lang="en-GB" sz="2600" dirty="0">
                <a:solidFill>
                  <a:prstClr val="black"/>
                </a:solidFill>
                <a:latin typeface="Arial" panose="020B0604020202020204" pitchFamily="34" charset="0"/>
                <a:cs typeface="Arial" panose="020B0604020202020204" pitchFamily="34" charset="0"/>
              </a:rPr>
              <a:t>(2 points)</a:t>
            </a:r>
          </a:p>
          <a:p>
            <a:pPr lvl="0"/>
            <a:endParaRPr lang="en-GB" sz="26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Wash our hands immediately</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Dry our hands on our clothes</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Take antibiotics</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Put the tissue straight into the bin</a:t>
            </a:r>
          </a:p>
        </p:txBody>
      </p:sp>
      <p:sp>
        <p:nvSpPr>
          <p:cNvPr id="16"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4BB5AC88-C9B4-46BB-9F75-0A77852AD170}"/>
              </a:ext>
            </a:extLst>
          </p:cNvPr>
          <p:cNvSpPr txBox="1"/>
          <p:nvPr/>
        </p:nvSpPr>
        <p:spPr>
          <a:xfrm>
            <a:off x="4761865" y="1591000"/>
            <a:ext cx="3885566" cy="1477328"/>
          </a:xfrm>
          <a:prstGeom prst="rect">
            <a:avLst/>
          </a:prstGeom>
          <a:noFill/>
        </p:spPr>
        <p:txBody>
          <a:bodyPr wrap="square" rtlCol="0">
            <a:spAutoFit/>
          </a:bodyPr>
          <a:lstStyle/>
          <a:p>
            <a:pPr>
              <a:spcAft>
                <a:spcPts val="0"/>
              </a:spcAft>
            </a:pPr>
            <a:br>
              <a:rPr lang="en-GB" sz="3000" kern="1200" dirty="0">
                <a:solidFill>
                  <a:srgbClr val="000000"/>
                </a:solidFill>
                <a:effectLst/>
                <a:cs typeface="Arial" panose="020B0604020202020204" pitchFamily="34" charset="0"/>
              </a:rPr>
            </a:br>
            <a:endParaRPr lang="en-GB" sz="3000" dirty="0">
              <a:effectLst/>
            </a:endParaRPr>
          </a:p>
          <a:p>
            <a:pPr>
              <a:spcAft>
                <a:spcPts val="0"/>
              </a:spcAft>
            </a:pPr>
            <a:endParaRPr lang="en-GB" sz="3000" dirty="0">
              <a:effectLst/>
            </a:endParaRPr>
          </a:p>
        </p:txBody>
      </p:sp>
      <p:sp>
        <p:nvSpPr>
          <p:cNvPr id="20" name="Rectangle 19">
            <a:extLst>
              <a:ext uri="{FF2B5EF4-FFF2-40B4-BE49-F238E27FC236}">
                <a16:creationId xmlns:a16="http://schemas.microsoft.com/office/drawing/2014/main" id="{9F6E7AD2-AA4E-4B00-B235-365458B2EE65}"/>
              </a:ext>
            </a:extLst>
          </p:cNvPr>
          <p:cNvSpPr/>
          <p:nvPr/>
        </p:nvSpPr>
        <p:spPr>
          <a:xfrm>
            <a:off x="4761864" y="981155"/>
            <a:ext cx="3903569" cy="4462760"/>
          </a:xfrm>
          <a:prstGeom prst="rect">
            <a:avLst/>
          </a:prstGeom>
        </p:spPr>
        <p:txBody>
          <a:bodyPr wrap="square">
            <a:spAutoFit/>
          </a:bodyPr>
          <a:lstStyle/>
          <a:p>
            <a:pPr marL="285750" lvl="0" indent="-285750">
              <a:buClr>
                <a:srgbClr val="1DB28F"/>
              </a:buClr>
              <a:buSzPct val="120000"/>
              <a:buFont typeface="Wingdings" panose="05000000000000000000" pitchFamily="2" charset="2"/>
              <a:buChar char="q"/>
            </a:pPr>
            <a:endParaRPr lang="en-GB" sz="2800" dirty="0">
              <a:solidFill>
                <a:prstClr val="black"/>
              </a:solidFill>
              <a:latin typeface="Arial" panose="020B0604020202020204" pitchFamily="34" charset="0"/>
              <a:cs typeface="Arial" panose="020B0604020202020204" pitchFamily="34" charset="0"/>
            </a:endParaRPr>
          </a:p>
          <a:p>
            <a:pPr lvl="0"/>
            <a:r>
              <a:rPr lang="en-GB" sz="2800" b="1" dirty="0">
                <a:solidFill>
                  <a:prstClr val="black"/>
                </a:solidFill>
                <a:latin typeface="Arial" panose="020B0604020202020204" pitchFamily="34" charset="0"/>
                <a:cs typeface="Arial" panose="020B0604020202020204" pitchFamily="34" charset="0"/>
              </a:rPr>
              <a:t>How long should we wash our hands for? </a:t>
            </a:r>
          </a:p>
          <a:p>
            <a:pPr lvl="0"/>
            <a:r>
              <a:rPr lang="en-GB" sz="2800" dirty="0">
                <a:solidFill>
                  <a:prstClr val="black"/>
                </a:solidFill>
                <a:latin typeface="Arial" panose="020B0604020202020204" pitchFamily="34" charset="0"/>
                <a:cs typeface="Arial" panose="020B0604020202020204" pitchFamily="34" charset="0"/>
              </a:rPr>
              <a:t>(1 point)</a:t>
            </a:r>
          </a:p>
          <a:p>
            <a:pPr lvl="0"/>
            <a:endParaRPr lang="en-GB" sz="28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10 seconds</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20 seconds (length of Happy birthday song twice)</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1 minute</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5 minutes</a:t>
            </a:r>
          </a:p>
        </p:txBody>
      </p:sp>
      <p:sp>
        <p:nvSpPr>
          <p:cNvPr id="3" name="Footer Placeholder 2">
            <a:extLst>
              <a:ext uri="{FF2B5EF4-FFF2-40B4-BE49-F238E27FC236}">
                <a16:creationId xmlns:a16="http://schemas.microsoft.com/office/drawing/2014/main" id="{A2F9B526-2D0F-41BD-83B7-6809367FDBD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91844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95FC60-4BFC-4C40-8B90-F0E22797F6A3}"/>
              </a:ext>
              <a:ext uri="{C183D7F6-B498-43B3-948B-1728B52AA6E4}">
                <adec:decorative xmlns:adec="http://schemas.microsoft.com/office/drawing/2017/decorative" val="0"/>
              </a:ext>
            </a:extLst>
          </p:cNvPr>
          <p:cNvSpPr txBox="1">
            <a:spLocks noGrp="1"/>
          </p:cNvSpPr>
          <p:nvPr>
            <p:ph type="title" idx="4294967295"/>
          </p:nvPr>
        </p:nvSpPr>
        <p:spPr>
          <a:xfrm>
            <a:off x="638174" y="-660931"/>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1 - Answers</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17" name="Title 1">
            <a:extLst>
              <a:ext uri="{FF2B5EF4-FFF2-40B4-BE49-F238E27FC236}">
                <a16:creationId xmlns:a16="http://schemas.microsoft.com/office/drawing/2014/main" id="{7B2D1742-D4F8-4BE0-BE2D-C45784E49DBA}"/>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Hand Hygiene Quiz - Answers</a:t>
            </a:r>
            <a:br>
              <a:rPr lang="en-GB" sz="3000" b="1"/>
            </a:br>
            <a:endParaRPr lang="en-GB" sz="3000" b="1" dirty="0"/>
          </a:p>
        </p:txBody>
      </p:sp>
      <p:sp>
        <p:nvSpPr>
          <p:cNvPr id="11" name="Rectangle: Rounded Corners 10">
            <a:extLst>
              <a:ext uri="{FF2B5EF4-FFF2-40B4-BE49-F238E27FC236}">
                <a16:creationId xmlns:a16="http://schemas.microsoft.com/office/drawing/2014/main" id="{36954358-E638-4763-8268-4706AA3633CE}"/>
              </a:ext>
              <a:ext uri="{C183D7F6-B498-43B3-948B-1728B52AA6E4}">
                <adec:decorative xmlns:adec="http://schemas.microsoft.com/office/drawing/2017/decorative" val="1"/>
              </a:ext>
            </a:extLst>
          </p:cNvPr>
          <p:cNvSpPr/>
          <p:nvPr/>
        </p:nvSpPr>
        <p:spPr>
          <a:xfrm>
            <a:off x="591502" y="1326615"/>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Rectangle: Rounded Corners 11">
            <a:extLst>
              <a:ext uri="{FF2B5EF4-FFF2-40B4-BE49-F238E27FC236}">
                <a16:creationId xmlns:a16="http://schemas.microsoft.com/office/drawing/2014/main" id="{ADA3D66F-71CE-4528-97E1-694EB627926E}"/>
              </a:ext>
              <a:ext uri="{C183D7F6-B498-43B3-948B-1728B52AA6E4}">
                <adec:decorative xmlns:adec="http://schemas.microsoft.com/office/drawing/2017/decorative" val="1"/>
              </a:ext>
            </a:extLst>
          </p:cNvPr>
          <p:cNvSpPr/>
          <p:nvPr/>
        </p:nvSpPr>
        <p:spPr>
          <a:xfrm>
            <a:off x="4754244" y="1326615"/>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05F30133-BFE5-4173-9F46-F590E8D7D72F}"/>
              </a:ext>
            </a:extLst>
          </p:cNvPr>
          <p:cNvSpPr txBox="1"/>
          <p:nvPr/>
        </p:nvSpPr>
        <p:spPr>
          <a:xfrm>
            <a:off x="697798" y="1573064"/>
            <a:ext cx="4560002"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GB" sz="3000" b="0" i="0" u="none" strike="noStrike" kern="1200" cap="none" spc="0" normalizeH="0" baseline="0" noProof="0" dirty="0">
                <a:ln>
                  <a:noFill/>
                </a:ln>
                <a:solidFill>
                  <a:srgbClr val="000000"/>
                </a:solidFill>
                <a:effectLst/>
                <a:uLnTx/>
                <a:uFillTx/>
                <a:cs typeface="Arial" panose="020B0604020202020204" pitchFamily="34" charset="0"/>
              </a:rPr>
            </a:br>
            <a:endParaRPr kumimoji="0" lang="en-GB" sz="3000" b="0" i="0" u="none" strike="noStrike" kern="0" cap="none" spc="0" normalizeH="0" baseline="0" noProof="0" dirty="0">
              <a:ln>
                <a:noFill/>
              </a:ln>
              <a:solidFill>
                <a:sysClr val="windowText" lastClr="000000"/>
              </a:solidFill>
              <a:effectLst/>
              <a:uLnTx/>
              <a:uFillTx/>
            </a:endParaRPr>
          </a:p>
        </p:txBody>
      </p:sp>
      <p:sp>
        <p:nvSpPr>
          <p:cNvPr id="7" name="Rectangle 6">
            <a:extLst>
              <a:ext uri="{FF2B5EF4-FFF2-40B4-BE49-F238E27FC236}">
                <a16:creationId xmlns:a16="http://schemas.microsoft.com/office/drawing/2014/main" id="{B86C411B-C2F6-4260-997E-F9374D1ECBB0}"/>
              </a:ext>
            </a:extLst>
          </p:cNvPr>
          <p:cNvSpPr/>
          <p:nvPr/>
        </p:nvSpPr>
        <p:spPr>
          <a:xfrm>
            <a:off x="686433" y="1542017"/>
            <a:ext cx="3695701" cy="3662541"/>
          </a:xfrm>
          <a:prstGeom prst="rect">
            <a:avLst/>
          </a:prstGeom>
        </p:spPr>
        <p:txBody>
          <a:bodyPr wrap="square">
            <a:spAutoFit/>
          </a:bodyP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 </a:t>
            </a: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touching them</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looking at them</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speaking to them on the phone</a:t>
            </a:r>
            <a:endParaRPr lang="en-GB"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By sneezing</a:t>
            </a:r>
            <a:endParaRPr lang="en-GB" sz="2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FFEE23C-8729-476B-83AA-C82D62A14A1B}"/>
              </a:ext>
            </a:extLst>
          </p:cNvPr>
          <p:cNvSpPr txBox="1"/>
          <p:nvPr/>
        </p:nvSpPr>
        <p:spPr>
          <a:xfrm>
            <a:off x="697798" y="3152001"/>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14" name="TextBox 13">
            <a:extLst>
              <a:ext uri="{FF2B5EF4-FFF2-40B4-BE49-F238E27FC236}">
                <a16:creationId xmlns:a16="http://schemas.microsoft.com/office/drawing/2014/main" id="{A7713758-9C7C-4A87-A2E9-A1FDE4644295}"/>
              </a:ext>
            </a:extLst>
          </p:cNvPr>
          <p:cNvSpPr txBox="1"/>
          <p:nvPr/>
        </p:nvSpPr>
        <p:spPr>
          <a:xfrm>
            <a:off x="686433" y="4604663"/>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10"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D2055BEE-44A3-4544-A334-99DA39BF4A18}"/>
              </a:ext>
            </a:extLst>
          </p:cNvPr>
          <p:cNvSpPr txBox="1"/>
          <p:nvPr/>
        </p:nvSpPr>
        <p:spPr>
          <a:xfrm>
            <a:off x="4849176" y="1573064"/>
            <a:ext cx="3885566" cy="1477328"/>
          </a:xfrm>
          <a:prstGeom prst="rect">
            <a:avLst/>
          </a:prstGeom>
          <a:noFill/>
        </p:spPr>
        <p:txBody>
          <a:bodyPr wrap="square" rtlCol="0">
            <a:spAutoFit/>
          </a:bodyPr>
          <a:lstStyle/>
          <a:p>
            <a:pPr>
              <a:spcAft>
                <a:spcPts val="0"/>
              </a:spcAft>
            </a:pPr>
            <a:br>
              <a:rPr lang="en-GB" sz="3000" kern="1200" dirty="0">
                <a:solidFill>
                  <a:srgbClr val="000000"/>
                </a:solidFill>
                <a:effectLst/>
                <a:cs typeface="Arial" panose="020B0604020202020204" pitchFamily="34" charset="0"/>
              </a:rPr>
            </a:br>
            <a:endParaRPr lang="en-GB" sz="3000" dirty="0">
              <a:effectLst/>
            </a:endParaRPr>
          </a:p>
          <a:p>
            <a:pPr>
              <a:spcAft>
                <a:spcPts val="0"/>
              </a:spcAft>
            </a:pPr>
            <a:endParaRPr lang="en-GB" sz="3000" dirty="0">
              <a:effectLst/>
            </a:endParaRPr>
          </a:p>
        </p:txBody>
      </p:sp>
      <p:sp>
        <p:nvSpPr>
          <p:cNvPr id="8" name="Rectangle 7">
            <a:extLst>
              <a:ext uri="{FF2B5EF4-FFF2-40B4-BE49-F238E27FC236}">
                <a16:creationId xmlns:a16="http://schemas.microsoft.com/office/drawing/2014/main" id="{8558D32A-5059-4463-BDB6-EFD55DAC768E}"/>
              </a:ext>
            </a:extLst>
          </p:cNvPr>
          <p:cNvSpPr/>
          <p:nvPr/>
        </p:nvSpPr>
        <p:spPr>
          <a:xfrm>
            <a:off x="4801710" y="1399142"/>
            <a:ext cx="3885565" cy="3970318"/>
          </a:xfrm>
          <a:prstGeom prst="rect">
            <a:avLst/>
          </a:prstGeom>
        </p:spPr>
        <p:txBody>
          <a:bodyPr wrap="square">
            <a:spAutoFit/>
          </a:bodyPr>
          <a:lstStyle/>
          <a:p>
            <a:pPr lvl="0"/>
            <a:r>
              <a:rPr lang="en-GB" sz="2400" b="1" dirty="0">
                <a:solidFill>
                  <a:prstClr val="black"/>
                </a:solidFill>
                <a:latin typeface="Arial" panose="020B0604020202020204" pitchFamily="34" charset="0"/>
                <a:cs typeface="Arial" panose="020B0604020202020204" pitchFamily="34" charset="0"/>
              </a:rPr>
              <a:t>Why should we use soap to wash our hands?</a:t>
            </a:r>
          </a:p>
          <a:p>
            <a:pPr lvl="0"/>
            <a:r>
              <a:rPr lang="en-GB" sz="2400" dirty="0">
                <a:solidFill>
                  <a:prstClr val="black"/>
                </a:solidFill>
                <a:latin typeface="Arial" panose="020B0604020202020204" pitchFamily="34" charset="0"/>
                <a:cs typeface="Arial" panose="020B0604020202020204" pitchFamily="34" charset="0"/>
              </a:rPr>
              <a:t> (2 points)</a:t>
            </a:r>
          </a:p>
          <a:p>
            <a:pPr lvl="0"/>
            <a:endParaRPr lang="en-GB" sz="2000" dirty="0">
              <a:solidFill>
                <a:prstClr val="black"/>
              </a:solidFill>
              <a:latin typeface="Arial" panose="020B0604020202020204" pitchFamily="34" charset="0"/>
              <a:cs typeface="Arial" panose="020B0604020202020204" pitchFamily="34" charset="0"/>
            </a:endParaRPr>
          </a:p>
          <a:p>
            <a:pPr marL="342900" lvl="0" indent="-342900">
              <a:buClr>
                <a:schemeClr val="bg2">
                  <a:lumMod val="10000"/>
                </a:schemeClr>
              </a:buClr>
              <a:buSzPct val="12000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It helps remove invisible microbes too small to be seen by our eyes</a:t>
            </a:r>
          </a:p>
          <a:p>
            <a:pPr marL="285750" lvl="0" indent="-285750">
              <a:buClr>
                <a:schemeClr val="bg2">
                  <a:lumMod val="10000"/>
                </a:schemeClr>
              </a:buClr>
              <a:buSzPct val="12000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It breaks up the oil on our hands which trap microbes</a:t>
            </a:r>
          </a:p>
          <a:p>
            <a:pPr marL="285750" lvl="0" indent="-285750">
              <a:buClr>
                <a:schemeClr val="bg2">
                  <a:lumMod val="10000"/>
                </a:schemeClr>
              </a:buClr>
              <a:buSzPct val="12000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It keeps our hands moist</a:t>
            </a:r>
          </a:p>
          <a:p>
            <a:pPr marL="285750" lvl="0" indent="-285750">
              <a:buClr>
                <a:schemeClr val="bg2">
                  <a:lumMod val="10000"/>
                </a:schemeClr>
              </a:buClr>
              <a:buSzPct val="12000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It doesn’t matter if we use soap or not</a:t>
            </a:r>
          </a:p>
        </p:txBody>
      </p:sp>
      <p:sp>
        <p:nvSpPr>
          <p:cNvPr id="15" name="TextBox 14">
            <a:extLst>
              <a:ext uri="{FF2B5EF4-FFF2-40B4-BE49-F238E27FC236}">
                <a16:creationId xmlns:a16="http://schemas.microsoft.com/office/drawing/2014/main" id="{CC4EF8C7-B34E-4824-A594-240F34F30505}"/>
              </a:ext>
            </a:extLst>
          </p:cNvPr>
          <p:cNvSpPr txBox="1"/>
          <p:nvPr/>
        </p:nvSpPr>
        <p:spPr>
          <a:xfrm>
            <a:off x="4801710" y="2657217"/>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16" name="TextBox 15">
            <a:extLst>
              <a:ext uri="{FF2B5EF4-FFF2-40B4-BE49-F238E27FC236}">
                <a16:creationId xmlns:a16="http://schemas.microsoft.com/office/drawing/2014/main" id="{A757AB7B-63E0-4442-A984-12BEC17C7F5D}"/>
              </a:ext>
            </a:extLst>
          </p:cNvPr>
          <p:cNvSpPr txBox="1"/>
          <p:nvPr/>
        </p:nvSpPr>
        <p:spPr>
          <a:xfrm>
            <a:off x="4801710" y="3597603"/>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 name="Footer Placeholder 2">
            <a:extLst>
              <a:ext uri="{FF2B5EF4-FFF2-40B4-BE49-F238E27FC236}">
                <a16:creationId xmlns:a16="http://schemas.microsoft.com/office/drawing/2014/main" id="{B8A648CC-BC74-459C-9243-C00B698B199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1738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ADA51E-DC43-47D3-8C92-866399A02A03}"/>
              </a:ext>
              <a:ext uri="{C183D7F6-B498-43B3-948B-1728B52AA6E4}">
                <adec:decorative xmlns:adec="http://schemas.microsoft.com/office/drawing/2017/decorative" val="0"/>
              </a:ext>
            </a:extLst>
          </p:cNvPr>
          <p:cNvSpPr txBox="1">
            <a:spLocks noGrp="1"/>
          </p:cNvSpPr>
          <p:nvPr>
            <p:ph type="title" idx="4294967295"/>
          </p:nvPr>
        </p:nvSpPr>
        <p:spPr>
          <a:xfrm>
            <a:off x="638174" y="-727841"/>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2 - Answers</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18" name="Title 1">
            <a:extLst>
              <a:ext uri="{FF2B5EF4-FFF2-40B4-BE49-F238E27FC236}">
                <a16:creationId xmlns:a16="http://schemas.microsoft.com/office/drawing/2014/main" id="{A0376FB6-3B02-456B-9285-A120A1492D38}"/>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Hand Hygiene Quiz - Answers</a:t>
            </a:r>
            <a:br>
              <a:rPr lang="en-GB" sz="3000" b="1"/>
            </a:br>
            <a:endParaRPr lang="en-GB" sz="3000" b="1" dirty="0"/>
          </a:p>
        </p:txBody>
      </p:sp>
      <p:sp>
        <p:nvSpPr>
          <p:cNvPr id="14" name="Rectangle: Rounded Corners 13">
            <a:extLst>
              <a:ext uri="{FF2B5EF4-FFF2-40B4-BE49-F238E27FC236}">
                <a16:creationId xmlns:a16="http://schemas.microsoft.com/office/drawing/2014/main" id="{769669E2-7186-40A6-A1C4-9A412394D650}"/>
              </a:ext>
              <a:ext uri="{C183D7F6-B498-43B3-948B-1728B52AA6E4}">
                <adec:decorative xmlns:adec="http://schemas.microsoft.com/office/drawing/2017/decorative" val="1"/>
              </a:ext>
            </a:extLst>
          </p:cNvPr>
          <p:cNvSpPr/>
          <p:nvPr/>
        </p:nvSpPr>
        <p:spPr>
          <a:xfrm>
            <a:off x="504191"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5" name="Rectangle: Rounded Corners 14">
            <a:extLst>
              <a:ext uri="{FF2B5EF4-FFF2-40B4-BE49-F238E27FC236}">
                <a16:creationId xmlns:a16="http://schemas.microsoft.com/office/drawing/2014/main" id="{38A3F98C-1175-4526-B8E9-76180925D9F8}"/>
              </a:ext>
              <a:ext uri="{C183D7F6-B498-43B3-948B-1728B52AA6E4}">
                <adec:decorative xmlns:adec="http://schemas.microsoft.com/office/drawing/2017/decorative" val="1"/>
              </a:ext>
            </a:extLst>
          </p:cNvPr>
          <p:cNvSpPr/>
          <p:nvPr/>
        </p:nvSpPr>
        <p:spPr>
          <a:xfrm>
            <a:off x="4666933"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EBB8A06B-D864-41B4-B95F-3D345767556B}"/>
              </a:ext>
            </a:extLst>
          </p:cNvPr>
          <p:cNvSpPr/>
          <p:nvPr/>
        </p:nvSpPr>
        <p:spPr>
          <a:xfrm>
            <a:off x="652329" y="1408667"/>
            <a:ext cx="3729805" cy="3970318"/>
          </a:xfrm>
          <a:prstGeom prst="rect">
            <a:avLst/>
          </a:prstGeom>
        </p:spPr>
        <p:txBody>
          <a:bodyPr wrap="square">
            <a:spAutoFit/>
          </a:bodyPr>
          <a:lstStyle/>
          <a:p>
            <a:pPr lvl="0"/>
            <a:r>
              <a:rPr lang="en-GB" sz="2800" b="1" dirty="0">
                <a:solidFill>
                  <a:prstClr val="black"/>
                </a:solidFill>
                <a:latin typeface="Arial" panose="020B0604020202020204" pitchFamily="34" charset="0"/>
                <a:cs typeface="Arial" panose="020B0604020202020204" pitchFamily="34" charset="0"/>
              </a:rPr>
              <a:t>Which is NOT one of the 6 steps of hand washing? </a:t>
            </a:r>
          </a:p>
          <a:p>
            <a:pPr lvl="0"/>
            <a:r>
              <a:rPr lang="en-GB" sz="2800" dirty="0">
                <a:solidFill>
                  <a:prstClr val="black"/>
                </a:solidFill>
                <a:latin typeface="Arial" panose="020B0604020202020204" pitchFamily="34" charset="0"/>
                <a:cs typeface="Arial" panose="020B0604020202020204" pitchFamily="34" charset="0"/>
              </a:rPr>
              <a:t>(1 point)</a:t>
            </a:r>
          </a:p>
          <a:p>
            <a:pPr lvl="0"/>
            <a:endParaRPr lang="en-GB" sz="28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Palm to palm</a:t>
            </a:r>
          </a:p>
          <a:p>
            <a:pPr marL="285750" lvl="0" indent="-28575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The thumbs</a:t>
            </a:r>
          </a:p>
          <a:p>
            <a:pPr marL="285750" lvl="0" indent="-28575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Arms</a:t>
            </a:r>
          </a:p>
          <a:p>
            <a:pPr marL="285750" lvl="0" indent="-28575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In between fingers</a:t>
            </a:r>
          </a:p>
        </p:txBody>
      </p:sp>
      <p:sp>
        <p:nvSpPr>
          <p:cNvPr id="16" name="TextBox 15">
            <a:extLst>
              <a:ext uri="{FF2B5EF4-FFF2-40B4-BE49-F238E27FC236}">
                <a16:creationId xmlns:a16="http://schemas.microsoft.com/office/drawing/2014/main" id="{230D87D2-8806-4056-8DA3-B31A1D9BA139}"/>
              </a:ext>
            </a:extLst>
          </p:cNvPr>
          <p:cNvSpPr txBox="1"/>
          <p:nvPr/>
        </p:nvSpPr>
        <p:spPr>
          <a:xfrm>
            <a:off x="699954" y="4289438"/>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8" name="Rectangle 7">
            <a:extLst>
              <a:ext uri="{FF2B5EF4-FFF2-40B4-BE49-F238E27FC236}">
                <a16:creationId xmlns:a16="http://schemas.microsoft.com/office/drawing/2014/main" id="{15D6E52E-6955-42D5-91EB-6C58B9020731}"/>
              </a:ext>
            </a:extLst>
          </p:cNvPr>
          <p:cNvSpPr/>
          <p:nvPr/>
        </p:nvSpPr>
        <p:spPr>
          <a:xfrm>
            <a:off x="4732403" y="1410899"/>
            <a:ext cx="3783581" cy="4401205"/>
          </a:xfrm>
          <a:prstGeom prst="rect">
            <a:avLst/>
          </a:prstGeom>
        </p:spPr>
        <p:txBody>
          <a:bodyPr wrap="square">
            <a:spAutoFit/>
          </a:bodyPr>
          <a:lstStyle/>
          <a:p>
            <a:pPr lvl="0"/>
            <a:r>
              <a:rPr lang="en-GB" sz="2800" b="1" dirty="0">
                <a:solidFill>
                  <a:prstClr val="black"/>
                </a:solidFill>
                <a:latin typeface="Arial" panose="020B0604020202020204" pitchFamily="34" charset="0"/>
                <a:cs typeface="Arial" panose="020B0604020202020204" pitchFamily="34" charset="0"/>
              </a:rPr>
              <a:t>Who might be at risk as a result of you not washing your hands properly?</a:t>
            </a:r>
          </a:p>
          <a:p>
            <a:pPr lvl="0"/>
            <a:r>
              <a:rPr lang="en-GB" sz="2800" dirty="0">
                <a:solidFill>
                  <a:prstClr val="black"/>
                </a:solidFill>
                <a:latin typeface="Arial" panose="020B0604020202020204" pitchFamily="34" charset="0"/>
                <a:cs typeface="Arial" panose="020B0604020202020204" pitchFamily="34" charset="0"/>
              </a:rPr>
              <a:t>(1 point)</a:t>
            </a:r>
          </a:p>
          <a:p>
            <a:pPr marL="457200" lvl="0" indent="-457200">
              <a:buFont typeface="Wingdings" panose="05000000000000000000" pitchFamily="2" charset="2"/>
              <a:buChar char="q"/>
            </a:pPr>
            <a:endParaRPr lang="en-GB" sz="2800" dirty="0">
              <a:solidFill>
                <a:prstClr val="black"/>
              </a:solidFill>
              <a:latin typeface="Arial" panose="020B0604020202020204" pitchFamily="34" charset="0"/>
              <a:cs typeface="Arial" panose="020B0604020202020204" pitchFamily="34" charset="0"/>
            </a:endParaRPr>
          </a:p>
          <a:p>
            <a:pPr marL="457200" lvl="0" indent="-45720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You</a:t>
            </a:r>
          </a:p>
          <a:p>
            <a:pPr marL="457200" lvl="0" indent="-45720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Your family</a:t>
            </a:r>
          </a:p>
          <a:p>
            <a:pPr marL="457200" lvl="0" indent="-45720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Your friends</a:t>
            </a:r>
          </a:p>
          <a:p>
            <a:pPr marL="457200" lvl="0" indent="-45720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All of the above</a:t>
            </a:r>
          </a:p>
        </p:txBody>
      </p:sp>
      <p:sp>
        <p:nvSpPr>
          <p:cNvPr id="17" name="TextBox 16">
            <a:extLst>
              <a:ext uri="{FF2B5EF4-FFF2-40B4-BE49-F238E27FC236}">
                <a16:creationId xmlns:a16="http://schemas.microsoft.com/office/drawing/2014/main" id="{D6B49BE5-6A32-4DB5-BE4B-3B6F5900DE1C}"/>
              </a:ext>
            </a:extLst>
          </p:cNvPr>
          <p:cNvSpPr txBox="1"/>
          <p:nvPr/>
        </p:nvSpPr>
        <p:spPr>
          <a:xfrm>
            <a:off x="4761865" y="5154026"/>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 name="Footer Placeholder 2">
            <a:extLst>
              <a:ext uri="{FF2B5EF4-FFF2-40B4-BE49-F238E27FC236}">
                <a16:creationId xmlns:a16="http://schemas.microsoft.com/office/drawing/2014/main" id="{0BFC1514-AFD4-4572-8195-81335415728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4836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136524"/>
            <a:ext cx="7886700" cy="1325563"/>
          </a:xfrm>
        </p:spPr>
        <p:txBody>
          <a:bodyPr>
            <a:normAutofit/>
          </a:bodyPr>
          <a:lstStyle/>
          <a:p>
            <a:pPr algn="ctr"/>
            <a:r>
              <a:rPr lang="en-GB" b="1" dirty="0"/>
              <a:t>Northern Ireland Curriculum Links</a:t>
            </a:r>
          </a:p>
        </p:txBody>
      </p:sp>
      <p:sp>
        <p:nvSpPr>
          <p:cNvPr id="3" name="Content Placeholder 2">
            <a:extLst>
              <a:ext uri="{FF2B5EF4-FFF2-40B4-BE49-F238E27FC236}">
                <a16:creationId xmlns:a16="http://schemas.microsoft.com/office/drawing/2014/main" id="{FD6B9ECD-6D6B-4706-AFED-F75C1A0CA0AD}"/>
              </a:ext>
            </a:extLst>
          </p:cNvPr>
          <p:cNvSpPr>
            <a:spLocks noGrp="1"/>
          </p:cNvSpPr>
          <p:nvPr>
            <p:ph idx="1"/>
          </p:nvPr>
        </p:nvSpPr>
        <p:spPr>
          <a:xfrm>
            <a:off x="333374" y="1724025"/>
            <a:ext cx="8093450" cy="3918295"/>
          </a:xfrm>
        </p:spPr>
        <p:txBody>
          <a:bodyPr>
            <a:noAutofit/>
          </a:bodyPr>
          <a:lstStyle/>
          <a:p>
            <a:pPr marL="0" indent="0">
              <a:lnSpc>
                <a:spcPct val="107000"/>
              </a:lnSpc>
              <a:spcBef>
                <a:spcPts val="200"/>
              </a:spcBef>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Curriculum Key Elements</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Personal Health and Moral Character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200"/>
              </a:spcBef>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Curriculum Skills</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Communication, Using Mathematics, Thinking </a:t>
            </a:r>
            <a:r>
              <a:rPr lang="en-US" sz="2400" dirty="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Problem Solving and Decision Making, Being Creative</a:t>
            </a:r>
            <a:r>
              <a:rPr lang="en-US" sz="2400" dirty="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Working with Others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200"/>
              </a:spcBef>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Curriculum Areas of Learning</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Personal Development and Mutual Understanding (PDMU)</a:t>
            </a:r>
            <a:r>
              <a:rPr lang="en-US" sz="2400" dirty="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The World Around Us (TWAU)</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GB" sz="2200" dirty="0"/>
              <a:t>	 </a:t>
            </a:r>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D3A5BB-0996-482C-910B-6D7FAA74B2CA}"/>
              </a:ext>
              <a:ext uri="{C183D7F6-B498-43B3-948B-1728B52AA6E4}">
                <adec:decorative xmlns:adec="http://schemas.microsoft.com/office/drawing/2017/decorative" val="0"/>
              </a:ext>
            </a:extLst>
          </p:cNvPr>
          <p:cNvSpPr txBox="1">
            <a:spLocks noGrp="1"/>
          </p:cNvSpPr>
          <p:nvPr>
            <p:ph type="title" idx="4294967295"/>
          </p:nvPr>
        </p:nvSpPr>
        <p:spPr>
          <a:xfrm>
            <a:off x="638174" y="-683231"/>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3 - Answers</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4" name="Title 1">
            <a:extLst>
              <a:ext uri="{FF2B5EF4-FFF2-40B4-BE49-F238E27FC236}">
                <a16:creationId xmlns:a16="http://schemas.microsoft.com/office/drawing/2014/main" id="{80185E42-5382-4AA3-B7EF-4D343EBDA593}"/>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Hand Hygiene Quiz - Answers</a:t>
            </a:r>
            <a:br>
              <a:rPr lang="en-GB" sz="3000" b="1"/>
            </a:br>
            <a:endParaRPr lang="en-GB" sz="3000" b="1" dirty="0"/>
          </a:p>
        </p:txBody>
      </p:sp>
      <p:sp>
        <p:nvSpPr>
          <p:cNvPr id="17" name="Rectangle: Rounded Corners 16">
            <a:extLst>
              <a:ext uri="{FF2B5EF4-FFF2-40B4-BE49-F238E27FC236}">
                <a16:creationId xmlns:a16="http://schemas.microsoft.com/office/drawing/2014/main" id="{962ABFC5-71BE-451B-A0B5-BF1FF8396188}"/>
              </a:ext>
              <a:ext uri="{C183D7F6-B498-43B3-948B-1728B52AA6E4}">
                <adec:decorative xmlns:adec="http://schemas.microsoft.com/office/drawing/2017/decorative" val="1"/>
              </a:ext>
            </a:extLst>
          </p:cNvPr>
          <p:cNvSpPr/>
          <p:nvPr/>
        </p:nvSpPr>
        <p:spPr>
          <a:xfrm>
            <a:off x="504191" y="1373126"/>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8" name="Rectangle: Rounded Corners 17">
            <a:extLst>
              <a:ext uri="{FF2B5EF4-FFF2-40B4-BE49-F238E27FC236}">
                <a16:creationId xmlns:a16="http://schemas.microsoft.com/office/drawing/2014/main" id="{525957CA-484D-4291-A90C-2B1298575CD6}"/>
              </a:ext>
              <a:ext uri="{C183D7F6-B498-43B3-948B-1728B52AA6E4}">
                <adec:decorative xmlns:adec="http://schemas.microsoft.com/office/drawing/2017/decorative" val="1"/>
              </a:ext>
            </a:extLst>
          </p:cNvPr>
          <p:cNvSpPr/>
          <p:nvPr/>
        </p:nvSpPr>
        <p:spPr>
          <a:xfrm>
            <a:off x="4666933" y="1373126"/>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194DBA36-464B-4A07-A889-70F90D41049D}"/>
              </a:ext>
            </a:extLst>
          </p:cNvPr>
          <p:cNvSpPr/>
          <p:nvPr/>
        </p:nvSpPr>
        <p:spPr>
          <a:xfrm>
            <a:off x="544036" y="1445652"/>
            <a:ext cx="3729805" cy="4493538"/>
          </a:xfrm>
          <a:prstGeom prst="rect">
            <a:avLst/>
          </a:prstGeom>
        </p:spPr>
        <p:txBody>
          <a:bodyPr wrap="square">
            <a:spAutoFit/>
          </a:bodyPr>
          <a:lstStyle/>
          <a:p>
            <a:pPr lvl="0"/>
            <a:r>
              <a:rPr lang="en-GB" sz="2600" b="1" dirty="0">
                <a:solidFill>
                  <a:prstClr val="black"/>
                </a:solidFill>
                <a:latin typeface="Arial" panose="020B0604020202020204" pitchFamily="34" charset="0"/>
                <a:cs typeface="Arial" panose="020B0604020202020204" pitchFamily="34" charset="0"/>
              </a:rPr>
              <a:t>When should we wash our hands?</a:t>
            </a:r>
          </a:p>
          <a:p>
            <a:pPr lvl="0"/>
            <a:r>
              <a:rPr lang="en-GB" sz="2600" dirty="0">
                <a:solidFill>
                  <a:prstClr val="black"/>
                </a:solidFill>
                <a:latin typeface="Arial" panose="020B0604020202020204" pitchFamily="34" charset="0"/>
                <a:cs typeface="Arial" panose="020B0604020202020204" pitchFamily="34" charset="0"/>
              </a:rPr>
              <a:t>(3 points)</a:t>
            </a:r>
          </a:p>
          <a:p>
            <a:pPr lvl="0"/>
            <a:endParaRPr lang="en-GB" sz="26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600" dirty="0">
                <a:solidFill>
                  <a:prstClr val="black"/>
                </a:solidFill>
                <a:latin typeface="Arial" panose="020B0604020202020204" pitchFamily="34" charset="0"/>
                <a:cs typeface="Arial" panose="020B0604020202020204" pitchFamily="34" charset="0"/>
              </a:rPr>
              <a:t>After stroking a pet</a:t>
            </a:r>
          </a:p>
          <a:p>
            <a:pPr marL="285750" lvl="0" indent="-285750">
              <a:buClr>
                <a:schemeClr val="bg2">
                  <a:lumMod val="10000"/>
                </a:schemeClr>
              </a:buClr>
              <a:buSzPct val="120000"/>
              <a:buFont typeface="Wingdings" panose="05000000000000000000" pitchFamily="2" charset="2"/>
              <a:buChar char="q"/>
            </a:pPr>
            <a:r>
              <a:rPr lang="en-GB" sz="2600" dirty="0">
                <a:solidFill>
                  <a:prstClr val="black"/>
                </a:solidFill>
                <a:latin typeface="Arial" panose="020B0604020202020204" pitchFamily="34" charset="0"/>
                <a:cs typeface="Arial" panose="020B0604020202020204" pitchFamily="34" charset="0"/>
              </a:rPr>
              <a:t>After sneezing or coughing</a:t>
            </a:r>
          </a:p>
          <a:p>
            <a:pPr marL="285750" lvl="0" indent="-285750">
              <a:buClr>
                <a:schemeClr val="bg2">
                  <a:lumMod val="10000"/>
                </a:schemeClr>
              </a:buClr>
              <a:buSzPct val="120000"/>
              <a:buFont typeface="Wingdings" panose="05000000000000000000" pitchFamily="2" charset="2"/>
              <a:buChar char="q"/>
            </a:pPr>
            <a:r>
              <a:rPr lang="en-GB" sz="2600" dirty="0">
                <a:solidFill>
                  <a:prstClr val="black"/>
                </a:solidFill>
                <a:latin typeface="Arial" panose="020B0604020202020204" pitchFamily="34" charset="0"/>
                <a:cs typeface="Arial" panose="020B0604020202020204" pitchFamily="34" charset="0"/>
              </a:rPr>
              <a:t>After watching TV</a:t>
            </a:r>
          </a:p>
          <a:p>
            <a:pPr marL="285750" lvl="0" indent="-285750">
              <a:buClr>
                <a:schemeClr val="bg2">
                  <a:lumMod val="10000"/>
                </a:schemeClr>
              </a:buClr>
              <a:buSzPct val="120000"/>
              <a:buFont typeface="Wingdings" panose="05000000000000000000" pitchFamily="2" charset="2"/>
              <a:buChar char="q"/>
            </a:pPr>
            <a:r>
              <a:rPr lang="en-GB" sz="2600" dirty="0">
                <a:solidFill>
                  <a:prstClr val="black"/>
                </a:solidFill>
                <a:latin typeface="Arial" panose="020B0604020202020204" pitchFamily="34" charset="0"/>
                <a:cs typeface="Arial" panose="020B0604020202020204" pitchFamily="34" charset="0"/>
              </a:rPr>
              <a:t>After using the bathroom or changing a soiled nappy</a:t>
            </a:r>
          </a:p>
        </p:txBody>
      </p:sp>
      <p:sp>
        <p:nvSpPr>
          <p:cNvPr id="19" name="TextBox 18">
            <a:extLst>
              <a:ext uri="{FF2B5EF4-FFF2-40B4-BE49-F238E27FC236}">
                <a16:creationId xmlns:a16="http://schemas.microsoft.com/office/drawing/2014/main" id="{E9D73747-3FF7-4432-8A26-8C3C4B9B48F3}"/>
              </a:ext>
            </a:extLst>
          </p:cNvPr>
          <p:cNvSpPr txBox="1"/>
          <p:nvPr/>
        </p:nvSpPr>
        <p:spPr>
          <a:xfrm>
            <a:off x="610487" y="2927770"/>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20" name="TextBox 19">
            <a:extLst>
              <a:ext uri="{FF2B5EF4-FFF2-40B4-BE49-F238E27FC236}">
                <a16:creationId xmlns:a16="http://schemas.microsoft.com/office/drawing/2014/main" id="{FD2DD286-0FE7-4B15-A0BA-45E49FA248EB}"/>
              </a:ext>
            </a:extLst>
          </p:cNvPr>
          <p:cNvSpPr txBox="1"/>
          <p:nvPr/>
        </p:nvSpPr>
        <p:spPr>
          <a:xfrm>
            <a:off x="589505" y="3318619"/>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21" name="TextBox 20">
            <a:extLst>
              <a:ext uri="{FF2B5EF4-FFF2-40B4-BE49-F238E27FC236}">
                <a16:creationId xmlns:a16="http://schemas.microsoft.com/office/drawing/2014/main" id="{1E6FC3D5-C7D4-486D-8856-B6B1291BF8B1}"/>
              </a:ext>
            </a:extLst>
          </p:cNvPr>
          <p:cNvSpPr txBox="1"/>
          <p:nvPr/>
        </p:nvSpPr>
        <p:spPr>
          <a:xfrm>
            <a:off x="599122" y="4508205"/>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8" name="Rectangle 7">
            <a:extLst>
              <a:ext uri="{FF2B5EF4-FFF2-40B4-BE49-F238E27FC236}">
                <a16:creationId xmlns:a16="http://schemas.microsoft.com/office/drawing/2014/main" id="{BF9D39A8-A9B4-43B9-8DA0-FBDB9B3C9D14}"/>
              </a:ext>
            </a:extLst>
          </p:cNvPr>
          <p:cNvSpPr/>
          <p:nvPr/>
        </p:nvSpPr>
        <p:spPr>
          <a:xfrm>
            <a:off x="4732403" y="1058070"/>
            <a:ext cx="3820095" cy="4924425"/>
          </a:xfrm>
          <a:prstGeom prst="rect">
            <a:avLst/>
          </a:prstGeom>
        </p:spPr>
        <p:txBody>
          <a:bodyPr wrap="square">
            <a:spAutoFit/>
          </a:bodyPr>
          <a:lstStyle/>
          <a:p>
            <a:pPr marL="285750" lvl="0" indent="-285750">
              <a:buClr>
                <a:srgbClr val="1DB28F"/>
              </a:buClr>
              <a:buSzPct val="120000"/>
              <a:buFont typeface="Wingdings" panose="05000000000000000000" pitchFamily="2" charset="2"/>
              <a:buChar char="q"/>
            </a:pPr>
            <a:endParaRPr lang="en-GB" sz="2600" dirty="0">
              <a:solidFill>
                <a:prstClr val="black"/>
              </a:solidFill>
              <a:latin typeface="Arial" panose="020B0604020202020204" pitchFamily="34" charset="0"/>
              <a:cs typeface="Arial" panose="020B0604020202020204" pitchFamily="34" charset="0"/>
            </a:endParaRPr>
          </a:p>
          <a:p>
            <a:pPr lvl="0"/>
            <a:r>
              <a:rPr lang="en-GB" sz="2400" b="1" dirty="0">
                <a:solidFill>
                  <a:prstClr val="black"/>
                </a:solidFill>
                <a:latin typeface="Arial" panose="020B0604020202020204" pitchFamily="34" charset="0"/>
                <a:cs typeface="Arial" panose="020B0604020202020204" pitchFamily="34" charset="0"/>
              </a:rPr>
              <a:t>How can you stop harmful microbes from spreading? </a:t>
            </a:r>
          </a:p>
          <a:p>
            <a:pPr lvl="0"/>
            <a:r>
              <a:rPr lang="en-GB" sz="2400" dirty="0">
                <a:solidFill>
                  <a:prstClr val="black"/>
                </a:solidFill>
                <a:latin typeface="Arial" panose="020B0604020202020204" pitchFamily="34" charset="0"/>
                <a:cs typeface="Arial" panose="020B0604020202020204" pitchFamily="34" charset="0"/>
              </a:rPr>
              <a:t>(2 points)</a:t>
            </a:r>
          </a:p>
          <a:p>
            <a:pPr lvl="0"/>
            <a:endParaRPr lang="en-GB" sz="24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Do nothing</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Wash hands in water</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Use hand sanitiser if soap and water are not available</a:t>
            </a:r>
          </a:p>
          <a:p>
            <a:pPr marL="285750" lvl="0" indent="-285750">
              <a:buClr>
                <a:schemeClr val="bg2">
                  <a:lumMod val="10000"/>
                </a:schemeClr>
              </a:buClr>
              <a:buSzPct val="120000"/>
              <a:buFont typeface="Wingdings" panose="05000000000000000000" pitchFamily="2" charset="2"/>
              <a:buChar char="q"/>
            </a:pPr>
            <a:r>
              <a:rPr lang="en-GB" sz="2400" dirty="0">
                <a:solidFill>
                  <a:prstClr val="black"/>
                </a:solidFill>
                <a:latin typeface="Arial" panose="020B0604020202020204" pitchFamily="34" charset="0"/>
                <a:cs typeface="Arial" panose="020B0604020202020204" pitchFamily="34" charset="0"/>
              </a:rPr>
              <a:t>Wash your hands with running water and soap</a:t>
            </a:r>
          </a:p>
        </p:txBody>
      </p:sp>
      <p:sp>
        <p:nvSpPr>
          <p:cNvPr id="22" name="TextBox 21">
            <a:extLst>
              <a:ext uri="{FF2B5EF4-FFF2-40B4-BE49-F238E27FC236}">
                <a16:creationId xmlns:a16="http://schemas.microsoft.com/office/drawing/2014/main" id="{EA426C4F-52F4-4231-A6A7-BC1CFF13A767}"/>
              </a:ext>
            </a:extLst>
          </p:cNvPr>
          <p:cNvSpPr txBox="1"/>
          <p:nvPr/>
        </p:nvSpPr>
        <p:spPr>
          <a:xfrm>
            <a:off x="4761865" y="3877263"/>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23" name="TextBox 22">
            <a:extLst>
              <a:ext uri="{FF2B5EF4-FFF2-40B4-BE49-F238E27FC236}">
                <a16:creationId xmlns:a16="http://schemas.microsoft.com/office/drawing/2014/main" id="{09F1F980-0604-4B1B-9613-684CF904F042}"/>
              </a:ext>
            </a:extLst>
          </p:cNvPr>
          <p:cNvSpPr txBox="1"/>
          <p:nvPr/>
        </p:nvSpPr>
        <p:spPr>
          <a:xfrm>
            <a:off x="4779870" y="4973094"/>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 name="Footer Placeholder 2">
            <a:extLst>
              <a:ext uri="{FF2B5EF4-FFF2-40B4-BE49-F238E27FC236}">
                <a16:creationId xmlns:a16="http://schemas.microsoft.com/office/drawing/2014/main" id="{80DC49BB-6578-446E-865D-77FE3D59DC1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3496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39C9E5-B923-442E-B771-CEFEBBF9B897}"/>
              </a:ext>
              <a:ext uri="{C183D7F6-B498-43B3-948B-1728B52AA6E4}">
                <adec:decorative xmlns:adec="http://schemas.microsoft.com/office/drawing/2017/decorative" val="0"/>
              </a:ext>
            </a:extLst>
          </p:cNvPr>
          <p:cNvSpPr txBox="1">
            <a:spLocks noGrp="1"/>
          </p:cNvSpPr>
          <p:nvPr>
            <p:ph type="title" idx="4294967295"/>
          </p:nvPr>
        </p:nvSpPr>
        <p:spPr>
          <a:xfrm>
            <a:off x="638174" y="-683235"/>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4 - Answers</a:t>
            </a:r>
            <a:b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endPar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5" name="Title 1">
            <a:extLst>
              <a:ext uri="{FF2B5EF4-FFF2-40B4-BE49-F238E27FC236}">
                <a16:creationId xmlns:a16="http://schemas.microsoft.com/office/drawing/2014/main" id="{9F555FAC-DC63-492A-AEB4-2D52A07DF5ED}"/>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br>
              <a:rPr lang="en-GB" sz="3000" b="1"/>
            </a:br>
            <a:r>
              <a:rPr lang="en-GB" sz="3000" b="1"/>
              <a:t>Hand Hygiene Quiz - Answers</a:t>
            </a:r>
            <a:br>
              <a:rPr lang="en-GB" sz="3000" b="1"/>
            </a:br>
            <a:endParaRPr lang="en-GB" sz="3000" b="1" dirty="0"/>
          </a:p>
        </p:txBody>
      </p:sp>
      <p:sp>
        <p:nvSpPr>
          <p:cNvPr id="20" name="Rectangle: Rounded Corners 19">
            <a:extLst>
              <a:ext uri="{FF2B5EF4-FFF2-40B4-BE49-F238E27FC236}">
                <a16:creationId xmlns:a16="http://schemas.microsoft.com/office/drawing/2014/main" id="{637BBB01-4AE1-41C0-A00F-C564BEE68658}"/>
              </a:ext>
              <a:ext uri="{C183D7F6-B498-43B3-948B-1728B52AA6E4}">
                <adec:decorative xmlns:adec="http://schemas.microsoft.com/office/drawing/2017/decorative" val="1"/>
              </a:ext>
            </a:extLst>
          </p:cNvPr>
          <p:cNvSpPr/>
          <p:nvPr/>
        </p:nvSpPr>
        <p:spPr>
          <a:xfrm>
            <a:off x="504191"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1" name="Rectangle: Rounded Corners 20">
            <a:extLst>
              <a:ext uri="{FF2B5EF4-FFF2-40B4-BE49-F238E27FC236}">
                <a16:creationId xmlns:a16="http://schemas.microsoft.com/office/drawing/2014/main" id="{EB40BB3F-846C-4ABB-8EF2-84C82D8017DB}"/>
              </a:ext>
              <a:ext uri="{C183D7F6-B498-43B3-948B-1728B52AA6E4}">
                <adec:decorative xmlns:adec="http://schemas.microsoft.com/office/drawing/2017/decorative" val="1"/>
              </a:ext>
            </a:extLst>
          </p:cNvPr>
          <p:cNvSpPr/>
          <p:nvPr/>
        </p:nvSpPr>
        <p:spPr>
          <a:xfrm>
            <a:off x="4666933"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39CA76DC-4339-47CC-8326-589DDA1F194C}"/>
              </a:ext>
            </a:extLst>
          </p:cNvPr>
          <p:cNvSpPr/>
          <p:nvPr/>
        </p:nvSpPr>
        <p:spPr>
          <a:xfrm>
            <a:off x="544036" y="990665"/>
            <a:ext cx="3750787" cy="4893647"/>
          </a:xfrm>
          <a:prstGeom prst="rect">
            <a:avLst/>
          </a:prstGeom>
        </p:spPr>
        <p:txBody>
          <a:bodyPr wrap="square">
            <a:spAutoFit/>
          </a:bodyPr>
          <a:lstStyle/>
          <a:p>
            <a:pPr lvl="0"/>
            <a:endParaRPr lang="en-GB" sz="2600" dirty="0">
              <a:solidFill>
                <a:prstClr val="black"/>
              </a:solidFill>
              <a:latin typeface="Arial" panose="020B0604020202020204" pitchFamily="34" charset="0"/>
              <a:cs typeface="Arial" panose="020B0604020202020204" pitchFamily="34" charset="0"/>
            </a:endParaRPr>
          </a:p>
          <a:p>
            <a:pPr lvl="0"/>
            <a:r>
              <a:rPr lang="en-GB" sz="2600" b="1" dirty="0">
                <a:solidFill>
                  <a:prstClr val="black"/>
                </a:solidFill>
                <a:latin typeface="Arial" panose="020B0604020202020204" pitchFamily="34" charset="0"/>
                <a:cs typeface="Arial" panose="020B0604020202020204" pitchFamily="34" charset="0"/>
              </a:rPr>
              <a:t>After we sneeze into our tissue, we should: </a:t>
            </a:r>
          </a:p>
          <a:p>
            <a:pPr lvl="0"/>
            <a:r>
              <a:rPr lang="en-GB" sz="2600" dirty="0">
                <a:solidFill>
                  <a:prstClr val="black"/>
                </a:solidFill>
                <a:latin typeface="Arial" panose="020B0604020202020204" pitchFamily="34" charset="0"/>
                <a:cs typeface="Arial" panose="020B0604020202020204" pitchFamily="34" charset="0"/>
              </a:rPr>
              <a:t>(2 points)</a:t>
            </a:r>
          </a:p>
          <a:p>
            <a:pPr lvl="0"/>
            <a:endParaRPr lang="en-GB" sz="26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600" dirty="0">
                <a:solidFill>
                  <a:prstClr val="black"/>
                </a:solidFill>
                <a:latin typeface="Arial" panose="020B0604020202020204" pitchFamily="34" charset="0"/>
                <a:cs typeface="Arial" panose="020B0604020202020204" pitchFamily="34" charset="0"/>
              </a:rPr>
              <a:t>Wash our hands immediately</a:t>
            </a:r>
          </a:p>
          <a:p>
            <a:pPr marL="285750" lvl="0" indent="-285750">
              <a:buClr>
                <a:schemeClr val="bg2">
                  <a:lumMod val="10000"/>
                </a:schemeClr>
              </a:buClr>
              <a:buSzPct val="120000"/>
              <a:buFont typeface="Wingdings" panose="05000000000000000000" pitchFamily="2" charset="2"/>
              <a:buChar char="q"/>
            </a:pPr>
            <a:r>
              <a:rPr lang="en-GB" sz="2600" dirty="0">
                <a:solidFill>
                  <a:prstClr val="black"/>
                </a:solidFill>
                <a:latin typeface="Arial" panose="020B0604020202020204" pitchFamily="34" charset="0"/>
                <a:cs typeface="Arial" panose="020B0604020202020204" pitchFamily="34" charset="0"/>
              </a:rPr>
              <a:t>Dry our hands on our clothes</a:t>
            </a:r>
          </a:p>
          <a:p>
            <a:pPr marL="285750" lvl="0" indent="-285750">
              <a:buClr>
                <a:schemeClr val="bg2">
                  <a:lumMod val="10000"/>
                </a:schemeClr>
              </a:buClr>
              <a:buSzPct val="120000"/>
              <a:buFont typeface="Wingdings" panose="05000000000000000000" pitchFamily="2" charset="2"/>
              <a:buChar char="q"/>
            </a:pPr>
            <a:r>
              <a:rPr lang="en-GB" sz="2600" dirty="0">
                <a:solidFill>
                  <a:prstClr val="black"/>
                </a:solidFill>
                <a:latin typeface="Arial" panose="020B0604020202020204" pitchFamily="34" charset="0"/>
                <a:cs typeface="Arial" panose="020B0604020202020204" pitchFamily="34" charset="0"/>
              </a:rPr>
              <a:t>Take antibiotics</a:t>
            </a:r>
          </a:p>
          <a:p>
            <a:pPr marL="285750" lvl="0" indent="-285750">
              <a:buClr>
                <a:schemeClr val="bg2">
                  <a:lumMod val="10000"/>
                </a:schemeClr>
              </a:buClr>
              <a:buSzPct val="120000"/>
              <a:buFont typeface="Wingdings" panose="05000000000000000000" pitchFamily="2" charset="2"/>
              <a:buChar char="q"/>
            </a:pPr>
            <a:r>
              <a:rPr lang="en-GB" sz="2600" dirty="0">
                <a:solidFill>
                  <a:prstClr val="black"/>
                </a:solidFill>
                <a:latin typeface="Arial" panose="020B0604020202020204" pitchFamily="34" charset="0"/>
                <a:cs typeface="Arial" panose="020B0604020202020204" pitchFamily="34" charset="0"/>
              </a:rPr>
              <a:t>Put the tissue straight into the bin</a:t>
            </a:r>
          </a:p>
        </p:txBody>
      </p:sp>
      <p:sp>
        <p:nvSpPr>
          <p:cNvPr id="22" name="TextBox 21">
            <a:extLst>
              <a:ext uri="{FF2B5EF4-FFF2-40B4-BE49-F238E27FC236}">
                <a16:creationId xmlns:a16="http://schemas.microsoft.com/office/drawing/2014/main" id="{7A825FC2-375C-4261-9794-A5ADEF2BD743}"/>
              </a:ext>
            </a:extLst>
          </p:cNvPr>
          <p:cNvSpPr txBox="1"/>
          <p:nvPr/>
        </p:nvSpPr>
        <p:spPr>
          <a:xfrm>
            <a:off x="591502" y="2865021"/>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23" name="TextBox 22">
            <a:extLst>
              <a:ext uri="{FF2B5EF4-FFF2-40B4-BE49-F238E27FC236}">
                <a16:creationId xmlns:a16="http://schemas.microsoft.com/office/drawing/2014/main" id="{9E9BA15D-3D15-4E92-A7E2-8119D72A3389}"/>
              </a:ext>
            </a:extLst>
          </p:cNvPr>
          <p:cNvSpPr txBox="1"/>
          <p:nvPr/>
        </p:nvSpPr>
        <p:spPr>
          <a:xfrm>
            <a:off x="591660" y="4844407"/>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8" name="Rectangle 7">
            <a:extLst>
              <a:ext uri="{FF2B5EF4-FFF2-40B4-BE49-F238E27FC236}">
                <a16:creationId xmlns:a16="http://schemas.microsoft.com/office/drawing/2014/main" id="{8341E15A-9B73-4549-A056-335DEA9FC7A6}"/>
              </a:ext>
            </a:extLst>
          </p:cNvPr>
          <p:cNvSpPr/>
          <p:nvPr/>
        </p:nvSpPr>
        <p:spPr>
          <a:xfrm>
            <a:off x="4761864" y="981155"/>
            <a:ext cx="3903569" cy="4832092"/>
          </a:xfrm>
          <a:prstGeom prst="rect">
            <a:avLst/>
          </a:prstGeom>
        </p:spPr>
        <p:txBody>
          <a:bodyPr wrap="square">
            <a:spAutoFit/>
          </a:bodyPr>
          <a:lstStyle/>
          <a:p>
            <a:pPr marL="285750" lvl="0" indent="-285750">
              <a:buClr>
                <a:srgbClr val="1DB28F"/>
              </a:buClr>
              <a:buSzPct val="120000"/>
              <a:buFont typeface="Wingdings" panose="05000000000000000000" pitchFamily="2" charset="2"/>
              <a:buChar char="q"/>
            </a:pPr>
            <a:endParaRPr lang="en-GB" sz="2800" dirty="0">
              <a:solidFill>
                <a:prstClr val="black"/>
              </a:solidFill>
              <a:latin typeface="Arial" panose="020B0604020202020204" pitchFamily="34" charset="0"/>
              <a:cs typeface="Arial" panose="020B0604020202020204" pitchFamily="34" charset="0"/>
            </a:endParaRPr>
          </a:p>
          <a:p>
            <a:pPr lvl="0"/>
            <a:r>
              <a:rPr lang="en-GB" sz="2800" b="1" dirty="0">
                <a:solidFill>
                  <a:prstClr val="black"/>
                </a:solidFill>
                <a:latin typeface="Arial" panose="020B0604020202020204" pitchFamily="34" charset="0"/>
                <a:cs typeface="Arial" panose="020B0604020202020204" pitchFamily="34" charset="0"/>
              </a:rPr>
              <a:t>How long should we wash our hands for? </a:t>
            </a:r>
          </a:p>
          <a:p>
            <a:pPr lvl="0"/>
            <a:r>
              <a:rPr lang="en-GB" sz="2800" dirty="0">
                <a:solidFill>
                  <a:prstClr val="black"/>
                </a:solidFill>
                <a:latin typeface="Arial" panose="020B0604020202020204" pitchFamily="34" charset="0"/>
                <a:cs typeface="Arial" panose="020B0604020202020204" pitchFamily="34" charset="0"/>
              </a:rPr>
              <a:t>(1 point)</a:t>
            </a:r>
          </a:p>
          <a:p>
            <a:pPr lvl="0"/>
            <a:endParaRPr lang="en-GB" sz="2800" dirty="0">
              <a:solidFill>
                <a:prstClr val="black"/>
              </a:solidFill>
              <a:latin typeface="Arial" panose="020B0604020202020204" pitchFamily="34" charset="0"/>
              <a:cs typeface="Arial" panose="020B0604020202020204" pitchFamily="34" charset="0"/>
            </a:endParaRPr>
          </a:p>
          <a:p>
            <a:pPr marL="285750" lvl="0" indent="-28575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10 seconds</a:t>
            </a:r>
          </a:p>
          <a:p>
            <a:pPr marL="285750" lvl="0" indent="-28575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20 seconds (length of Happy birthday song twice)</a:t>
            </a:r>
          </a:p>
          <a:p>
            <a:pPr marL="285750" lvl="0" indent="-28575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1 minute</a:t>
            </a:r>
          </a:p>
          <a:p>
            <a:pPr marL="285750" lvl="0" indent="-285750">
              <a:buClr>
                <a:schemeClr val="bg2">
                  <a:lumMod val="10000"/>
                </a:schemeClr>
              </a:buClr>
              <a:buSzPct val="120000"/>
              <a:buFont typeface="Wingdings" panose="05000000000000000000" pitchFamily="2" charset="2"/>
              <a:buChar char="q"/>
            </a:pPr>
            <a:r>
              <a:rPr lang="en-GB" sz="2800" dirty="0">
                <a:solidFill>
                  <a:prstClr val="black"/>
                </a:solidFill>
                <a:latin typeface="Arial" panose="020B0604020202020204" pitchFamily="34" charset="0"/>
                <a:cs typeface="Arial" panose="020B0604020202020204" pitchFamily="34" charset="0"/>
              </a:rPr>
              <a:t>5 minutes</a:t>
            </a:r>
          </a:p>
        </p:txBody>
      </p:sp>
      <p:sp>
        <p:nvSpPr>
          <p:cNvPr id="24" name="TextBox 23">
            <a:extLst>
              <a:ext uri="{FF2B5EF4-FFF2-40B4-BE49-F238E27FC236}">
                <a16:creationId xmlns:a16="http://schemas.microsoft.com/office/drawing/2014/main" id="{394DAA5E-D3DE-44E9-B432-0F8D2C5BCC85}"/>
              </a:ext>
            </a:extLst>
          </p:cNvPr>
          <p:cNvSpPr txBox="1"/>
          <p:nvPr/>
        </p:nvSpPr>
        <p:spPr>
          <a:xfrm>
            <a:off x="4800757" y="3448626"/>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 name="Footer Placeholder 2">
            <a:extLst>
              <a:ext uri="{FF2B5EF4-FFF2-40B4-BE49-F238E27FC236}">
                <a16:creationId xmlns:a16="http://schemas.microsoft.com/office/drawing/2014/main" id="{83192E20-2528-4113-8FD1-68B6C8B5CD0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96205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C83266-8CA9-4B71-BA51-A2F164430BF5}"/>
              </a:ext>
            </a:extLst>
          </p:cNvPr>
          <p:cNvSpPr>
            <a:spLocks noGrp="1"/>
          </p:cNvSpPr>
          <p:nvPr>
            <p:ph type="title"/>
          </p:nvPr>
        </p:nvSpPr>
        <p:spPr>
          <a:xfrm>
            <a:off x="202406" y="1785939"/>
            <a:ext cx="8739187"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275535E6-3406-4508-A62B-DA18C28EB3B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15432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EB3D-E44E-4AAF-9796-AD9E8EE489D7}"/>
              </a:ext>
              <a:ext uri="{C183D7F6-B498-43B3-948B-1728B52AA6E4}">
                <adec:decorative xmlns:adec="http://schemas.microsoft.com/office/drawing/2017/decorative" val="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1</a:t>
            </a:r>
          </a:p>
        </p:txBody>
      </p:sp>
      <p:sp>
        <p:nvSpPr>
          <p:cNvPr id="4" name="TextBox 3">
            <a:extLst>
              <a:ext uri="{FF2B5EF4-FFF2-40B4-BE49-F238E27FC236}">
                <a16:creationId xmlns:a16="http://schemas.microsoft.com/office/drawing/2014/main" id="{3C3128E7-157A-47AD-8D05-8359D48E99D4}"/>
              </a:ext>
            </a:extLst>
          </p:cNvPr>
          <p:cNvSpPr txBox="1"/>
          <p:nvPr/>
        </p:nvSpPr>
        <p:spPr>
          <a:xfrm>
            <a:off x="323057" y="619870"/>
            <a:ext cx="8497885" cy="2554545"/>
          </a:xfrm>
          <a:prstGeom prst="rect">
            <a:avLst/>
          </a:prstGeom>
          <a:ln w="57150">
            <a:solidFill>
              <a:srgbClr val="117E6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What song will you choose to use when washing your hands? How many steps are there to wash every part of your hands? </a:t>
            </a:r>
          </a:p>
        </p:txBody>
      </p:sp>
      <p:sp>
        <p:nvSpPr>
          <p:cNvPr id="18" name="Rectangle: Rounded Corners 17" descr="True">
            <a:extLst>
              <a:ext uri="{FF2B5EF4-FFF2-40B4-BE49-F238E27FC236}">
                <a16:creationId xmlns:a16="http://schemas.microsoft.com/office/drawing/2014/main" id="{A53B3D1E-D9E1-49C9-A218-C3E4BED82C80}"/>
              </a:ext>
            </a:extLst>
          </p:cNvPr>
          <p:cNvSpPr/>
          <p:nvPr/>
        </p:nvSpPr>
        <p:spPr>
          <a:xfrm>
            <a:off x="602232" y="3683586"/>
            <a:ext cx="3884044" cy="1974849"/>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noProof="0" dirty="0">
                <a:latin typeface="Arial" panose="020B0604020202020204" pitchFamily="34" charset="0"/>
                <a:ea typeface="Calibri" panose="020F0502020204030204" pitchFamily="34" charset="0"/>
                <a:cs typeface="Arial" panose="020B0604020202020204" pitchFamily="34" charset="0"/>
              </a:rPr>
              <a:t>‘Happy Birthday’ song (twice)</a:t>
            </a:r>
          </a:p>
        </p:txBody>
      </p:sp>
      <p:sp>
        <p:nvSpPr>
          <p:cNvPr id="5" name="Rectangle: Rounded Corners 4" descr="True">
            <a:extLst>
              <a:ext uri="{FF2B5EF4-FFF2-40B4-BE49-F238E27FC236}">
                <a16:creationId xmlns:a16="http://schemas.microsoft.com/office/drawing/2014/main" id="{54192D8D-61F1-4E07-A248-59F4C772111A}"/>
              </a:ext>
            </a:extLst>
          </p:cNvPr>
          <p:cNvSpPr/>
          <p:nvPr/>
        </p:nvSpPr>
        <p:spPr>
          <a:xfrm>
            <a:off x="4869432" y="4083636"/>
            <a:ext cx="3379218" cy="1297990"/>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noProof="0" dirty="0">
                <a:latin typeface="Arial" panose="020B0604020202020204" pitchFamily="34" charset="0"/>
                <a:ea typeface="Calibri" panose="020F0502020204030204" pitchFamily="34" charset="0"/>
                <a:cs typeface="Arial" panose="020B0604020202020204" pitchFamily="34" charset="0"/>
              </a:rPr>
              <a:t>6 Steps</a:t>
            </a:r>
          </a:p>
        </p:txBody>
      </p:sp>
      <p:sp>
        <p:nvSpPr>
          <p:cNvPr id="3" name="Footer Placeholder 2">
            <a:extLst>
              <a:ext uri="{FF2B5EF4-FFF2-40B4-BE49-F238E27FC236}">
                <a16:creationId xmlns:a16="http://schemas.microsoft.com/office/drawing/2014/main" id="{2A3F9123-2B40-4525-82B6-D640397CDB0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927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CAD9-69DF-48CF-AB7B-525386B4EE93}"/>
              </a:ext>
              <a:ext uri="{C183D7F6-B498-43B3-948B-1728B52AA6E4}">
                <adec:decorative xmlns:adec="http://schemas.microsoft.com/office/drawing/2017/decorative" val="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2</a:t>
            </a:r>
          </a:p>
        </p:txBody>
      </p:sp>
      <p:sp>
        <p:nvSpPr>
          <p:cNvPr id="5" name="TextBox 4">
            <a:extLst>
              <a:ext uri="{FF2B5EF4-FFF2-40B4-BE49-F238E27FC236}">
                <a16:creationId xmlns:a16="http://schemas.microsoft.com/office/drawing/2014/main" id="{33BB40C8-A5A0-4085-A7AE-49F7C1DC46B2}"/>
              </a:ext>
            </a:extLst>
          </p:cNvPr>
          <p:cNvSpPr txBox="1"/>
          <p:nvPr/>
        </p:nvSpPr>
        <p:spPr>
          <a:xfrm>
            <a:off x="323057" y="573275"/>
            <a:ext cx="8497885" cy="1938992"/>
          </a:xfrm>
          <a:prstGeom prst="rect">
            <a:avLst/>
          </a:prstGeom>
          <a:ln w="57150">
            <a:solidFill>
              <a:srgbClr val="117E6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	What are the key moments in the day that you must wash your hands? </a:t>
            </a:r>
          </a:p>
        </p:txBody>
      </p:sp>
      <p:sp>
        <p:nvSpPr>
          <p:cNvPr id="7" name="Rectangle: Rounded Corners 6" descr="True">
            <a:extLst>
              <a:ext uri="{FF2B5EF4-FFF2-40B4-BE49-F238E27FC236}">
                <a16:creationId xmlns:a16="http://schemas.microsoft.com/office/drawing/2014/main" id="{4FA6F1A5-3E8E-43B6-B9B3-A2A1BC1E7A0F}"/>
              </a:ext>
            </a:extLst>
          </p:cNvPr>
          <p:cNvSpPr/>
          <p:nvPr/>
        </p:nvSpPr>
        <p:spPr>
          <a:xfrm>
            <a:off x="1990495" y="2952749"/>
            <a:ext cx="5163009" cy="3331976"/>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marL="342900" lvl="0" indent="-342900" algn="ctr" defTabSz="914400">
              <a:buFont typeface="Arial" panose="020B0604020202020204" pitchFamily="34" charset="0"/>
              <a:buChar char="•"/>
              <a:defRPr/>
            </a:pPr>
            <a:r>
              <a:rPr lang="en-GB" sz="2400" b="1" kern="0" dirty="0">
                <a:latin typeface="Arial" panose="020B0604020202020204" pitchFamily="34" charset="0"/>
                <a:ea typeface="Calibri" panose="020F0502020204030204" pitchFamily="34" charset="0"/>
                <a:cs typeface="Times New Roman" panose="02020603050405020304" pitchFamily="18" charset="0"/>
              </a:rPr>
              <a:t>Before eating</a:t>
            </a:r>
          </a:p>
          <a:p>
            <a:pPr marL="342900" lvl="0" indent="-342900" algn="ctr" defTabSz="914400">
              <a:buFont typeface="Arial" panose="020B0604020202020204" pitchFamily="34" charset="0"/>
              <a:buChar char="•"/>
              <a:defRPr/>
            </a:pPr>
            <a:r>
              <a:rPr lang="en-GB" sz="2400" b="1" kern="0" dirty="0">
                <a:latin typeface="Arial" panose="020B0604020202020204" pitchFamily="34" charset="0"/>
                <a:ea typeface="Calibri" panose="020F0502020204030204" pitchFamily="34" charset="0"/>
                <a:cs typeface="Times New Roman" panose="02020603050405020304" pitchFamily="18" charset="0"/>
              </a:rPr>
              <a:t>After using the toilet</a:t>
            </a:r>
          </a:p>
          <a:p>
            <a:pPr marL="342900" lvl="0" indent="-342900" algn="ctr" defTabSz="914400">
              <a:buFont typeface="Arial" panose="020B0604020202020204" pitchFamily="34" charset="0"/>
              <a:buChar char="•"/>
              <a:defRPr/>
            </a:pPr>
            <a:r>
              <a:rPr lang="en-GB" sz="2400" b="1" kern="0" dirty="0">
                <a:latin typeface="Arial" panose="020B0604020202020204" pitchFamily="34" charset="0"/>
                <a:ea typeface="Calibri" panose="020F0502020204030204" pitchFamily="34" charset="0"/>
                <a:cs typeface="Times New Roman" panose="02020603050405020304" pitchFamily="18" charset="0"/>
              </a:rPr>
              <a:t>After touching animals</a:t>
            </a:r>
          </a:p>
          <a:p>
            <a:pPr marL="342900" lvl="0" indent="-342900" algn="ctr" defTabSz="914400">
              <a:buFont typeface="Arial" panose="020B0604020202020204" pitchFamily="34" charset="0"/>
              <a:buChar char="•"/>
              <a:defRPr/>
            </a:pPr>
            <a:r>
              <a:rPr lang="en-GB" sz="2400" b="1" kern="0" dirty="0">
                <a:latin typeface="Arial" panose="020B0604020202020204" pitchFamily="34" charset="0"/>
                <a:ea typeface="Calibri" panose="020F0502020204030204" pitchFamily="34" charset="0"/>
                <a:cs typeface="Times New Roman" panose="02020603050405020304" pitchFamily="18" charset="0"/>
              </a:rPr>
              <a:t>After coughing, sneezing or blowing your nose</a:t>
            </a:r>
          </a:p>
          <a:p>
            <a:pPr marL="342900" lvl="0" indent="-342900" algn="ctr" defTabSz="914400">
              <a:buFont typeface="Arial" panose="020B0604020202020204" pitchFamily="34" charset="0"/>
              <a:buChar char="•"/>
              <a:defRPr/>
            </a:pPr>
            <a:r>
              <a:rPr lang="en-GB" sz="2400" b="1" kern="0" dirty="0">
                <a:latin typeface="Arial" panose="020B0604020202020204" pitchFamily="34" charset="0"/>
                <a:ea typeface="Calibri" panose="020F0502020204030204" pitchFamily="34" charset="0"/>
                <a:cs typeface="Times New Roman" panose="02020603050405020304" pitchFamily="18" charset="0"/>
              </a:rPr>
              <a:t>If you are ill or have been around ill people</a:t>
            </a:r>
          </a:p>
          <a:p>
            <a:pPr marL="342900" lvl="0" indent="-342900" algn="ctr" defTabSz="914400">
              <a:buFont typeface="Arial" panose="020B0604020202020204" pitchFamily="34" charset="0"/>
              <a:buChar char="•"/>
              <a:defRPr/>
            </a:pPr>
            <a:r>
              <a:rPr lang="en-GB" sz="2400" b="1" kern="0" dirty="0">
                <a:latin typeface="Arial" panose="020B0604020202020204" pitchFamily="34" charset="0"/>
                <a:ea typeface="Calibri" panose="020F0502020204030204" pitchFamily="34" charset="0"/>
                <a:cs typeface="Times New Roman" panose="02020603050405020304" pitchFamily="18" charset="0"/>
              </a:rPr>
              <a:t>When you get home or go into another place like school </a:t>
            </a:r>
            <a:endParaRPr kumimoji="0" lang="en-GB" sz="24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CF5124C-9D71-4C49-8415-F7A94336B66A}"/>
              </a:ext>
            </a:extLst>
          </p:cNvPr>
          <p:cNvSpPr>
            <a:spLocks noGrp="1"/>
          </p:cNvSpPr>
          <p:nvPr>
            <p:ph type="ftr" sz="quarter" idx="11"/>
          </p:nvPr>
        </p:nvSpPr>
        <p:spPr>
          <a:xfrm>
            <a:off x="830831" y="6356350"/>
            <a:ext cx="3086100" cy="1440000"/>
          </a:xfrm>
        </p:spPr>
        <p:txBody>
          <a:bodyPr/>
          <a:lstStyle/>
          <a:p>
            <a:r>
              <a:rPr lang="en-GB"/>
              <a:t>e-Bug.eu</a:t>
            </a:r>
            <a:endParaRPr lang="en-GB" dirty="0"/>
          </a:p>
        </p:txBody>
      </p:sp>
    </p:spTree>
    <p:extLst>
      <p:ext uri="{BB962C8B-B14F-4D97-AF65-F5344CB8AC3E}">
        <p14:creationId xmlns:p14="http://schemas.microsoft.com/office/powerpoint/2010/main" val="403326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078BB-EC15-4B08-B7D2-BD7CB44C3D32}"/>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3</a:t>
            </a:r>
          </a:p>
        </p:txBody>
      </p:sp>
      <p:sp>
        <p:nvSpPr>
          <p:cNvPr id="5" name="TextBox 4">
            <a:extLst>
              <a:ext uri="{FF2B5EF4-FFF2-40B4-BE49-F238E27FC236}">
                <a16:creationId xmlns:a16="http://schemas.microsoft.com/office/drawing/2014/main" id="{69F497A1-175C-4558-8B32-03322E9AB136}"/>
              </a:ext>
            </a:extLst>
          </p:cNvPr>
          <p:cNvSpPr txBox="1"/>
          <p:nvPr/>
        </p:nvSpPr>
        <p:spPr>
          <a:xfrm>
            <a:off x="323052" y="383657"/>
            <a:ext cx="8497885" cy="1938992"/>
          </a:xfrm>
          <a:prstGeom prst="rect">
            <a:avLst/>
          </a:prstGeom>
          <a:noFill/>
          <a:ln w="57150">
            <a:solidFill>
              <a:srgbClr val="117E6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What can you use if you are not able to wash your hands with soap and water? </a:t>
            </a:r>
          </a:p>
        </p:txBody>
      </p:sp>
      <p:sp>
        <p:nvSpPr>
          <p:cNvPr id="9" name="Rectangle: Rounded Corners 8" descr="True">
            <a:extLst>
              <a:ext uri="{FF2B5EF4-FFF2-40B4-BE49-F238E27FC236}">
                <a16:creationId xmlns:a16="http://schemas.microsoft.com/office/drawing/2014/main" id="{341F683F-1BAE-443B-BCD8-DF64AE96616D}"/>
              </a:ext>
            </a:extLst>
          </p:cNvPr>
          <p:cNvSpPr/>
          <p:nvPr/>
        </p:nvSpPr>
        <p:spPr>
          <a:xfrm>
            <a:off x="2729985" y="3194980"/>
            <a:ext cx="3684018" cy="1653246"/>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lvl="0" algn="ctr" defTabSz="914400">
              <a:defRPr/>
            </a:pPr>
            <a:r>
              <a:rPr lang="en-GB" sz="4000" b="1" kern="0">
                <a:latin typeface="Arial" panose="020B0604020202020204" pitchFamily="34" charset="0"/>
                <a:ea typeface="Calibri" panose="020F0502020204030204" pitchFamily="34" charset="0"/>
                <a:cs typeface="Times New Roman" panose="02020603050405020304" pitchFamily="18" charset="0"/>
              </a:rPr>
              <a:t>Hand sanitiser</a:t>
            </a:r>
            <a:endParaRPr kumimoji="0" lang="en-GB" sz="40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323857B-2F7D-406C-9666-F32315CEA82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9051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28650" y="245982"/>
            <a:ext cx="7886700" cy="1325563"/>
          </a:xfrm>
        </p:spPr>
        <p:txBody>
          <a:bodyPr>
            <a:normAutofit/>
          </a:bodyPr>
          <a:lstStyle/>
          <a:p>
            <a:pPr algn="ctr"/>
            <a:r>
              <a:rPr lang="en-GB" sz="3500" b="1" dirty="0"/>
              <a:t>Why is it Important to Wash our Hands?</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412457" y="1647269"/>
            <a:ext cx="8026695" cy="1446606"/>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Importance of hand washing is to wash away any dirt or microbes that might be on our hands. If you do not wash your hands you are not washing away the microbes (you might get ill if any harmful microbes from your dirty hands gets in your mouth or an open cut, or you could pass them on to someone else). </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412457" y="3295885"/>
            <a:ext cx="8026696" cy="1139192"/>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dirty="0">
                <a:latin typeface="Arial" panose="020B0604020202020204" pitchFamily="34" charset="0"/>
                <a:cs typeface="Arial" panose="020B0604020202020204" pitchFamily="34" charset="0"/>
              </a:rPr>
              <a:t>We use our hands all the time, they are naturally covered with microbes that live in our bodies and pick up millions of microbes from the environment every day. Although many of these microbes are harmless, some could be harmful.</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412457" y="4646612"/>
            <a:ext cx="8026696" cy="1514159"/>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dirty="0">
                <a:latin typeface="Arial" panose="020B0604020202020204" pitchFamily="34" charset="0"/>
                <a:cs typeface="Arial" panose="020B0604020202020204" pitchFamily="34" charset="0"/>
              </a:rPr>
              <a:t>We spread microbes to our friends and others through touch, and this is why we wash our hands. One study found that people touch their face 23 times per hour, about 280 times a day; touch is an important sense to give information to our brain, but we should be aware of how easy it is to spread microbes when our hands are dirty. </a:t>
            </a:r>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BE6E70-8D6B-46AA-868A-0419D38170A3}"/>
              </a:ext>
            </a:extLst>
          </p:cNvPr>
          <p:cNvSpPr txBox="1">
            <a:spLocks noGrp="1"/>
          </p:cNvSpPr>
          <p:nvPr>
            <p:ph type="title" idx="4294967295"/>
          </p:nvPr>
        </p:nvSpPr>
        <p:spPr>
          <a:xfrm>
            <a:off x="338139" y="2278856"/>
            <a:ext cx="10148886" cy="2852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Main Activity: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Healthy Hands</a:t>
            </a:r>
          </a:p>
        </p:txBody>
      </p:sp>
      <p:sp>
        <p:nvSpPr>
          <p:cNvPr id="4" name="Footer Placeholder 3">
            <a:extLst>
              <a:ext uri="{FF2B5EF4-FFF2-40B4-BE49-F238E27FC236}">
                <a16:creationId xmlns:a16="http://schemas.microsoft.com/office/drawing/2014/main" id="{84A2E192-C8EB-4A37-A845-F34BE87BB95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41051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CBDE46-F960-4ACE-960C-0664FFD33382}"/>
              </a:ext>
              <a:ext uri="{C183D7F6-B498-43B3-948B-1728B52AA6E4}">
                <adec:decorative xmlns:adec="http://schemas.microsoft.com/office/drawing/2017/decorative" val="0"/>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a:t>Healthy Hands Activity 1</a:t>
            </a:r>
          </a:p>
        </p:txBody>
      </p:sp>
      <p:pic>
        <p:nvPicPr>
          <p:cNvPr id="5" name="Picture 4">
            <a:extLst>
              <a:ext uri="{FF2B5EF4-FFF2-40B4-BE49-F238E27FC236}">
                <a16:creationId xmlns:a16="http://schemas.microsoft.com/office/drawing/2014/main" id="{D1B676A5-8695-4EA9-994E-CA0636731C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9062" y="717947"/>
            <a:ext cx="8905875" cy="5216128"/>
          </a:xfrm>
          <a:prstGeom prst="rect">
            <a:avLst/>
          </a:prstGeom>
        </p:spPr>
      </p:pic>
      <p:pic>
        <p:nvPicPr>
          <p:cNvPr id="2" name="Picture 1" descr="Four hands - one with 'no' symbol, one with a stopwatch with 3 inside and water droplet above, one with stopwatch with 20 inside and water droplet above, and one with stopwatch with 20 inside and water droplet and soap above">
            <a:extLst>
              <a:ext uri="{FF2B5EF4-FFF2-40B4-BE49-F238E27FC236}">
                <a16:creationId xmlns:a16="http://schemas.microsoft.com/office/drawing/2014/main" id="{913B40B9-8106-4DF3-AE98-5DA4F33309C6}"/>
              </a:ext>
            </a:extLst>
          </p:cNvPr>
          <p:cNvPicPr>
            <a:picLocks noChangeAspect="1"/>
          </p:cNvPicPr>
          <p:nvPr/>
        </p:nvPicPr>
        <p:blipFill>
          <a:blip r:embed="rId3"/>
          <a:stretch>
            <a:fillRect/>
          </a:stretch>
        </p:blipFill>
        <p:spPr>
          <a:xfrm>
            <a:off x="1057276" y="1008629"/>
            <a:ext cx="6886574" cy="4506869"/>
          </a:xfrm>
          <a:prstGeom prst="rect">
            <a:avLst/>
          </a:prstGeom>
        </p:spPr>
      </p:pic>
      <p:sp>
        <p:nvSpPr>
          <p:cNvPr id="11" name="TextBox 10">
            <a:extLst>
              <a:ext uri="{FF2B5EF4-FFF2-40B4-BE49-F238E27FC236}">
                <a16:creationId xmlns:a16="http://schemas.microsoft.com/office/drawing/2014/main" id="{7705D9D7-D607-4780-B8DF-69A39A8DD424}"/>
              </a:ext>
            </a:extLst>
          </p:cNvPr>
          <p:cNvSpPr txBox="1"/>
          <p:nvPr/>
        </p:nvSpPr>
        <p:spPr>
          <a:xfrm>
            <a:off x="1264257" y="1139751"/>
            <a:ext cx="3698268" cy="1938992"/>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Split into 4 groups: </a:t>
            </a: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a) no hand washing;  washing hands in water for b) 3 and; c) 20 secs; d) washing hands with soap and water for 20 seconds</a:t>
            </a:r>
          </a:p>
        </p:txBody>
      </p:sp>
      <p:sp>
        <p:nvSpPr>
          <p:cNvPr id="12" name="TextBox 11">
            <a:extLst>
              <a:ext uri="{FF2B5EF4-FFF2-40B4-BE49-F238E27FC236}">
                <a16:creationId xmlns:a16="http://schemas.microsoft.com/office/drawing/2014/main" id="{C3035908-3C99-486B-AAA1-8D225676E5CD}"/>
              </a:ext>
            </a:extLst>
          </p:cNvPr>
          <p:cNvSpPr txBox="1"/>
          <p:nvPr/>
        </p:nvSpPr>
        <p:spPr>
          <a:xfrm>
            <a:off x="4962525" y="1139751"/>
            <a:ext cx="2686538"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2. The person in front of each group (person one) covers their hands with UV gel or powder</a:t>
            </a:r>
          </a:p>
        </p:txBody>
      </p:sp>
      <p:sp>
        <p:nvSpPr>
          <p:cNvPr id="4" name="Footer Placeholder 3">
            <a:extLst>
              <a:ext uri="{FF2B5EF4-FFF2-40B4-BE49-F238E27FC236}">
                <a16:creationId xmlns:a16="http://schemas.microsoft.com/office/drawing/2014/main" id="{197E3A02-5B3C-4B6E-97FE-66E7EF80F43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389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DBBA-80B7-4ADF-B5F8-64A6DBA1D3C8}"/>
              </a:ext>
              <a:ext uri="{C183D7F6-B498-43B3-948B-1728B52AA6E4}">
                <adec:decorative xmlns:adec="http://schemas.microsoft.com/office/drawing/2017/decorative" val="0"/>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a:t>Healthy Hands Activity 2</a:t>
            </a:r>
          </a:p>
        </p:txBody>
      </p:sp>
      <p:pic>
        <p:nvPicPr>
          <p:cNvPr id="5" name="Picture 4">
            <a:extLst>
              <a:ext uri="{FF2B5EF4-FFF2-40B4-BE49-F238E27FC236}">
                <a16:creationId xmlns:a16="http://schemas.microsoft.com/office/drawing/2014/main" id="{601607EF-E87D-4A57-B482-02A7125745A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9062" y="717947"/>
            <a:ext cx="8905875" cy="5216128"/>
          </a:xfrm>
          <a:prstGeom prst="rect">
            <a:avLst/>
          </a:prstGeom>
        </p:spPr>
      </p:pic>
      <p:pic>
        <p:nvPicPr>
          <p:cNvPr id="6" name="Picture 5" descr="Two hands shaking, and a hand with microbes on under a lamp">
            <a:extLst>
              <a:ext uri="{FF2B5EF4-FFF2-40B4-BE49-F238E27FC236}">
                <a16:creationId xmlns:a16="http://schemas.microsoft.com/office/drawing/2014/main" id="{4A1E6765-FB62-4CA8-AE1C-810E3497C5EE}"/>
              </a:ext>
            </a:extLst>
          </p:cNvPr>
          <p:cNvPicPr>
            <a:picLocks noChangeAspect="1"/>
          </p:cNvPicPr>
          <p:nvPr/>
        </p:nvPicPr>
        <p:blipFill>
          <a:blip r:embed="rId3"/>
          <a:stretch>
            <a:fillRect/>
          </a:stretch>
        </p:blipFill>
        <p:spPr>
          <a:xfrm>
            <a:off x="552405" y="979437"/>
            <a:ext cx="8039188" cy="4693148"/>
          </a:xfrm>
          <a:prstGeom prst="rect">
            <a:avLst/>
          </a:prstGeom>
        </p:spPr>
      </p:pic>
      <p:sp>
        <p:nvSpPr>
          <p:cNvPr id="7" name="TextBox 6">
            <a:extLst>
              <a:ext uri="{FF2B5EF4-FFF2-40B4-BE49-F238E27FC236}">
                <a16:creationId xmlns:a16="http://schemas.microsoft.com/office/drawing/2014/main" id="{1E2DFB2C-2405-4961-A70A-36099203DC27}"/>
              </a:ext>
            </a:extLst>
          </p:cNvPr>
          <p:cNvSpPr txBox="1"/>
          <p:nvPr/>
        </p:nvSpPr>
        <p:spPr>
          <a:xfrm>
            <a:off x="830831" y="1426620"/>
            <a:ext cx="2347874"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3. Person one, shake hands with person two in your group</a:t>
            </a:r>
          </a:p>
        </p:txBody>
      </p:sp>
      <p:sp>
        <p:nvSpPr>
          <p:cNvPr id="8" name="TextBox 7">
            <a:extLst>
              <a:ext uri="{FF2B5EF4-FFF2-40B4-BE49-F238E27FC236}">
                <a16:creationId xmlns:a16="http://schemas.microsoft.com/office/drawing/2014/main" id="{0FDE75CA-1F48-4EC7-A833-D831CE17C76C}"/>
              </a:ext>
            </a:extLst>
          </p:cNvPr>
          <p:cNvSpPr txBox="1"/>
          <p:nvPr/>
        </p:nvSpPr>
        <p:spPr>
          <a:xfrm>
            <a:off x="3178705" y="1272731"/>
            <a:ext cx="2347875"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4. Person two, shake hands with person three in your group and so on…</a:t>
            </a:r>
          </a:p>
        </p:txBody>
      </p:sp>
      <p:sp>
        <p:nvSpPr>
          <p:cNvPr id="9" name="TextBox 8">
            <a:extLst>
              <a:ext uri="{FF2B5EF4-FFF2-40B4-BE49-F238E27FC236}">
                <a16:creationId xmlns:a16="http://schemas.microsoft.com/office/drawing/2014/main" id="{4AE0EF25-E7AA-4818-9233-E08DB8CB03A1}"/>
              </a:ext>
            </a:extLst>
          </p:cNvPr>
          <p:cNvSpPr txBox="1"/>
          <p:nvPr/>
        </p:nvSpPr>
        <p:spPr>
          <a:xfrm>
            <a:off x="5526579" y="1185415"/>
            <a:ext cx="3016206"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5. Look at your hands under the UV lamp. What do you see? How does this compare across groups?</a:t>
            </a:r>
          </a:p>
        </p:txBody>
      </p:sp>
      <p:sp>
        <p:nvSpPr>
          <p:cNvPr id="4" name="Footer Placeholder 3">
            <a:extLst>
              <a:ext uri="{FF2B5EF4-FFF2-40B4-BE49-F238E27FC236}">
                <a16:creationId xmlns:a16="http://schemas.microsoft.com/office/drawing/2014/main" id="{8A9E5155-1783-4E34-8990-F9D7DE45253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7510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11F8C9-A0AA-42DF-9A2A-17E2088002EB}"/>
              </a:ext>
            </a:extLst>
          </p:cNvPr>
          <p:cNvSpPr>
            <a:spLocks noGrp="1"/>
          </p:cNvSpPr>
          <p:nvPr>
            <p:ph type="title"/>
          </p:nvPr>
        </p:nvSpPr>
        <p:spPr>
          <a:xfrm>
            <a:off x="471488" y="1690689"/>
            <a:ext cx="7886700" cy="2852737"/>
          </a:xfrm>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30281A2D-5974-4126-9F29-9AAF97681FF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99835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579863" y="0"/>
            <a:ext cx="8251114" cy="1325563"/>
          </a:xfrm>
        </p:spPr>
        <p:txBody>
          <a:bodyPr>
            <a:normAutofit/>
          </a:bodyPr>
          <a:lstStyle/>
          <a:p>
            <a:r>
              <a:rPr lang="en-GB" sz="3000" b="1" dirty="0"/>
              <a:t>Discussion Points</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944277" y="1189420"/>
            <a:ext cx="3831060" cy="609276"/>
          </a:xfrm>
          <a:prstGeom prst="wedgeRectCallout">
            <a:avLst>
              <a:gd name="adj1" fmla="val 63551"/>
              <a:gd name="adj2" fmla="val 40695"/>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What is the best way to stop harmful microbes spread?</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773582" y="1866354"/>
            <a:ext cx="4017991" cy="676117"/>
          </a:xfrm>
          <a:prstGeom prst="wedgeRectCallout">
            <a:avLst>
              <a:gd name="adj1" fmla="val -68281"/>
              <a:gd name="adj2" fmla="val 12881"/>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What do you have to use when washing your hands?</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786615" y="519757"/>
            <a:ext cx="3867151" cy="566136"/>
          </a:xfrm>
          <a:prstGeom prst="wedgeRectCallout">
            <a:avLst>
              <a:gd name="adj1" fmla="val -63776"/>
              <a:gd name="adj2" fmla="val 1114"/>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What can spread easily from one person to other? </a:t>
            </a:r>
          </a:p>
        </p:txBody>
      </p:sp>
      <p:sp>
        <p:nvSpPr>
          <p:cNvPr id="13" name="Speech Bubble: Rectangle 12">
            <a:extLst>
              <a:ext uri="{FF2B5EF4-FFF2-40B4-BE49-F238E27FC236}">
                <a16:creationId xmlns:a16="http://schemas.microsoft.com/office/drawing/2014/main" id="{81525367-697C-4CB7-913D-2FC27CEB2DB5}"/>
              </a:ext>
            </a:extLst>
          </p:cNvPr>
          <p:cNvSpPr/>
          <p:nvPr/>
        </p:nvSpPr>
        <p:spPr>
          <a:xfrm>
            <a:off x="916958" y="2645998"/>
            <a:ext cx="3853616" cy="609277"/>
          </a:xfrm>
          <a:prstGeom prst="wedgeRectCallout">
            <a:avLst>
              <a:gd name="adj1" fmla="val 63551"/>
              <a:gd name="adj2" fmla="val 40695"/>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What song can you sing while washing your hands? </a:t>
            </a:r>
          </a:p>
        </p:txBody>
      </p:sp>
      <p:sp>
        <p:nvSpPr>
          <p:cNvPr id="9" name="Speech Bubble: Rectangle 8">
            <a:extLst>
              <a:ext uri="{FF2B5EF4-FFF2-40B4-BE49-F238E27FC236}">
                <a16:creationId xmlns:a16="http://schemas.microsoft.com/office/drawing/2014/main" id="{BAC6D010-FB8B-412E-A057-5DDFA88A438D}"/>
              </a:ext>
            </a:extLst>
          </p:cNvPr>
          <p:cNvSpPr/>
          <p:nvPr/>
        </p:nvSpPr>
        <p:spPr>
          <a:xfrm>
            <a:off x="4770574" y="3389773"/>
            <a:ext cx="4017991" cy="592571"/>
          </a:xfrm>
          <a:prstGeom prst="wedgeRectCallout">
            <a:avLst>
              <a:gd name="adj1" fmla="val -68281"/>
              <a:gd name="adj2" fmla="val 12881"/>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What do we have to use if soap is not available?</a:t>
            </a:r>
          </a:p>
        </p:txBody>
      </p:sp>
      <p:sp>
        <p:nvSpPr>
          <p:cNvPr id="10" name="Speech Bubble: Rectangle 9">
            <a:extLst>
              <a:ext uri="{FF2B5EF4-FFF2-40B4-BE49-F238E27FC236}">
                <a16:creationId xmlns:a16="http://schemas.microsoft.com/office/drawing/2014/main" id="{C0BBD9A9-1239-46B2-B5C4-6776542CE6E6}"/>
              </a:ext>
            </a:extLst>
          </p:cNvPr>
          <p:cNvSpPr/>
          <p:nvPr/>
        </p:nvSpPr>
        <p:spPr>
          <a:xfrm>
            <a:off x="1010192" y="4082133"/>
            <a:ext cx="3776423" cy="401754"/>
          </a:xfrm>
          <a:prstGeom prst="wedgeRectCallout">
            <a:avLst>
              <a:gd name="adj1" fmla="val 63551"/>
              <a:gd name="adj2" fmla="val 40695"/>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What have you learnt today?</a:t>
            </a:r>
          </a:p>
        </p:txBody>
      </p:sp>
      <p:sp>
        <p:nvSpPr>
          <p:cNvPr id="11" name="Speech Bubble: Rectangle 10">
            <a:extLst>
              <a:ext uri="{FF2B5EF4-FFF2-40B4-BE49-F238E27FC236}">
                <a16:creationId xmlns:a16="http://schemas.microsoft.com/office/drawing/2014/main" id="{FECEC5BB-70A6-4D10-AD1C-AF54C3EF9968}"/>
              </a:ext>
            </a:extLst>
          </p:cNvPr>
          <p:cNvSpPr/>
          <p:nvPr/>
        </p:nvSpPr>
        <p:spPr>
          <a:xfrm>
            <a:off x="4777089" y="4610386"/>
            <a:ext cx="4004959" cy="676117"/>
          </a:xfrm>
          <a:prstGeom prst="wedgeRectCallout">
            <a:avLst>
              <a:gd name="adj1" fmla="val -68281"/>
              <a:gd name="adj2" fmla="val 12881"/>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How has the activity changed the way you wash your hands? </a:t>
            </a:r>
          </a:p>
        </p:txBody>
      </p:sp>
      <p:sp>
        <p:nvSpPr>
          <p:cNvPr id="12" name="Speech Bubble: Rectangle 11">
            <a:extLst>
              <a:ext uri="{FF2B5EF4-FFF2-40B4-BE49-F238E27FC236}">
                <a16:creationId xmlns:a16="http://schemas.microsoft.com/office/drawing/2014/main" id="{06B4BDC9-7239-4583-A98A-7EAD33082EC9}"/>
              </a:ext>
            </a:extLst>
          </p:cNvPr>
          <p:cNvSpPr/>
          <p:nvPr/>
        </p:nvSpPr>
        <p:spPr>
          <a:xfrm>
            <a:off x="916958" y="5372294"/>
            <a:ext cx="3853616" cy="592571"/>
          </a:xfrm>
          <a:prstGeom prst="wedgeRectCallout">
            <a:avLst>
              <a:gd name="adj1" fmla="val 63551"/>
              <a:gd name="adj2" fmla="val 40695"/>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When is it important to wash your hands?</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1228</TotalTime>
  <Words>2715</Words>
  <Application>Microsoft Office PowerPoint</Application>
  <PresentationFormat>On-screen Show (4:3)</PresentationFormat>
  <Paragraphs>452</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Symbol</vt:lpstr>
      <vt:lpstr>Wingdings</vt:lpstr>
      <vt:lpstr>Office Theme</vt:lpstr>
      <vt:lpstr>Spread of Infection: Hand Hygiene </vt:lpstr>
      <vt:lpstr>Learning Intention</vt:lpstr>
      <vt:lpstr>Northern Ireland Curriculum Links</vt:lpstr>
      <vt:lpstr>Why is it Important to Wash our Hands?</vt:lpstr>
      <vt:lpstr>Main Activity: Healthy Hands</vt:lpstr>
      <vt:lpstr>Healthy Hands Activity 1</vt:lpstr>
      <vt:lpstr>Healthy Hands Activity 2</vt:lpstr>
      <vt:lpstr>Discussion</vt:lpstr>
      <vt:lpstr>Discussion Points</vt:lpstr>
      <vt:lpstr>Extension Activities</vt:lpstr>
      <vt:lpstr>How Clean are Your Hands?</vt:lpstr>
      <vt:lpstr>Wash Your Hands with Soap and Water for 20 Seconds</vt:lpstr>
      <vt:lpstr>Washing Your Hands Sequencing Activity </vt:lpstr>
      <vt:lpstr>Washing Your Hands Sequencing Activity - Answers </vt:lpstr>
      <vt:lpstr>Healthy Hands Procedure 1</vt:lpstr>
      <vt:lpstr> Healthy Hands Procedure 2 </vt:lpstr>
      <vt:lpstr> Healthy Hands Procedure 3 </vt:lpstr>
      <vt:lpstr> Healthy Hands Procedure 4  </vt:lpstr>
      <vt:lpstr> Healthy Hands Procedure 1 - Answers  </vt:lpstr>
      <vt:lpstr> Healthy Hands Procedure 2 - Answers  </vt:lpstr>
      <vt:lpstr> Healthy Hands Procedure 3 - Answers  </vt:lpstr>
      <vt:lpstr>Hand Hygiene Fill in the Blanks Worksheet</vt:lpstr>
      <vt:lpstr>Hand Hygiene Fill in the Blanks -  Answers</vt:lpstr>
      <vt:lpstr> Hand Hygiene Quiz 1 </vt:lpstr>
      <vt:lpstr> Hand Hygiene Quiz 2 </vt:lpstr>
      <vt:lpstr> Hand Hygiene Quiz 3 </vt:lpstr>
      <vt:lpstr> Hand Hygiene Quiz 4 </vt:lpstr>
      <vt:lpstr> Hand Hygiene Quiz 1 - Answers </vt:lpstr>
      <vt:lpstr> Hand Hygiene Quiz 2 - Answers </vt:lpstr>
      <vt:lpstr> Hand Hygiene Quiz 3 - Answers </vt:lpstr>
      <vt:lpstr> Hand Hygiene Quiz 4 - Answers </vt:lpstr>
      <vt:lpstr>Learning Consolidation</vt:lpstr>
      <vt:lpstr>Discussion Question 1</vt:lpstr>
      <vt:lpstr>Discussion Question 2</vt:lpstr>
      <vt:lpstr>Discussion Question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Megan Whistance</cp:lastModifiedBy>
  <cp:revision>150</cp:revision>
  <dcterms:created xsi:type="dcterms:W3CDTF">2022-02-28T09:25:11Z</dcterms:created>
  <dcterms:modified xsi:type="dcterms:W3CDTF">2025-03-04T14:20:02Z</dcterms:modified>
</cp:coreProperties>
</file>