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6" r:id="rId2"/>
    <p:sldId id="257" r:id="rId3"/>
    <p:sldId id="263" r:id="rId4"/>
    <p:sldId id="258" r:id="rId5"/>
    <p:sldId id="307" r:id="rId6"/>
    <p:sldId id="285" r:id="rId7"/>
    <p:sldId id="286" r:id="rId8"/>
    <p:sldId id="287" r:id="rId9"/>
    <p:sldId id="267" r:id="rId10"/>
    <p:sldId id="288" r:id="rId11"/>
    <p:sldId id="278" r:id="rId12"/>
    <p:sldId id="290" r:id="rId13"/>
    <p:sldId id="315" r:id="rId14"/>
    <p:sldId id="264" r:id="rId15"/>
    <p:sldId id="316" r:id="rId16"/>
    <p:sldId id="317" r:id="rId17"/>
    <p:sldId id="296" r:id="rId18"/>
    <p:sldId id="308" r:id="rId19"/>
    <p:sldId id="309" r:id="rId20"/>
    <p:sldId id="310" r:id="rId21"/>
    <p:sldId id="311" r:id="rId22"/>
    <p:sldId id="312" r:id="rId23"/>
    <p:sldId id="313" r:id="rId24"/>
    <p:sldId id="314" r:id="rId25"/>
    <p:sldId id="289"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17E62"/>
    <a:srgbClr val="302564"/>
    <a:srgbClr val="12B38F"/>
    <a:srgbClr val="712B8F"/>
    <a:srgbClr val="2862A5"/>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3" autoAdjust="0"/>
    <p:restoredTop sz="93792" autoAdjust="0"/>
  </p:normalViewPr>
  <p:slideViewPr>
    <p:cSldViewPr snapToGrid="0">
      <p:cViewPr varScale="1">
        <p:scale>
          <a:sx n="107" d="100"/>
          <a:sy n="107" d="100"/>
        </p:scale>
        <p:origin x="1770" y="120"/>
      </p:cViewPr>
      <p:guideLst/>
    </p:cSldViewPr>
  </p:slideViewPr>
  <p:outlineViewPr>
    <p:cViewPr>
      <p:scale>
        <a:sx n="33" d="100"/>
        <a:sy n="33" d="100"/>
      </p:scale>
      <p:origin x="0" y="-310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04/03/2025</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dirty="0"/>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dirty="0"/>
              <a:t>e-Bug.eu</a:t>
            </a:r>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28700" y="2574969"/>
            <a:ext cx="9144000" cy="2387600"/>
          </a:xfrm>
        </p:spPr>
        <p:txBody>
          <a:bodyPr>
            <a:normAutofit/>
          </a:bodyPr>
          <a:lstStyle/>
          <a:p>
            <a:r>
              <a:rPr lang="en-GB" dirty="0"/>
              <a:t>Spread of Infection:</a:t>
            </a:r>
            <a:br>
              <a:rPr lang="en-GB" dirty="0"/>
            </a:br>
            <a:r>
              <a:rPr lang="en-GB" dirty="0"/>
              <a:t>Respiratory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62569"/>
            <a:ext cx="5170978" cy="552405"/>
          </a:xfrm>
        </p:spPr>
        <p:txBody>
          <a:bodyPr/>
          <a:lstStyle/>
          <a:p>
            <a:r>
              <a:rPr lang="en-GB" dirty="0"/>
              <a:t>Key Stage 2</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D899B5-ED32-4025-ACBD-7326322C2AF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4B820BF8-CFF9-4413-9CE5-5E0C42D6950F}"/>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2474411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B38DEA01-A8CC-46E5-9E21-235E89968D77}"/>
              </a:ext>
              <a:ext uri="{C183D7F6-B498-43B3-948B-1728B52AA6E4}">
                <adec:decorative xmlns:adec="http://schemas.microsoft.com/office/drawing/2017/decorative" val="0"/>
              </a:ext>
            </a:extLst>
          </p:cNvPr>
          <p:cNvSpPr txBox="1">
            <a:spLocks noGrp="1"/>
          </p:cNvSpPr>
          <p:nvPr>
            <p:ph type="title" idx="4294967295"/>
          </p:nvPr>
        </p:nvSpPr>
        <p:spPr>
          <a:xfrm>
            <a:off x="315377" y="-639323"/>
            <a:ext cx="8672079"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302564"/>
                </a:solidFill>
                <a:effectLst/>
                <a:uLnTx/>
                <a:uFillTx/>
              </a:rPr>
              <a:t>Super Sneezes - Observations</a:t>
            </a:r>
            <a:endParaRPr kumimoji="0" lang="en-GB"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51" name="Rectangle: Rounded Corners 50">
            <a:extLst>
              <a:ext uri="{FF2B5EF4-FFF2-40B4-BE49-F238E27FC236}">
                <a16:creationId xmlns:a16="http://schemas.microsoft.com/office/drawing/2014/main" id="{5A085EC8-D281-4AD5-95F0-FA5A8446E592}"/>
              </a:ext>
              <a:ext uri="{C183D7F6-B498-43B3-948B-1728B52AA6E4}">
                <adec:decorative xmlns:adec="http://schemas.microsoft.com/office/drawing/2017/decorative" val="1"/>
              </a:ext>
            </a:extLst>
          </p:cNvPr>
          <p:cNvSpPr/>
          <p:nvPr/>
        </p:nvSpPr>
        <p:spPr>
          <a:xfrm>
            <a:off x="3401478" y="341977"/>
            <a:ext cx="5550833" cy="6073191"/>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13CEDDE2-3F10-4D9A-8112-767267BBF6EC}"/>
              </a:ext>
              <a:ext uri="{C183D7F6-B498-43B3-948B-1728B52AA6E4}">
                <adec:decorative xmlns:adec="http://schemas.microsoft.com/office/drawing/2017/decorative" val="1"/>
              </a:ext>
            </a:extLst>
          </p:cNvPr>
          <p:cNvSpPr/>
          <p:nvPr/>
        </p:nvSpPr>
        <p:spPr>
          <a:xfrm>
            <a:off x="8424245" y="273777"/>
            <a:ext cx="563212" cy="56321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53" name="Picture 52">
            <a:extLst>
              <a:ext uri="{FF2B5EF4-FFF2-40B4-BE49-F238E27FC236}">
                <a16:creationId xmlns:a16="http://schemas.microsoft.com/office/drawing/2014/main" id="{A99AE44A-D3A6-4666-9938-E82EDF7D918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1647" y="302366"/>
            <a:ext cx="480665" cy="525083"/>
          </a:xfrm>
          <a:prstGeom prst="rect">
            <a:avLst/>
          </a:prstGeom>
        </p:spPr>
      </p:pic>
      <p:sp>
        <p:nvSpPr>
          <p:cNvPr id="10" name="Title 18">
            <a:extLst>
              <a:ext uri="{FF2B5EF4-FFF2-40B4-BE49-F238E27FC236}">
                <a16:creationId xmlns:a16="http://schemas.microsoft.com/office/drawing/2014/main" id="{ADA105BF-9414-4751-B524-2442C2B9D8D5}"/>
              </a:ext>
            </a:extLst>
          </p:cNvPr>
          <p:cNvSpPr txBox="1">
            <a:spLocks/>
          </p:cNvSpPr>
          <p:nvPr/>
        </p:nvSpPr>
        <p:spPr>
          <a:xfrm>
            <a:off x="315378" y="341977"/>
            <a:ext cx="3086100" cy="16312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sz="5000" b="1">
                <a:solidFill>
                  <a:srgbClr val="302564"/>
                </a:solidFill>
              </a:rPr>
              <a:t>Super Sneezes</a:t>
            </a:r>
            <a:endParaRPr lang="en-GB" sz="5000" dirty="0">
              <a:latin typeface="+mn-lt"/>
              <a:ea typeface="+mn-ea"/>
              <a:cs typeface="+mn-cs"/>
            </a:endParaRPr>
          </a:p>
        </p:txBody>
      </p:sp>
      <p:pic>
        <p:nvPicPr>
          <p:cNvPr id="54" name="Picture 53" descr="Bad microbe">
            <a:extLst>
              <a:ext uri="{FF2B5EF4-FFF2-40B4-BE49-F238E27FC236}">
                <a16:creationId xmlns:a16="http://schemas.microsoft.com/office/drawing/2014/main" id="{589F719E-F03D-4D9C-B467-270719C88BC1}"/>
              </a:ext>
            </a:extLst>
          </p:cNvPr>
          <p:cNvPicPr>
            <a:picLocks noChangeAspect="1"/>
          </p:cNvPicPr>
          <p:nvPr/>
        </p:nvPicPr>
        <p:blipFill>
          <a:blip r:embed="rId3"/>
          <a:stretch>
            <a:fillRect/>
          </a:stretch>
        </p:blipFill>
        <p:spPr>
          <a:xfrm>
            <a:off x="414128" y="4095505"/>
            <a:ext cx="2095639" cy="2073521"/>
          </a:xfrm>
          <a:prstGeom prst="rect">
            <a:avLst/>
          </a:prstGeom>
        </p:spPr>
      </p:pic>
      <p:sp>
        <p:nvSpPr>
          <p:cNvPr id="49" name="TextBox 48" descr="My Observations&#10;How far did your sneeze travel &#10;">
            <a:extLst>
              <a:ext uri="{FF2B5EF4-FFF2-40B4-BE49-F238E27FC236}">
                <a16:creationId xmlns:a16="http://schemas.microsoft.com/office/drawing/2014/main" id="{B64BD61C-6EC4-4F2B-881F-84DAE2C299DF}"/>
              </a:ext>
            </a:extLst>
          </p:cNvPr>
          <p:cNvSpPr txBox="1"/>
          <p:nvPr/>
        </p:nvSpPr>
        <p:spPr>
          <a:xfrm>
            <a:off x="3686956" y="555383"/>
            <a:ext cx="3990194" cy="1554272"/>
          </a:xfrm>
          <a:prstGeom prst="rect">
            <a:avLst/>
          </a:prstGeom>
          <a:noFill/>
        </p:spPr>
        <p:txBody>
          <a:bodyPr wrap="square" rtlCol="0">
            <a:spAutoFit/>
          </a:bodyPr>
          <a:lstStyle/>
          <a:p>
            <a:r>
              <a:rPr lang="en-GB" sz="3500" dirty="0">
                <a:solidFill>
                  <a:prstClr val="black"/>
                </a:solidFill>
                <a:latin typeface="Arial" panose="020B0604020202020204" pitchFamily="34" charset="0"/>
                <a:cs typeface="Arial" panose="020B0604020202020204" pitchFamily="34" charset="0"/>
              </a:rPr>
              <a:t>My Observations</a:t>
            </a:r>
          </a:p>
          <a:p>
            <a:r>
              <a:rPr lang="en-GB" sz="3000" dirty="0">
                <a:solidFill>
                  <a:prstClr val="black"/>
                </a:solidFill>
                <a:latin typeface="Arial" panose="020B0604020202020204" pitchFamily="34" charset="0"/>
                <a:cs typeface="Arial" panose="020B0604020202020204" pitchFamily="34" charset="0"/>
              </a:rPr>
              <a:t>How far did your sneeze travel</a:t>
            </a:r>
          </a:p>
        </p:txBody>
      </p:sp>
      <p:sp>
        <p:nvSpPr>
          <p:cNvPr id="3" name="Footer Placeholder 2">
            <a:extLst>
              <a:ext uri="{FF2B5EF4-FFF2-40B4-BE49-F238E27FC236}">
                <a16:creationId xmlns:a16="http://schemas.microsoft.com/office/drawing/2014/main" id="{9E10948F-C8AF-4C4A-8F22-D3441D69EB44}"/>
              </a:ext>
            </a:extLst>
          </p:cNvPr>
          <p:cNvSpPr>
            <a:spLocks noGrp="1"/>
          </p:cNvSpPr>
          <p:nvPr>
            <p:ph type="ftr" sz="quarter" idx="11"/>
          </p:nvPr>
        </p:nvSpPr>
        <p:spPr/>
        <p:txBody>
          <a:bodyPr/>
          <a:lstStyle/>
          <a:p>
            <a:r>
              <a:rPr lang="en-GB" dirty="0"/>
              <a:t>e-Bug.eu</a:t>
            </a:r>
          </a:p>
        </p:txBody>
      </p:sp>
      <p:graphicFrame>
        <p:nvGraphicFramePr>
          <p:cNvPr id="11" name="Table 2">
            <a:extLst>
              <a:ext uri="{FF2B5EF4-FFF2-40B4-BE49-F238E27FC236}">
                <a16:creationId xmlns:a16="http://schemas.microsoft.com/office/drawing/2014/main" id="{9EED721F-9A45-4E76-A3FF-CAE31C547031}"/>
              </a:ext>
            </a:extLst>
          </p:cNvPr>
          <p:cNvGraphicFramePr>
            <a:graphicFrameLocks noGrp="1"/>
          </p:cNvGraphicFramePr>
          <p:nvPr>
            <p:extLst>
              <p:ext uri="{D42A27DB-BD31-4B8C-83A1-F6EECF244321}">
                <p14:modId xmlns:p14="http://schemas.microsoft.com/office/powerpoint/2010/main" val="1271898079"/>
              </p:ext>
            </p:extLst>
          </p:nvPr>
        </p:nvGraphicFramePr>
        <p:xfrm>
          <a:off x="3506218" y="2323061"/>
          <a:ext cx="5340433" cy="3931920"/>
        </p:xfrm>
        <a:graphic>
          <a:graphicData uri="http://schemas.openxmlformats.org/drawingml/2006/table">
            <a:tbl>
              <a:tblPr firstRow="1" bandRow="1">
                <a:tableStyleId>{2D5ABB26-0587-4C30-8999-92F81FD0307C}</a:tableStyleId>
              </a:tblPr>
              <a:tblGrid>
                <a:gridCol w="762919">
                  <a:extLst>
                    <a:ext uri="{9D8B030D-6E8A-4147-A177-3AD203B41FA5}">
                      <a16:colId xmlns:a16="http://schemas.microsoft.com/office/drawing/2014/main" val="2059752097"/>
                    </a:ext>
                  </a:extLst>
                </a:gridCol>
                <a:gridCol w="762919">
                  <a:extLst>
                    <a:ext uri="{9D8B030D-6E8A-4147-A177-3AD203B41FA5}">
                      <a16:colId xmlns:a16="http://schemas.microsoft.com/office/drawing/2014/main" val="2811150728"/>
                    </a:ext>
                  </a:extLst>
                </a:gridCol>
                <a:gridCol w="762919">
                  <a:extLst>
                    <a:ext uri="{9D8B030D-6E8A-4147-A177-3AD203B41FA5}">
                      <a16:colId xmlns:a16="http://schemas.microsoft.com/office/drawing/2014/main" val="3033190173"/>
                    </a:ext>
                  </a:extLst>
                </a:gridCol>
                <a:gridCol w="762919">
                  <a:extLst>
                    <a:ext uri="{9D8B030D-6E8A-4147-A177-3AD203B41FA5}">
                      <a16:colId xmlns:a16="http://schemas.microsoft.com/office/drawing/2014/main" val="2926647125"/>
                    </a:ext>
                  </a:extLst>
                </a:gridCol>
                <a:gridCol w="762919">
                  <a:extLst>
                    <a:ext uri="{9D8B030D-6E8A-4147-A177-3AD203B41FA5}">
                      <a16:colId xmlns:a16="http://schemas.microsoft.com/office/drawing/2014/main" val="2632814724"/>
                    </a:ext>
                  </a:extLst>
                </a:gridCol>
                <a:gridCol w="762919">
                  <a:extLst>
                    <a:ext uri="{9D8B030D-6E8A-4147-A177-3AD203B41FA5}">
                      <a16:colId xmlns:a16="http://schemas.microsoft.com/office/drawing/2014/main" val="3400899459"/>
                    </a:ext>
                  </a:extLst>
                </a:gridCol>
                <a:gridCol w="762919">
                  <a:extLst>
                    <a:ext uri="{9D8B030D-6E8A-4147-A177-3AD203B41FA5}">
                      <a16:colId xmlns:a16="http://schemas.microsoft.com/office/drawing/2014/main" val="2650536951"/>
                    </a:ext>
                  </a:extLst>
                </a:gridCol>
              </a:tblGrid>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a:solidFill>
                            <a:srgbClr val="000000"/>
                          </a:solidFill>
                          <a:latin typeface="Arial" panose="020B0604020202020204" pitchFamily="34" charset="0"/>
                          <a:cs typeface="Arial" panose="020B0604020202020204" pitchFamily="34" charset="0"/>
                        </a:rPr>
                        <a:t>Student 4</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GB" sz="1200" b="0">
                          <a:solidFill>
                            <a:srgbClr val="000000"/>
                          </a:solidFill>
                          <a:latin typeface="Arial" panose="020B0604020202020204" pitchFamily="34" charset="0"/>
                          <a:cs typeface="Arial" panose="020B0604020202020204" pitchFamily="34" charset="0"/>
                        </a:rPr>
                        <a:t>Student 5</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90363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200" dirty="0">
                          <a:solidFill>
                            <a:srgbClr val="000000"/>
                          </a:solidFill>
                          <a:latin typeface="Arial" panose="020B0604020202020204" pitchFamily="34" charset="0"/>
                          <a:cs typeface="Arial" panose="020B0604020202020204" pitchFamily="34" charset="0"/>
                        </a:rPr>
                        <a:t>Sneeze</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4676525"/>
                  </a:ext>
                </a:extLst>
              </a:tr>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566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hand</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819546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26012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tissue</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503136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392772"/>
                  </a:ext>
                </a:extLst>
              </a:tr>
            </a:tbl>
          </a:graphicData>
        </a:graphic>
      </p:graphicFrame>
    </p:spTree>
    <p:extLst>
      <p:ext uri="{BB962C8B-B14F-4D97-AF65-F5344CB8AC3E}">
        <p14:creationId xmlns:p14="http://schemas.microsoft.com/office/powerpoint/2010/main" val="1461790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DEB8D5C-05B0-48FE-97C4-F80209B963B0}"/>
              </a:ext>
              <a:ext uri="{C183D7F6-B498-43B3-948B-1728B52AA6E4}">
                <adec:decorative xmlns:adec="http://schemas.microsoft.com/office/drawing/2017/decorative" val="0"/>
              </a:ext>
            </a:extLst>
          </p:cNvPr>
          <p:cNvSpPr txBox="1">
            <a:spLocks noGrp="1"/>
          </p:cNvSpPr>
          <p:nvPr>
            <p:ph type="title" idx="4294967295"/>
          </p:nvPr>
        </p:nvSpPr>
        <p:spPr>
          <a:xfrm>
            <a:off x="631079" y="-636034"/>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5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Super Sneezes - Questions</a:t>
            </a:r>
            <a:endParaRPr kumimoji="0" lang="en-GB" sz="35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itle 23">
            <a:extLst>
              <a:ext uri="{FF2B5EF4-FFF2-40B4-BE49-F238E27FC236}">
                <a16:creationId xmlns:a16="http://schemas.microsoft.com/office/drawing/2014/main" id="{8FA1CA61-AB8B-4258-8BD3-33BD7A232318}"/>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a:solidFill>
                  <a:srgbClr val="302564"/>
                </a:solidFill>
              </a:rPr>
              <a:t>Super Sneezes</a:t>
            </a:r>
            <a:endParaRPr lang="en-GB" sz="3500" dirty="0">
              <a:latin typeface="+mn-lt"/>
              <a:ea typeface="+mn-ea"/>
              <a:cs typeface="+mn-cs"/>
            </a:endParaRPr>
          </a:p>
        </p:txBody>
      </p:sp>
      <p:sp>
        <p:nvSpPr>
          <p:cNvPr id="27" name="Rectangle: Rounded Corners 26">
            <a:extLst>
              <a:ext uri="{FF2B5EF4-FFF2-40B4-BE49-F238E27FC236}">
                <a16:creationId xmlns:a16="http://schemas.microsoft.com/office/drawing/2014/main" id="{F122A7EE-BDD9-4686-AD6E-E40575253EE7}"/>
              </a:ext>
              <a:ext uri="{C183D7F6-B498-43B3-948B-1728B52AA6E4}">
                <adec:decorative xmlns:adec="http://schemas.microsoft.com/office/drawing/2017/decorative" val="1"/>
              </a:ext>
            </a:extLst>
          </p:cNvPr>
          <p:cNvSpPr/>
          <p:nvPr/>
        </p:nvSpPr>
        <p:spPr>
          <a:xfrm>
            <a:off x="730235" y="94930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B5B86716-8F84-48AF-B6E2-6919BEB2814E}"/>
              </a:ext>
              <a:ext uri="{C183D7F6-B498-43B3-948B-1728B52AA6E4}">
                <adec:decorative xmlns:adec="http://schemas.microsoft.com/office/drawing/2017/decorative" val="1"/>
              </a:ext>
            </a:extLst>
          </p:cNvPr>
          <p:cNvSpPr/>
          <p:nvPr/>
        </p:nvSpPr>
        <p:spPr>
          <a:xfrm>
            <a:off x="7621656" y="721867"/>
            <a:ext cx="676015" cy="596811"/>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29" name="Picture 28">
            <a:extLst>
              <a:ext uri="{FF2B5EF4-FFF2-40B4-BE49-F238E27FC236}">
                <a16:creationId xmlns:a16="http://schemas.microsoft.com/office/drawing/2014/main" id="{3D7607FA-D8C3-4F4B-8C84-C46DA8A8EF5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654" y="738931"/>
            <a:ext cx="639447" cy="596812"/>
          </a:xfrm>
          <a:prstGeom prst="rect">
            <a:avLst/>
          </a:prstGeom>
        </p:spPr>
      </p:pic>
      <p:sp>
        <p:nvSpPr>
          <p:cNvPr id="30" name="TextBox 29" descr="What do you think will happen when you put the hand over the mouth to sneeze? Make a prediction.&#10;_________________________________________________________&#10;What do you think will happen when you put the tissue over the mouth to sneeze? Make a prediction.&#10;_________________________________________________________&#10;">
            <a:extLst>
              <a:ext uri="{FF2B5EF4-FFF2-40B4-BE49-F238E27FC236}">
                <a16:creationId xmlns:a16="http://schemas.microsoft.com/office/drawing/2014/main" id="{0A12E2E0-DE6F-4E67-A6CC-FF87AF4C70BF}"/>
              </a:ext>
            </a:extLst>
          </p:cNvPr>
          <p:cNvSpPr txBox="1"/>
          <p:nvPr/>
        </p:nvSpPr>
        <p:spPr>
          <a:xfrm>
            <a:off x="824009" y="1106043"/>
            <a:ext cx="7099929" cy="1938992"/>
          </a:xfrm>
          <a:prstGeom prst="rect">
            <a:avLst/>
          </a:prstGeom>
          <a:noFill/>
        </p:spPr>
        <p:txBody>
          <a:bodyPr wrap="square" rtlCol="0">
            <a:spAutoFit/>
          </a:bodyPr>
          <a:lstStyle/>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hand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a:t>
            </a: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tissue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a:t>
            </a:r>
          </a:p>
        </p:txBody>
      </p:sp>
      <p:sp>
        <p:nvSpPr>
          <p:cNvPr id="31" name="TextBox 30"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FFF2308D-997A-44F6-B001-7A6CDBB9A72D}"/>
              </a:ext>
            </a:extLst>
          </p:cNvPr>
          <p:cNvSpPr txBox="1"/>
          <p:nvPr/>
        </p:nvSpPr>
        <p:spPr>
          <a:xfrm>
            <a:off x="830832" y="3538909"/>
            <a:ext cx="7099929" cy="2169825"/>
          </a:xfrm>
          <a:prstGeom prst="rect">
            <a:avLst/>
          </a:prstGeom>
          <a:noFill/>
        </p:spPr>
        <p:txBody>
          <a:bodyPr wrap="square" rtlCol="0">
            <a:spAutoFit/>
          </a:bodyPr>
          <a:lstStyle/>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 What actually happened when the hand was over the mouth to sneeze? (Where and how far did the sneeze travel?) 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What actually happened when the tissue was over the mouth to sneeze? (Where and how far did the sneeze travel?) 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DD7AEE99-C970-46F4-8391-2D298FDBA7DC}"/>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774198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C990464-C73E-4A44-A8C5-1F6FEDDAD354}"/>
              </a:ext>
              <a:ext uri="{C183D7F6-B498-43B3-948B-1728B52AA6E4}">
                <adec:decorative xmlns:adec="http://schemas.microsoft.com/office/drawing/2017/decorative" val="0"/>
              </a:ext>
            </a:extLst>
          </p:cNvPr>
          <p:cNvSpPr txBox="1">
            <a:spLocks noGrp="1"/>
          </p:cNvSpPr>
          <p:nvPr>
            <p:ph type="title" idx="4294967295"/>
          </p:nvPr>
        </p:nvSpPr>
        <p:spPr>
          <a:xfrm>
            <a:off x="1371601" y="-638054"/>
            <a:ext cx="7591446"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5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Super Sneezes - Conclusions</a:t>
            </a:r>
            <a:endParaRPr kumimoji="0" lang="en-GB" sz="35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itle 10">
            <a:extLst>
              <a:ext uri="{FF2B5EF4-FFF2-40B4-BE49-F238E27FC236}">
                <a16:creationId xmlns:a16="http://schemas.microsoft.com/office/drawing/2014/main" id="{4304BB59-82CE-4F1F-8869-3F7E32DB7FE1}"/>
              </a:ext>
            </a:extLst>
          </p:cNvPr>
          <p:cNvSpPr txBox="1">
            <a:spLocks/>
          </p:cNvSpPr>
          <p:nvPr/>
        </p:nvSpPr>
        <p:spPr>
          <a:xfrm>
            <a:off x="3077649" y="175983"/>
            <a:ext cx="5885397"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sz="3500" b="1">
                <a:solidFill>
                  <a:srgbClr val="302564"/>
                </a:solidFill>
              </a:rPr>
              <a:t>Super Sneezes</a:t>
            </a:r>
            <a:endParaRPr lang="en-GB" sz="3500" dirty="0">
              <a:latin typeface="+mn-lt"/>
              <a:ea typeface="+mn-ea"/>
              <a:cs typeface="+mn-cs"/>
            </a:endParaRPr>
          </a:p>
        </p:txBody>
      </p:sp>
      <p:sp>
        <p:nvSpPr>
          <p:cNvPr id="6" name="Rectangle: Rounded Corners 5">
            <a:extLst>
              <a:ext uri="{FF2B5EF4-FFF2-40B4-BE49-F238E27FC236}">
                <a16:creationId xmlns:a16="http://schemas.microsoft.com/office/drawing/2014/main" id="{0A508E57-A046-4940-90DF-F21C791B0BD3}"/>
              </a:ext>
              <a:ext uri="{C183D7F6-B498-43B3-948B-1728B52AA6E4}">
                <adec:decorative xmlns:adec="http://schemas.microsoft.com/office/drawing/2017/decorative" val="1"/>
              </a:ext>
            </a:extLst>
          </p:cNvPr>
          <p:cNvSpPr/>
          <p:nvPr/>
        </p:nvSpPr>
        <p:spPr>
          <a:xfrm>
            <a:off x="730235" y="94930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DBE3C3C1-F04D-4250-A6F7-074E258E415F}"/>
              </a:ext>
              <a:ext uri="{C183D7F6-B498-43B3-948B-1728B52AA6E4}">
                <adec:decorative xmlns:adec="http://schemas.microsoft.com/office/drawing/2017/decorative" val="1"/>
              </a:ext>
            </a:extLst>
          </p:cNvPr>
          <p:cNvSpPr/>
          <p:nvPr/>
        </p:nvSpPr>
        <p:spPr>
          <a:xfrm>
            <a:off x="7661058" y="754178"/>
            <a:ext cx="676014" cy="63094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30BBA0E-9F62-49B4-92C4-3971C00B5F3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1058" y="796992"/>
            <a:ext cx="676014" cy="543895"/>
          </a:xfrm>
          <a:prstGeom prst="rect">
            <a:avLst/>
          </a:prstGeom>
        </p:spPr>
      </p:pic>
      <p:sp>
        <p:nvSpPr>
          <p:cNvPr id="10" name="TextBox 9"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0AAD361F-F7BB-488A-A078-B6C11E556C3C}"/>
              </a:ext>
            </a:extLst>
          </p:cNvPr>
          <p:cNvSpPr txBox="1"/>
          <p:nvPr/>
        </p:nvSpPr>
        <p:spPr>
          <a:xfrm>
            <a:off x="830830" y="1075473"/>
            <a:ext cx="7099929" cy="4770536"/>
          </a:xfrm>
          <a:prstGeom prst="rect">
            <a:avLst/>
          </a:prstGeom>
          <a:noFill/>
        </p:spPr>
        <p:txBody>
          <a:bodyPr wrap="square" rtlCol="0">
            <a:spAutoFit/>
          </a:bodyPr>
          <a:lstStyle/>
          <a:p>
            <a:r>
              <a:rPr lang="en-GB" sz="1900" b="1" dirty="0">
                <a:solidFill>
                  <a:prstClr val="black"/>
                </a:solidFill>
                <a:latin typeface="Arial" panose="020B0604020202020204" pitchFamily="34" charset="0"/>
                <a:cs typeface="Arial" panose="020B0604020202020204" pitchFamily="34" charset="0"/>
              </a:rPr>
              <a:t>My Conclusions</a:t>
            </a:r>
            <a:br>
              <a:rPr lang="en-GB" sz="1900" dirty="0">
                <a:solidFill>
                  <a:prstClr val="black"/>
                </a:solidFill>
                <a:latin typeface="Arial" panose="020B0604020202020204" pitchFamily="34" charset="0"/>
                <a:cs typeface="Arial" panose="020B0604020202020204" pitchFamily="34" charset="0"/>
              </a:rPr>
            </a:b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Why is hand hygiene important after coughing and sneezing?</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a:t>
            </a: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What can we do to stop germs spreading from person to person?</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9E8E55C0-142D-4EC8-A283-D5EA5235C6EE}"/>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122651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6C4CF56C-77DB-412E-9CA8-37FDCF396764}"/>
              </a:ext>
              <a:ext uri="{C183D7F6-B498-43B3-948B-1728B52AA6E4}">
                <adec:decorative xmlns:adec="http://schemas.microsoft.com/office/drawing/2017/decorative" val="0"/>
              </a:ext>
            </a:extLst>
          </p:cNvPr>
          <p:cNvSpPr txBox="1">
            <a:spLocks noGrp="1"/>
          </p:cNvSpPr>
          <p:nvPr>
            <p:ph type="title" idx="4294967295"/>
          </p:nvPr>
        </p:nvSpPr>
        <p:spPr>
          <a:xfrm>
            <a:off x="796043" y="-707886"/>
            <a:ext cx="815626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Observations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itle 23">
            <a:extLst>
              <a:ext uri="{FF2B5EF4-FFF2-40B4-BE49-F238E27FC236}">
                <a16:creationId xmlns:a16="http://schemas.microsoft.com/office/drawing/2014/main" id="{7E9F9C3C-F71A-4C56-931D-D20551FB7C4D}"/>
              </a:ext>
            </a:extLst>
          </p:cNvPr>
          <p:cNvSpPr txBox="1">
            <a:spLocks/>
          </p:cNvSpPr>
          <p:nvPr/>
        </p:nvSpPr>
        <p:spPr>
          <a:xfrm>
            <a:off x="315378" y="341977"/>
            <a:ext cx="30861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b="1">
                <a:solidFill>
                  <a:srgbClr val="302564"/>
                </a:solidFill>
              </a:rPr>
              <a:t>Super Sneezes - Answers</a:t>
            </a:r>
            <a:endParaRPr lang="en-GB" dirty="0">
              <a:latin typeface="+mn-lt"/>
              <a:ea typeface="+mn-ea"/>
              <a:cs typeface="+mn-cs"/>
            </a:endParaRPr>
          </a:p>
        </p:txBody>
      </p:sp>
      <p:sp>
        <p:nvSpPr>
          <p:cNvPr id="27" name="Rectangle: Rounded Corners 26">
            <a:extLst>
              <a:ext uri="{FF2B5EF4-FFF2-40B4-BE49-F238E27FC236}">
                <a16:creationId xmlns:a16="http://schemas.microsoft.com/office/drawing/2014/main" id="{30EC45E6-89C2-4663-824B-BF06D1F75487}"/>
              </a:ext>
              <a:ext uri="{C183D7F6-B498-43B3-948B-1728B52AA6E4}">
                <adec:decorative xmlns:adec="http://schemas.microsoft.com/office/drawing/2017/decorative" val="1"/>
              </a:ext>
            </a:extLst>
          </p:cNvPr>
          <p:cNvSpPr/>
          <p:nvPr/>
        </p:nvSpPr>
        <p:spPr>
          <a:xfrm>
            <a:off x="3401478" y="341977"/>
            <a:ext cx="5598235" cy="6073191"/>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24110E24-5177-4A52-8EE0-B95FB90D9FB0}"/>
              </a:ext>
              <a:ext uri="{C183D7F6-B498-43B3-948B-1728B52AA6E4}">
                <adec:decorative xmlns:adec="http://schemas.microsoft.com/office/drawing/2017/decorative" val="1"/>
              </a:ext>
            </a:extLst>
          </p:cNvPr>
          <p:cNvSpPr/>
          <p:nvPr/>
        </p:nvSpPr>
        <p:spPr>
          <a:xfrm>
            <a:off x="8526987" y="181310"/>
            <a:ext cx="563212" cy="56321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29" name="Picture 28">
            <a:extLst>
              <a:ext uri="{FF2B5EF4-FFF2-40B4-BE49-F238E27FC236}">
                <a16:creationId xmlns:a16="http://schemas.microsoft.com/office/drawing/2014/main" id="{3695A8D6-E404-436C-80B0-7B6A7C64743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4389" y="199625"/>
            <a:ext cx="480665" cy="525083"/>
          </a:xfrm>
          <a:prstGeom prst="rect">
            <a:avLst/>
          </a:prstGeom>
        </p:spPr>
      </p:pic>
      <p:sp>
        <p:nvSpPr>
          <p:cNvPr id="30" name="Arrow: Right 29">
            <a:extLst>
              <a:ext uri="{FF2B5EF4-FFF2-40B4-BE49-F238E27FC236}">
                <a16:creationId xmlns:a16="http://schemas.microsoft.com/office/drawing/2014/main" id="{30316DEB-E470-4D78-BE72-62E1F1C78D4B}"/>
              </a:ext>
            </a:extLst>
          </p:cNvPr>
          <p:cNvSpPr/>
          <p:nvPr/>
        </p:nvSpPr>
        <p:spPr>
          <a:xfrm>
            <a:off x="279315" y="3638151"/>
            <a:ext cx="3086099" cy="1343025"/>
          </a:xfrm>
          <a:prstGeom prst="rightArrow">
            <a:avLst/>
          </a:prstGeom>
          <a:solidFill>
            <a:srgbClr val="12B3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rgbClr val="302564"/>
                </a:solidFill>
              </a:rPr>
              <a:t>Your Observations</a:t>
            </a:r>
          </a:p>
        </p:txBody>
      </p:sp>
      <p:sp>
        <p:nvSpPr>
          <p:cNvPr id="26" name="TextBox 25" descr="My Observations&#10;How far did your sneeze travel &#10;">
            <a:extLst>
              <a:ext uri="{FF2B5EF4-FFF2-40B4-BE49-F238E27FC236}">
                <a16:creationId xmlns:a16="http://schemas.microsoft.com/office/drawing/2014/main" id="{152791C4-6F31-44A9-8E17-527B5D13D57C}"/>
              </a:ext>
            </a:extLst>
          </p:cNvPr>
          <p:cNvSpPr txBox="1"/>
          <p:nvPr/>
        </p:nvSpPr>
        <p:spPr>
          <a:xfrm>
            <a:off x="3686956" y="555383"/>
            <a:ext cx="3990194" cy="1554272"/>
          </a:xfrm>
          <a:prstGeom prst="rect">
            <a:avLst/>
          </a:prstGeom>
          <a:noFill/>
        </p:spPr>
        <p:txBody>
          <a:bodyPr wrap="square" rtlCol="0">
            <a:spAutoFit/>
          </a:bodyPr>
          <a:lstStyle/>
          <a:p>
            <a:r>
              <a:rPr lang="en-GB" sz="3500" dirty="0">
                <a:solidFill>
                  <a:prstClr val="black"/>
                </a:solidFill>
                <a:latin typeface="Arial" panose="020B0604020202020204" pitchFamily="34" charset="0"/>
                <a:cs typeface="Arial" panose="020B0604020202020204" pitchFamily="34" charset="0"/>
              </a:rPr>
              <a:t>My Observations</a:t>
            </a:r>
          </a:p>
          <a:p>
            <a:r>
              <a:rPr lang="en-GB" sz="3000" dirty="0">
                <a:solidFill>
                  <a:prstClr val="black"/>
                </a:solidFill>
                <a:latin typeface="Arial" panose="020B0604020202020204" pitchFamily="34" charset="0"/>
                <a:cs typeface="Arial" panose="020B0604020202020204" pitchFamily="34" charset="0"/>
              </a:rPr>
              <a:t>How far did your sneeze travel</a:t>
            </a:r>
          </a:p>
        </p:txBody>
      </p:sp>
      <p:sp>
        <p:nvSpPr>
          <p:cNvPr id="10" name="Footer Placeholder 2">
            <a:extLst>
              <a:ext uri="{FF2B5EF4-FFF2-40B4-BE49-F238E27FC236}">
                <a16:creationId xmlns:a16="http://schemas.microsoft.com/office/drawing/2014/main" id="{D005829B-147E-409E-9DE7-7FC05014012E}"/>
              </a:ext>
            </a:extLst>
          </p:cNvPr>
          <p:cNvSpPr>
            <a:spLocks noGrp="1"/>
          </p:cNvSpPr>
          <p:nvPr>
            <p:ph type="ftr" sz="quarter" idx="11"/>
          </p:nvPr>
        </p:nvSpPr>
        <p:spPr>
          <a:xfrm>
            <a:off x="830831" y="6356351"/>
            <a:ext cx="3086100" cy="365125"/>
          </a:xfrm>
        </p:spPr>
        <p:txBody>
          <a:bodyPr/>
          <a:lstStyle/>
          <a:p>
            <a:r>
              <a:rPr lang="en-GB" dirty="0"/>
              <a:t>e-Bug.eu</a:t>
            </a:r>
          </a:p>
        </p:txBody>
      </p:sp>
      <p:graphicFrame>
        <p:nvGraphicFramePr>
          <p:cNvPr id="2" name="Table 2">
            <a:extLst>
              <a:ext uri="{FF2B5EF4-FFF2-40B4-BE49-F238E27FC236}">
                <a16:creationId xmlns:a16="http://schemas.microsoft.com/office/drawing/2014/main" id="{7EB36079-4E85-4B35-9E92-9B163C345A8F}"/>
              </a:ext>
            </a:extLst>
          </p:cNvPr>
          <p:cNvGraphicFramePr>
            <a:graphicFrameLocks noGrp="1"/>
          </p:cNvGraphicFramePr>
          <p:nvPr>
            <p:extLst>
              <p:ext uri="{D42A27DB-BD31-4B8C-83A1-F6EECF244321}">
                <p14:modId xmlns:p14="http://schemas.microsoft.com/office/powerpoint/2010/main" val="763715304"/>
              </p:ext>
            </p:extLst>
          </p:nvPr>
        </p:nvGraphicFramePr>
        <p:xfrm>
          <a:off x="3506218" y="2323061"/>
          <a:ext cx="5340433" cy="3931920"/>
        </p:xfrm>
        <a:graphic>
          <a:graphicData uri="http://schemas.openxmlformats.org/drawingml/2006/table">
            <a:tbl>
              <a:tblPr firstRow="1" bandRow="1">
                <a:tableStyleId>{2D5ABB26-0587-4C30-8999-92F81FD0307C}</a:tableStyleId>
              </a:tblPr>
              <a:tblGrid>
                <a:gridCol w="762919">
                  <a:extLst>
                    <a:ext uri="{9D8B030D-6E8A-4147-A177-3AD203B41FA5}">
                      <a16:colId xmlns:a16="http://schemas.microsoft.com/office/drawing/2014/main" val="2059752097"/>
                    </a:ext>
                  </a:extLst>
                </a:gridCol>
                <a:gridCol w="762919">
                  <a:extLst>
                    <a:ext uri="{9D8B030D-6E8A-4147-A177-3AD203B41FA5}">
                      <a16:colId xmlns:a16="http://schemas.microsoft.com/office/drawing/2014/main" val="2811150728"/>
                    </a:ext>
                  </a:extLst>
                </a:gridCol>
                <a:gridCol w="762919">
                  <a:extLst>
                    <a:ext uri="{9D8B030D-6E8A-4147-A177-3AD203B41FA5}">
                      <a16:colId xmlns:a16="http://schemas.microsoft.com/office/drawing/2014/main" val="3033190173"/>
                    </a:ext>
                  </a:extLst>
                </a:gridCol>
                <a:gridCol w="762919">
                  <a:extLst>
                    <a:ext uri="{9D8B030D-6E8A-4147-A177-3AD203B41FA5}">
                      <a16:colId xmlns:a16="http://schemas.microsoft.com/office/drawing/2014/main" val="2926647125"/>
                    </a:ext>
                  </a:extLst>
                </a:gridCol>
                <a:gridCol w="762919">
                  <a:extLst>
                    <a:ext uri="{9D8B030D-6E8A-4147-A177-3AD203B41FA5}">
                      <a16:colId xmlns:a16="http://schemas.microsoft.com/office/drawing/2014/main" val="2632814724"/>
                    </a:ext>
                  </a:extLst>
                </a:gridCol>
                <a:gridCol w="762919">
                  <a:extLst>
                    <a:ext uri="{9D8B030D-6E8A-4147-A177-3AD203B41FA5}">
                      <a16:colId xmlns:a16="http://schemas.microsoft.com/office/drawing/2014/main" val="3400899459"/>
                    </a:ext>
                  </a:extLst>
                </a:gridCol>
                <a:gridCol w="762919">
                  <a:extLst>
                    <a:ext uri="{9D8B030D-6E8A-4147-A177-3AD203B41FA5}">
                      <a16:colId xmlns:a16="http://schemas.microsoft.com/office/drawing/2014/main" val="2650536951"/>
                    </a:ext>
                  </a:extLst>
                </a:gridCol>
              </a:tblGrid>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a:solidFill>
                            <a:srgbClr val="000000"/>
                          </a:solidFill>
                          <a:latin typeface="Arial" panose="020B0604020202020204" pitchFamily="34" charset="0"/>
                          <a:cs typeface="Arial" panose="020B0604020202020204" pitchFamily="34" charset="0"/>
                        </a:rPr>
                        <a:t>Student 4</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GB" sz="1200" b="0">
                          <a:solidFill>
                            <a:srgbClr val="000000"/>
                          </a:solidFill>
                          <a:latin typeface="Arial" panose="020B0604020202020204" pitchFamily="34" charset="0"/>
                          <a:cs typeface="Arial" panose="020B0604020202020204" pitchFamily="34" charset="0"/>
                        </a:rPr>
                        <a:t>Student 5</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90363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200" dirty="0">
                          <a:solidFill>
                            <a:srgbClr val="000000"/>
                          </a:solidFill>
                          <a:latin typeface="Arial" panose="020B0604020202020204" pitchFamily="34" charset="0"/>
                          <a:cs typeface="Arial" panose="020B0604020202020204" pitchFamily="34" charset="0"/>
                        </a:rPr>
                        <a:t>Sneeze</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4676525"/>
                  </a:ext>
                </a:extLst>
              </a:tr>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566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hand</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819546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26012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tissue</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503136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392772"/>
                  </a:ext>
                </a:extLst>
              </a:tr>
            </a:tbl>
          </a:graphicData>
        </a:graphic>
      </p:graphicFrame>
    </p:spTree>
    <p:extLst>
      <p:ext uri="{BB962C8B-B14F-4D97-AF65-F5344CB8AC3E}">
        <p14:creationId xmlns:p14="http://schemas.microsoft.com/office/powerpoint/2010/main" val="109513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E3A7DB-B36C-45D5-B76B-C81DC1CEB7E7}"/>
              </a:ext>
              <a:ext uri="{C183D7F6-B498-43B3-948B-1728B52AA6E4}">
                <adec:decorative xmlns:adec="http://schemas.microsoft.com/office/drawing/2017/decorative" val="0"/>
              </a:ext>
            </a:extLst>
          </p:cNvPr>
          <p:cNvSpPr txBox="1">
            <a:spLocks noGrp="1"/>
          </p:cNvSpPr>
          <p:nvPr>
            <p:ph type="title" idx="4294967295"/>
          </p:nvPr>
        </p:nvSpPr>
        <p:spPr>
          <a:xfrm>
            <a:off x="200722" y="-624885"/>
            <a:ext cx="8831766"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Questions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Title 4">
            <a:extLst>
              <a:ext uri="{FF2B5EF4-FFF2-40B4-BE49-F238E27FC236}">
                <a16:creationId xmlns:a16="http://schemas.microsoft.com/office/drawing/2014/main" id="{E22406E7-5838-4F04-AD02-767FF82CE1DB}"/>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dirty="0">
                <a:solidFill>
                  <a:srgbClr val="302564"/>
                </a:solidFill>
              </a:rPr>
              <a:t>Super Sneezes - Answers</a:t>
            </a:r>
            <a:endParaRPr lang="en-GB" sz="3500" dirty="0">
              <a:latin typeface="+mn-lt"/>
              <a:ea typeface="+mn-ea"/>
              <a:cs typeface="+mn-cs"/>
            </a:endParaRPr>
          </a:p>
        </p:txBody>
      </p:sp>
      <p:sp>
        <p:nvSpPr>
          <p:cNvPr id="7" name="Rectangle: Rounded Corners 6">
            <a:extLst>
              <a:ext uri="{FF2B5EF4-FFF2-40B4-BE49-F238E27FC236}">
                <a16:creationId xmlns:a16="http://schemas.microsoft.com/office/drawing/2014/main" id="{9B243C77-7BC3-442E-B89C-0ED7941469AB}"/>
              </a:ext>
              <a:ext uri="{C183D7F6-B498-43B3-948B-1728B52AA6E4}">
                <adec:decorative xmlns:adec="http://schemas.microsoft.com/office/drawing/2017/decorative" val="1"/>
              </a:ext>
            </a:extLst>
          </p:cNvPr>
          <p:cNvSpPr/>
          <p:nvPr/>
        </p:nvSpPr>
        <p:spPr>
          <a:xfrm>
            <a:off x="730235" y="1055010"/>
            <a:ext cx="7460142" cy="525371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730DD59-FCA3-453D-A4A4-5923826F07A2}"/>
              </a:ext>
              <a:ext uri="{C183D7F6-B498-43B3-948B-1728B52AA6E4}">
                <adec:decorative xmlns:adec="http://schemas.microsoft.com/office/drawing/2017/decorative" val="1"/>
              </a:ext>
            </a:extLst>
          </p:cNvPr>
          <p:cNvSpPr/>
          <p:nvPr/>
        </p:nvSpPr>
        <p:spPr>
          <a:xfrm>
            <a:off x="7621656" y="817117"/>
            <a:ext cx="676015" cy="624240"/>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A83BCEC3-1F32-46CB-AD80-70D24F1BD40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654" y="834965"/>
            <a:ext cx="639447" cy="624241"/>
          </a:xfrm>
          <a:prstGeom prst="rect">
            <a:avLst/>
          </a:prstGeom>
        </p:spPr>
      </p:pic>
      <p:sp>
        <p:nvSpPr>
          <p:cNvPr id="10" name="TextBox 9" descr="What do you think will happen when you put the hand over the mouth to sneeze? Make a prediction.&#10;_________________________________________________________&#10;What do you think will happen when you put the tissue over the mouth to sneeze? Make a prediction.&#10;_________________________________________________________&#10;">
            <a:extLst>
              <a:ext uri="{FF2B5EF4-FFF2-40B4-BE49-F238E27FC236}">
                <a16:creationId xmlns:a16="http://schemas.microsoft.com/office/drawing/2014/main" id="{4084C02A-59B2-45E7-B0F1-CCD82249FBAC}"/>
              </a:ext>
            </a:extLst>
          </p:cNvPr>
          <p:cNvSpPr txBox="1"/>
          <p:nvPr/>
        </p:nvSpPr>
        <p:spPr>
          <a:xfrm>
            <a:off x="824009" y="1218949"/>
            <a:ext cx="7099929" cy="2269548"/>
          </a:xfrm>
          <a:prstGeom prst="rect">
            <a:avLst/>
          </a:prstGeom>
          <a:noFill/>
        </p:spPr>
        <p:txBody>
          <a:bodyPr wrap="square" rtlCol="0">
            <a:spAutoFit/>
          </a:bodyPr>
          <a:lstStyle/>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hand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a:t>
            </a: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tissue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a:t>
            </a:r>
          </a:p>
        </p:txBody>
      </p:sp>
      <p:sp>
        <p:nvSpPr>
          <p:cNvPr id="12" name="TextBox 11">
            <a:extLst>
              <a:ext uri="{FF2B5EF4-FFF2-40B4-BE49-F238E27FC236}">
                <a16:creationId xmlns:a16="http://schemas.microsoft.com/office/drawing/2014/main" id="{E766A822-22CE-481B-BBBB-FD9BE053DD15}"/>
              </a:ext>
            </a:extLst>
          </p:cNvPr>
          <p:cNvSpPr txBox="1"/>
          <p:nvPr/>
        </p:nvSpPr>
        <p:spPr>
          <a:xfrm>
            <a:off x="1220062" y="1676126"/>
            <a:ext cx="6571388" cy="553998"/>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travelled less far than when uncovered and reached fewer people. </a:t>
            </a:r>
          </a:p>
        </p:txBody>
      </p:sp>
      <p:sp>
        <p:nvSpPr>
          <p:cNvPr id="14" name="TextBox 13">
            <a:extLst>
              <a:ext uri="{FF2B5EF4-FFF2-40B4-BE49-F238E27FC236}">
                <a16:creationId xmlns:a16="http://schemas.microsoft.com/office/drawing/2014/main" id="{6B435053-4766-4BAA-84CC-2065F982882E}"/>
              </a:ext>
            </a:extLst>
          </p:cNvPr>
          <p:cNvSpPr txBox="1"/>
          <p:nvPr/>
        </p:nvSpPr>
        <p:spPr>
          <a:xfrm>
            <a:off x="1174612" y="2833048"/>
            <a:ext cx="6571388" cy="553998"/>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travelled less far than when uncovered or cover by hand and reached fewer people. </a:t>
            </a:r>
          </a:p>
        </p:txBody>
      </p:sp>
      <p:sp>
        <p:nvSpPr>
          <p:cNvPr id="11" name="TextBox 10"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C9209FEC-9534-4AF9-B482-402FD49D8ED2}"/>
              </a:ext>
            </a:extLst>
          </p:cNvPr>
          <p:cNvSpPr txBox="1"/>
          <p:nvPr/>
        </p:nvSpPr>
        <p:spPr>
          <a:xfrm>
            <a:off x="821576" y="3526027"/>
            <a:ext cx="7099929" cy="2862321"/>
          </a:xfrm>
          <a:prstGeom prst="rect">
            <a:avLst/>
          </a:prstGeom>
          <a:noFill/>
        </p:spPr>
        <p:txBody>
          <a:bodyPr wrap="square" rtlCol="0">
            <a:spAutoFit/>
          </a:bodyPr>
          <a:lstStyle/>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 What actually happened when the hand was over the mouth to sneeze? (Where and how far did the sneeze travel?) __________________________________________________________________________________________________________________________________________________________________________________________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What actually happened when the tissue was over the mouth to sneeze? (Where and how far did the sneeze travel?) __________________________________________________________________________________________________________________________________________________________________________________________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55F04F2D-6827-4849-BEF2-D274DACB40D6}"/>
              </a:ext>
            </a:extLst>
          </p:cNvPr>
          <p:cNvSpPr txBox="1"/>
          <p:nvPr/>
        </p:nvSpPr>
        <p:spPr>
          <a:xfrm>
            <a:off x="1050403" y="3989305"/>
            <a:ext cx="6741047" cy="784830"/>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was mainly contained by the hand, which is now contaminated. The sneeze travelled less far than when uncovered and reached fewer people. </a:t>
            </a:r>
          </a:p>
        </p:txBody>
      </p:sp>
      <p:sp>
        <p:nvSpPr>
          <p:cNvPr id="16" name="TextBox 15">
            <a:extLst>
              <a:ext uri="{FF2B5EF4-FFF2-40B4-BE49-F238E27FC236}">
                <a16:creationId xmlns:a16="http://schemas.microsoft.com/office/drawing/2014/main" id="{9F50CD4A-4823-46A5-831D-802D23E8885D}"/>
              </a:ext>
            </a:extLst>
          </p:cNvPr>
          <p:cNvSpPr txBox="1"/>
          <p:nvPr/>
        </p:nvSpPr>
        <p:spPr>
          <a:xfrm>
            <a:off x="1010773" y="5339017"/>
            <a:ext cx="6837827" cy="784830"/>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was contained by the tissue. The sneeze travelled less far than when uncovered or covered by the hand and reached fewer people. The hand holding the tissue is contaminated. </a:t>
            </a:r>
          </a:p>
        </p:txBody>
      </p:sp>
      <p:sp>
        <p:nvSpPr>
          <p:cNvPr id="4" name="Footer Placeholder 3">
            <a:extLst>
              <a:ext uri="{FF2B5EF4-FFF2-40B4-BE49-F238E27FC236}">
                <a16:creationId xmlns:a16="http://schemas.microsoft.com/office/drawing/2014/main" id="{619D4F8C-B999-49E6-B021-5C489F5D4C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16948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103403C-C706-406A-BC6E-B81C75237783}"/>
              </a:ext>
              <a:ext uri="{C183D7F6-B498-43B3-948B-1728B52AA6E4}">
                <adec:decorative xmlns:adec="http://schemas.microsoft.com/office/drawing/2017/decorative" val="0"/>
              </a:ext>
            </a:extLst>
          </p:cNvPr>
          <p:cNvSpPr txBox="1">
            <a:spLocks noGrp="1"/>
          </p:cNvSpPr>
          <p:nvPr>
            <p:ph type="title" idx="4294967295"/>
          </p:nvPr>
        </p:nvSpPr>
        <p:spPr>
          <a:xfrm>
            <a:off x="334538" y="-599533"/>
            <a:ext cx="824749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Conclusions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Title 4">
            <a:extLst>
              <a:ext uri="{FF2B5EF4-FFF2-40B4-BE49-F238E27FC236}">
                <a16:creationId xmlns:a16="http://schemas.microsoft.com/office/drawing/2014/main" id="{C33072DB-D5B4-479A-9456-2059EEE99C53}"/>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dirty="0">
                <a:solidFill>
                  <a:srgbClr val="302564"/>
                </a:solidFill>
              </a:rPr>
              <a:t>Super Sneezes - Answers</a:t>
            </a:r>
            <a:endParaRPr lang="en-GB" sz="3500" dirty="0">
              <a:latin typeface="+mn-lt"/>
              <a:ea typeface="+mn-ea"/>
              <a:cs typeface="+mn-cs"/>
            </a:endParaRPr>
          </a:p>
        </p:txBody>
      </p:sp>
      <p:sp>
        <p:nvSpPr>
          <p:cNvPr id="6" name="Rectangle: Rounded Corners 5">
            <a:extLst>
              <a:ext uri="{FF2B5EF4-FFF2-40B4-BE49-F238E27FC236}">
                <a16:creationId xmlns:a16="http://schemas.microsoft.com/office/drawing/2014/main" id="{A0D295BB-FF9A-49CE-BCE3-F9E703173336}"/>
              </a:ext>
              <a:ext uri="{C183D7F6-B498-43B3-948B-1728B52AA6E4}">
                <adec:decorative xmlns:adec="http://schemas.microsoft.com/office/drawing/2017/decorative" val="1"/>
              </a:ext>
            </a:extLst>
          </p:cNvPr>
          <p:cNvSpPr/>
          <p:nvPr/>
        </p:nvSpPr>
        <p:spPr>
          <a:xfrm>
            <a:off x="730235" y="104455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DA1E194-58F5-44BF-A747-1CF4E075152D}"/>
              </a:ext>
              <a:ext uri="{C183D7F6-B498-43B3-948B-1728B52AA6E4}">
                <adec:decorative xmlns:adec="http://schemas.microsoft.com/office/drawing/2017/decorative" val="1"/>
              </a:ext>
            </a:extLst>
          </p:cNvPr>
          <p:cNvSpPr/>
          <p:nvPr/>
        </p:nvSpPr>
        <p:spPr>
          <a:xfrm>
            <a:off x="7661058" y="849428"/>
            <a:ext cx="676014" cy="63094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E387CFF-E20E-46BD-A415-341FD6E2E82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1058" y="892242"/>
            <a:ext cx="676014" cy="543895"/>
          </a:xfrm>
          <a:prstGeom prst="rect">
            <a:avLst/>
          </a:prstGeom>
        </p:spPr>
      </p:pic>
      <p:sp>
        <p:nvSpPr>
          <p:cNvPr id="9" name="TextBox 8"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0D65F685-D523-4B6C-9636-482CD7E46EC9}"/>
              </a:ext>
            </a:extLst>
          </p:cNvPr>
          <p:cNvSpPr txBox="1"/>
          <p:nvPr/>
        </p:nvSpPr>
        <p:spPr>
          <a:xfrm>
            <a:off x="830830" y="1170723"/>
            <a:ext cx="7099929" cy="4770537"/>
          </a:xfrm>
          <a:prstGeom prst="rect">
            <a:avLst/>
          </a:prstGeom>
          <a:noFill/>
        </p:spPr>
        <p:txBody>
          <a:bodyPr wrap="square" rtlCol="0">
            <a:spAutoFit/>
          </a:bodyPr>
          <a:lstStyle/>
          <a:p>
            <a:r>
              <a:rPr lang="en-GB" sz="1900" b="1" dirty="0">
                <a:solidFill>
                  <a:prstClr val="black"/>
                </a:solidFill>
                <a:latin typeface="Arial" panose="020B0604020202020204" pitchFamily="34" charset="0"/>
                <a:cs typeface="Arial" panose="020B0604020202020204" pitchFamily="34" charset="0"/>
              </a:rPr>
              <a:t>My Conclusions</a:t>
            </a:r>
            <a:br>
              <a:rPr lang="en-GB" sz="1900" dirty="0">
                <a:solidFill>
                  <a:prstClr val="black"/>
                </a:solidFill>
                <a:latin typeface="Arial" panose="020B0604020202020204" pitchFamily="34" charset="0"/>
                <a:cs typeface="Arial" panose="020B0604020202020204" pitchFamily="34" charset="0"/>
              </a:rPr>
            </a:b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Why is hand hygiene important after coughing and sneezing?</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a:t>
            </a: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What can we do to stop germs spreading from person to person?</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1" name="TextBox 10">
            <a:extLst>
              <a:ext uri="{FF2B5EF4-FFF2-40B4-BE49-F238E27FC236}">
                <a16:creationId xmlns:a16="http://schemas.microsoft.com/office/drawing/2014/main" id="{1ACA72BC-F176-4B58-B8ED-3CA674325365}"/>
              </a:ext>
            </a:extLst>
          </p:cNvPr>
          <p:cNvSpPr txBox="1"/>
          <p:nvPr/>
        </p:nvSpPr>
        <p:spPr>
          <a:xfrm>
            <a:off x="1069453" y="2053745"/>
            <a:ext cx="6702947" cy="1261884"/>
          </a:xfrm>
          <a:prstGeom prst="rect">
            <a:avLst/>
          </a:prstGeom>
          <a:no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When covering sneezes with hands or tissues the hands are exposed to numerous microbes. If left unwashed, these potentially contagious microbes can be transmitted to other people through touch. </a:t>
            </a:r>
          </a:p>
        </p:txBody>
      </p:sp>
      <p:sp>
        <p:nvSpPr>
          <p:cNvPr id="12" name="TextBox 11">
            <a:extLst>
              <a:ext uri="{FF2B5EF4-FFF2-40B4-BE49-F238E27FC236}">
                <a16:creationId xmlns:a16="http://schemas.microsoft.com/office/drawing/2014/main" id="{15E25287-EF78-4BD7-9819-210A50B9B43F}"/>
              </a:ext>
            </a:extLst>
          </p:cNvPr>
          <p:cNvSpPr txBox="1"/>
          <p:nvPr/>
        </p:nvSpPr>
        <p:spPr>
          <a:xfrm>
            <a:off x="1069453" y="4375588"/>
            <a:ext cx="6769622" cy="1554272"/>
          </a:xfrm>
          <a:prstGeom prst="rect">
            <a:avLst/>
          </a:prstGeom>
          <a:no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Cover coughs and sneezes, preferably with a tissue, and bin the tissue and wash hands with antimicrobial soap and water immediately. </a:t>
            </a:r>
          </a:p>
          <a:p>
            <a:pPr algn="just"/>
            <a:r>
              <a:rPr lang="en-GB" sz="1900" b="1" dirty="0">
                <a:solidFill>
                  <a:schemeClr val="accent6">
                    <a:lumMod val="75000"/>
                  </a:schemeClr>
                </a:solidFill>
                <a:latin typeface="Arial" panose="020B0604020202020204" pitchFamily="34" charset="0"/>
                <a:cs typeface="Arial" panose="020B0604020202020204" pitchFamily="34" charset="0"/>
              </a:rPr>
              <a:t>If a tissue is unavailable, sneezes should be covered by the crook of the elbow or sleeve. </a:t>
            </a:r>
          </a:p>
        </p:txBody>
      </p:sp>
      <p:sp>
        <p:nvSpPr>
          <p:cNvPr id="4" name="Footer Placeholder 3">
            <a:extLst>
              <a:ext uri="{FF2B5EF4-FFF2-40B4-BE49-F238E27FC236}">
                <a16:creationId xmlns:a16="http://schemas.microsoft.com/office/drawing/2014/main" id="{565C7B9D-9A5D-41B7-B701-39C1712E40E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7519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5BFE-101E-431A-97F8-EDC2725B9A2E}"/>
              </a:ext>
            </a:extLst>
          </p:cNvPr>
          <p:cNvSpPr>
            <a:spLocks noGrp="1"/>
          </p:cNvSpPr>
          <p:nvPr>
            <p:ph type="title"/>
          </p:nvPr>
        </p:nvSpPr>
        <p:spPr>
          <a:xfrm>
            <a:off x="1011835" y="-1338146"/>
            <a:ext cx="7120329" cy="1290798"/>
          </a:xfrm>
        </p:spPr>
        <p:txBody>
          <a:bodyPr>
            <a:normAutofit/>
          </a:bodyPr>
          <a:lstStyle/>
          <a:p>
            <a:pPr algn="ctr"/>
            <a:r>
              <a:rPr lang="en-GB" b="1" dirty="0"/>
              <a:t>Respiratory Hygiene Quiz 1</a:t>
            </a:r>
          </a:p>
        </p:txBody>
      </p:sp>
      <p:sp>
        <p:nvSpPr>
          <p:cNvPr id="9" name="Title 1">
            <a:extLst>
              <a:ext uri="{FF2B5EF4-FFF2-40B4-BE49-F238E27FC236}">
                <a16:creationId xmlns:a16="http://schemas.microsoft.com/office/drawing/2014/main" id="{76A90DD7-C548-494A-B1D4-CE835990509D}"/>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17" name="Rectangle: Rounded Corners 16">
            <a:extLst>
              <a:ext uri="{FF2B5EF4-FFF2-40B4-BE49-F238E27FC236}">
                <a16:creationId xmlns:a16="http://schemas.microsoft.com/office/drawing/2014/main" id="{91010BD9-1188-470C-A18B-CF6B26268372}"/>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Rounded Corners 17">
            <a:extLst>
              <a:ext uri="{FF2B5EF4-FFF2-40B4-BE49-F238E27FC236}">
                <a16:creationId xmlns:a16="http://schemas.microsoft.com/office/drawing/2014/main" id="{D16E1E9B-2F07-4138-984D-BC90F4F7A12C}"/>
              </a:ext>
              <a:ext uri="{C183D7F6-B498-43B3-948B-1728B52AA6E4}">
                <adec:decorative xmlns:adec="http://schemas.microsoft.com/office/drawing/2017/decorative" val="1"/>
              </a:ext>
            </a:extLst>
          </p:cNvPr>
          <p:cNvSpPr/>
          <p:nvPr/>
        </p:nvSpPr>
        <p:spPr>
          <a:xfrm>
            <a:off x="47769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41BF3A7-1785-443C-ABE1-392CFAC9BFCF}"/>
              </a:ext>
            </a:extLst>
          </p:cNvPr>
          <p:cNvSpPr txBox="1"/>
          <p:nvPr/>
        </p:nvSpPr>
        <p:spPr>
          <a:xfrm>
            <a:off x="600075" y="1790700"/>
            <a:ext cx="3543300" cy="3539430"/>
          </a:xfrm>
          <a:prstGeom prst="rect">
            <a:avLst/>
          </a:prstGeom>
          <a:noFill/>
        </p:spPr>
        <p:txBody>
          <a:bodyPr wrap="square" rtlCol="0">
            <a:spAutoFit/>
          </a:bodyPr>
          <a:lstStyle/>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How can you spread microbes to others? </a:t>
            </a: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Touching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Sleeping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Sneezing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Coughing</a:t>
            </a:r>
            <a:endParaRPr lang="en-GB" sz="28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7796611-7C5B-47BB-B47F-23A3FC41C4B8}"/>
              </a:ext>
            </a:extLst>
          </p:cNvPr>
          <p:cNvSpPr txBox="1"/>
          <p:nvPr/>
        </p:nvSpPr>
        <p:spPr>
          <a:xfrm>
            <a:off x="4907860" y="1621096"/>
            <a:ext cx="3533775" cy="4093428"/>
          </a:xfrm>
          <a:prstGeom prst="rect">
            <a:avLst/>
          </a:prstGeom>
          <a:noFill/>
        </p:spPr>
        <p:txBody>
          <a:bodyPr wrap="square" rtlCol="0">
            <a:spAutoFit/>
          </a:bodyPr>
          <a:lstStyle/>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After we sneeze into our hands, we should: </a:t>
            </a: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Wash our hands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Dry our hands on our clothes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Take antibiotics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None of the above is necessary</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413573A-AA78-464E-81CA-81AFA299E6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05409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9D7496F-99AE-4555-B825-FE4EA012BF49}"/>
              </a:ext>
              <a:ext uri="{C183D7F6-B498-43B3-948B-1728B52AA6E4}">
                <adec:decorative xmlns:adec="http://schemas.microsoft.com/office/drawing/2017/decorative" val="0"/>
              </a:ext>
            </a:extLst>
          </p:cNvPr>
          <p:cNvSpPr>
            <a:spLocks noGrp="1"/>
          </p:cNvSpPr>
          <p:nvPr>
            <p:ph type="title"/>
          </p:nvPr>
        </p:nvSpPr>
        <p:spPr>
          <a:xfrm>
            <a:off x="1070517" y="-1304692"/>
            <a:ext cx="6863851" cy="1290798"/>
          </a:xfrm>
        </p:spPr>
        <p:txBody>
          <a:bodyPr>
            <a:normAutofit/>
          </a:bodyPr>
          <a:lstStyle/>
          <a:p>
            <a:pPr algn="ctr"/>
            <a:r>
              <a:rPr lang="en-GB" b="1" dirty="0"/>
              <a:t>Respiratory Hygiene Quiz 2</a:t>
            </a:r>
          </a:p>
        </p:txBody>
      </p:sp>
      <p:sp>
        <p:nvSpPr>
          <p:cNvPr id="10" name="Title 1">
            <a:extLst>
              <a:ext uri="{FF2B5EF4-FFF2-40B4-BE49-F238E27FC236}">
                <a16:creationId xmlns:a16="http://schemas.microsoft.com/office/drawing/2014/main" id="{3E5C9F97-F3DC-42EC-94DB-25D29920EBA5}"/>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5" name="Rectangle: Rounded Corners 4">
            <a:extLst>
              <a:ext uri="{FF2B5EF4-FFF2-40B4-BE49-F238E27FC236}">
                <a16:creationId xmlns:a16="http://schemas.microsoft.com/office/drawing/2014/main" id="{42B8759B-654F-4879-B572-777B59ABDE76}"/>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9FDC173D-A3EE-4E21-A1F0-1152AA892014}"/>
              </a:ext>
              <a:ext uri="{C183D7F6-B498-43B3-948B-1728B52AA6E4}">
                <adec:decorative xmlns:adec="http://schemas.microsoft.com/office/drawing/2017/decorative" val="1"/>
              </a:ext>
            </a:extLst>
          </p:cNvPr>
          <p:cNvSpPr/>
          <p:nvPr/>
        </p:nvSpPr>
        <p:spPr>
          <a:xfrm>
            <a:off x="4748421"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7D41E84-1476-4C4F-94F1-E62578DE7412}"/>
              </a:ext>
            </a:extLst>
          </p:cNvPr>
          <p:cNvSpPr txBox="1"/>
          <p:nvPr/>
        </p:nvSpPr>
        <p:spPr>
          <a:xfrm>
            <a:off x="600075" y="1790700"/>
            <a:ext cx="3543300" cy="3785652"/>
          </a:xfrm>
          <a:prstGeom prst="rect">
            <a:avLst/>
          </a:prstGeom>
          <a:noFill/>
        </p:spPr>
        <p:txBody>
          <a:bodyPr wrap="square" rtlCol="0">
            <a:spAutoFit/>
          </a:bodyPr>
          <a:lstStyle/>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If you do not have a tissue available, the best option from the following is to sneeze: </a:t>
            </a: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hands</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sleeve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an empty space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Onto your desk</a:t>
            </a:r>
            <a:endParaRPr lang="en-GB" sz="2400" dirty="0"/>
          </a:p>
        </p:txBody>
      </p:sp>
      <p:sp>
        <p:nvSpPr>
          <p:cNvPr id="8" name="Rectangle 7">
            <a:extLst>
              <a:ext uri="{FF2B5EF4-FFF2-40B4-BE49-F238E27FC236}">
                <a16:creationId xmlns:a16="http://schemas.microsoft.com/office/drawing/2014/main" id="{E38502B8-8753-4AA5-8401-0389459707CB}"/>
              </a:ext>
            </a:extLst>
          </p:cNvPr>
          <p:cNvSpPr/>
          <p:nvPr/>
        </p:nvSpPr>
        <p:spPr>
          <a:xfrm>
            <a:off x="4812611" y="1755527"/>
            <a:ext cx="3667123" cy="3816429"/>
          </a:xfrm>
          <a:prstGeom prst="rect">
            <a:avLst/>
          </a:prstGeom>
        </p:spPr>
        <p:txBody>
          <a:bodyPr wrap="square">
            <a:spAutoFit/>
          </a:bodyPr>
          <a:lstStyle/>
          <a:p>
            <a:pPr>
              <a:spcAft>
                <a:spcPts val="0"/>
              </a:spcAf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stop microbes from spreading is: (2 points)</a:t>
            </a:r>
          </a:p>
          <a:p>
            <a:pPr>
              <a:spcAft>
                <a:spcPts val="0"/>
              </a:spcAft>
            </a:pPr>
            <a:endParaRPr lang="en-GB" sz="22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your hand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tissue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sleeve if you haven’t got a tissue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To drink plenty of fluids</a:t>
            </a:r>
            <a:endParaRPr lang="en-GB" sz="22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A2566806-79DB-4C0E-AC19-1EC5EF9987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0178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68B143-6B32-4CB3-8F42-36DCBF496BEE}"/>
              </a:ext>
              <a:ext uri="{C183D7F6-B498-43B3-948B-1728B52AA6E4}">
                <adec:decorative xmlns:adec="http://schemas.microsoft.com/office/drawing/2017/decorative" val="0"/>
              </a:ext>
            </a:extLst>
          </p:cNvPr>
          <p:cNvSpPr>
            <a:spLocks noGrp="1"/>
          </p:cNvSpPr>
          <p:nvPr>
            <p:ph type="title"/>
          </p:nvPr>
        </p:nvSpPr>
        <p:spPr>
          <a:xfrm>
            <a:off x="992459" y="-1248936"/>
            <a:ext cx="6941909" cy="1290798"/>
          </a:xfrm>
        </p:spPr>
        <p:txBody>
          <a:bodyPr>
            <a:normAutofit/>
          </a:bodyPr>
          <a:lstStyle/>
          <a:p>
            <a:pPr algn="ctr"/>
            <a:r>
              <a:rPr lang="en-GB" b="1" dirty="0"/>
              <a:t>Respiratory Hygiene Quiz 3</a:t>
            </a:r>
          </a:p>
        </p:txBody>
      </p:sp>
      <p:sp>
        <p:nvSpPr>
          <p:cNvPr id="10" name="Title 1">
            <a:extLst>
              <a:ext uri="{FF2B5EF4-FFF2-40B4-BE49-F238E27FC236}">
                <a16:creationId xmlns:a16="http://schemas.microsoft.com/office/drawing/2014/main" id="{23EC4234-0E45-409C-B316-8D851BF95019}"/>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5" name="Rectangle: Rounded Corners 4">
            <a:extLst>
              <a:ext uri="{FF2B5EF4-FFF2-40B4-BE49-F238E27FC236}">
                <a16:creationId xmlns:a16="http://schemas.microsoft.com/office/drawing/2014/main" id="{366F5D23-3E0B-4039-B426-5E8B1C2374F9}"/>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C738C39E-96BD-48E0-9036-AF6E2A1BD630}"/>
              </a:ext>
              <a:ext uri="{C183D7F6-B498-43B3-948B-1728B52AA6E4}">
                <adec:decorative xmlns:adec="http://schemas.microsoft.com/office/drawing/2017/decorative" val="1"/>
              </a:ext>
            </a:extLst>
          </p:cNvPr>
          <p:cNvSpPr/>
          <p:nvPr/>
        </p:nvSpPr>
        <p:spPr>
          <a:xfrm>
            <a:off x="47388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A79920FD-BA28-4EEE-9C66-5D4D8B5C2725}"/>
              </a:ext>
            </a:extLst>
          </p:cNvPr>
          <p:cNvSpPr/>
          <p:nvPr/>
        </p:nvSpPr>
        <p:spPr>
          <a:xfrm>
            <a:off x="540648" y="1665624"/>
            <a:ext cx="3726552"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should you do with a tissue after sneezing into it? </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in your pocket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straight in the bin</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up your sleeve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Any of the above</a:t>
            </a:r>
            <a:endParaRPr lang="en-GB" sz="23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B0C55707-26B7-4EF3-8A2C-3F13F11DE790}"/>
              </a:ext>
            </a:extLst>
          </p:cNvPr>
          <p:cNvSpPr/>
          <p:nvPr/>
        </p:nvSpPr>
        <p:spPr>
          <a:xfrm>
            <a:off x="4845948" y="1665624"/>
            <a:ext cx="3581400"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might happen if we don’t wash our hands after sneezing into them?</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Nothing</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Transfer harmful microbes to other people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Help protect our microbes</a:t>
            </a:r>
            <a:endParaRPr lang="en-GB" sz="23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6525EC9B-56EF-4857-BD32-7186D18D42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53312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421255" y="1457325"/>
            <a:ext cx="8265545" cy="4899026"/>
          </a:xfrm>
        </p:spPr>
        <p:txBody>
          <a:bodyPr>
            <a:normAutofit/>
          </a:bodyPr>
          <a:lstStyle/>
          <a:p>
            <a:pPr marL="0" lvl="0" indent="0" algn="just">
              <a:buNone/>
            </a:pPr>
            <a:r>
              <a:rPr lang="en-GB" sz="2900" b="1" dirty="0"/>
              <a:t>All pupils will: </a:t>
            </a:r>
          </a:p>
          <a:p>
            <a:pPr marL="0" indent="0" algn="just">
              <a:buNone/>
            </a:pPr>
            <a:r>
              <a:rPr lang="en-GB" sz="2900" dirty="0"/>
              <a:t>• </a:t>
            </a:r>
            <a:r>
              <a:rPr lang="en-GB" sz="3200" dirty="0">
                <a:effectLst/>
                <a:latin typeface="Arial" panose="020B0604020202020204" pitchFamily="34" charset="0"/>
                <a:ea typeface="Calibri" panose="020F0502020204030204" pitchFamily="34" charset="0"/>
                <a:cs typeface="Times New Roman" panose="02020603050405020304" pitchFamily="18" charset="0"/>
              </a:rPr>
              <a:t>Understand how infections can be spread through coughs and sneezes and how practising proper hygiene can help prevent their transmission.  </a:t>
            </a:r>
            <a:endParaRPr lang="en-US" sz="32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buNone/>
            </a:pP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4B71D0C-5D56-456F-AB42-E251F244E0C3}"/>
              </a:ext>
              <a:ext uri="{C183D7F6-B498-43B3-948B-1728B52AA6E4}">
                <adec:decorative xmlns:adec="http://schemas.microsoft.com/office/drawing/2017/decorative" val="0"/>
              </a:ext>
            </a:extLst>
          </p:cNvPr>
          <p:cNvSpPr>
            <a:spLocks noGrp="1"/>
          </p:cNvSpPr>
          <p:nvPr>
            <p:ph type="title"/>
          </p:nvPr>
        </p:nvSpPr>
        <p:spPr>
          <a:xfrm>
            <a:off x="0" y="-1260084"/>
            <a:ext cx="9124950" cy="1290798"/>
          </a:xfrm>
        </p:spPr>
        <p:txBody>
          <a:bodyPr>
            <a:normAutofit/>
          </a:bodyPr>
          <a:lstStyle/>
          <a:p>
            <a:pPr algn="ctr"/>
            <a:r>
              <a:rPr lang="en-GB" sz="3500" b="1" dirty="0"/>
              <a:t>Respiratory Hygiene Quiz 1 - Answers</a:t>
            </a:r>
          </a:p>
        </p:txBody>
      </p:sp>
      <p:sp>
        <p:nvSpPr>
          <p:cNvPr id="14" name="Title 1">
            <a:extLst>
              <a:ext uri="{FF2B5EF4-FFF2-40B4-BE49-F238E27FC236}">
                <a16:creationId xmlns:a16="http://schemas.microsoft.com/office/drawing/2014/main" id="{639374E1-B204-47CD-89FC-6A896ABBE19A}"/>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9EE28A39-3A6B-402A-A7B4-BF4206006A87}"/>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DCFD3B66-2D3F-4C13-B4E6-3C3673DE183C}"/>
              </a:ext>
              <a:ext uri="{C183D7F6-B498-43B3-948B-1728B52AA6E4}">
                <adec:decorative xmlns:adec="http://schemas.microsoft.com/office/drawing/2017/decorative" val="1"/>
              </a:ext>
            </a:extLst>
          </p:cNvPr>
          <p:cNvSpPr/>
          <p:nvPr/>
        </p:nvSpPr>
        <p:spPr>
          <a:xfrm>
            <a:off x="47769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F52F90B2-847C-4BC1-9C8C-A72AA8000B48}"/>
              </a:ext>
            </a:extLst>
          </p:cNvPr>
          <p:cNvSpPr txBox="1"/>
          <p:nvPr/>
        </p:nvSpPr>
        <p:spPr>
          <a:xfrm>
            <a:off x="600075" y="1790700"/>
            <a:ext cx="3543300" cy="3539430"/>
          </a:xfrm>
          <a:prstGeom prst="rect">
            <a:avLst/>
          </a:prstGeom>
          <a:noFill/>
        </p:spPr>
        <p:txBody>
          <a:bodyPr wrap="square" rtlCol="0">
            <a:spAutoFit/>
          </a:bodyPr>
          <a:lstStyle/>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How can you spread microbes to others? </a:t>
            </a: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Touching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Sleeping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Sneezing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Coughing</a:t>
            </a:r>
            <a:endParaRPr lang="en-GB" sz="28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B4F1756F-5B5B-4E40-A19C-4C6909DCB145}"/>
              </a:ext>
            </a:extLst>
          </p:cNvPr>
          <p:cNvSpPr txBox="1"/>
          <p:nvPr/>
        </p:nvSpPr>
        <p:spPr>
          <a:xfrm>
            <a:off x="635898" y="345462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1" name="TextBox 10">
            <a:extLst>
              <a:ext uri="{FF2B5EF4-FFF2-40B4-BE49-F238E27FC236}">
                <a16:creationId xmlns:a16="http://schemas.microsoft.com/office/drawing/2014/main" id="{9A0ED586-6800-48AD-9A13-2C73F8D81165}"/>
              </a:ext>
            </a:extLst>
          </p:cNvPr>
          <p:cNvSpPr txBox="1"/>
          <p:nvPr/>
        </p:nvSpPr>
        <p:spPr>
          <a:xfrm>
            <a:off x="635899" y="4304110"/>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2" name="TextBox 11">
            <a:extLst>
              <a:ext uri="{FF2B5EF4-FFF2-40B4-BE49-F238E27FC236}">
                <a16:creationId xmlns:a16="http://schemas.microsoft.com/office/drawing/2014/main" id="{BDAF0D14-49AC-4D86-B511-F64EACD0989B}"/>
              </a:ext>
            </a:extLst>
          </p:cNvPr>
          <p:cNvSpPr txBox="1"/>
          <p:nvPr/>
        </p:nvSpPr>
        <p:spPr>
          <a:xfrm>
            <a:off x="635898" y="4735810"/>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TextBox 8">
            <a:extLst>
              <a:ext uri="{FF2B5EF4-FFF2-40B4-BE49-F238E27FC236}">
                <a16:creationId xmlns:a16="http://schemas.microsoft.com/office/drawing/2014/main" id="{E05B1354-750D-4B15-9ED8-19D79DB768E9}"/>
              </a:ext>
            </a:extLst>
          </p:cNvPr>
          <p:cNvSpPr txBox="1"/>
          <p:nvPr/>
        </p:nvSpPr>
        <p:spPr>
          <a:xfrm>
            <a:off x="4907860" y="1621096"/>
            <a:ext cx="3533775" cy="4093428"/>
          </a:xfrm>
          <a:prstGeom prst="rect">
            <a:avLst/>
          </a:prstGeom>
          <a:noFill/>
        </p:spPr>
        <p:txBody>
          <a:bodyPr wrap="square" rtlCol="0">
            <a:spAutoFit/>
          </a:bodyPr>
          <a:lstStyle/>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After we sneeze into our hands, we should: </a:t>
            </a: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Wash our hands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Dry our hands on our clothes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Take antibiotics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None of the above is necessary</a:t>
            </a:r>
            <a:endParaRPr lang="en-GB" sz="26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CDDE4B61-9C79-4D66-8B98-12A0E89EA4F4}"/>
              </a:ext>
            </a:extLst>
          </p:cNvPr>
          <p:cNvSpPr txBox="1"/>
          <p:nvPr/>
        </p:nvSpPr>
        <p:spPr>
          <a:xfrm>
            <a:off x="4927120" y="3152001"/>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38F2C4C2-99CE-468B-8986-C9F37C7D0BF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84345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1" grpId="0"/>
      <p:bldP spid="12"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4E92096-D249-405E-A8E6-00EF0DCE2C2C}"/>
              </a:ext>
              <a:ext uri="{C183D7F6-B498-43B3-948B-1728B52AA6E4}">
                <adec:decorative xmlns:adec="http://schemas.microsoft.com/office/drawing/2017/decorative" val="0"/>
              </a:ext>
            </a:extLst>
          </p:cNvPr>
          <p:cNvSpPr>
            <a:spLocks noGrp="1"/>
          </p:cNvSpPr>
          <p:nvPr>
            <p:ph type="title"/>
          </p:nvPr>
        </p:nvSpPr>
        <p:spPr>
          <a:xfrm>
            <a:off x="0" y="-1248930"/>
            <a:ext cx="9124950" cy="1290798"/>
          </a:xfrm>
        </p:spPr>
        <p:txBody>
          <a:bodyPr>
            <a:normAutofit/>
          </a:bodyPr>
          <a:lstStyle/>
          <a:p>
            <a:pPr algn="ctr"/>
            <a:r>
              <a:rPr lang="en-GB" sz="3500" b="1" dirty="0"/>
              <a:t>Respiratory Hygiene Quiz 2 - Answers</a:t>
            </a:r>
          </a:p>
        </p:txBody>
      </p:sp>
      <p:sp>
        <p:nvSpPr>
          <p:cNvPr id="13" name="Title 1">
            <a:extLst>
              <a:ext uri="{FF2B5EF4-FFF2-40B4-BE49-F238E27FC236}">
                <a16:creationId xmlns:a16="http://schemas.microsoft.com/office/drawing/2014/main" id="{B40E4A38-E7AD-4FC4-8769-4B763C96F9AF}"/>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44D933EB-0F00-4CFC-843B-B587E6EF86F4}"/>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486C1928-3602-44BA-856D-4287D3A479C5}"/>
              </a:ext>
              <a:ext uri="{C183D7F6-B498-43B3-948B-1728B52AA6E4}">
                <adec:decorative xmlns:adec="http://schemas.microsoft.com/office/drawing/2017/decorative" val="1"/>
              </a:ext>
            </a:extLst>
          </p:cNvPr>
          <p:cNvSpPr/>
          <p:nvPr/>
        </p:nvSpPr>
        <p:spPr>
          <a:xfrm>
            <a:off x="4748421"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F08A3DEA-94F4-4B09-9AF3-6BB1D337289A}"/>
              </a:ext>
            </a:extLst>
          </p:cNvPr>
          <p:cNvSpPr txBox="1"/>
          <p:nvPr/>
        </p:nvSpPr>
        <p:spPr>
          <a:xfrm>
            <a:off x="600075" y="1790700"/>
            <a:ext cx="3543300" cy="3785652"/>
          </a:xfrm>
          <a:prstGeom prst="rect">
            <a:avLst/>
          </a:prstGeom>
          <a:noFill/>
        </p:spPr>
        <p:txBody>
          <a:bodyPr wrap="square" rtlCol="0">
            <a:spAutoFit/>
          </a:bodyPr>
          <a:lstStyle/>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If you do not have a tissue available, the best option from the following is to sneeze: </a:t>
            </a: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hands</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sleeve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an empty space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Onto your desk</a:t>
            </a:r>
            <a:endParaRPr lang="en-GB" sz="2400" dirty="0"/>
          </a:p>
        </p:txBody>
      </p:sp>
      <p:sp>
        <p:nvSpPr>
          <p:cNvPr id="10" name="TextBox 9">
            <a:extLst>
              <a:ext uri="{FF2B5EF4-FFF2-40B4-BE49-F238E27FC236}">
                <a16:creationId xmlns:a16="http://schemas.microsoft.com/office/drawing/2014/main" id="{3C8A8B57-E4E3-404C-A696-2F710874C01B}"/>
              </a:ext>
            </a:extLst>
          </p:cNvPr>
          <p:cNvSpPr txBox="1"/>
          <p:nvPr/>
        </p:nvSpPr>
        <p:spPr>
          <a:xfrm>
            <a:off x="626166" y="425777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Rectangle 8">
            <a:extLst>
              <a:ext uri="{FF2B5EF4-FFF2-40B4-BE49-F238E27FC236}">
                <a16:creationId xmlns:a16="http://schemas.microsoft.com/office/drawing/2014/main" id="{CFCCA35C-5763-4716-A56F-F9DD33DEC8B2}"/>
              </a:ext>
            </a:extLst>
          </p:cNvPr>
          <p:cNvSpPr/>
          <p:nvPr/>
        </p:nvSpPr>
        <p:spPr>
          <a:xfrm>
            <a:off x="4812611" y="1755527"/>
            <a:ext cx="3667123" cy="3816429"/>
          </a:xfrm>
          <a:prstGeom prst="rect">
            <a:avLst/>
          </a:prstGeom>
        </p:spPr>
        <p:txBody>
          <a:bodyPr wrap="square">
            <a:spAutoFit/>
          </a:bodyPr>
          <a:lstStyle/>
          <a:p>
            <a:pPr>
              <a:spcAft>
                <a:spcPts val="0"/>
              </a:spcAf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stop microbes from spreading is: (2 points)</a:t>
            </a:r>
          </a:p>
          <a:p>
            <a:pPr>
              <a:spcAft>
                <a:spcPts val="0"/>
              </a:spcAft>
            </a:pPr>
            <a:endParaRPr lang="en-GB" sz="22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your hand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tissue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sleeve if you haven’t got a tissue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To drink plenty of fluids</a:t>
            </a:r>
            <a:endParaRPr lang="en-GB" sz="2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23C86B2-7920-4DB6-8460-7F77BB3720F6}"/>
              </a:ext>
            </a:extLst>
          </p:cNvPr>
          <p:cNvSpPr txBox="1"/>
          <p:nvPr/>
        </p:nvSpPr>
        <p:spPr>
          <a:xfrm>
            <a:off x="4812611" y="3683526"/>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2" name="TextBox 11">
            <a:extLst>
              <a:ext uri="{FF2B5EF4-FFF2-40B4-BE49-F238E27FC236}">
                <a16:creationId xmlns:a16="http://schemas.microsoft.com/office/drawing/2014/main" id="{364E317C-69B6-4860-BCED-BEF6B2B520B7}"/>
              </a:ext>
            </a:extLst>
          </p:cNvPr>
          <p:cNvSpPr txBox="1"/>
          <p:nvPr/>
        </p:nvSpPr>
        <p:spPr>
          <a:xfrm>
            <a:off x="4820891" y="4341217"/>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CAB7448C-19E6-4660-BAF3-4599775BFFF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6892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A054208-EB3E-4D34-8525-0A67AB15E4BF}"/>
              </a:ext>
              <a:ext uri="{C183D7F6-B498-43B3-948B-1728B52AA6E4}">
                <adec:decorative xmlns:adec="http://schemas.microsoft.com/office/drawing/2017/decorative" val="0"/>
              </a:ext>
            </a:extLst>
          </p:cNvPr>
          <p:cNvSpPr>
            <a:spLocks noGrp="1"/>
          </p:cNvSpPr>
          <p:nvPr>
            <p:ph type="title"/>
          </p:nvPr>
        </p:nvSpPr>
        <p:spPr>
          <a:xfrm>
            <a:off x="0" y="-1115120"/>
            <a:ext cx="9124950" cy="1290798"/>
          </a:xfrm>
        </p:spPr>
        <p:txBody>
          <a:bodyPr>
            <a:normAutofit/>
          </a:bodyPr>
          <a:lstStyle/>
          <a:p>
            <a:pPr algn="ctr"/>
            <a:r>
              <a:rPr lang="en-GB" sz="3500" b="1" dirty="0"/>
              <a:t>Respiratory Hygiene Quiz 3 - Answers</a:t>
            </a:r>
          </a:p>
        </p:txBody>
      </p:sp>
      <p:sp>
        <p:nvSpPr>
          <p:cNvPr id="12" name="Title 1">
            <a:extLst>
              <a:ext uri="{FF2B5EF4-FFF2-40B4-BE49-F238E27FC236}">
                <a16:creationId xmlns:a16="http://schemas.microsoft.com/office/drawing/2014/main" id="{7FF3E3E1-0B61-4CA4-92EE-DE8211C21C52}"/>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A3A7B25E-15BE-4A2B-9682-A9B4D4D256ED}"/>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72E1C829-4464-4C6D-917F-314F002F4B74}"/>
              </a:ext>
              <a:ext uri="{C183D7F6-B498-43B3-948B-1728B52AA6E4}">
                <adec:decorative xmlns:adec="http://schemas.microsoft.com/office/drawing/2017/decorative" val="1"/>
              </a:ext>
            </a:extLst>
          </p:cNvPr>
          <p:cNvSpPr/>
          <p:nvPr/>
        </p:nvSpPr>
        <p:spPr>
          <a:xfrm>
            <a:off x="47388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70001B9D-7099-43DA-9EBC-2A84BC450DC6}"/>
              </a:ext>
            </a:extLst>
          </p:cNvPr>
          <p:cNvSpPr/>
          <p:nvPr/>
        </p:nvSpPr>
        <p:spPr>
          <a:xfrm>
            <a:off x="540648" y="1665624"/>
            <a:ext cx="3726552"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should you do with a tissue after sneezing into it? </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in your pocket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straight in the bin</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up your sleeve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Any of the above</a:t>
            </a:r>
            <a:endParaRPr lang="en-GB" sz="23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3D4B0D8-29E4-45D3-8522-279C5E1BB95B}"/>
              </a:ext>
            </a:extLst>
          </p:cNvPr>
          <p:cNvSpPr txBox="1"/>
          <p:nvPr/>
        </p:nvSpPr>
        <p:spPr>
          <a:xfrm>
            <a:off x="566946" y="402917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Rectangle 8">
            <a:extLst>
              <a:ext uri="{FF2B5EF4-FFF2-40B4-BE49-F238E27FC236}">
                <a16:creationId xmlns:a16="http://schemas.microsoft.com/office/drawing/2014/main" id="{FAD6BCD7-BE32-44C2-BF79-9C464A606EDA}"/>
              </a:ext>
            </a:extLst>
          </p:cNvPr>
          <p:cNvSpPr/>
          <p:nvPr/>
        </p:nvSpPr>
        <p:spPr>
          <a:xfrm>
            <a:off x="4845948" y="1665624"/>
            <a:ext cx="3581400"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might happen if we don’t wash our hands after sneezing into them?</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Nothing</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Transfer harmful microbes to other people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Help protect our microbes</a:t>
            </a:r>
            <a:endParaRPr lang="en-GB" sz="23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2CB950F-412D-4447-95A4-96D954A14560}"/>
              </a:ext>
            </a:extLst>
          </p:cNvPr>
          <p:cNvSpPr txBox="1"/>
          <p:nvPr/>
        </p:nvSpPr>
        <p:spPr>
          <a:xfrm>
            <a:off x="4860444" y="3694149"/>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8BB0655B-7330-431C-A3E3-7463613AD37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045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9F74A6-4DC5-490D-8D6E-C878349E2BC5}"/>
              </a:ext>
            </a:extLst>
          </p:cNvPr>
          <p:cNvSpPr>
            <a:spLocks noGrp="1"/>
          </p:cNvSpPr>
          <p:nvPr>
            <p:ph type="title"/>
          </p:nvPr>
        </p:nvSpPr>
        <p:spPr>
          <a:xfrm>
            <a:off x="276226" y="136524"/>
            <a:ext cx="3086100" cy="2016126"/>
          </a:xfrm>
        </p:spPr>
        <p:txBody>
          <a:bodyPr>
            <a:normAutofit/>
          </a:bodyPr>
          <a:lstStyle/>
          <a:p>
            <a:r>
              <a:rPr lang="en-GB" sz="3500" b="1" dirty="0"/>
              <a:t>Respiratory Hygiene Fill in the Blanks</a:t>
            </a:r>
          </a:p>
        </p:txBody>
      </p:sp>
      <p:sp>
        <p:nvSpPr>
          <p:cNvPr id="5" name="Rectangle: Rounded Corners 4">
            <a:extLst>
              <a:ext uri="{FF2B5EF4-FFF2-40B4-BE49-F238E27FC236}">
                <a16:creationId xmlns:a16="http://schemas.microsoft.com/office/drawing/2014/main" id="{A62AE9B6-F9A7-44CC-B262-37F94453CF5E}"/>
              </a:ext>
              <a:ext uri="{C183D7F6-B498-43B3-948B-1728B52AA6E4}">
                <adec:decorative xmlns:adec="http://schemas.microsoft.com/office/drawing/2017/decorative" val="1"/>
              </a:ext>
            </a:extLst>
          </p:cNvPr>
          <p:cNvSpPr/>
          <p:nvPr/>
        </p:nvSpPr>
        <p:spPr>
          <a:xfrm>
            <a:off x="276226" y="4022725"/>
            <a:ext cx="2886073" cy="2016126"/>
          </a:xfrm>
          <a:prstGeom prst="roundRect">
            <a:avLst>
              <a:gd name="adj" fmla="val 5476"/>
            </a:avLst>
          </a:prstGeom>
          <a:solidFill>
            <a:srgbClr val="99D5C7"/>
          </a:solidFill>
          <a:ln w="12700" cap="flat" cmpd="sng" algn="ctr">
            <a:solidFill>
              <a:srgbClr val="000000"/>
            </a:solidFill>
            <a:prstDash val="solid"/>
            <a:miter lim="800000"/>
          </a:ln>
          <a:effectLst/>
        </p:spPr>
        <p:txBody>
          <a:bodyPr rtlCol="0" anchor="ctr"/>
          <a:lstStyle/>
          <a:p>
            <a:r>
              <a:rPr lang="en-GB" b="1" dirty="0">
                <a:solidFill>
                  <a:prstClr val="black"/>
                </a:solidFill>
                <a:latin typeface="Arial" panose="020B0604020202020204" pitchFamily="34" charset="0"/>
                <a:cs typeface="Arial" panose="020B0604020202020204" pitchFamily="34" charset="0"/>
              </a:rPr>
              <a:t>Key words:</a:t>
            </a:r>
          </a:p>
          <a:p>
            <a:r>
              <a:rPr lang="en-GB" dirty="0">
                <a:solidFill>
                  <a:prstClr val="black"/>
                </a:solidFill>
                <a:latin typeface="Arial" panose="020B0604020202020204" pitchFamily="34" charset="0"/>
                <a:cs typeface="Arial" panose="020B0604020202020204" pitchFamily="34" charset="0"/>
              </a:rPr>
              <a:t>headaches, hand sanitiser, fever, vaccinations, symptoms, microbes, sneezes, coughs, harmful, contagious</a:t>
            </a: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0664E6BD-A9E3-43E9-8B44-C0F9B5A9D322}"/>
              </a:ext>
              <a:ext uri="{C183D7F6-B498-43B3-948B-1728B52AA6E4}">
                <adec:decorative xmlns:adec="http://schemas.microsoft.com/office/drawing/2017/decorative" val="1"/>
              </a:ext>
            </a:extLst>
          </p:cNvPr>
          <p:cNvSpPr/>
          <p:nvPr/>
        </p:nvSpPr>
        <p:spPr>
          <a:xfrm>
            <a:off x="3618154" y="270734"/>
            <a:ext cx="5059122" cy="6263416"/>
          </a:xfrm>
          <a:prstGeom prst="roundRect">
            <a:avLst>
              <a:gd name="adj" fmla="val 2575"/>
            </a:avLst>
          </a:prstGeom>
          <a:noFill/>
          <a:ln w="76200" cap="sq">
            <a:solidFill>
              <a:srgbClr val="117E62"/>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sp>
        <p:nvSpPr>
          <p:cNvPr id="9" name="Oval 8">
            <a:extLst>
              <a:ext uri="{FF2B5EF4-FFF2-40B4-BE49-F238E27FC236}">
                <a16:creationId xmlns:a16="http://schemas.microsoft.com/office/drawing/2014/main" id="{8B16F8B0-C193-46CE-8925-17FFE2F8C328}"/>
              </a:ext>
              <a:ext uri="{C183D7F6-B498-43B3-948B-1728B52AA6E4}">
                <adec:decorative xmlns:adec="http://schemas.microsoft.com/office/drawing/2017/decorative" val="1"/>
              </a:ext>
            </a:extLst>
          </p:cNvPr>
          <p:cNvSpPr/>
          <p:nvPr/>
        </p:nvSpPr>
        <p:spPr>
          <a:xfrm>
            <a:off x="8304562" y="136524"/>
            <a:ext cx="563212" cy="563212"/>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pic>
        <p:nvPicPr>
          <p:cNvPr id="10" name="Picture 9">
            <a:extLst>
              <a:ext uri="{FF2B5EF4-FFF2-40B4-BE49-F238E27FC236}">
                <a16:creationId xmlns:a16="http://schemas.microsoft.com/office/drawing/2014/main" id="{09DF7768-90CB-4568-ADF7-80BFB3A8828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2187" y="157466"/>
            <a:ext cx="478960" cy="523220"/>
          </a:xfrm>
          <a:prstGeom prst="rect">
            <a:avLst/>
          </a:prstGeom>
        </p:spPr>
      </p:pic>
      <p:sp>
        <p:nvSpPr>
          <p:cNvPr id="7" name="TextBox 6" descr="_______________ can spread from person to person through the air, through person-to-person contact (touching hands, hugging,&#10;kissing) or by touching contaminated surfaces.&#10;&#10;Colds and flus are the most common type of infection in the&#10;classroom and among the most _______________.&#10;&#10;Common _______________ of a respiratory infection can include&#10;_______________, sore throat, _______________, and sometimes a runny or blocked nose.&#10;&#10;We can prevent microbes being transmitted from person to person&#10;by covering our _______________ and _______________ with a tissue and throwing away the tissue immediately.&#10;&#10;We should always wash our hands with soap and water, or&#10;_______________ if soap and water are not available, immediately&#10;after throwing away the tissue.&#10;&#10;Although there are many _______________ microbes that can make us ill, we can prevent some infections by getting _______________.&#10;">
            <a:extLst>
              <a:ext uri="{FF2B5EF4-FFF2-40B4-BE49-F238E27FC236}">
                <a16:creationId xmlns:a16="http://schemas.microsoft.com/office/drawing/2014/main" id="{FCB788E7-4B89-4B24-953F-6294F02A2559}"/>
              </a:ext>
            </a:extLst>
          </p:cNvPr>
          <p:cNvSpPr txBox="1"/>
          <p:nvPr/>
        </p:nvSpPr>
        <p:spPr>
          <a:xfrm>
            <a:off x="3665779" y="532430"/>
            <a:ext cx="4862936" cy="5950860"/>
          </a:xfrm>
          <a:prstGeom prst="rect">
            <a:avLst/>
          </a:prstGeom>
          <a:noFill/>
        </p:spPr>
        <p:txBody>
          <a:bodyPr wrap="square" rtlCol="0">
            <a:spAutoFit/>
          </a:bodyPr>
          <a:lstStyle/>
          <a:p>
            <a:pPr algn="just"/>
            <a:r>
              <a:rPr lang="en-GB" sz="1410" dirty="0">
                <a:solidFill>
                  <a:schemeClr val="bg2">
                    <a:lumMod val="10000"/>
                  </a:schemeClr>
                </a:solidFill>
                <a:latin typeface="Arial" panose="020B0604020202020204" pitchFamily="34" charset="0"/>
                <a:cs typeface="Arial" panose="020B0604020202020204" pitchFamily="34" charset="0"/>
              </a:rPr>
              <a:t>_______________ can spread from person to person through the air, through person-to-person contact (touching hands, hugging,</a:t>
            </a:r>
          </a:p>
          <a:p>
            <a:pPr algn="just"/>
            <a:r>
              <a:rPr lang="en-GB" sz="1410" dirty="0">
                <a:solidFill>
                  <a:schemeClr val="bg2">
                    <a:lumMod val="10000"/>
                  </a:schemeClr>
                </a:solidFill>
                <a:latin typeface="Arial" panose="020B0604020202020204" pitchFamily="34" charset="0"/>
                <a:cs typeface="Arial" panose="020B0604020202020204" pitchFamily="34" charset="0"/>
              </a:rPr>
              <a:t>kissing) or by touching contaminated surfaces.</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Colds and flus are the most common type of infection in the</a:t>
            </a:r>
          </a:p>
          <a:p>
            <a:pPr algn="just"/>
            <a:r>
              <a:rPr lang="en-GB" sz="1410" dirty="0">
                <a:solidFill>
                  <a:schemeClr val="bg2">
                    <a:lumMod val="10000"/>
                  </a:schemeClr>
                </a:solidFill>
                <a:latin typeface="Arial" panose="020B0604020202020204" pitchFamily="34" charset="0"/>
                <a:cs typeface="Arial" panose="020B0604020202020204" pitchFamily="34" charset="0"/>
              </a:rPr>
              <a:t>classroom and among the most _______________.</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Common _______________ of a respiratory infection can include</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sore throat, _______________, and sometimes a runny or blocked nose.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can prevent microbes being transmitted from person to person</a:t>
            </a:r>
          </a:p>
          <a:p>
            <a:pPr algn="just"/>
            <a:r>
              <a:rPr lang="en-GB" sz="1410" dirty="0">
                <a:solidFill>
                  <a:schemeClr val="bg2">
                    <a:lumMod val="10000"/>
                  </a:schemeClr>
                </a:solidFill>
                <a:latin typeface="Arial" panose="020B0604020202020204" pitchFamily="34" charset="0"/>
                <a:cs typeface="Arial" panose="020B0604020202020204" pitchFamily="34" charset="0"/>
              </a:rPr>
              <a:t>by covering our _______________ and _______________ with a tissue and throwing away the tissue immediately.</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should always wash our hands with soap and water, or</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if soap and water are not available, immediately</a:t>
            </a:r>
          </a:p>
          <a:p>
            <a:pPr algn="just"/>
            <a:r>
              <a:rPr lang="en-GB" sz="1410" dirty="0">
                <a:solidFill>
                  <a:schemeClr val="bg2">
                    <a:lumMod val="10000"/>
                  </a:schemeClr>
                </a:solidFill>
                <a:latin typeface="Arial" panose="020B0604020202020204" pitchFamily="34" charset="0"/>
                <a:cs typeface="Arial" panose="020B0604020202020204" pitchFamily="34" charset="0"/>
              </a:rPr>
              <a:t>after throwing away the tissue.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Although there are many _______________ microbes that can make us ill, we can prevent some infections by getting _______________.</a:t>
            </a:r>
          </a:p>
        </p:txBody>
      </p:sp>
      <p:sp>
        <p:nvSpPr>
          <p:cNvPr id="3" name="Footer Placeholder 2">
            <a:extLst>
              <a:ext uri="{FF2B5EF4-FFF2-40B4-BE49-F238E27FC236}">
                <a16:creationId xmlns:a16="http://schemas.microsoft.com/office/drawing/2014/main" id="{3E8DC34C-9581-4B70-8E49-C9D2B4F096E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5895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537FC1A-42AB-446C-B818-E61CA027E860}"/>
              </a:ext>
            </a:extLst>
          </p:cNvPr>
          <p:cNvSpPr>
            <a:spLocks noGrp="1"/>
          </p:cNvSpPr>
          <p:nvPr>
            <p:ph type="title"/>
          </p:nvPr>
        </p:nvSpPr>
        <p:spPr>
          <a:xfrm>
            <a:off x="212041" y="372050"/>
            <a:ext cx="3267074" cy="2016126"/>
          </a:xfrm>
        </p:spPr>
        <p:txBody>
          <a:bodyPr>
            <a:normAutofit/>
          </a:bodyPr>
          <a:lstStyle/>
          <a:p>
            <a:r>
              <a:rPr lang="en-GB" sz="3500" b="1" dirty="0"/>
              <a:t>Respiratory Hygiene Fill in the Blanks - Answers</a:t>
            </a:r>
          </a:p>
        </p:txBody>
      </p:sp>
      <p:sp>
        <p:nvSpPr>
          <p:cNvPr id="5" name="Rectangle: Rounded Corners 4">
            <a:extLst>
              <a:ext uri="{FF2B5EF4-FFF2-40B4-BE49-F238E27FC236}">
                <a16:creationId xmlns:a16="http://schemas.microsoft.com/office/drawing/2014/main" id="{3A6D9E0F-8463-4969-8AA0-F9E67553EAB4}"/>
              </a:ext>
              <a:ext uri="{C183D7F6-B498-43B3-948B-1728B52AA6E4}">
                <adec:decorative xmlns:adec="http://schemas.microsoft.com/office/drawing/2017/decorative" val="1"/>
              </a:ext>
            </a:extLst>
          </p:cNvPr>
          <p:cNvSpPr/>
          <p:nvPr/>
        </p:nvSpPr>
        <p:spPr>
          <a:xfrm>
            <a:off x="267064" y="3898923"/>
            <a:ext cx="2886073" cy="2016126"/>
          </a:xfrm>
          <a:prstGeom prst="roundRect">
            <a:avLst>
              <a:gd name="adj" fmla="val 5476"/>
            </a:avLst>
          </a:prstGeom>
          <a:solidFill>
            <a:srgbClr val="99D5C7"/>
          </a:solidFill>
          <a:ln w="12700" cap="flat" cmpd="sng" algn="ctr">
            <a:solidFill>
              <a:srgbClr val="000000"/>
            </a:solidFill>
            <a:prstDash val="solid"/>
            <a:miter lim="800000"/>
          </a:ln>
          <a:effectLst/>
        </p:spPr>
        <p:txBody>
          <a:bodyPr rtlCol="0" anchor="ctr"/>
          <a:lstStyle/>
          <a:p>
            <a:r>
              <a:rPr lang="en-GB" b="1" dirty="0">
                <a:solidFill>
                  <a:prstClr val="black"/>
                </a:solidFill>
                <a:latin typeface="Arial" panose="020B0604020202020204" pitchFamily="34" charset="0"/>
                <a:cs typeface="Arial" panose="020B0604020202020204" pitchFamily="34" charset="0"/>
              </a:rPr>
              <a:t>Key words:</a:t>
            </a:r>
          </a:p>
          <a:p>
            <a:r>
              <a:rPr lang="en-GB" dirty="0">
                <a:solidFill>
                  <a:prstClr val="black"/>
                </a:solidFill>
                <a:latin typeface="Arial" panose="020B0604020202020204" pitchFamily="34" charset="0"/>
                <a:cs typeface="Arial" panose="020B0604020202020204" pitchFamily="34" charset="0"/>
              </a:rPr>
              <a:t>headaches, hand sanitiser, fever, vaccinations, symptoms, microbes, sneezes, coughs, harmful, contagious</a:t>
            </a:r>
          </a:p>
        </p:txBody>
      </p:sp>
      <p:sp>
        <p:nvSpPr>
          <p:cNvPr id="8" name="Rectangle: Rounded Corners 7">
            <a:extLst>
              <a:ext uri="{FF2B5EF4-FFF2-40B4-BE49-F238E27FC236}">
                <a16:creationId xmlns:a16="http://schemas.microsoft.com/office/drawing/2014/main" id="{8C22A426-59EA-4B06-ADE5-337E2494F2A0}"/>
              </a:ext>
              <a:ext uri="{C183D7F6-B498-43B3-948B-1728B52AA6E4}">
                <adec:decorative xmlns:adec="http://schemas.microsoft.com/office/drawing/2017/decorative" val="1"/>
              </a:ext>
            </a:extLst>
          </p:cNvPr>
          <p:cNvSpPr/>
          <p:nvPr/>
        </p:nvSpPr>
        <p:spPr>
          <a:xfrm>
            <a:off x="3618154" y="270734"/>
            <a:ext cx="5059122" cy="6263416"/>
          </a:xfrm>
          <a:prstGeom prst="roundRect">
            <a:avLst>
              <a:gd name="adj" fmla="val 2575"/>
            </a:avLst>
          </a:prstGeom>
          <a:noFill/>
          <a:ln w="76200" cap="sq">
            <a:solidFill>
              <a:srgbClr val="117E62"/>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sp>
        <p:nvSpPr>
          <p:cNvPr id="9" name="Oval 8">
            <a:extLst>
              <a:ext uri="{FF2B5EF4-FFF2-40B4-BE49-F238E27FC236}">
                <a16:creationId xmlns:a16="http://schemas.microsoft.com/office/drawing/2014/main" id="{C4EC463C-5523-46E1-9B26-321F191EF4DA}"/>
              </a:ext>
              <a:ext uri="{C183D7F6-B498-43B3-948B-1728B52AA6E4}">
                <adec:decorative xmlns:adec="http://schemas.microsoft.com/office/drawing/2017/decorative" val="1"/>
              </a:ext>
            </a:extLst>
          </p:cNvPr>
          <p:cNvSpPr/>
          <p:nvPr/>
        </p:nvSpPr>
        <p:spPr>
          <a:xfrm>
            <a:off x="8304562" y="136524"/>
            <a:ext cx="563212" cy="563212"/>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pic>
        <p:nvPicPr>
          <p:cNvPr id="10" name="Picture 9">
            <a:extLst>
              <a:ext uri="{FF2B5EF4-FFF2-40B4-BE49-F238E27FC236}">
                <a16:creationId xmlns:a16="http://schemas.microsoft.com/office/drawing/2014/main" id="{ADA5D3A5-B791-4057-8C1D-B635A941E12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2187" y="157466"/>
            <a:ext cx="478960" cy="523220"/>
          </a:xfrm>
          <a:prstGeom prst="rect">
            <a:avLst/>
          </a:prstGeom>
        </p:spPr>
      </p:pic>
      <p:sp>
        <p:nvSpPr>
          <p:cNvPr id="7" name="TextBox 6" descr="_______________ can spread from person to person through the air, through person-to-person contact (touching hands, hugging,&#10;kissing) or by touching contaminated surfaces.&#10;&#10;Colds and flus are the most common type of infection in the&#10;classroom and among the most _______________.&#10;&#10;Common _______________ of a respiratory infection can include&#10;_______________, sore throat, _______________, and sometimes a runny or blocked nose.&#10;&#10;We can prevent microbes being transmitted from person to person&#10;by covering our _______________ and _______________ with a tissue and throwing away the tissue immediately.&#10;&#10;We should always wash our hands with soap and water, or&#10;_______________ if soap and water are not available, immediately&#10;after throwing away the tissue.&#10;&#10;Although there are many _______________ microbes that can make us ill, we can prevent some infections by getting _______________.&#10;">
            <a:extLst>
              <a:ext uri="{FF2B5EF4-FFF2-40B4-BE49-F238E27FC236}">
                <a16:creationId xmlns:a16="http://schemas.microsoft.com/office/drawing/2014/main" id="{16215C65-7250-40D5-A8CC-20171031D27D}"/>
              </a:ext>
            </a:extLst>
          </p:cNvPr>
          <p:cNvSpPr txBox="1"/>
          <p:nvPr/>
        </p:nvSpPr>
        <p:spPr>
          <a:xfrm>
            <a:off x="3665779" y="532430"/>
            <a:ext cx="4862936" cy="5950860"/>
          </a:xfrm>
          <a:prstGeom prst="rect">
            <a:avLst/>
          </a:prstGeom>
          <a:noFill/>
        </p:spPr>
        <p:txBody>
          <a:bodyPr wrap="square" rtlCol="0">
            <a:spAutoFit/>
          </a:bodyPr>
          <a:lstStyle/>
          <a:p>
            <a:pPr algn="just"/>
            <a:r>
              <a:rPr lang="en-GB" sz="1410" dirty="0">
                <a:solidFill>
                  <a:schemeClr val="bg2">
                    <a:lumMod val="10000"/>
                  </a:schemeClr>
                </a:solidFill>
                <a:latin typeface="Arial" panose="020B0604020202020204" pitchFamily="34" charset="0"/>
                <a:cs typeface="Arial" panose="020B0604020202020204" pitchFamily="34" charset="0"/>
              </a:rPr>
              <a:t>_______________ can spread from person to person through the air, through person-to-person contact (touching hands, hugging,</a:t>
            </a:r>
          </a:p>
          <a:p>
            <a:pPr algn="just"/>
            <a:r>
              <a:rPr lang="en-GB" sz="1410" dirty="0">
                <a:solidFill>
                  <a:schemeClr val="bg2">
                    <a:lumMod val="10000"/>
                  </a:schemeClr>
                </a:solidFill>
                <a:latin typeface="Arial" panose="020B0604020202020204" pitchFamily="34" charset="0"/>
                <a:cs typeface="Arial" panose="020B0604020202020204" pitchFamily="34" charset="0"/>
              </a:rPr>
              <a:t>kissing) or by touching contaminated surfaces.</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Colds and flus are the most common type of infection in the</a:t>
            </a:r>
          </a:p>
          <a:p>
            <a:pPr algn="just"/>
            <a:r>
              <a:rPr lang="en-GB" sz="1410" dirty="0">
                <a:solidFill>
                  <a:schemeClr val="bg2">
                    <a:lumMod val="10000"/>
                  </a:schemeClr>
                </a:solidFill>
                <a:latin typeface="Arial" panose="020B0604020202020204" pitchFamily="34" charset="0"/>
                <a:cs typeface="Arial" panose="020B0604020202020204" pitchFamily="34" charset="0"/>
              </a:rPr>
              <a:t>classroom and among the most _______________.</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Common _______________ of a respiratory infection can include</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sore throat, _______________, and sometimes a runny or blocked nose.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can prevent microbes being transmitted from person to person</a:t>
            </a:r>
          </a:p>
          <a:p>
            <a:pPr algn="just"/>
            <a:r>
              <a:rPr lang="en-GB" sz="1410" dirty="0">
                <a:solidFill>
                  <a:schemeClr val="bg2">
                    <a:lumMod val="10000"/>
                  </a:schemeClr>
                </a:solidFill>
                <a:latin typeface="Arial" panose="020B0604020202020204" pitchFamily="34" charset="0"/>
                <a:cs typeface="Arial" panose="020B0604020202020204" pitchFamily="34" charset="0"/>
              </a:rPr>
              <a:t>by covering our _______________ and _______________ with a tissue and throwing away the tissue immediately.</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should always wash our hands with soap and water, or</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if soap and water are not available, immediately</a:t>
            </a:r>
          </a:p>
          <a:p>
            <a:pPr algn="just"/>
            <a:r>
              <a:rPr lang="en-GB" sz="1410" dirty="0">
                <a:solidFill>
                  <a:schemeClr val="bg2">
                    <a:lumMod val="10000"/>
                  </a:schemeClr>
                </a:solidFill>
                <a:latin typeface="Arial" panose="020B0604020202020204" pitchFamily="34" charset="0"/>
                <a:cs typeface="Arial" panose="020B0604020202020204" pitchFamily="34" charset="0"/>
              </a:rPr>
              <a:t>after throwing away the tissue.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Although there are many _______________ microbes that can make us ill, we can prevent some infections by getting _______________.</a:t>
            </a:r>
          </a:p>
        </p:txBody>
      </p:sp>
      <p:sp>
        <p:nvSpPr>
          <p:cNvPr id="11" name="TextBox 10">
            <a:extLst>
              <a:ext uri="{FF2B5EF4-FFF2-40B4-BE49-F238E27FC236}">
                <a16:creationId xmlns:a16="http://schemas.microsoft.com/office/drawing/2014/main" id="{67DB048F-6F06-4599-A7B1-AE431F9EBDA0}"/>
              </a:ext>
            </a:extLst>
          </p:cNvPr>
          <p:cNvSpPr txBox="1"/>
          <p:nvPr/>
        </p:nvSpPr>
        <p:spPr>
          <a:xfrm>
            <a:off x="3858871" y="481570"/>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Infections</a:t>
            </a:r>
          </a:p>
        </p:txBody>
      </p:sp>
      <p:sp>
        <p:nvSpPr>
          <p:cNvPr id="12" name="TextBox 11">
            <a:extLst>
              <a:ext uri="{FF2B5EF4-FFF2-40B4-BE49-F238E27FC236}">
                <a16:creationId xmlns:a16="http://schemas.microsoft.com/office/drawing/2014/main" id="{F05ECD7F-A932-4AD7-A60B-B87C1FFF9630}"/>
              </a:ext>
            </a:extLst>
          </p:cNvPr>
          <p:cNvSpPr txBox="1"/>
          <p:nvPr/>
        </p:nvSpPr>
        <p:spPr>
          <a:xfrm>
            <a:off x="6330623" y="1967984"/>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contagious</a:t>
            </a:r>
          </a:p>
        </p:txBody>
      </p:sp>
      <p:sp>
        <p:nvSpPr>
          <p:cNvPr id="13" name="TextBox 12">
            <a:extLst>
              <a:ext uri="{FF2B5EF4-FFF2-40B4-BE49-F238E27FC236}">
                <a16:creationId xmlns:a16="http://schemas.microsoft.com/office/drawing/2014/main" id="{1398458D-2424-40A5-BEBB-4712AB4F6222}"/>
              </a:ext>
            </a:extLst>
          </p:cNvPr>
          <p:cNvSpPr txBox="1"/>
          <p:nvPr/>
        </p:nvSpPr>
        <p:spPr>
          <a:xfrm>
            <a:off x="4582772" y="2388176"/>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symptoms</a:t>
            </a:r>
          </a:p>
        </p:txBody>
      </p:sp>
      <p:sp>
        <p:nvSpPr>
          <p:cNvPr id="14" name="TextBox 13">
            <a:extLst>
              <a:ext uri="{FF2B5EF4-FFF2-40B4-BE49-F238E27FC236}">
                <a16:creationId xmlns:a16="http://schemas.microsoft.com/office/drawing/2014/main" id="{14DBD863-2010-4457-8A00-C7AC6D0D00DE}"/>
              </a:ext>
            </a:extLst>
          </p:cNvPr>
          <p:cNvSpPr txBox="1"/>
          <p:nvPr/>
        </p:nvSpPr>
        <p:spPr>
          <a:xfrm>
            <a:off x="3973171" y="2846238"/>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fever</a:t>
            </a:r>
          </a:p>
        </p:txBody>
      </p:sp>
      <p:sp>
        <p:nvSpPr>
          <p:cNvPr id="15" name="TextBox 14">
            <a:extLst>
              <a:ext uri="{FF2B5EF4-FFF2-40B4-BE49-F238E27FC236}">
                <a16:creationId xmlns:a16="http://schemas.microsoft.com/office/drawing/2014/main" id="{E0321936-8113-428B-9B5C-D8B70AD5502A}"/>
              </a:ext>
            </a:extLst>
          </p:cNvPr>
          <p:cNvSpPr txBox="1"/>
          <p:nvPr/>
        </p:nvSpPr>
        <p:spPr>
          <a:xfrm>
            <a:off x="6513181" y="2826425"/>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headaches</a:t>
            </a:r>
          </a:p>
        </p:txBody>
      </p:sp>
      <p:sp>
        <p:nvSpPr>
          <p:cNvPr id="16" name="TextBox 15">
            <a:extLst>
              <a:ext uri="{FF2B5EF4-FFF2-40B4-BE49-F238E27FC236}">
                <a16:creationId xmlns:a16="http://schemas.microsoft.com/office/drawing/2014/main" id="{ACA1A336-F2EF-4BF2-8F23-A0CD1C854DAC}"/>
              </a:ext>
            </a:extLst>
          </p:cNvPr>
          <p:cNvSpPr txBox="1"/>
          <p:nvPr/>
        </p:nvSpPr>
        <p:spPr>
          <a:xfrm>
            <a:off x="5185858" y="3908721"/>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coughs</a:t>
            </a:r>
          </a:p>
        </p:txBody>
      </p:sp>
      <p:sp>
        <p:nvSpPr>
          <p:cNvPr id="17" name="TextBox 16">
            <a:extLst>
              <a:ext uri="{FF2B5EF4-FFF2-40B4-BE49-F238E27FC236}">
                <a16:creationId xmlns:a16="http://schemas.microsoft.com/office/drawing/2014/main" id="{4A3C8651-3F19-423C-A27B-0D4799F386AA}"/>
              </a:ext>
            </a:extLst>
          </p:cNvPr>
          <p:cNvSpPr txBox="1"/>
          <p:nvPr/>
        </p:nvSpPr>
        <p:spPr>
          <a:xfrm>
            <a:off x="7078321" y="3900468"/>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sneezes</a:t>
            </a:r>
          </a:p>
        </p:txBody>
      </p:sp>
      <p:sp>
        <p:nvSpPr>
          <p:cNvPr id="18" name="TextBox 17">
            <a:extLst>
              <a:ext uri="{FF2B5EF4-FFF2-40B4-BE49-F238E27FC236}">
                <a16:creationId xmlns:a16="http://schemas.microsoft.com/office/drawing/2014/main" id="{D4B37528-2250-404C-813D-4E69DECC9344}"/>
              </a:ext>
            </a:extLst>
          </p:cNvPr>
          <p:cNvSpPr txBox="1"/>
          <p:nvPr/>
        </p:nvSpPr>
        <p:spPr>
          <a:xfrm>
            <a:off x="3639796" y="4775931"/>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hand sanitiser</a:t>
            </a:r>
          </a:p>
        </p:txBody>
      </p:sp>
      <p:sp>
        <p:nvSpPr>
          <p:cNvPr id="19" name="TextBox 18">
            <a:extLst>
              <a:ext uri="{FF2B5EF4-FFF2-40B4-BE49-F238E27FC236}">
                <a16:creationId xmlns:a16="http://schemas.microsoft.com/office/drawing/2014/main" id="{CE5219E3-C548-4071-8113-695B6FEB594D}"/>
              </a:ext>
            </a:extLst>
          </p:cNvPr>
          <p:cNvSpPr txBox="1"/>
          <p:nvPr/>
        </p:nvSpPr>
        <p:spPr>
          <a:xfrm>
            <a:off x="5978197" y="5631755"/>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harmful</a:t>
            </a:r>
          </a:p>
        </p:txBody>
      </p:sp>
      <p:sp>
        <p:nvSpPr>
          <p:cNvPr id="20" name="TextBox 19">
            <a:extLst>
              <a:ext uri="{FF2B5EF4-FFF2-40B4-BE49-F238E27FC236}">
                <a16:creationId xmlns:a16="http://schemas.microsoft.com/office/drawing/2014/main" id="{412AA458-DC3F-4C32-A27B-3165EE15713F}"/>
              </a:ext>
            </a:extLst>
          </p:cNvPr>
          <p:cNvSpPr txBox="1"/>
          <p:nvPr/>
        </p:nvSpPr>
        <p:spPr>
          <a:xfrm>
            <a:off x="3716509" y="6078117"/>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vaccinations</a:t>
            </a:r>
          </a:p>
        </p:txBody>
      </p:sp>
      <p:sp>
        <p:nvSpPr>
          <p:cNvPr id="3" name="Footer Placeholder 2">
            <a:extLst>
              <a:ext uri="{FF2B5EF4-FFF2-40B4-BE49-F238E27FC236}">
                <a16:creationId xmlns:a16="http://schemas.microsoft.com/office/drawing/2014/main" id="{9FCF97C6-462A-45C4-9772-3931F142A21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2773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C83266-8CA9-4B71-BA51-A2F164430BF5}"/>
              </a:ext>
            </a:extLst>
          </p:cNvPr>
          <p:cNvSpPr>
            <a:spLocks noGrp="1"/>
          </p:cNvSpPr>
          <p:nvPr>
            <p:ph type="title"/>
          </p:nvPr>
        </p:nvSpPr>
        <p:spPr>
          <a:xfrm>
            <a:off x="202406" y="17859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275535E6-3406-4508-A62B-DA18C28EB3BD}"/>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215432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CBC53-0FAC-4E1B-A213-2F88B95B726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a:t>
            </a:r>
          </a:p>
        </p:txBody>
      </p:sp>
      <p:sp>
        <p:nvSpPr>
          <p:cNvPr id="4" name="TextBox 3">
            <a:extLst>
              <a:ext uri="{FF2B5EF4-FFF2-40B4-BE49-F238E27FC236}">
                <a16:creationId xmlns:a16="http://schemas.microsoft.com/office/drawing/2014/main" id="{3C3128E7-157A-47AD-8D05-8359D48E99D4}"/>
              </a:ext>
            </a:extLst>
          </p:cNvPr>
          <p:cNvSpPr txBox="1"/>
          <p:nvPr/>
        </p:nvSpPr>
        <p:spPr>
          <a:xfrm>
            <a:off x="294921" y="371259"/>
            <a:ext cx="8497885" cy="1015663"/>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Create some simple rules or messages to reduce the spread of coughs, colds and flu</a:t>
            </a:r>
          </a:p>
        </p:txBody>
      </p:sp>
      <p:sp>
        <p:nvSpPr>
          <p:cNvPr id="7" name="Freeform: Shape 6">
            <a:extLst>
              <a:ext uri="{FF2B5EF4-FFF2-40B4-BE49-F238E27FC236}">
                <a16:creationId xmlns:a16="http://schemas.microsoft.com/office/drawing/2014/main" id="{DE1CFB50-A38C-442D-A9DE-6A9C42133DF1}"/>
              </a:ext>
            </a:extLst>
          </p:cNvPr>
          <p:cNvSpPr/>
          <p:nvPr/>
        </p:nvSpPr>
        <p:spPr>
          <a:xfrm>
            <a:off x="2362193" y="2066775"/>
            <a:ext cx="4267200" cy="560880"/>
          </a:xfrm>
          <a:custGeom>
            <a:avLst/>
            <a:gdLst>
              <a:gd name="connsiteX0" fmla="*/ 0 w 4267200"/>
              <a:gd name="connsiteY0" fmla="*/ 93482 h 560880"/>
              <a:gd name="connsiteX1" fmla="*/ 93482 w 4267200"/>
              <a:gd name="connsiteY1" fmla="*/ 0 h 560880"/>
              <a:gd name="connsiteX2" fmla="*/ 4173718 w 4267200"/>
              <a:gd name="connsiteY2" fmla="*/ 0 h 560880"/>
              <a:gd name="connsiteX3" fmla="*/ 4267200 w 4267200"/>
              <a:gd name="connsiteY3" fmla="*/ 93482 h 560880"/>
              <a:gd name="connsiteX4" fmla="*/ 4267200 w 4267200"/>
              <a:gd name="connsiteY4" fmla="*/ 467398 h 560880"/>
              <a:gd name="connsiteX5" fmla="*/ 4173718 w 4267200"/>
              <a:gd name="connsiteY5" fmla="*/ 560880 h 560880"/>
              <a:gd name="connsiteX6" fmla="*/ 93482 w 4267200"/>
              <a:gd name="connsiteY6" fmla="*/ 560880 h 560880"/>
              <a:gd name="connsiteX7" fmla="*/ 0 w 4267200"/>
              <a:gd name="connsiteY7" fmla="*/ 467398 h 560880"/>
              <a:gd name="connsiteX8" fmla="*/ 0 w 4267200"/>
              <a:gd name="connsiteY8" fmla="*/ 93482 h 56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560880">
                <a:moveTo>
                  <a:pt x="0" y="93482"/>
                </a:moveTo>
                <a:cubicBezTo>
                  <a:pt x="0" y="41853"/>
                  <a:pt x="41853" y="0"/>
                  <a:pt x="93482" y="0"/>
                </a:cubicBezTo>
                <a:lnTo>
                  <a:pt x="4173718" y="0"/>
                </a:lnTo>
                <a:cubicBezTo>
                  <a:pt x="4225347" y="0"/>
                  <a:pt x="4267200" y="41853"/>
                  <a:pt x="4267200" y="93482"/>
                </a:cubicBezTo>
                <a:lnTo>
                  <a:pt x="4267200" y="467398"/>
                </a:lnTo>
                <a:cubicBezTo>
                  <a:pt x="4267200" y="519027"/>
                  <a:pt x="4225347" y="560880"/>
                  <a:pt x="4173718" y="560880"/>
                </a:cubicBezTo>
                <a:lnTo>
                  <a:pt x="93482" y="560880"/>
                </a:lnTo>
                <a:cubicBezTo>
                  <a:pt x="41853" y="560880"/>
                  <a:pt x="0" y="519027"/>
                  <a:pt x="0" y="467398"/>
                </a:cubicBezTo>
                <a:lnTo>
                  <a:pt x="0" y="93482"/>
                </a:lnTo>
                <a:close/>
              </a:path>
            </a:pathLst>
          </a:custGeom>
          <a:solidFill>
            <a:schemeClr val="accent2"/>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188670" tIns="27380" rIns="188670" bIns="27380" numCol="1" spcCol="1270" anchor="ctr" anchorCtr="0">
            <a:noAutofit/>
          </a:bodyPr>
          <a:lstStyle/>
          <a:p>
            <a:pPr marL="0" lvl="0" indent="0" algn="ctr" defTabSz="844550">
              <a:lnSpc>
                <a:spcPct val="90000"/>
              </a:lnSpc>
              <a:spcBef>
                <a:spcPct val="0"/>
              </a:spcBef>
              <a:spcAft>
                <a:spcPct val="35000"/>
              </a:spcAft>
              <a:buNone/>
            </a:pPr>
            <a:r>
              <a:rPr lang="en-GB" sz="1900" b="1" kern="1200" dirty="0">
                <a:solidFill>
                  <a:srgbClr val="000000"/>
                </a:solidFill>
              </a:rPr>
              <a:t>Catch it, bin it, kill it</a:t>
            </a:r>
          </a:p>
        </p:txBody>
      </p:sp>
      <p:sp>
        <p:nvSpPr>
          <p:cNvPr id="9" name="Freeform: Shape 8">
            <a:extLst>
              <a:ext uri="{FF2B5EF4-FFF2-40B4-BE49-F238E27FC236}">
                <a16:creationId xmlns:a16="http://schemas.microsoft.com/office/drawing/2014/main" id="{FD9C1254-755F-4660-87E1-EBC56E3B51C3}"/>
              </a:ext>
            </a:extLst>
          </p:cNvPr>
          <p:cNvSpPr/>
          <p:nvPr/>
        </p:nvSpPr>
        <p:spPr>
          <a:xfrm>
            <a:off x="2371709" y="2919568"/>
            <a:ext cx="4267200" cy="560880"/>
          </a:xfrm>
          <a:custGeom>
            <a:avLst/>
            <a:gdLst>
              <a:gd name="connsiteX0" fmla="*/ 0 w 4267200"/>
              <a:gd name="connsiteY0" fmla="*/ 93482 h 560880"/>
              <a:gd name="connsiteX1" fmla="*/ 93482 w 4267200"/>
              <a:gd name="connsiteY1" fmla="*/ 0 h 560880"/>
              <a:gd name="connsiteX2" fmla="*/ 4173718 w 4267200"/>
              <a:gd name="connsiteY2" fmla="*/ 0 h 560880"/>
              <a:gd name="connsiteX3" fmla="*/ 4267200 w 4267200"/>
              <a:gd name="connsiteY3" fmla="*/ 93482 h 560880"/>
              <a:gd name="connsiteX4" fmla="*/ 4267200 w 4267200"/>
              <a:gd name="connsiteY4" fmla="*/ 467398 h 560880"/>
              <a:gd name="connsiteX5" fmla="*/ 4173718 w 4267200"/>
              <a:gd name="connsiteY5" fmla="*/ 560880 h 560880"/>
              <a:gd name="connsiteX6" fmla="*/ 93482 w 4267200"/>
              <a:gd name="connsiteY6" fmla="*/ 560880 h 560880"/>
              <a:gd name="connsiteX7" fmla="*/ 0 w 4267200"/>
              <a:gd name="connsiteY7" fmla="*/ 467398 h 560880"/>
              <a:gd name="connsiteX8" fmla="*/ 0 w 4267200"/>
              <a:gd name="connsiteY8" fmla="*/ 93482 h 56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560880">
                <a:moveTo>
                  <a:pt x="0" y="93482"/>
                </a:moveTo>
                <a:cubicBezTo>
                  <a:pt x="0" y="41853"/>
                  <a:pt x="41853" y="0"/>
                  <a:pt x="93482" y="0"/>
                </a:cubicBezTo>
                <a:lnTo>
                  <a:pt x="4173718" y="0"/>
                </a:lnTo>
                <a:cubicBezTo>
                  <a:pt x="4225347" y="0"/>
                  <a:pt x="4267200" y="41853"/>
                  <a:pt x="4267200" y="93482"/>
                </a:cubicBezTo>
                <a:lnTo>
                  <a:pt x="4267200" y="467398"/>
                </a:lnTo>
                <a:cubicBezTo>
                  <a:pt x="4267200" y="519027"/>
                  <a:pt x="4225347" y="560880"/>
                  <a:pt x="4173718" y="560880"/>
                </a:cubicBezTo>
                <a:lnTo>
                  <a:pt x="93482" y="560880"/>
                </a:lnTo>
                <a:cubicBezTo>
                  <a:pt x="41853" y="560880"/>
                  <a:pt x="0" y="519027"/>
                  <a:pt x="0" y="467398"/>
                </a:cubicBezTo>
                <a:lnTo>
                  <a:pt x="0" y="93482"/>
                </a:lnTo>
                <a:close/>
              </a:path>
            </a:pathLst>
          </a:custGeom>
          <a:solidFill>
            <a:schemeClr val="accent2"/>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1617400"/>
              <a:satOff val="9293"/>
              <a:lumOff val="-4313"/>
              <a:alphaOff val="0"/>
            </a:schemeClr>
          </a:fillRef>
          <a:effectRef idx="2">
            <a:schemeClr val="accent3">
              <a:hueOff val="1617400"/>
              <a:satOff val="9293"/>
              <a:lumOff val="-4313"/>
              <a:alphaOff val="0"/>
            </a:schemeClr>
          </a:effectRef>
          <a:fontRef idx="minor">
            <a:schemeClr val="lt1"/>
          </a:fontRef>
        </p:style>
        <p:txBody>
          <a:bodyPr spcFirstLastPara="0" vert="horz" wrap="square" lIns="188670" tIns="27380" rIns="188670" bIns="27380" numCol="1" spcCol="1270" anchor="ctr" anchorCtr="0">
            <a:noAutofit/>
          </a:bodyPr>
          <a:lstStyle/>
          <a:p>
            <a:pPr marL="0" lvl="0" indent="0" algn="ctr" defTabSz="844550">
              <a:lnSpc>
                <a:spcPct val="90000"/>
              </a:lnSpc>
              <a:spcBef>
                <a:spcPct val="0"/>
              </a:spcBef>
              <a:spcAft>
                <a:spcPct val="35000"/>
              </a:spcAft>
              <a:buNone/>
            </a:pPr>
            <a:r>
              <a:rPr lang="en-GB" sz="1900" b="1" kern="1200" dirty="0">
                <a:solidFill>
                  <a:srgbClr val="000000"/>
                </a:solidFill>
              </a:rPr>
              <a:t>Coughs and sneezes spread diseases</a:t>
            </a:r>
          </a:p>
        </p:txBody>
      </p:sp>
      <p:sp>
        <p:nvSpPr>
          <p:cNvPr id="11" name="Freeform: Shape 10">
            <a:extLst>
              <a:ext uri="{FF2B5EF4-FFF2-40B4-BE49-F238E27FC236}">
                <a16:creationId xmlns:a16="http://schemas.microsoft.com/office/drawing/2014/main" id="{3C3D2B0B-A024-4EE7-88A9-AB83728342AF}"/>
              </a:ext>
            </a:extLst>
          </p:cNvPr>
          <p:cNvSpPr/>
          <p:nvPr/>
        </p:nvSpPr>
        <p:spPr>
          <a:xfrm>
            <a:off x="2400300" y="3799514"/>
            <a:ext cx="4267200" cy="970916"/>
          </a:xfrm>
          <a:custGeom>
            <a:avLst/>
            <a:gdLst>
              <a:gd name="connsiteX0" fmla="*/ 0 w 4267200"/>
              <a:gd name="connsiteY0" fmla="*/ 161823 h 970916"/>
              <a:gd name="connsiteX1" fmla="*/ 161823 w 4267200"/>
              <a:gd name="connsiteY1" fmla="*/ 0 h 970916"/>
              <a:gd name="connsiteX2" fmla="*/ 4105377 w 4267200"/>
              <a:gd name="connsiteY2" fmla="*/ 0 h 970916"/>
              <a:gd name="connsiteX3" fmla="*/ 4267200 w 4267200"/>
              <a:gd name="connsiteY3" fmla="*/ 161823 h 970916"/>
              <a:gd name="connsiteX4" fmla="*/ 4267200 w 4267200"/>
              <a:gd name="connsiteY4" fmla="*/ 809093 h 970916"/>
              <a:gd name="connsiteX5" fmla="*/ 4105377 w 4267200"/>
              <a:gd name="connsiteY5" fmla="*/ 970916 h 970916"/>
              <a:gd name="connsiteX6" fmla="*/ 161823 w 4267200"/>
              <a:gd name="connsiteY6" fmla="*/ 970916 h 970916"/>
              <a:gd name="connsiteX7" fmla="*/ 0 w 4267200"/>
              <a:gd name="connsiteY7" fmla="*/ 809093 h 970916"/>
              <a:gd name="connsiteX8" fmla="*/ 0 w 4267200"/>
              <a:gd name="connsiteY8" fmla="*/ 161823 h 970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970916">
                <a:moveTo>
                  <a:pt x="0" y="161823"/>
                </a:moveTo>
                <a:cubicBezTo>
                  <a:pt x="0" y="72451"/>
                  <a:pt x="72451" y="0"/>
                  <a:pt x="161823" y="0"/>
                </a:cubicBezTo>
                <a:lnTo>
                  <a:pt x="4105377" y="0"/>
                </a:lnTo>
                <a:cubicBezTo>
                  <a:pt x="4194749" y="0"/>
                  <a:pt x="4267200" y="72451"/>
                  <a:pt x="4267200" y="161823"/>
                </a:cubicBezTo>
                <a:lnTo>
                  <a:pt x="4267200" y="809093"/>
                </a:lnTo>
                <a:cubicBezTo>
                  <a:pt x="4267200" y="898465"/>
                  <a:pt x="4194749" y="970916"/>
                  <a:pt x="4105377" y="970916"/>
                </a:cubicBezTo>
                <a:lnTo>
                  <a:pt x="161823" y="970916"/>
                </a:lnTo>
                <a:cubicBezTo>
                  <a:pt x="72451" y="970916"/>
                  <a:pt x="0" y="898465"/>
                  <a:pt x="0" y="809093"/>
                </a:cubicBezTo>
                <a:lnTo>
                  <a:pt x="0" y="161823"/>
                </a:lnTo>
                <a:close/>
              </a:path>
            </a:pathLst>
          </a:custGeom>
          <a:solidFill>
            <a:schemeClr val="accent3"/>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3234799"/>
              <a:satOff val="18585"/>
              <a:lumOff val="-8627"/>
              <a:alphaOff val="0"/>
            </a:schemeClr>
          </a:fillRef>
          <a:effectRef idx="2">
            <a:schemeClr val="accent3">
              <a:hueOff val="3234799"/>
              <a:satOff val="18585"/>
              <a:lumOff val="-8627"/>
              <a:alphaOff val="0"/>
            </a:schemeClr>
          </a:effectRef>
          <a:fontRef idx="minor">
            <a:schemeClr val="lt1"/>
          </a:fontRef>
        </p:style>
        <p:txBody>
          <a:bodyPr spcFirstLastPara="0" vert="horz" wrap="square" lIns="208686" tIns="47396" rIns="208686" bIns="47396"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000000"/>
                </a:solidFill>
              </a:rPr>
              <a:t>Cover my coughs and sneezes with a tissue or cough/sneeze into the crook of my elbow (not my hand)</a:t>
            </a:r>
          </a:p>
        </p:txBody>
      </p:sp>
      <p:sp>
        <p:nvSpPr>
          <p:cNvPr id="13" name="Freeform: Shape 12">
            <a:extLst>
              <a:ext uri="{FF2B5EF4-FFF2-40B4-BE49-F238E27FC236}">
                <a16:creationId xmlns:a16="http://schemas.microsoft.com/office/drawing/2014/main" id="{2FEA47E6-04B5-4081-8D36-E8E4D4A1ED89}"/>
              </a:ext>
            </a:extLst>
          </p:cNvPr>
          <p:cNvSpPr/>
          <p:nvPr/>
        </p:nvSpPr>
        <p:spPr>
          <a:xfrm>
            <a:off x="2438406" y="5080449"/>
            <a:ext cx="4267200" cy="690802"/>
          </a:xfrm>
          <a:custGeom>
            <a:avLst/>
            <a:gdLst>
              <a:gd name="connsiteX0" fmla="*/ 0 w 4267200"/>
              <a:gd name="connsiteY0" fmla="*/ 115136 h 690802"/>
              <a:gd name="connsiteX1" fmla="*/ 115136 w 4267200"/>
              <a:gd name="connsiteY1" fmla="*/ 0 h 690802"/>
              <a:gd name="connsiteX2" fmla="*/ 4152064 w 4267200"/>
              <a:gd name="connsiteY2" fmla="*/ 0 h 690802"/>
              <a:gd name="connsiteX3" fmla="*/ 4267200 w 4267200"/>
              <a:gd name="connsiteY3" fmla="*/ 115136 h 690802"/>
              <a:gd name="connsiteX4" fmla="*/ 4267200 w 4267200"/>
              <a:gd name="connsiteY4" fmla="*/ 575666 h 690802"/>
              <a:gd name="connsiteX5" fmla="*/ 4152064 w 4267200"/>
              <a:gd name="connsiteY5" fmla="*/ 690802 h 690802"/>
              <a:gd name="connsiteX6" fmla="*/ 115136 w 4267200"/>
              <a:gd name="connsiteY6" fmla="*/ 690802 h 690802"/>
              <a:gd name="connsiteX7" fmla="*/ 0 w 4267200"/>
              <a:gd name="connsiteY7" fmla="*/ 575666 h 690802"/>
              <a:gd name="connsiteX8" fmla="*/ 0 w 4267200"/>
              <a:gd name="connsiteY8" fmla="*/ 115136 h 690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690802">
                <a:moveTo>
                  <a:pt x="0" y="115136"/>
                </a:moveTo>
                <a:cubicBezTo>
                  <a:pt x="0" y="51548"/>
                  <a:pt x="51548" y="0"/>
                  <a:pt x="115136" y="0"/>
                </a:cubicBezTo>
                <a:lnTo>
                  <a:pt x="4152064" y="0"/>
                </a:lnTo>
                <a:cubicBezTo>
                  <a:pt x="4215652" y="0"/>
                  <a:pt x="4267200" y="51548"/>
                  <a:pt x="4267200" y="115136"/>
                </a:cubicBezTo>
                <a:lnTo>
                  <a:pt x="4267200" y="575666"/>
                </a:lnTo>
                <a:cubicBezTo>
                  <a:pt x="4267200" y="639254"/>
                  <a:pt x="4215652" y="690802"/>
                  <a:pt x="4152064" y="690802"/>
                </a:cubicBezTo>
                <a:lnTo>
                  <a:pt x="115136" y="690802"/>
                </a:lnTo>
                <a:cubicBezTo>
                  <a:pt x="51548" y="690802"/>
                  <a:pt x="0" y="639254"/>
                  <a:pt x="0" y="575666"/>
                </a:cubicBezTo>
                <a:lnTo>
                  <a:pt x="0" y="115136"/>
                </a:lnTo>
                <a:close/>
              </a:path>
            </a:pathLst>
          </a:custGeom>
          <a:solidFill>
            <a:schemeClr val="accent4"/>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4852199"/>
              <a:satOff val="27878"/>
              <a:lumOff val="-12940"/>
              <a:alphaOff val="0"/>
            </a:schemeClr>
          </a:fillRef>
          <a:effectRef idx="2">
            <a:schemeClr val="accent3">
              <a:hueOff val="4852199"/>
              <a:satOff val="27878"/>
              <a:lumOff val="-12940"/>
              <a:alphaOff val="0"/>
            </a:schemeClr>
          </a:effectRef>
          <a:fontRef idx="minor">
            <a:schemeClr val="lt1"/>
          </a:fontRef>
        </p:style>
        <p:txBody>
          <a:bodyPr spcFirstLastPara="0" vert="horz" wrap="square" lIns="195012" tIns="33722" rIns="195012" bIns="33722"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000000"/>
                </a:solidFill>
              </a:rPr>
              <a:t>Wash my hands after a cough or a sneeze or use hand sanitiser</a:t>
            </a: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2492708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0"/>
            <a:ext cx="7886700" cy="1325563"/>
          </a:xfrm>
        </p:spPr>
        <p:txBody>
          <a:bodyPr>
            <a:normAutofit/>
          </a:bodyPr>
          <a:lstStyle/>
          <a:p>
            <a:pPr algn="ctr"/>
            <a:r>
              <a:rPr lang="en-GB" sz="3500" b="1" dirty="0"/>
              <a:t>Northern Ireland 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243012"/>
            <a:ext cx="7886700" cy="4351338"/>
          </a:xfrm>
        </p:spPr>
        <p:txBody>
          <a:bodyPr>
            <a:noAutofit/>
          </a:bodyPr>
          <a:lstStyle/>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 Using Mathematics, Thinking, Problem Solving and Decision Making</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Bef>
                <a:spcPts val="200"/>
              </a:spcBef>
              <a:buNone/>
            </a:pP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Development and Mutual Understanding (PDMU)</a:t>
            </a:r>
            <a:r>
              <a:rPr lang="en-US" sz="2400" dirty="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The World Around Us (TWAU)</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24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443288" y="-1345199"/>
            <a:ext cx="7886700" cy="1325563"/>
          </a:xfrm>
        </p:spPr>
        <p:txBody>
          <a:bodyPr>
            <a:normAutofit/>
          </a:bodyPr>
          <a:lstStyle/>
          <a:p>
            <a:pPr algn="ctr"/>
            <a:r>
              <a:rPr lang="en-GB" sz="3500" b="1" dirty="0"/>
              <a:t>How Can Microbes be Passed From Person to Person? (1/2)</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dirty="0"/>
              <a:t>e-Bug.eu</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1" y="1594860"/>
            <a:ext cx="7948362" cy="838816"/>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Germs (microbes) can be passed from person to person through coughing and sneezing.</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12457" y="2625265"/>
            <a:ext cx="7948362" cy="1263335"/>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Although infections can spread from person to person, there are usually a few different ways that we could have been exposed to the germs that caused it.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1" y="4080189"/>
            <a:ext cx="7979193" cy="1771337"/>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It is usually impossible to know who we caught the infection from and it is important that we all take responsibility for preventing the spread of these germs by properly covering coughs/sneezes, good hand washing and not touching our eyes and face with unwashed hands. </a:t>
            </a:r>
          </a:p>
        </p:txBody>
      </p:sp>
      <p:sp>
        <p:nvSpPr>
          <p:cNvPr id="9" name="Title 1">
            <a:extLst>
              <a:ext uri="{FF2B5EF4-FFF2-40B4-BE49-F238E27FC236}">
                <a16:creationId xmlns:a16="http://schemas.microsoft.com/office/drawing/2014/main" id="{57BC5D27-6141-4B3C-9936-B3ED3D186D1C}"/>
              </a:ext>
            </a:extLst>
          </p:cNvPr>
          <p:cNvSpPr txBox="1">
            <a:spLocks/>
          </p:cNvSpPr>
          <p:nvPr/>
        </p:nvSpPr>
        <p:spPr>
          <a:xfrm>
            <a:off x="443288" y="4870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How Can Microbes be Passed From Person to Person?</a:t>
            </a:r>
            <a:endParaRPr lang="en-GB" sz="3500" b="1"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E32189-43F5-49B1-8A23-5E233722FBC9}"/>
              </a:ext>
              <a:ext uri="{C183D7F6-B498-43B3-948B-1728B52AA6E4}">
                <adec:decorative xmlns:adec="http://schemas.microsoft.com/office/drawing/2017/decorative" val="0"/>
              </a:ext>
            </a:extLst>
          </p:cNvPr>
          <p:cNvSpPr txBox="1">
            <a:spLocks noGrp="1"/>
          </p:cNvSpPr>
          <p:nvPr>
            <p:ph type="title" idx="4294967295"/>
          </p:nvPr>
        </p:nvSpPr>
        <p:spPr>
          <a:xfrm>
            <a:off x="443288" y="-1356345"/>
            <a:ext cx="78867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5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How Can Microbes be Passed From Person to Person? (2/2)</a:t>
            </a:r>
          </a:p>
        </p:txBody>
      </p:sp>
      <p:sp>
        <p:nvSpPr>
          <p:cNvPr id="8" name="Title 1">
            <a:extLst>
              <a:ext uri="{FF2B5EF4-FFF2-40B4-BE49-F238E27FC236}">
                <a16:creationId xmlns:a16="http://schemas.microsoft.com/office/drawing/2014/main" id="{AE3ADE88-AAD8-4898-A3E9-7FD03411C4F0}"/>
              </a:ext>
            </a:extLst>
          </p:cNvPr>
          <p:cNvSpPr>
            <a:spLocks noGrp="1"/>
          </p:cNvSpPr>
          <p:nvPr>
            <p:ph type="title"/>
          </p:nvPr>
        </p:nvSpPr>
        <p:spPr>
          <a:xfrm>
            <a:off x="443288" y="48706"/>
            <a:ext cx="7886700" cy="1325563"/>
          </a:xfrm>
        </p:spPr>
        <p:txBody>
          <a:bodyPr>
            <a:normAutofit/>
          </a:bodyPr>
          <a:lstStyle/>
          <a:p>
            <a:pPr algn="ctr"/>
            <a:r>
              <a:rPr lang="en-GB" sz="3500" b="1" dirty="0"/>
              <a:t>How Can Microbes be Passed From Person to Person?</a:t>
            </a:r>
          </a:p>
        </p:txBody>
      </p:sp>
      <p:sp>
        <p:nvSpPr>
          <p:cNvPr id="6" name="Rectangle: Rounded Corners 5">
            <a:extLst>
              <a:ext uri="{FF2B5EF4-FFF2-40B4-BE49-F238E27FC236}">
                <a16:creationId xmlns:a16="http://schemas.microsoft.com/office/drawing/2014/main" id="{AE0E2C73-84AF-4783-BFA2-F27DE39AA9FB}"/>
              </a:ext>
            </a:extLst>
          </p:cNvPr>
          <p:cNvSpPr/>
          <p:nvPr/>
        </p:nvSpPr>
        <p:spPr>
          <a:xfrm>
            <a:off x="397041" y="1527893"/>
            <a:ext cx="7979193" cy="1059296"/>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Germs that cause some diseases are so small that they can travel through the air in water droplets when people cough or sneeze.</a:t>
            </a:r>
          </a:p>
        </p:txBody>
      </p:sp>
      <p:sp>
        <p:nvSpPr>
          <p:cNvPr id="5" name="Rectangle: Rounded Corners 4">
            <a:extLst>
              <a:ext uri="{FF2B5EF4-FFF2-40B4-BE49-F238E27FC236}">
                <a16:creationId xmlns:a16="http://schemas.microsoft.com/office/drawing/2014/main" id="{08F326A3-A742-40BA-AE61-1EBF6FAC88CD}"/>
              </a:ext>
            </a:extLst>
          </p:cNvPr>
          <p:cNvSpPr/>
          <p:nvPr/>
        </p:nvSpPr>
        <p:spPr>
          <a:xfrm>
            <a:off x="379370" y="2740813"/>
            <a:ext cx="7979193" cy="872620"/>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Diseases spread in this way range from the common cold to rarer or more serious infections such as tuberculosis (TB). </a:t>
            </a:r>
          </a:p>
        </p:txBody>
      </p:sp>
      <p:sp>
        <p:nvSpPr>
          <p:cNvPr id="7" name="Rectangle: Rounded Corners 6">
            <a:extLst>
              <a:ext uri="{FF2B5EF4-FFF2-40B4-BE49-F238E27FC236}">
                <a16:creationId xmlns:a16="http://schemas.microsoft.com/office/drawing/2014/main" id="{49D601BE-1EC8-4D88-B324-FE7EE8B166DE}"/>
              </a:ext>
            </a:extLst>
          </p:cNvPr>
          <p:cNvSpPr/>
          <p:nvPr/>
        </p:nvSpPr>
        <p:spPr>
          <a:xfrm>
            <a:off x="397041" y="3789283"/>
            <a:ext cx="7932947" cy="2366892"/>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Cold and flu, are caused by viruses and not bacteria. It is very important for everyone’s health that people cover their mouth and nose with a tissue when they cough and sneeze, or to sneeze into the crook of their elbow if they do not have a tissue. The spread of infection can be reduced through good respiratory hygiene.</a:t>
            </a:r>
          </a:p>
        </p:txBody>
      </p:sp>
      <p:sp>
        <p:nvSpPr>
          <p:cNvPr id="3" name="Footer Placeholder 2">
            <a:extLst>
              <a:ext uri="{FF2B5EF4-FFF2-40B4-BE49-F238E27FC236}">
                <a16:creationId xmlns:a16="http://schemas.microsoft.com/office/drawing/2014/main" id="{27015A5B-5547-4E26-BF12-82229312575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4534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CBE6E70-8D6B-46AA-868A-0419D38170A3}"/>
              </a:ext>
            </a:extLst>
          </p:cNvPr>
          <p:cNvSpPr txBox="1">
            <a:spLocks noGrp="1"/>
          </p:cNvSpPr>
          <p:nvPr>
            <p:ph type="title" idx="4294967295"/>
          </p:nvPr>
        </p:nvSpPr>
        <p:spPr>
          <a:xfrm>
            <a:off x="195263" y="2174081"/>
            <a:ext cx="8948737"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Super Sneeze</a:t>
            </a:r>
          </a:p>
        </p:txBody>
      </p:sp>
      <p:sp>
        <p:nvSpPr>
          <p:cNvPr id="4" name="Footer Placeholder 3">
            <a:extLst>
              <a:ext uri="{FF2B5EF4-FFF2-40B4-BE49-F238E27FC236}">
                <a16:creationId xmlns:a16="http://schemas.microsoft.com/office/drawing/2014/main" id="{84A2E192-C8EB-4A37-A845-F34BE87BB950}"/>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410516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D461C-2DA7-438F-9F40-4AA49AAA5F40}"/>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Super Sneeze Activity</a:t>
            </a:r>
          </a:p>
        </p:txBody>
      </p:sp>
      <p:pic>
        <p:nvPicPr>
          <p:cNvPr id="5" name="Picture 4">
            <a:extLst>
              <a:ext uri="{FF2B5EF4-FFF2-40B4-BE49-F238E27FC236}">
                <a16:creationId xmlns:a16="http://schemas.microsoft.com/office/drawing/2014/main" id="{D1B676A5-8695-4EA9-994E-CA0636731CB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717947"/>
            <a:ext cx="8905875" cy="5216128"/>
          </a:xfrm>
          <a:prstGeom prst="rect">
            <a:avLst/>
          </a:prstGeom>
        </p:spPr>
      </p:pic>
      <p:pic>
        <p:nvPicPr>
          <p:cNvPr id="11" name="Picture 10" descr="Sticky note with a face drawn, spray bottle spraying water, table with the sticky note on, and a ruler">
            <a:extLst>
              <a:ext uri="{FF2B5EF4-FFF2-40B4-BE49-F238E27FC236}">
                <a16:creationId xmlns:a16="http://schemas.microsoft.com/office/drawing/2014/main" id="{C1C399DA-5F15-470B-9974-413A209A7AFB}"/>
              </a:ext>
            </a:extLst>
          </p:cNvPr>
          <p:cNvPicPr>
            <a:picLocks noChangeAspect="1"/>
          </p:cNvPicPr>
          <p:nvPr/>
        </p:nvPicPr>
        <p:blipFill>
          <a:blip r:embed="rId3"/>
          <a:srcRect/>
          <a:stretch/>
        </p:blipFill>
        <p:spPr>
          <a:xfrm>
            <a:off x="405434" y="1585040"/>
            <a:ext cx="8333131" cy="3687920"/>
          </a:xfrm>
          <a:prstGeom prst="rect">
            <a:avLst/>
          </a:prstGeom>
        </p:spPr>
      </p:pic>
      <p:sp>
        <p:nvSpPr>
          <p:cNvPr id="12" name="TextBox 11">
            <a:extLst>
              <a:ext uri="{FF2B5EF4-FFF2-40B4-BE49-F238E27FC236}">
                <a16:creationId xmlns:a16="http://schemas.microsoft.com/office/drawing/2014/main" id="{70D01A6F-2A83-40B4-BBB1-7C4CFCD78A15}"/>
              </a:ext>
            </a:extLst>
          </p:cNvPr>
          <p:cNvSpPr txBox="1"/>
          <p:nvPr/>
        </p:nvSpPr>
        <p:spPr>
          <a:xfrm>
            <a:off x="659829" y="1798760"/>
            <a:ext cx="1556697"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1. Write your name on a sticky note and place on runway</a:t>
            </a:r>
          </a:p>
        </p:txBody>
      </p:sp>
      <p:sp>
        <p:nvSpPr>
          <p:cNvPr id="13" name="TextBox 12">
            <a:extLst>
              <a:ext uri="{FF2B5EF4-FFF2-40B4-BE49-F238E27FC236}">
                <a16:creationId xmlns:a16="http://schemas.microsoft.com/office/drawing/2014/main" id="{2B64083F-3E4B-4913-AD85-94A7A5044871}"/>
              </a:ext>
            </a:extLst>
          </p:cNvPr>
          <p:cNvSpPr txBox="1"/>
          <p:nvPr/>
        </p:nvSpPr>
        <p:spPr>
          <a:xfrm>
            <a:off x="2075837" y="1796810"/>
            <a:ext cx="1918004"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2. Spray the bottle from the end of runway</a:t>
            </a:r>
          </a:p>
        </p:txBody>
      </p:sp>
      <p:sp>
        <p:nvSpPr>
          <p:cNvPr id="14" name="TextBox 13">
            <a:extLst>
              <a:ext uri="{FF2B5EF4-FFF2-40B4-BE49-F238E27FC236}">
                <a16:creationId xmlns:a16="http://schemas.microsoft.com/office/drawing/2014/main" id="{E02E0B83-B48F-49A4-A625-51E22A48FEC1}"/>
              </a:ext>
            </a:extLst>
          </p:cNvPr>
          <p:cNvSpPr txBox="1"/>
          <p:nvPr/>
        </p:nvSpPr>
        <p:spPr>
          <a:xfrm>
            <a:off x="3574180" y="1797784"/>
            <a:ext cx="1732002" cy="707886"/>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3. Measure the distance</a:t>
            </a:r>
          </a:p>
        </p:txBody>
      </p:sp>
      <p:sp>
        <p:nvSpPr>
          <p:cNvPr id="15" name="TextBox 14">
            <a:extLst>
              <a:ext uri="{FF2B5EF4-FFF2-40B4-BE49-F238E27FC236}">
                <a16:creationId xmlns:a16="http://schemas.microsoft.com/office/drawing/2014/main" id="{410A43F3-4F29-409F-84AF-4CC7BFF3114A}"/>
              </a:ext>
            </a:extLst>
          </p:cNvPr>
          <p:cNvSpPr txBox="1"/>
          <p:nvPr/>
        </p:nvSpPr>
        <p:spPr>
          <a:xfrm>
            <a:off x="5109680" y="1797784"/>
            <a:ext cx="2066881"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4. Spray the bottle with hand of glove over nozzle</a:t>
            </a:r>
          </a:p>
        </p:txBody>
      </p:sp>
      <p:sp>
        <p:nvSpPr>
          <p:cNvPr id="16" name="TextBox 15">
            <a:extLst>
              <a:ext uri="{FF2B5EF4-FFF2-40B4-BE49-F238E27FC236}">
                <a16:creationId xmlns:a16="http://schemas.microsoft.com/office/drawing/2014/main" id="{42A90627-9784-486B-9C09-86E302E6F968}"/>
              </a:ext>
            </a:extLst>
          </p:cNvPr>
          <p:cNvSpPr txBox="1"/>
          <p:nvPr/>
        </p:nvSpPr>
        <p:spPr>
          <a:xfrm>
            <a:off x="6737723" y="1797784"/>
            <a:ext cx="1836169" cy="1631216"/>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5. Spray the bottle with kitchen towel over the nozzle</a:t>
            </a:r>
          </a:p>
        </p:txBody>
      </p:sp>
      <p:sp>
        <p:nvSpPr>
          <p:cNvPr id="4" name="Footer Placeholder 3">
            <a:extLst>
              <a:ext uri="{FF2B5EF4-FFF2-40B4-BE49-F238E27FC236}">
                <a16:creationId xmlns:a16="http://schemas.microsoft.com/office/drawing/2014/main" id="{197E3A02-5B3C-4B6E-97FE-66E7EF80F436}"/>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1038912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011F8C9-A0AA-42DF-9A2A-17E2088002EB}"/>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30281A2D-5974-4126-9F29-9AAF97681FF6}"/>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299835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249508" y="239338"/>
            <a:ext cx="7886700" cy="939337"/>
          </a:xfrm>
        </p:spPr>
        <p:txBody>
          <a:bodyPr>
            <a:normAutofit/>
          </a:bodyPr>
          <a:lstStyle/>
          <a:p>
            <a:r>
              <a:rPr lang="en-GB" sz="4500" b="1" dirty="0"/>
              <a:t>Discussion Points</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16119" y="2245343"/>
            <a:ext cx="3914273" cy="939336"/>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you may want to sneeze into the crook of your elbow or sleeve if no tissue is available?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30392" y="3429000"/>
            <a:ext cx="3984958" cy="79625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If sneezing in your hand what can spread to things that we touch?</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30392" y="1352658"/>
            <a:ext cx="3880183" cy="676117"/>
          </a:xfrm>
          <a:prstGeom prst="wedgeRectCallout">
            <a:avLst>
              <a:gd name="adj1" fmla="val -63776"/>
              <a:gd name="adj2" fmla="val 1114"/>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is the outcome of their results?</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16119" y="4471982"/>
            <a:ext cx="3914273" cy="796257"/>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do we do next when we sneeze/cough?</a:t>
            </a:r>
          </a:p>
        </p:txBody>
      </p:sp>
      <p:sp>
        <p:nvSpPr>
          <p:cNvPr id="9" name="Speech Bubble: Rectangle 8">
            <a:extLst>
              <a:ext uri="{FF2B5EF4-FFF2-40B4-BE49-F238E27FC236}">
                <a16:creationId xmlns:a16="http://schemas.microsoft.com/office/drawing/2014/main" id="{6B176837-7598-4B32-A710-902216272342}"/>
              </a:ext>
            </a:extLst>
          </p:cNvPr>
          <p:cNvSpPr/>
          <p:nvPr/>
        </p:nvSpPr>
        <p:spPr>
          <a:xfrm>
            <a:off x="4530392" y="5469698"/>
            <a:ext cx="3984958" cy="79625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If we do not have a tissue how do we sneeze/cough?</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1148</TotalTime>
  <Words>1987</Words>
  <Application>Microsoft Office PowerPoint</Application>
  <PresentationFormat>On-screen Show (4:3)</PresentationFormat>
  <Paragraphs>296</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Raleway</vt:lpstr>
      <vt:lpstr>Symbol</vt:lpstr>
      <vt:lpstr>Wingdings</vt:lpstr>
      <vt:lpstr>Office Theme</vt:lpstr>
      <vt:lpstr>Spread of Infection: Respiratory Hygiene</vt:lpstr>
      <vt:lpstr>Learning Intention</vt:lpstr>
      <vt:lpstr>Northern Ireland Curriculum Links</vt:lpstr>
      <vt:lpstr>How Can Microbes be Passed From Person to Person? (1/2)</vt:lpstr>
      <vt:lpstr>How Can Microbes be Passed From Person to Person? (2/2)</vt:lpstr>
      <vt:lpstr>Main Activity: Super Sneeze</vt:lpstr>
      <vt:lpstr>Super Sneeze Activity</vt:lpstr>
      <vt:lpstr>Discussion</vt:lpstr>
      <vt:lpstr>Discussion Points</vt:lpstr>
      <vt:lpstr>Extension Activities</vt:lpstr>
      <vt:lpstr>Super Sneezes - Observations</vt:lpstr>
      <vt:lpstr>Super Sneezes - Questions</vt:lpstr>
      <vt:lpstr>Super Sneezes - Conclusions</vt:lpstr>
      <vt:lpstr>Super Sneezes Observations – Answers</vt:lpstr>
      <vt:lpstr>Super Sneezes Questions – Answers</vt:lpstr>
      <vt:lpstr>Super Sneezes Conclusions – Answers</vt:lpstr>
      <vt:lpstr>Respiratory Hygiene Quiz 1</vt:lpstr>
      <vt:lpstr>Respiratory Hygiene Quiz 2</vt:lpstr>
      <vt:lpstr>Respiratory Hygiene Quiz 3</vt:lpstr>
      <vt:lpstr>Respiratory Hygiene Quiz 1 - Answers</vt:lpstr>
      <vt:lpstr>Respiratory Hygiene Quiz 2 - Answers</vt:lpstr>
      <vt:lpstr>Respiratory Hygiene Quiz 3 - Answers</vt:lpstr>
      <vt:lpstr>Respiratory Hygiene Fill in the Blanks</vt:lpstr>
      <vt:lpstr>Respiratory Hygiene Fill in the Blanks - Answers</vt:lpstr>
      <vt:lpstr>Learning Consolidation</vt:lpstr>
      <vt:lpstr>Discussion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130</cp:revision>
  <dcterms:created xsi:type="dcterms:W3CDTF">2022-02-28T09:25:11Z</dcterms:created>
  <dcterms:modified xsi:type="dcterms:W3CDTF">2025-03-04T14:22:52Z</dcterms:modified>
</cp:coreProperties>
</file>