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63" r:id="rId4"/>
    <p:sldId id="258" r:id="rId5"/>
    <p:sldId id="285" r:id="rId6"/>
    <p:sldId id="286" r:id="rId7"/>
    <p:sldId id="287" r:id="rId8"/>
    <p:sldId id="267" r:id="rId9"/>
    <p:sldId id="288" r:id="rId10"/>
    <p:sldId id="278" r:id="rId11"/>
    <p:sldId id="290" r:id="rId12"/>
    <p:sldId id="292" r:id="rId13"/>
    <p:sldId id="293" r:id="rId14"/>
    <p:sldId id="264" r:id="rId15"/>
    <p:sldId id="279" r:id="rId16"/>
    <p:sldId id="291" r:id="rId17"/>
    <p:sldId id="289" r:id="rId18"/>
    <p:sldId id="283" r:id="rId19"/>
    <p:sldId id="268" r:id="rId20"/>
    <p:sldId id="28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17E62"/>
    <a:srgbClr val="12B38F"/>
    <a:srgbClr val="302564"/>
    <a:srgbClr val="712B8F"/>
    <a:srgbClr val="2862A5"/>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85" autoAdjust="0"/>
    <p:restoredTop sz="86388" autoAdjust="0"/>
  </p:normalViewPr>
  <p:slideViewPr>
    <p:cSldViewPr snapToGrid="0">
      <p:cViewPr varScale="1">
        <p:scale>
          <a:sx n="98" d="100"/>
          <a:sy n="98" d="100"/>
        </p:scale>
        <p:origin x="1572" y="96"/>
      </p:cViewPr>
      <p:guideLst/>
    </p:cSldViewPr>
  </p:slideViewPr>
  <p:outlineViewPr>
    <p:cViewPr>
      <p:scale>
        <a:sx n="33" d="100"/>
        <a:sy n="33" d="100"/>
      </p:scale>
      <p:origin x="0" y="-26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04/03/2025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285875" y="2622594"/>
            <a:ext cx="9144000" cy="2387600"/>
          </a:xfrm>
        </p:spPr>
        <p:txBody>
          <a:bodyPr>
            <a:normAutofit/>
          </a:bodyPr>
          <a:lstStyle/>
          <a:p>
            <a:r>
              <a:rPr lang="en-GB" dirty="0"/>
              <a:t>Micro – organisms:</a:t>
            </a:r>
            <a:br>
              <a:rPr lang="en-GB" dirty="0"/>
            </a:br>
            <a:r>
              <a:rPr lang="en-GB" dirty="0"/>
              <a:t>Useful Microbes </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285875" y="5086394"/>
            <a:ext cx="5170978" cy="552405"/>
          </a:xfrm>
        </p:spPr>
        <p:txBody>
          <a:bodyPr/>
          <a:lstStyle/>
          <a:p>
            <a:r>
              <a:rPr lang="en-GB" dirty="0"/>
              <a:t>Key Stage 2</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5571A739-9A34-4E28-9234-3CC5676A19AC}"/>
              </a:ext>
              <a:ext uri="{C183D7F6-B498-43B3-948B-1728B52AA6E4}">
                <adec:decorative xmlns:adec="http://schemas.microsoft.com/office/drawing/2017/decorative" val="1"/>
              </a:ext>
            </a:extLst>
          </p:cNvPr>
          <p:cNvSpPr/>
          <p:nvPr/>
        </p:nvSpPr>
        <p:spPr>
          <a:xfrm>
            <a:off x="8443595" y="5471795"/>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7" name="Picture 6">
            <a:extLst>
              <a:ext uri="{FF2B5EF4-FFF2-40B4-BE49-F238E27FC236}">
                <a16:creationId xmlns:a16="http://schemas.microsoft.com/office/drawing/2014/main" id="{1A556781-ADF7-42E8-8294-381B7B818DC1}"/>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485505" y="5490845"/>
            <a:ext cx="478790" cy="522605"/>
          </a:xfrm>
          <a:prstGeom prst="rect">
            <a:avLst/>
          </a:prstGeom>
        </p:spPr>
      </p:pic>
      <p:sp>
        <p:nvSpPr>
          <p:cNvPr id="19" name="Title 18">
            <a:extLst>
              <a:ext uri="{FF2B5EF4-FFF2-40B4-BE49-F238E27FC236}">
                <a16:creationId xmlns:a16="http://schemas.microsoft.com/office/drawing/2014/main" id="{B38DEA01-A8CC-46E5-9E21-235E89968D77}"/>
              </a:ext>
            </a:extLst>
          </p:cNvPr>
          <p:cNvSpPr txBox="1">
            <a:spLocks noGrp="1"/>
          </p:cNvSpPr>
          <p:nvPr>
            <p:ph type="title" idx="4294967295"/>
          </p:nvPr>
        </p:nvSpPr>
        <p:spPr>
          <a:xfrm>
            <a:off x="336523" y="419105"/>
            <a:ext cx="8512202"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Fascinating Fact </a:t>
            </a:r>
            <a:endParaRPr kumimoji="0" lang="en-GB" sz="4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97A66B13-ACD7-47A1-A67D-BEE6CF81C28D}"/>
              </a:ext>
            </a:extLst>
          </p:cNvPr>
          <p:cNvSpPr txBox="1"/>
          <p:nvPr/>
        </p:nvSpPr>
        <p:spPr>
          <a:xfrm>
            <a:off x="323057" y="1502596"/>
            <a:ext cx="8497885" cy="4401205"/>
          </a:xfrm>
          <a:prstGeom prst="rect">
            <a:avLst/>
          </a:prstGeom>
          <a:ln w="3810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Elie Metchnikoff won the Nobel Prize in 1908 for his ‘discovery’ of probiotics. He was convinced that Bulgarian labourers lived longer than other people because of the microbes in the sour milk they drank. The microbes were later identified as </a:t>
            </a:r>
            <a:r>
              <a:rPr lang="en-GB" sz="3500" b="1" i="1" dirty="0">
                <a:solidFill>
                  <a:schemeClr val="tx1"/>
                </a:solidFill>
                <a:latin typeface="Arial" panose="020B0604020202020204" pitchFamily="34" charset="0"/>
                <a:ea typeface="Calibri" panose="020F0502020204030204" pitchFamily="34" charset="0"/>
                <a:cs typeface="Arial" panose="020B0604020202020204" pitchFamily="34" charset="0"/>
              </a:rPr>
              <a:t>Lactobacillus bulgaricus</a:t>
            </a: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3" name="Footer Placeholder 2">
            <a:extLst>
              <a:ext uri="{FF2B5EF4-FFF2-40B4-BE49-F238E27FC236}">
                <a16:creationId xmlns:a16="http://schemas.microsoft.com/office/drawing/2014/main" id="{9E10948F-C8AF-4C4A-8F22-D3441D69EB4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61790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9AD5-1600-4BB3-8F5D-E10DB3755F5E}"/>
              </a:ext>
            </a:extLst>
          </p:cNvPr>
          <p:cNvSpPr>
            <a:spLocks noGrp="1"/>
          </p:cNvSpPr>
          <p:nvPr>
            <p:ph type="title"/>
          </p:nvPr>
        </p:nvSpPr>
        <p:spPr>
          <a:xfrm>
            <a:off x="291588" y="0"/>
            <a:ext cx="8560819" cy="1172950"/>
          </a:xfrm>
        </p:spPr>
        <p:txBody>
          <a:bodyPr>
            <a:normAutofit/>
          </a:bodyPr>
          <a:lstStyle/>
          <a:p>
            <a:pPr algn="ctr"/>
            <a:r>
              <a:rPr lang="en-GB" sz="3000" b="1" dirty="0"/>
              <a:t>Yeast Races – Recording Sheet</a:t>
            </a:r>
          </a:p>
        </p:txBody>
      </p:sp>
      <p:sp>
        <p:nvSpPr>
          <p:cNvPr id="6" name="Rectangle: Rounded Corners 5">
            <a:extLst>
              <a:ext uri="{FF2B5EF4-FFF2-40B4-BE49-F238E27FC236}">
                <a16:creationId xmlns:a16="http://schemas.microsoft.com/office/drawing/2014/main" id="{F0E57BC3-68B5-48C7-B15F-0F6C0F031C48}"/>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01100185-9152-4DCE-B9FA-4A6B63CDBB72}"/>
              </a:ext>
              <a:ext uri="{C183D7F6-B498-43B3-948B-1728B52AA6E4}">
                <adec:decorative xmlns:adec="http://schemas.microsoft.com/office/drawing/2017/decorative" val="1"/>
              </a:ext>
            </a:extLst>
          </p:cNvPr>
          <p:cNvSpPr/>
          <p:nvPr/>
        </p:nvSpPr>
        <p:spPr>
          <a:xfrm>
            <a:off x="6719570" y="6158690"/>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5" name="Picture 14">
            <a:extLst>
              <a:ext uri="{FF2B5EF4-FFF2-40B4-BE49-F238E27FC236}">
                <a16:creationId xmlns:a16="http://schemas.microsoft.com/office/drawing/2014/main" id="{3F5FA6D1-19BF-48F6-9A53-8934B854519A}"/>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761480" y="6178692"/>
            <a:ext cx="478790" cy="522605"/>
          </a:xfrm>
          <a:prstGeom prst="rect">
            <a:avLst/>
          </a:prstGeom>
        </p:spPr>
      </p:pic>
      <p:sp>
        <p:nvSpPr>
          <p:cNvPr id="7" name="TextBox 9" descr="Yeast Races&#10;&#10;">
            <a:extLst>
              <a:ext uri="{FF2B5EF4-FFF2-40B4-BE49-F238E27FC236}">
                <a16:creationId xmlns:a16="http://schemas.microsoft.com/office/drawing/2014/main" id="{67B1C591-F95D-4339-A860-F8C77459A3B4}"/>
              </a:ext>
            </a:extLst>
          </p:cNvPr>
          <p:cNvSpPr txBox="1"/>
          <p:nvPr/>
        </p:nvSpPr>
        <p:spPr>
          <a:xfrm>
            <a:off x="2122487" y="1172950"/>
            <a:ext cx="4346575" cy="523220"/>
          </a:xfrm>
          <a:prstGeom prst="rect">
            <a:avLst/>
          </a:prstGeom>
          <a:noFill/>
        </p:spPr>
        <p:txBody>
          <a:bodyPr wrap="square" rtlCol="0">
            <a:spAutoFit/>
          </a:bodyPr>
          <a:lstStyle/>
          <a:p>
            <a:pPr>
              <a:spcAft>
                <a:spcPts val="0"/>
              </a:spcAft>
            </a:pPr>
            <a:r>
              <a:rPr lang="en-GB" sz="2800" b="1" kern="1200" dirty="0">
                <a:effectLst/>
                <a:latin typeface="Arial" panose="020B0604020202020204" pitchFamily="34" charset="0"/>
                <a:ea typeface="Calibri" panose="020F0502020204030204" pitchFamily="34" charset="0"/>
                <a:cs typeface="Arial" panose="020B0604020202020204" pitchFamily="34" charset="0"/>
              </a:rPr>
              <a:t>Yeast Races</a:t>
            </a:r>
            <a:endParaRPr lang="en-GB" sz="28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9" name="TextBox 40" descr="Procedure&#10;Follow the instructions on the yeast races handout&#10;&#10;">
            <a:extLst>
              <a:ext uri="{FF2B5EF4-FFF2-40B4-BE49-F238E27FC236}">
                <a16:creationId xmlns:a16="http://schemas.microsoft.com/office/drawing/2014/main" id="{42905905-33C5-4F77-A7F9-9B87706D018A}"/>
              </a:ext>
            </a:extLst>
          </p:cNvPr>
          <p:cNvSpPr txBox="1"/>
          <p:nvPr/>
        </p:nvSpPr>
        <p:spPr>
          <a:xfrm>
            <a:off x="2132011" y="1645285"/>
            <a:ext cx="4346575" cy="984885"/>
          </a:xfrm>
          <a:prstGeom prst="rect">
            <a:avLst/>
          </a:prstGeom>
          <a:noFill/>
        </p:spPr>
        <p:txBody>
          <a:bodyPr wrap="square" rtlCol="0">
            <a:spAutoFit/>
          </a:bodyPr>
          <a:lstStyle/>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Procedure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Follow the instructions on the yeast races handout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My Results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EB8331A6-D79C-44D0-A37A-AFE61D4A900C}"/>
              </a:ext>
            </a:extLst>
          </p:cNvPr>
          <p:cNvSpPr txBox="1"/>
          <p:nvPr/>
        </p:nvSpPr>
        <p:spPr>
          <a:xfrm>
            <a:off x="2154668" y="2674774"/>
            <a:ext cx="2217452"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only (cup A)</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99A21781-B802-4C9B-BD41-E3ED46183245}"/>
              </a:ext>
            </a:extLst>
          </p:cNvPr>
          <p:cNvGraphicFramePr>
            <a:graphicFrameLocks noGrp="1"/>
          </p:cNvGraphicFramePr>
          <p:nvPr>
            <p:extLst>
              <p:ext uri="{D42A27DB-BD31-4B8C-83A1-F6EECF244321}">
                <p14:modId xmlns:p14="http://schemas.microsoft.com/office/powerpoint/2010/main" val="1630268673"/>
              </p:ext>
            </p:extLst>
          </p:nvPr>
        </p:nvGraphicFramePr>
        <p:xfrm>
          <a:off x="2132011" y="3082703"/>
          <a:ext cx="2516190" cy="3110040"/>
        </p:xfrm>
        <a:graphic>
          <a:graphicData uri="http://schemas.openxmlformats.org/drawingml/2006/table">
            <a:tbl>
              <a:tblPr firstRow="1" bandRow="1"/>
              <a:tblGrid>
                <a:gridCol w="573992">
                  <a:extLst>
                    <a:ext uri="{9D8B030D-6E8A-4147-A177-3AD203B41FA5}">
                      <a16:colId xmlns:a16="http://schemas.microsoft.com/office/drawing/2014/main" val="3869797515"/>
                    </a:ext>
                  </a:extLst>
                </a:gridCol>
                <a:gridCol w="982335">
                  <a:extLst>
                    <a:ext uri="{9D8B030D-6E8A-4147-A177-3AD203B41FA5}">
                      <a16:colId xmlns:a16="http://schemas.microsoft.com/office/drawing/2014/main" val="1610319474"/>
                    </a:ext>
                  </a:extLst>
                </a:gridCol>
                <a:gridCol w="959863">
                  <a:extLst>
                    <a:ext uri="{9D8B030D-6E8A-4147-A177-3AD203B41FA5}">
                      <a16:colId xmlns:a16="http://schemas.microsoft.com/office/drawing/2014/main" val="85303530"/>
                    </a:ext>
                  </a:extLst>
                </a:gridCol>
              </a:tblGrid>
              <a:tr h="142875">
                <a:tc>
                  <a:txBody>
                    <a:bodyPr/>
                    <a:lstStyle/>
                    <a:p>
                      <a:pPr algn="l">
                        <a:lnSpc>
                          <a:spcPct val="107000"/>
                        </a:lnSpc>
                      </a:pPr>
                      <a:r>
                        <a:rPr lang="en-GB" sz="1400" dirty="0">
                          <a:solidFill>
                            <a:srgbClr val="000000"/>
                          </a:solidFill>
                          <a:effectLst/>
                          <a:latin typeface="Arial" panose="020B0604020202020204" pitchFamily="34" charset="0"/>
                          <a:cs typeface="Arial" panose="020B0604020202020204" pitchFamily="34" charset="0"/>
                        </a:rPr>
                        <a:t>Time</a:t>
                      </a:r>
                      <a:endParaRPr lang="en-GB" sz="1100" dirty="0">
                        <a:solidFill>
                          <a:srgbClr val="000000"/>
                        </a:solidFill>
                        <a:effectLst/>
                        <a:latin typeface="Arial" panose="020B0604020202020204" pitchFamily="34" charset="0"/>
                        <a:cs typeface="Arial" panose="020B0604020202020204" pitchFamily="34"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Change in 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54293034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4159383596"/>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072887964"/>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2982469210"/>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37748658"/>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115459371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24689369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856450624"/>
                  </a:ext>
                </a:extLst>
              </a:tr>
            </a:tbl>
          </a:graphicData>
        </a:graphic>
      </p:graphicFrame>
      <p:sp>
        <p:nvSpPr>
          <p:cNvPr id="16" name="TextBox 15">
            <a:extLst>
              <a:ext uri="{FF2B5EF4-FFF2-40B4-BE49-F238E27FC236}">
                <a16:creationId xmlns:a16="http://schemas.microsoft.com/office/drawing/2014/main" id="{A5EB1A70-148E-4C09-8038-D33ECA6677C7}"/>
              </a:ext>
            </a:extLst>
          </p:cNvPr>
          <p:cNvSpPr txBox="1"/>
          <p:nvPr/>
        </p:nvSpPr>
        <p:spPr>
          <a:xfrm>
            <a:off x="4709060" y="2688121"/>
            <a:ext cx="2414689"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and Sugar (cup </a:t>
            </a: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B</a:t>
            </a: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3" name="Table 12">
            <a:extLst>
              <a:ext uri="{FF2B5EF4-FFF2-40B4-BE49-F238E27FC236}">
                <a16:creationId xmlns:a16="http://schemas.microsoft.com/office/drawing/2014/main" id="{107D7700-7458-47B2-BD46-C20D52658EEB}"/>
              </a:ext>
            </a:extLst>
          </p:cNvPr>
          <p:cNvGraphicFramePr>
            <a:graphicFrameLocks noGrp="1"/>
          </p:cNvGraphicFramePr>
          <p:nvPr>
            <p:extLst>
              <p:ext uri="{D42A27DB-BD31-4B8C-83A1-F6EECF244321}">
                <p14:modId xmlns:p14="http://schemas.microsoft.com/office/powerpoint/2010/main" val="5991381"/>
              </p:ext>
            </p:extLst>
          </p:nvPr>
        </p:nvGraphicFramePr>
        <p:xfrm>
          <a:off x="4796062" y="3060201"/>
          <a:ext cx="2114694" cy="3132542"/>
        </p:xfrm>
        <a:graphic>
          <a:graphicData uri="http://schemas.openxmlformats.org/drawingml/2006/table">
            <a:tbl>
              <a:tblPr firstRow="1" bandRow="1"/>
              <a:tblGrid>
                <a:gridCol w="1069478">
                  <a:extLst>
                    <a:ext uri="{9D8B030D-6E8A-4147-A177-3AD203B41FA5}">
                      <a16:colId xmlns:a16="http://schemas.microsoft.com/office/drawing/2014/main" val="3469208371"/>
                    </a:ext>
                  </a:extLst>
                </a:gridCol>
                <a:gridCol w="1045216">
                  <a:extLst>
                    <a:ext uri="{9D8B030D-6E8A-4147-A177-3AD203B41FA5}">
                      <a16:colId xmlns:a16="http://schemas.microsoft.com/office/drawing/2014/main" val="3586233270"/>
                    </a:ext>
                  </a:extLst>
                </a:gridCol>
              </a:tblGrid>
              <a:tr h="955302">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Change in 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529578587"/>
                  </a:ext>
                </a:extLst>
              </a:tr>
              <a:tr h="321218">
                <a:tc>
                  <a:txBody>
                    <a:bodyPr/>
                    <a:lstStyle/>
                    <a:p>
                      <a:pPr>
                        <a:lnSpc>
                          <a:spcPct val="107000"/>
                        </a:lnSpc>
                        <a:spcAft>
                          <a:spcPts val="800"/>
                        </a:spcAft>
                      </a:pPr>
                      <a:r>
                        <a:rPr lang="en-GB" sz="14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30ml</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spcAft>
                          <a:spcPts val="800"/>
                        </a:spcAft>
                      </a:pPr>
                      <a:r>
                        <a:rPr lang="en-GB" sz="12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0</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93151155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92128042"/>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210157416"/>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30583831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939310"/>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120413333"/>
                  </a:ext>
                </a:extLst>
              </a:tr>
              <a:tr h="309337">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02592"/>
                  </a:ext>
                </a:extLst>
              </a:tr>
            </a:tbl>
          </a:graphicData>
        </a:graphic>
      </p:graphicFrame>
      <p:sp>
        <p:nvSpPr>
          <p:cNvPr id="3" name="Footer Placeholder 2">
            <a:extLst>
              <a:ext uri="{FF2B5EF4-FFF2-40B4-BE49-F238E27FC236}">
                <a16:creationId xmlns:a16="http://schemas.microsoft.com/office/drawing/2014/main" id="{DD7AEE99-C970-46F4-8391-2D298FDBA7D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4198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FA316829-F369-44FC-937D-41FDE435BF2C}"/>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4AC9EB22-5F57-45E4-A94C-FC87A249B332}"/>
              </a:ext>
            </a:extLst>
          </p:cNvPr>
          <p:cNvSpPr>
            <a:spLocks noGrp="1"/>
          </p:cNvSpPr>
          <p:nvPr>
            <p:ph type="title"/>
          </p:nvPr>
        </p:nvSpPr>
        <p:spPr>
          <a:xfrm>
            <a:off x="291589" y="0"/>
            <a:ext cx="8560819" cy="1172950"/>
          </a:xfrm>
        </p:spPr>
        <p:txBody>
          <a:bodyPr>
            <a:normAutofit/>
          </a:bodyPr>
          <a:lstStyle/>
          <a:p>
            <a:pPr algn="ctr"/>
            <a:r>
              <a:rPr lang="en-GB" sz="3000" b="1" dirty="0"/>
              <a:t>Yeast Races – Conclusions</a:t>
            </a:r>
          </a:p>
        </p:txBody>
      </p:sp>
      <p:sp>
        <p:nvSpPr>
          <p:cNvPr id="6" name="Text Box 232">
            <a:extLst>
              <a:ext uri="{FF2B5EF4-FFF2-40B4-BE49-F238E27FC236}">
                <a16:creationId xmlns:a16="http://schemas.microsoft.com/office/drawing/2014/main" id="{382D942F-6C12-4E8C-B597-8E093306B317}"/>
              </a:ext>
            </a:extLst>
          </p:cNvPr>
          <p:cNvSpPr txBox="1"/>
          <p:nvPr/>
        </p:nvSpPr>
        <p:spPr>
          <a:xfrm>
            <a:off x="2156142" y="1324609"/>
            <a:ext cx="4911408" cy="3733165"/>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9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My Conclusions</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caused the dough to rise up the container?</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is this process called?</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a:p>
            <a:pPr marL="457200" marR="0" lvl="0" indent="-228600" defTabSz="914400" eaLnBrk="1" fontAlgn="auto" latinLnBrk="0" hangingPunct="1">
              <a:lnSpc>
                <a:spcPct val="100000"/>
              </a:lnSpc>
              <a:spcBef>
                <a:spcPts val="0"/>
              </a:spcBef>
              <a:spcAft>
                <a:spcPts val="0"/>
              </a:spcAft>
              <a:buClrTx/>
              <a:buSzTx/>
              <a:buFontTx/>
              <a:buNone/>
              <a:tabLst>
                <a:tab pos="457200" algn="l"/>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startAt="3"/>
              <a:tabLst>
                <a:tab pos="457200" algn="l"/>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Why did the dough in container B move </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faster than container A?</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p:txBody>
      </p:sp>
      <p:sp>
        <p:nvSpPr>
          <p:cNvPr id="7" name="Rectangle: Rounded Corners 6" descr="Did you know? The average adult carries approx. kg of good microbes in their guts – the same weight as 2 bags of sugar&#10;">
            <a:extLst>
              <a:ext uri="{FF2B5EF4-FFF2-40B4-BE49-F238E27FC236}">
                <a16:creationId xmlns:a16="http://schemas.microsoft.com/office/drawing/2014/main" id="{6B720422-40DB-4F73-BE81-FBBC2211852C}"/>
              </a:ext>
            </a:extLst>
          </p:cNvPr>
          <p:cNvSpPr/>
          <p:nvPr/>
        </p:nvSpPr>
        <p:spPr>
          <a:xfrm>
            <a:off x="2156142" y="5209433"/>
            <a:ext cx="4911408" cy="1284473"/>
          </a:xfrm>
          <a:prstGeom prst="roundRect">
            <a:avLst>
              <a:gd name="adj" fmla="val 6687"/>
            </a:avLst>
          </a:prstGeom>
          <a:solidFill>
            <a:srgbClr val="99D5C7"/>
          </a:solidFill>
          <a:ln w="12700" cap="flat" cmpd="sng" algn="ctr">
            <a:solidFill>
              <a:srgbClr val="000000"/>
            </a:solidFill>
            <a:prstDash val="solid"/>
            <a:miter lim="800000"/>
          </a:ln>
          <a:effectLst/>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Did you know? </a:t>
            </a:r>
            <a:endParaRPr kumimoji="0" lang="en-GB" sz="15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sz="15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The average adult carries approx. 2kg of good microbes in their guts – the same weight as 2 bags of sugar.</a:t>
            </a:r>
            <a:endParaRPr kumimoji="0" lang="en-GB" sz="15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1F66091C-CBA8-42ED-8A69-F9EC5648D09C}"/>
              </a:ext>
            </a:extLst>
          </p:cNvPr>
          <p:cNvSpPr>
            <a:spLocks noGrp="1"/>
          </p:cNvSpPr>
          <p:nvPr>
            <p:ph type="ftr" sz="quarter" idx="11"/>
          </p:nvPr>
        </p:nvSpPr>
        <p:spPr/>
        <p:txBody>
          <a:bodyPr/>
          <a:lstStyle/>
          <a:p>
            <a:r>
              <a:rPr lang="en-GB"/>
              <a:t>e-Bug.eu</a:t>
            </a:r>
            <a:endParaRPr lang="en-GB" dirty="0"/>
          </a:p>
        </p:txBody>
      </p:sp>
      <p:sp>
        <p:nvSpPr>
          <p:cNvPr id="8" name="Oval 7">
            <a:extLst>
              <a:ext uri="{FF2B5EF4-FFF2-40B4-BE49-F238E27FC236}">
                <a16:creationId xmlns:a16="http://schemas.microsoft.com/office/drawing/2014/main" id="{64DB648D-82B0-42AD-A6A8-5AB8DEC9A60D}"/>
              </a:ext>
              <a:ext uri="{C183D7F6-B498-43B3-948B-1728B52AA6E4}">
                <adec:decorative xmlns:adec="http://schemas.microsoft.com/office/drawing/2017/decorative" val="1"/>
              </a:ext>
            </a:extLst>
          </p:cNvPr>
          <p:cNvSpPr/>
          <p:nvPr/>
        </p:nvSpPr>
        <p:spPr>
          <a:xfrm>
            <a:off x="6786244" y="6158351"/>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9" name="Picture 8">
            <a:extLst>
              <a:ext uri="{FF2B5EF4-FFF2-40B4-BE49-F238E27FC236}">
                <a16:creationId xmlns:a16="http://schemas.microsoft.com/office/drawing/2014/main" id="{B1F62F45-E8DE-4E2D-849B-DCA804AACB8F}"/>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828154" y="6187878"/>
            <a:ext cx="478790" cy="522605"/>
          </a:xfrm>
          <a:prstGeom prst="rect">
            <a:avLst/>
          </a:prstGeom>
        </p:spPr>
      </p:pic>
    </p:spTree>
    <p:extLst>
      <p:ext uri="{BB962C8B-B14F-4D97-AF65-F5344CB8AC3E}">
        <p14:creationId xmlns:p14="http://schemas.microsoft.com/office/powerpoint/2010/main" val="3203687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31EEB92-485A-4447-BCCC-6C0BEA4EF5CB}"/>
              </a:ext>
            </a:extLst>
          </p:cNvPr>
          <p:cNvSpPr>
            <a:spLocks noGrp="1"/>
          </p:cNvSpPr>
          <p:nvPr>
            <p:ph type="title"/>
          </p:nvPr>
        </p:nvSpPr>
        <p:spPr>
          <a:xfrm>
            <a:off x="144372" y="532594"/>
            <a:ext cx="3680685" cy="792141"/>
          </a:xfrm>
        </p:spPr>
        <p:txBody>
          <a:bodyPr>
            <a:normAutofit fontScale="90000"/>
          </a:bodyPr>
          <a:lstStyle/>
          <a:p>
            <a:r>
              <a:rPr lang="en-GB" sz="3500" b="1" dirty="0"/>
              <a:t>Yeast Races -  Answers</a:t>
            </a:r>
          </a:p>
        </p:txBody>
      </p:sp>
      <p:sp>
        <p:nvSpPr>
          <p:cNvPr id="5" name="Rectangle: Rounded Corners 4">
            <a:extLst>
              <a:ext uri="{FF2B5EF4-FFF2-40B4-BE49-F238E27FC236}">
                <a16:creationId xmlns:a16="http://schemas.microsoft.com/office/drawing/2014/main" id="{ABD74D2C-76F3-49CB-BDE5-A1162A610932}"/>
              </a:ext>
              <a:ext uri="{C183D7F6-B498-43B3-948B-1728B52AA6E4}">
                <adec:decorative xmlns:adec="http://schemas.microsoft.com/office/drawing/2017/decorative" val="1"/>
              </a:ext>
            </a:extLst>
          </p:cNvPr>
          <p:cNvSpPr/>
          <p:nvPr/>
        </p:nvSpPr>
        <p:spPr>
          <a:xfrm>
            <a:off x="3138598" y="1051347"/>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D1EB1904-D9CE-4905-81EE-DF81A58F1BB7}"/>
              </a:ext>
              <a:ext uri="{C183D7F6-B498-43B3-948B-1728B52AA6E4}">
                <adec:decorative xmlns:adec="http://schemas.microsoft.com/office/drawing/2017/decorative" val="1"/>
              </a:ext>
            </a:extLst>
          </p:cNvPr>
          <p:cNvSpPr/>
          <p:nvPr/>
        </p:nvSpPr>
        <p:spPr>
          <a:xfrm>
            <a:off x="7927698" y="6127474"/>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2" name="Picture 11">
            <a:extLst>
              <a:ext uri="{FF2B5EF4-FFF2-40B4-BE49-F238E27FC236}">
                <a16:creationId xmlns:a16="http://schemas.microsoft.com/office/drawing/2014/main" id="{3A76B571-8E94-442D-B58A-E8BA931C9877}"/>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969608" y="6138069"/>
            <a:ext cx="478790" cy="522605"/>
          </a:xfrm>
          <a:prstGeom prst="rect">
            <a:avLst/>
          </a:prstGeom>
        </p:spPr>
      </p:pic>
      <p:sp>
        <p:nvSpPr>
          <p:cNvPr id="6" name="TextBox 9" descr="Yeast Races&#10;&#10;">
            <a:extLst>
              <a:ext uri="{FF2B5EF4-FFF2-40B4-BE49-F238E27FC236}">
                <a16:creationId xmlns:a16="http://schemas.microsoft.com/office/drawing/2014/main" id="{E3BE665D-6BFF-4E08-B401-A01F7A2C4403}"/>
              </a:ext>
            </a:extLst>
          </p:cNvPr>
          <p:cNvSpPr txBox="1"/>
          <p:nvPr/>
        </p:nvSpPr>
        <p:spPr>
          <a:xfrm>
            <a:off x="3236910" y="1166579"/>
            <a:ext cx="4346575" cy="523220"/>
          </a:xfrm>
          <a:prstGeom prst="rect">
            <a:avLst/>
          </a:prstGeom>
          <a:noFill/>
        </p:spPr>
        <p:txBody>
          <a:bodyPr wrap="square" rtlCol="0">
            <a:spAutoFit/>
          </a:bodyPr>
          <a:lstStyle/>
          <a:p>
            <a:pPr>
              <a:spcAft>
                <a:spcPts val="0"/>
              </a:spcAft>
            </a:pPr>
            <a:r>
              <a:rPr lang="en-GB" sz="2800" b="1" kern="1200" dirty="0">
                <a:effectLst/>
                <a:latin typeface="Arial" panose="020B0604020202020204" pitchFamily="34" charset="0"/>
                <a:ea typeface="Calibri" panose="020F0502020204030204" pitchFamily="34" charset="0"/>
                <a:cs typeface="Arial" panose="020B0604020202020204" pitchFamily="34" charset="0"/>
              </a:rPr>
              <a:t>Yeast Races</a:t>
            </a:r>
            <a:endParaRPr lang="en-GB" sz="28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40" descr="Procedure&#10;Follow the instructions on the yeast races handout&#10;&#10;">
            <a:extLst>
              <a:ext uri="{FF2B5EF4-FFF2-40B4-BE49-F238E27FC236}">
                <a16:creationId xmlns:a16="http://schemas.microsoft.com/office/drawing/2014/main" id="{427F3252-884E-4198-9210-C84A662312E1}"/>
              </a:ext>
            </a:extLst>
          </p:cNvPr>
          <p:cNvSpPr txBox="1"/>
          <p:nvPr/>
        </p:nvSpPr>
        <p:spPr>
          <a:xfrm>
            <a:off x="3236911" y="1614953"/>
            <a:ext cx="4346575" cy="984885"/>
          </a:xfrm>
          <a:prstGeom prst="rect">
            <a:avLst/>
          </a:prstGeom>
          <a:noFill/>
        </p:spPr>
        <p:txBody>
          <a:bodyPr wrap="square" rtlCol="0">
            <a:spAutoFit/>
          </a:bodyPr>
          <a:lstStyle/>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Procedure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Follow the instructions on the yeast races handout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My Results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A0529C2E-E8FE-4823-92AB-21F2DEA79856}"/>
              </a:ext>
            </a:extLst>
          </p:cNvPr>
          <p:cNvSpPr txBox="1"/>
          <p:nvPr/>
        </p:nvSpPr>
        <p:spPr>
          <a:xfrm>
            <a:off x="3309326" y="2775654"/>
            <a:ext cx="2217452"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only (cup A)</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2F5FC37A-F4A5-4667-8B53-B2DCBA8128CD}"/>
              </a:ext>
            </a:extLst>
          </p:cNvPr>
          <p:cNvGraphicFramePr>
            <a:graphicFrameLocks noGrp="1"/>
          </p:cNvGraphicFramePr>
          <p:nvPr>
            <p:extLst>
              <p:ext uri="{D42A27DB-BD31-4B8C-83A1-F6EECF244321}">
                <p14:modId xmlns:p14="http://schemas.microsoft.com/office/powerpoint/2010/main" val="649413745"/>
              </p:ext>
            </p:extLst>
          </p:nvPr>
        </p:nvGraphicFramePr>
        <p:xfrm>
          <a:off x="3313904" y="3227240"/>
          <a:ext cx="2516190" cy="3110040"/>
        </p:xfrm>
        <a:graphic>
          <a:graphicData uri="http://schemas.openxmlformats.org/drawingml/2006/table">
            <a:tbl>
              <a:tblPr firstRow="1" bandRow="1"/>
              <a:tblGrid>
                <a:gridCol w="573992">
                  <a:extLst>
                    <a:ext uri="{9D8B030D-6E8A-4147-A177-3AD203B41FA5}">
                      <a16:colId xmlns:a16="http://schemas.microsoft.com/office/drawing/2014/main" val="3869797515"/>
                    </a:ext>
                  </a:extLst>
                </a:gridCol>
                <a:gridCol w="982335">
                  <a:extLst>
                    <a:ext uri="{9D8B030D-6E8A-4147-A177-3AD203B41FA5}">
                      <a16:colId xmlns:a16="http://schemas.microsoft.com/office/drawing/2014/main" val="1610319474"/>
                    </a:ext>
                  </a:extLst>
                </a:gridCol>
                <a:gridCol w="959863">
                  <a:extLst>
                    <a:ext uri="{9D8B030D-6E8A-4147-A177-3AD203B41FA5}">
                      <a16:colId xmlns:a16="http://schemas.microsoft.com/office/drawing/2014/main" val="85303530"/>
                    </a:ext>
                  </a:extLst>
                </a:gridCol>
              </a:tblGrid>
              <a:tr h="142875">
                <a:tc>
                  <a:txBody>
                    <a:bodyPr/>
                    <a:lstStyle/>
                    <a:p>
                      <a:pPr algn="l">
                        <a:lnSpc>
                          <a:spcPct val="107000"/>
                        </a:lnSpc>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Time</a:t>
                      </a: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Volume of dough (ml)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Change in 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54293034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4159383596"/>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072887964"/>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2982469210"/>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37748658"/>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115459371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24689369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856450624"/>
                  </a:ext>
                </a:extLst>
              </a:tr>
            </a:tbl>
          </a:graphicData>
        </a:graphic>
      </p:graphicFrame>
      <p:sp>
        <p:nvSpPr>
          <p:cNvPr id="14" name="TextBox 13">
            <a:extLst>
              <a:ext uri="{FF2B5EF4-FFF2-40B4-BE49-F238E27FC236}">
                <a16:creationId xmlns:a16="http://schemas.microsoft.com/office/drawing/2014/main" id="{8C992D4E-247E-4B1F-81F1-126306D562EC}"/>
              </a:ext>
            </a:extLst>
          </p:cNvPr>
          <p:cNvSpPr txBox="1"/>
          <p:nvPr/>
        </p:nvSpPr>
        <p:spPr>
          <a:xfrm>
            <a:off x="5863718" y="2789001"/>
            <a:ext cx="2414689"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and Sugar (cup </a:t>
            </a: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B</a:t>
            </a: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F05D1E62-F52C-4B59-9B2E-564725B04FFB}"/>
              </a:ext>
            </a:extLst>
          </p:cNvPr>
          <p:cNvGraphicFramePr>
            <a:graphicFrameLocks noGrp="1"/>
          </p:cNvGraphicFramePr>
          <p:nvPr>
            <p:extLst>
              <p:ext uri="{D42A27DB-BD31-4B8C-83A1-F6EECF244321}">
                <p14:modId xmlns:p14="http://schemas.microsoft.com/office/powerpoint/2010/main" val="2706125667"/>
              </p:ext>
            </p:extLst>
          </p:nvPr>
        </p:nvGraphicFramePr>
        <p:xfrm>
          <a:off x="5898620" y="3206563"/>
          <a:ext cx="2114694" cy="3132542"/>
        </p:xfrm>
        <a:graphic>
          <a:graphicData uri="http://schemas.openxmlformats.org/drawingml/2006/table">
            <a:tbl>
              <a:tblPr firstRow="1" bandRow="1"/>
              <a:tblGrid>
                <a:gridCol w="1069478">
                  <a:extLst>
                    <a:ext uri="{9D8B030D-6E8A-4147-A177-3AD203B41FA5}">
                      <a16:colId xmlns:a16="http://schemas.microsoft.com/office/drawing/2014/main" val="3469208371"/>
                    </a:ext>
                  </a:extLst>
                </a:gridCol>
                <a:gridCol w="1045216">
                  <a:extLst>
                    <a:ext uri="{9D8B030D-6E8A-4147-A177-3AD203B41FA5}">
                      <a16:colId xmlns:a16="http://schemas.microsoft.com/office/drawing/2014/main" val="3586233270"/>
                    </a:ext>
                  </a:extLst>
                </a:gridCol>
              </a:tblGrid>
              <a:tr h="955302">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Change in 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529578587"/>
                  </a:ext>
                </a:extLst>
              </a:tr>
              <a:tr h="321218">
                <a:tc>
                  <a:txBody>
                    <a:bodyPr/>
                    <a:lstStyle/>
                    <a:p>
                      <a:pPr>
                        <a:lnSpc>
                          <a:spcPct val="107000"/>
                        </a:lnSpc>
                        <a:spcAft>
                          <a:spcPts val="800"/>
                        </a:spcAft>
                      </a:pPr>
                      <a:r>
                        <a:rPr lang="en-GB" sz="14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30ml</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spcAft>
                          <a:spcPts val="800"/>
                        </a:spcAft>
                      </a:pPr>
                      <a:r>
                        <a:rPr lang="en-GB" sz="12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0</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93151155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92128042"/>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210157416"/>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30583831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939310"/>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120413333"/>
                  </a:ext>
                </a:extLst>
              </a:tr>
              <a:tr h="309337">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02592"/>
                  </a:ext>
                </a:extLst>
              </a:tr>
            </a:tbl>
          </a:graphicData>
        </a:graphic>
      </p:graphicFrame>
      <p:sp>
        <p:nvSpPr>
          <p:cNvPr id="10" name="Arrow: Right 9">
            <a:extLst>
              <a:ext uri="{FF2B5EF4-FFF2-40B4-BE49-F238E27FC236}">
                <a16:creationId xmlns:a16="http://schemas.microsoft.com/office/drawing/2014/main" id="{01784AE2-A1DB-4ADE-BF7B-3FEBC43553E7}"/>
              </a:ext>
            </a:extLst>
          </p:cNvPr>
          <p:cNvSpPr/>
          <p:nvPr/>
        </p:nvSpPr>
        <p:spPr>
          <a:xfrm>
            <a:off x="553652" y="3665856"/>
            <a:ext cx="2266950" cy="904875"/>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solidFill>
                  <a:schemeClr val="tx1"/>
                </a:solidFill>
              </a:rPr>
              <a:t>Your calculations</a:t>
            </a:r>
          </a:p>
        </p:txBody>
      </p:sp>
      <p:sp>
        <p:nvSpPr>
          <p:cNvPr id="3" name="Footer Placeholder 2">
            <a:extLst>
              <a:ext uri="{FF2B5EF4-FFF2-40B4-BE49-F238E27FC236}">
                <a16:creationId xmlns:a16="http://schemas.microsoft.com/office/drawing/2014/main" id="{D2CDA762-1AED-4A37-A5B7-F8C35D4E19D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8040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481740" y="131516"/>
            <a:ext cx="8180519" cy="1123950"/>
          </a:xfrm>
        </p:spPr>
        <p:txBody>
          <a:bodyPr>
            <a:normAutofit/>
          </a:bodyPr>
          <a:lstStyle/>
          <a:p>
            <a:pPr algn="ctr"/>
            <a:r>
              <a:rPr lang="en-GB" sz="3000" b="1" dirty="0"/>
              <a:t>Yeast Races Conclusions -  Answers</a:t>
            </a:r>
          </a:p>
        </p:txBody>
      </p:sp>
      <p:sp>
        <p:nvSpPr>
          <p:cNvPr id="9" name="Rectangle: Rounded Corners 8">
            <a:extLst>
              <a:ext uri="{FF2B5EF4-FFF2-40B4-BE49-F238E27FC236}">
                <a16:creationId xmlns:a16="http://schemas.microsoft.com/office/drawing/2014/main" id="{866613A7-1DC5-4B16-BC65-F08250E06066}"/>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0" name="Text Box 232">
            <a:extLst>
              <a:ext uri="{FF2B5EF4-FFF2-40B4-BE49-F238E27FC236}">
                <a16:creationId xmlns:a16="http://schemas.microsoft.com/office/drawing/2014/main" id="{2A9D9A7D-D2DB-4D3C-897F-1844100F6C1D}"/>
              </a:ext>
            </a:extLst>
          </p:cNvPr>
          <p:cNvSpPr txBox="1"/>
          <p:nvPr/>
        </p:nvSpPr>
        <p:spPr>
          <a:xfrm>
            <a:off x="2156142" y="1196482"/>
            <a:ext cx="4911408" cy="3733165"/>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9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My Conclusions</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caused the dough to rise up the container?</a:t>
            </a:r>
            <a:br>
              <a:rPr kumimoji="0" lang="en-GB"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is this process called?</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a:p>
            <a:pPr marL="457200" marR="0" lvl="0" indent="-228600" defTabSz="914400" eaLnBrk="1" fontAlgn="auto" latinLnBrk="0" hangingPunct="1">
              <a:lnSpc>
                <a:spcPct val="100000"/>
              </a:lnSpc>
              <a:spcBef>
                <a:spcPts val="0"/>
              </a:spcBef>
              <a:spcAft>
                <a:spcPts val="0"/>
              </a:spcAft>
              <a:buClrTx/>
              <a:buSzTx/>
              <a:buFontTx/>
              <a:buNone/>
              <a:tabLst>
                <a:tab pos="457200" algn="l"/>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startAt="3"/>
              <a:tabLst>
                <a:tab pos="457200" algn="l"/>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Why did the dough in container B move </a:t>
            </a:r>
            <a:b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faster than container A?</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1" name="Rectangle: Rounded Corners 10" descr="Did you know? The average adult carries approx. kg of good microbes in their guts – the same weight as 2 bags of sugar&#10;">
            <a:extLst>
              <a:ext uri="{FF2B5EF4-FFF2-40B4-BE49-F238E27FC236}">
                <a16:creationId xmlns:a16="http://schemas.microsoft.com/office/drawing/2014/main" id="{EE520AC7-9C08-4C9E-9075-5E1A5EDF88C1}"/>
              </a:ext>
            </a:extLst>
          </p:cNvPr>
          <p:cNvSpPr/>
          <p:nvPr/>
        </p:nvSpPr>
        <p:spPr>
          <a:xfrm>
            <a:off x="2108517" y="5451893"/>
            <a:ext cx="4911408" cy="1061064"/>
          </a:xfrm>
          <a:prstGeom prst="roundRect">
            <a:avLst>
              <a:gd name="adj" fmla="val 6687"/>
            </a:avLst>
          </a:prstGeom>
          <a:solidFill>
            <a:srgbClr val="99D5C7"/>
          </a:solidFill>
          <a:ln w="12700" cap="flat" cmpd="sng" algn="ctr">
            <a:solidFill>
              <a:srgbClr val="000000"/>
            </a:solidFill>
            <a:prstDash val="solid"/>
            <a:miter lim="800000"/>
          </a:ln>
          <a:effectLst/>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Did you know? </a:t>
            </a:r>
            <a:endParaRPr kumimoji="0" lang="en-GB" sz="14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sz="14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The average adult carries approx. 2kg of good microbes in their guts – the same weight as 2 bags of sugar.</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7B0D76A9-BCBA-466C-91AE-B611CD2DF868}"/>
              </a:ext>
            </a:extLst>
          </p:cNvPr>
          <p:cNvSpPr txBox="1"/>
          <p:nvPr/>
        </p:nvSpPr>
        <p:spPr>
          <a:xfrm>
            <a:off x="2102009" y="2364072"/>
            <a:ext cx="4991101" cy="954107"/>
          </a:xfrm>
          <a:prstGeom prst="rect">
            <a:avLst/>
          </a:prstGeom>
          <a:solidFill>
            <a:schemeClr val="bg1"/>
          </a:solidFill>
        </p:spPr>
        <p:txBody>
          <a:bodyPr wrap="square" rtlCol="0">
            <a:spAutoFit/>
          </a:bodyPr>
          <a:lstStyle/>
          <a:p>
            <a:pPr algn="just"/>
            <a:r>
              <a:rPr lang="en-GB" sz="1400" b="1" dirty="0">
                <a:latin typeface="Arial" panose="020B0604020202020204" pitchFamily="34" charset="0"/>
                <a:cs typeface="Arial" panose="020B0604020202020204" pitchFamily="34" charset="0"/>
              </a:rPr>
              <a:t>The yeast breaks down the complex sugars present in food (the flour) and produces gas and acids. These acids change the taste, smell, and form of the mixture, whereas the gas makes the dough rise. </a:t>
            </a:r>
          </a:p>
        </p:txBody>
      </p:sp>
      <p:sp>
        <p:nvSpPr>
          <p:cNvPr id="13" name="TextBox 12">
            <a:extLst>
              <a:ext uri="{FF2B5EF4-FFF2-40B4-BE49-F238E27FC236}">
                <a16:creationId xmlns:a16="http://schemas.microsoft.com/office/drawing/2014/main" id="{626E6AD4-655A-4257-A05D-EDD6E7FC5233}"/>
              </a:ext>
            </a:extLst>
          </p:cNvPr>
          <p:cNvSpPr txBox="1"/>
          <p:nvPr/>
        </p:nvSpPr>
        <p:spPr>
          <a:xfrm>
            <a:off x="2105022" y="3842111"/>
            <a:ext cx="4882836" cy="307777"/>
          </a:xfrm>
          <a:prstGeom prst="rect">
            <a:avLst/>
          </a:prstGeom>
          <a:solidFill>
            <a:schemeClr val="bg1"/>
          </a:solidFill>
        </p:spPr>
        <p:txBody>
          <a:bodyPr wrap="square" rtlCol="0">
            <a:spAutoFit/>
          </a:bodyPr>
          <a:lstStyle/>
          <a:p>
            <a:r>
              <a:rPr lang="en-GB" sz="1400" b="1" dirty="0">
                <a:latin typeface="Arial" panose="020B0604020202020204" pitchFamily="34" charset="0"/>
                <a:cs typeface="Arial" panose="020B0604020202020204" pitchFamily="34" charset="0"/>
              </a:rPr>
              <a:t>Fermentation</a:t>
            </a:r>
          </a:p>
        </p:txBody>
      </p:sp>
      <p:sp>
        <p:nvSpPr>
          <p:cNvPr id="14" name="TextBox 13">
            <a:extLst>
              <a:ext uri="{FF2B5EF4-FFF2-40B4-BE49-F238E27FC236}">
                <a16:creationId xmlns:a16="http://schemas.microsoft.com/office/drawing/2014/main" id="{BA455A53-2B88-4A6D-8D05-B36663A4A859}"/>
              </a:ext>
            </a:extLst>
          </p:cNvPr>
          <p:cNvSpPr txBox="1"/>
          <p:nvPr/>
        </p:nvSpPr>
        <p:spPr>
          <a:xfrm>
            <a:off x="2156141" y="4872960"/>
            <a:ext cx="4882836" cy="523220"/>
          </a:xfrm>
          <a:prstGeom prst="rect">
            <a:avLst/>
          </a:prstGeom>
          <a:solidFill>
            <a:schemeClr val="bg1"/>
          </a:solidFill>
        </p:spPr>
        <p:txBody>
          <a:bodyPr wrap="square" rtlCol="0">
            <a:spAutoFit/>
          </a:bodyPr>
          <a:lstStyle/>
          <a:p>
            <a:r>
              <a:rPr lang="en-GB" sz="1400" b="1" dirty="0">
                <a:latin typeface="Arial" panose="020B0604020202020204" pitchFamily="34" charset="0"/>
                <a:cs typeface="Arial" panose="020B0604020202020204" pitchFamily="34" charset="0"/>
              </a:rPr>
              <a:t>The addition of sugar provides a readily available food source for the yeast to catalyse the process. </a:t>
            </a:r>
          </a:p>
        </p:txBody>
      </p:sp>
      <p:sp>
        <p:nvSpPr>
          <p:cNvPr id="15" name="Oval 14">
            <a:extLst>
              <a:ext uri="{FF2B5EF4-FFF2-40B4-BE49-F238E27FC236}">
                <a16:creationId xmlns:a16="http://schemas.microsoft.com/office/drawing/2014/main" id="{6ADD20F9-07C4-4BFB-B158-D8E3B9B04833}"/>
              </a:ext>
              <a:ext uri="{C183D7F6-B498-43B3-948B-1728B52AA6E4}">
                <adec:decorative xmlns:adec="http://schemas.microsoft.com/office/drawing/2017/decorative" val="1"/>
              </a:ext>
            </a:extLst>
          </p:cNvPr>
          <p:cNvSpPr/>
          <p:nvPr/>
        </p:nvSpPr>
        <p:spPr>
          <a:xfrm>
            <a:off x="6836647" y="6212601"/>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6" name="Picture 15">
            <a:extLst>
              <a:ext uri="{FF2B5EF4-FFF2-40B4-BE49-F238E27FC236}">
                <a16:creationId xmlns:a16="http://schemas.microsoft.com/office/drawing/2014/main" id="{6FEA8BEF-B1D1-4D14-8609-3D5F4DB28ED1}"/>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878557" y="6229769"/>
            <a:ext cx="478790" cy="522605"/>
          </a:xfrm>
          <a:prstGeom prst="rect">
            <a:avLst/>
          </a:prstGeom>
        </p:spPr>
      </p:pic>
    </p:spTree>
    <p:extLst>
      <p:ext uri="{BB962C8B-B14F-4D97-AF65-F5344CB8AC3E}">
        <p14:creationId xmlns:p14="http://schemas.microsoft.com/office/powerpoint/2010/main" val="109513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146DC08-4F15-4548-92EF-EFFC7322C286}"/>
              </a:ext>
              <a:ext uri="{C183D7F6-B498-43B3-948B-1728B52AA6E4}">
                <adec:decorative xmlns:adec="http://schemas.microsoft.com/office/drawing/2017/decorative" val="1"/>
              </a:ext>
            </a:extLst>
          </p:cNvPr>
          <p:cNvSpPr/>
          <p:nvPr/>
        </p:nvSpPr>
        <p:spPr>
          <a:xfrm>
            <a:off x="3008630" y="478156"/>
            <a:ext cx="5621020" cy="602424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60CCA59-5857-4247-B95B-35BA880DCBD5}"/>
              </a:ext>
              <a:ext uri="{C183D7F6-B498-43B3-948B-1728B52AA6E4}">
                <adec:decorative xmlns:adec="http://schemas.microsoft.com/office/drawing/2017/decorative" val="1"/>
              </a:ext>
            </a:extLst>
          </p:cNvPr>
          <p:cNvSpPr/>
          <p:nvPr/>
        </p:nvSpPr>
        <p:spPr>
          <a:xfrm>
            <a:off x="8229349" y="327024"/>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8" name="Picture 7">
            <a:extLst>
              <a:ext uri="{FF2B5EF4-FFF2-40B4-BE49-F238E27FC236}">
                <a16:creationId xmlns:a16="http://schemas.microsoft.com/office/drawing/2014/main" id="{74F6AB94-8657-4A19-9285-B1692B5848E3}"/>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71259" y="346074"/>
            <a:ext cx="478790" cy="522605"/>
          </a:xfrm>
          <a:prstGeom prst="rect">
            <a:avLst/>
          </a:prstGeom>
        </p:spPr>
      </p:pic>
      <p:sp>
        <p:nvSpPr>
          <p:cNvPr id="139" name="Title 1">
            <a:extLst>
              <a:ext uri="{FF2B5EF4-FFF2-40B4-BE49-F238E27FC236}">
                <a16:creationId xmlns:a16="http://schemas.microsoft.com/office/drawing/2014/main" id="{9AD4F6FE-8174-4E40-8308-04CBCF0D54A2}"/>
              </a:ext>
            </a:extLst>
          </p:cNvPr>
          <p:cNvSpPr>
            <a:spLocks noGrp="1"/>
          </p:cNvSpPr>
          <p:nvPr>
            <p:ph type="title"/>
          </p:nvPr>
        </p:nvSpPr>
        <p:spPr>
          <a:xfrm>
            <a:off x="193436" y="327024"/>
            <a:ext cx="2597390" cy="1997076"/>
          </a:xfrm>
        </p:spPr>
        <p:txBody>
          <a:bodyPr>
            <a:normAutofit fontScale="90000"/>
          </a:bodyPr>
          <a:lstStyle/>
          <a:p>
            <a:pPr algn="ctr"/>
            <a:r>
              <a:rPr lang="en-GB" sz="3000" b="1" dirty="0"/>
              <a:t>Microbes and Food – Fill in the Blanks Worksheet</a:t>
            </a:r>
          </a:p>
        </p:txBody>
      </p:sp>
      <p:pic>
        <p:nvPicPr>
          <p:cNvPr id="16" name="Picture 15" descr="Cheese">
            <a:extLst>
              <a:ext uri="{FF2B5EF4-FFF2-40B4-BE49-F238E27FC236}">
                <a16:creationId xmlns:a16="http://schemas.microsoft.com/office/drawing/2014/main" id="{7D4A4985-38AF-427C-9421-D51EC82801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062" y="2272959"/>
            <a:ext cx="1846819" cy="1227830"/>
          </a:xfrm>
          <a:prstGeom prst="rect">
            <a:avLst/>
          </a:prstGeom>
        </p:spPr>
      </p:pic>
      <p:pic>
        <p:nvPicPr>
          <p:cNvPr id="18" name="Picture 17" descr="Dough">
            <a:extLst>
              <a:ext uri="{FF2B5EF4-FFF2-40B4-BE49-F238E27FC236}">
                <a16:creationId xmlns:a16="http://schemas.microsoft.com/office/drawing/2014/main" id="{A05E560D-1133-4289-90E7-191500B20D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350" y="3723582"/>
            <a:ext cx="1862040" cy="1227830"/>
          </a:xfrm>
          <a:prstGeom prst="rect">
            <a:avLst/>
          </a:prstGeom>
        </p:spPr>
      </p:pic>
      <p:sp>
        <p:nvSpPr>
          <p:cNvPr id="11" name="Rectangle: Rounded Corners 10" descr="Words to use: Lactobacillus bulgaricus, bread, air (CO2), fermentation, yeast, yoghurt, cheese&#10;">
            <a:extLst>
              <a:ext uri="{FF2B5EF4-FFF2-40B4-BE49-F238E27FC236}">
                <a16:creationId xmlns:a16="http://schemas.microsoft.com/office/drawing/2014/main" id="{FBA087C6-B6FF-4BD0-BF73-5B6F5821F23E}"/>
              </a:ext>
            </a:extLst>
          </p:cNvPr>
          <p:cNvSpPr/>
          <p:nvPr/>
        </p:nvSpPr>
        <p:spPr>
          <a:xfrm>
            <a:off x="79693" y="5124450"/>
            <a:ext cx="2808538" cy="1019175"/>
          </a:xfrm>
          <a:prstGeom prst="roundRect">
            <a:avLst>
              <a:gd name="adj" fmla="val 18261"/>
            </a:avLst>
          </a:prstGeom>
          <a:solidFill>
            <a:srgbClr val="99D5C7"/>
          </a:solidFill>
          <a:ln w="12700" cap="flat" cmpd="sng" algn="ctr">
            <a:solidFill>
              <a:srgbClr val="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Words to use:</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Lactobacillus bulgaricus</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bread, carbon dioxide, fermentation, yeast, yoghurt, cheese</a:t>
            </a:r>
            <a:endParaRPr kumimoji="0" lang="en-GB" sz="1200" b="0"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9" name="TextBox 40" descr="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10;">
            <a:extLst>
              <a:ext uri="{FF2B5EF4-FFF2-40B4-BE49-F238E27FC236}">
                <a16:creationId xmlns:a16="http://schemas.microsoft.com/office/drawing/2014/main" id="{3A519DFA-4DC1-4DE5-80E6-B0D675C02F82}"/>
              </a:ext>
            </a:extLst>
          </p:cNvPr>
          <p:cNvSpPr txBox="1"/>
          <p:nvPr/>
        </p:nvSpPr>
        <p:spPr>
          <a:xfrm>
            <a:off x="3090929" y="648176"/>
            <a:ext cx="5559676" cy="1892826"/>
          </a:xfrm>
          <a:prstGeom prst="rect">
            <a:avLst/>
          </a:prstGeom>
          <a:noFill/>
        </p:spPr>
        <p:txBody>
          <a:bodyPr wrap="square" rtlCol="0">
            <a:spAutoFit/>
          </a:bodyPr>
          <a:lstStyle/>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0" name="TextBox 2" descr="When the bacteria Streptococcus thermophilous or _ _ _ _ _ _ _ _ _ _ _ _ _  _ _ _ _ _ _ _ _ _ _ are added to milk they consume the sugars during growth, turning the milk into yoghurt. So much acid is produced in fermented milk products that few potentially harmful microbes can survive there. Lactobacillus is generally referred to as a good or ‘friendly’ bacterium. The friendly bacteria that help us digest food have been termed probiotic bacteria, literally meaning ‘for life’. It is these bacteria that we find in _ _ _ _ _ _ _ _ and probiotic drinks.&#10;Yeast, Saccharomyces cerevisiae, is used to make _ _ _ _ _ and _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10;">
            <a:extLst>
              <a:ext uri="{FF2B5EF4-FFF2-40B4-BE49-F238E27FC236}">
                <a16:creationId xmlns:a16="http://schemas.microsoft.com/office/drawing/2014/main" id="{FFD5B390-62D6-4AC5-AD5F-BD10FD99C395}"/>
              </a:ext>
            </a:extLst>
          </p:cNvPr>
          <p:cNvSpPr txBox="1"/>
          <p:nvPr/>
        </p:nvSpPr>
        <p:spPr>
          <a:xfrm>
            <a:off x="3070087" y="2802072"/>
            <a:ext cx="5546851" cy="3293209"/>
          </a:xfrm>
          <a:prstGeom prst="rect">
            <a:avLst/>
          </a:prstGeom>
          <a:noFill/>
        </p:spPr>
        <p:txBody>
          <a:bodyPr wrap="square" rtlCol="0">
            <a:spAutoFit/>
          </a:bodyPr>
          <a:lstStyle/>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When the bacteria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Streptococcus thermophilous </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or _ _ _ _ _ _ _ _ _ _ _ _ _  _ _ _ _ _ _ _ _ _ _ are added to milk they consume the sugars during growth, turning the milk into yoghurt. So much acid is produced in fermented milk products that few potentially harmful microbes can survive there.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Lactobacillus </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is generally referred to as a good or ‘friendly’ bacterium. The friendly bacteria that help us digest food have been termed probiotic bacteria, literally meaning ‘for life’. It is these bacteria that we find in _ _ _ _ _ _ _ _ and probiotic drinks.</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0"/>
              </a:spcAft>
            </a:pPr>
            <a:r>
              <a:rPr lang="en-GB" sz="1300" dirty="0">
                <a:solidFill>
                  <a:srgbClr val="000000"/>
                </a:solidFill>
                <a:latin typeface="Arial" panose="020B0604020202020204" pitchFamily="34" charset="0"/>
                <a:ea typeface="Calibri" panose="020F0502020204030204" pitchFamily="34" charset="0"/>
                <a:cs typeface="Arial" panose="020B0604020202020204" pitchFamily="34" charset="0"/>
              </a:rPr>
              <a:t>_ _ _ _ _,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Saccharomyces cerevisiae</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is used to make _ _ _ _ _ and </a:t>
            </a:r>
          </a:p>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_ _ _ _ _ products through fermentation. In order to multiply and grow, yeast needs the right environment, which includes moisture, food (in the form of sugar or starch) and a warm temperature (20° to 30°C is best). </a:t>
            </a:r>
            <a:r>
              <a:rPr lang="en-GB" sz="1300" kern="1200" dirty="0">
                <a:solidFill>
                  <a:srgbClr val="000000"/>
                </a:solidFill>
                <a:effectLst/>
                <a:latin typeface="Arial" panose="020B0604020202020204" pitchFamily="34" charset="0"/>
                <a:ea typeface="Calibri" panose="020F0502020204030204" pitchFamily="34" charset="0"/>
              </a:rPr>
              <a:t>When the yeast eats sugar, it changes the sugar into two things: ethanol (a type of alcohol) and _ _ _ _ _ _ _ _ (a gas that makes bubbles). This process, known as fermentation, typically occurs in the absence of the oxygen in the air. </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6EB5A76A-85D4-4497-95B2-CBAE60944C3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50966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AA05E5B6-A420-44F0-A5CD-9A401F878C1B}"/>
              </a:ext>
              <a:ext uri="{C183D7F6-B498-43B3-948B-1728B52AA6E4}">
                <adec:decorative xmlns:adec="http://schemas.microsoft.com/office/drawing/2017/decorative" val="1"/>
              </a:ext>
            </a:extLst>
          </p:cNvPr>
          <p:cNvSpPr/>
          <p:nvPr/>
        </p:nvSpPr>
        <p:spPr>
          <a:xfrm>
            <a:off x="3008630" y="478156"/>
            <a:ext cx="5621020" cy="602424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2CF7D567-D902-4CB3-B718-116024A529FC}"/>
              </a:ext>
              <a:ext uri="{C183D7F6-B498-43B3-948B-1728B52AA6E4}">
                <adec:decorative xmlns:adec="http://schemas.microsoft.com/office/drawing/2017/decorative" val="1"/>
              </a:ext>
            </a:extLst>
          </p:cNvPr>
          <p:cNvSpPr/>
          <p:nvPr/>
        </p:nvSpPr>
        <p:spPr>
          <a:xfrm>
            <a:off x="8348345" y="313428"/>
            <a:ext cx="562610" cy="562610"/>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pic>
        <p:nvPicPr>
          <p:cNvPr id="28" name="Picture 27">
            <a:extLst>
              <a:ext uri="{FF2B5EF4-FFF2-40B4-BE49-F238E27FC236}">
                <a16:creationId xmlns:a16="http://schemas.microsoft.com/office/drawing/2014/main" id="{2897BBCF-E74F-40DB-8FF8-CBDCF1ADDEF0}"/>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90255" y="330312"/>
            <a:ext cx="478790" cy="522605"/>
          </a:xfrm>
          <a:prstGeom prst="rect">
            <a:avLst/>
          </a:prstGeom>
        </p:spPr>
      </p:pic>
      <p:sp>
        <p:nvSpPr>
          <p:cNvPr id="2" name="Title 1">
            <a:extLst>
              <a:ext uri="{FF2B5EF4-FFF2-40B4-BE49-F238E27FC236}">
                <a16:creationId xmlns:a16="http://schemas.microsoft.com/office/drawing/2014/main" id="{26C6D199-B066-4751-96E8-6F284DD8F5F2}"/>
              </a:ext>
            </a:extLst>
          </p:cNvPr>
          <p:cNvSpPr>
            <a:spLocks noGrp="1"/>
          </p:cNvSpPr>
          <p:nvPr>
            <p:ph type="title"/>
          </p:nvPr>
        </p:nvSpPr>
        <p:spPr>
          <a:xfrm>
            <a:off x="126213" y="-35384"/>
            <a:ext cx="2867024" cy="2292349"/>
          </a:xfrm>
        </p:spPr>
        <p:txBody>
          <a:bodyPr>
            <a:normAutofit/>
          </a:bodyPr>
          <a:lstStyle/>
          <a:p>
            <a:r>
              <a:rPr lang="en-GB" sz="3000" b="1" dirty="0"/>
              <a:t>Microbes and Food - Answers</a:t>
            </a:r>
          </a:p>
        </p:txBody>
      </p:sp>
      <p:pic>
        <p:nvPicPr>
          <p:cNvPr id="14" name="Picture 13" descr="Cheese">
            <a:extLst>
              <a:ext uri="{FF2B5EF4-FFF2-40B4-BE49-F238E27FC236}">
                <a16:creationId xmlns:a16="http://schemas.microsoft.com/office/drawing/2014/main" id="{D69699BF-9D86-4A38-93C5-144BC7E3BD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552" y="2044699"/>
            <a:ext cx="1846819" cy="1227830"/>
          </a:xfrm>
          <a:prstGeom prst="rect">
            <a:avLst/>
          </a:prstGeom>
        </p:spPr>
      </p:pic>
      <p:pic>
        <p:nvPicPr>
          <p:cNvPr id="15" name="Picture 14" descr="Dough">
            <a:extLst>
              <a:ext uri="{FF2B5EF4-FFF2-40B4-BE49-F238E27FC236}">
                <a16:creationId xmlns:a16="http://schemas.microsoft.com/office/drawing/2014/main" id="{8929CB8C-AA38-4D89-8AE9-AD1F3203EC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450" y="3494982"/>
            <a:ext cx="1862040" cy="1227830"/>
          </a:xfrm>
          <a:prstGeom prst="rect">
            <a:avLst/>
          </a:prstGeom>
        </p:spPr>
      </p:pic>
      <p:sp>
        <p:nvSpPr>
          <p:cNvPr id="16" name="Rectangle: Rounded Corners 15" descr="Words to use: Lactobacillus bulgaricus, bread, air (CO2), fermentation, yeast, yoghurt, cheese&#10;">
            <a:extLst>
              <a:ext uri="{FF2B5EF4-FFF2-40B4-BE49-F238E27FC236}">
                <a16:creationId xmlns:a16="http://schemas.microsoft.com/office/drawing/2014/main" id="{85C08F6F-EFC4-486A-BFDC-ABC80DAFEB0E}"/>
              </a:ext>
            </a:extLst>
          </p:cNvPr>
          <p:cNvSpPr/>
          <p:nvPr/>
        </p:nvSpPr>
        <p:spPr>
          <a:xfrm>
            <a:off x="89218" y="4981575"/>
            <a:ext cx="2808538" cy="1019175"/>
          </a:xfrm>
          <a:prstGeom prst="roundRect">
            <a:avLst>
              <a:gd name="adj" fmla="val 18261"/>
            </a:avLst>
          </a:prstGeom>
          <a:solidFill>
            <a:srgbClr val="99D5C7"/>
          </a:solidFill>
          <a:ln w="12700" cap="flat" cmpd="sng" algn="ctr">
            <a:solidFill>
              <a:srgbClr val="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Words to use:</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Lactobacillus bulgaricus</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bread, air (CO2), fermentation, yeast, yoghurt, cheese</a:t>
            </a:r>
            <a:endParaRPr kumimoji="0" lang="en-GB" sz="1200" b="0"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29" name="TextBox 40" descr="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10;">
            <a:extLst>
              <a:ext uri="{FF2B5EF4-FFF2-40B4-BE49-F238E27FC236}">
                <a16:creationId xmlns:a16="http://schemas.microsoft.com/office/drawing/2014/main" id="{0F17C209-15E9-4822-BBED-A141CE808263}"/>
              </a:ext>
            </a:extLst>
          </p:cNvPr>
          <p:cNvSpPr txBox="1"/>
          <p:nvPr/>
        </p:nvSpPr>
        <p:spPr>
          <a:xfrm>
            <a:off x="3090929" y="648176"/>
            <a:ext cx="5559676" cy="1892826"/>
          </a:xfrm>
          <a:prstGeom prst="rect">
            <a:avLst/>
          </a:prstGeom>
          <a:noFill/>
        </p:spPr>
        <p:txBody>
          <a:bodyPr wrap="square" rtlCol="0">
            <a:spAutoFit/>
          </a:bodyPr>
          <a:lstStyle/>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a:t>
            </a:r>
            <a:endParaRPr lang="en-GB" sz="13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_ _ _ _ _ _ _ _ </a:t>
            </a:r>
            <a:r>
              <a:rPr lang="en-GB" sz="1300" dirty="0">
                <a:solidFill>
                  <a:srgbClr val="000000"/>
                </a:solidFill>
                <a:latin typeface="Arial" panose="020B0604020202020204" pitchFamily="34" charset="0"/>
                <a:ea typeface="Calibri" panose="020F0502020204030204" pitchFamily="34" charset="0"/>
                <a:cs typeface="Arial" panose="020B0604020202020204" pitchFamily="34" charset="0"/>
              </a:rPr>
              <a:t>_ _ _ _ </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 process by which the microbes break down the complex sugars into simple compounds like carbon dioxide and alcohol. Fermentation changes the product from one food to another.</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92985D4A-C515-4A5C-B821-FA1AF1DA26E3}"/>
              </a:ext>
            </a:extLst>
          </p:cNvPr>
          <p:cNvSpPr txBox="1"/>
          <p:nvPr/>
        </p:nvSpPr>
        <p:spPr>
          <a:xfrm>
            <a:off x="3376579" y="1771539"/>
            <a:ext cx="1548930" cy="369332"/>
          </a:xfrm>
          <a:prstGeom prst="rect">
            <a:avLst/>
          </a:prstGeom>
          <a:noFill/>
        </p:spPr>
        <p:txBody>
          <a:bodyPr wrap="square" rtlCol="0">
            <a:spAutoFit/>
          </a:bodyPr>
          <a:lstStyle/>
          <a:p>
            <a:r>
              <a:rPr lang="en-GB" b="1" dirty="0"/>
              <a:t>Fermentation</a:t>
            </a:r>
          </a:p>
        </p:txBody>
      </p:sp>
      <p:sp>
        <p:nvSpPr>
          <p:cNvPr id="30" name="TextBox 2" descr="When the bacteria Streptococcus thermophilous or _ _ _ _ _ _ _ _ _ _ _ _ _  _ _ _ _ _ _ _ _ _ _ are added to milk they consume the sugars during growth, turning the milk into yoghurt. So much acid is produced in fermented milk products that few potentially harmful microbes can survive there. Lactobacillus is generally referred to as a good or ‘friendly’ bacterium. The friendly bacteria that help us digest food have been termed probiotic bacteria, literally meaning ‘for life’. It is these bacteria that we find in _ _ _ _ _ _ _ _ and probiotic drinks.&#10;Yeast, Saccharomyces cerevisiae, is used to make _ _ _ _ _ and _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10;">
            <a:extLst>
              <a:ext uri="{FF2B5EF4-FFF2-40B4-BE49-F238E27FC236}">
                <a16:creationId xmlns:a16="http://schemas.microsoft.com/office/drawing/2014/main" id="{CB5D050C-63BC-457C-9F78-DBB2361FDE90}"/>
              </a:ext>
            </a:extLst>
          </p:cNvPr>
          <p:cNvSpPr txBox="1"/>
          <p:nvPr/>
        </p:nvSpPr>
        <p:spPr>
          <a:xfrm>
            <a:off x="3082799" y="2853482"/>
            <a:ext cx="5546851" cy="3293209"/>
          </a:xfrm>
          <a:prstGeom prst="rect">
            <a:avLst/>
          </a:prstGeom>
          <a:noFill/>
        </p:spPr>
        <p:txBody>
          <a:bodyPr wrap="square" rtlCol="0">
            <a:spAutoFit/>
          </a:bodyPr>
          <a:lstStyle/>
          <a:p>
            <a:pPr>
              <a:spcAft>
                <a:spcPts val="0"/>
              </a:spcAft>
            </a:pP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When the bacteria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Streptococcus thermophilous </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or _ _ _ _ _ _ _ _ _ _ _ _ _  _ _ _ _ _ _ _ _ _ _ are added to milk they consume the sugars during growth, turning the milk into yoghurt. So much acid is produced in fermented milk products that few potentially harmful microbes can survive there.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Lactobacillus </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is generally referred to as a good or ‘friendly’ bacterium. The friendly bacteria that help us digest food have been termed probiotic bacteria, literally meaning ‘for life’. It is these bacteria that we find in _ _ _ _ _ _ _ _ and probiotic drinks.</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0"/>
              </a:spcAft>
            </a:pPr>
            <a:r>
              <a:rPr lang="en-GB" sz="1300" dirty="0">
                <a:solidFill>
                  <a:srgbClr val="000000"/>
                </a:solidFill>
                <a:latin typeface="Arial" panose="020B0604020202020204" pitchFamily="34" charset="0"/>
                <a:ea typeface="Calibri" panose="020F0502020204030204" pitchFamily="34" charset="0"/>
                <a:cs typeface="Arial" panose="020B0604020202020204" pitchFamily="34" charset="0"/>
              </a:rPr>
              <a:t>_ _ _ _ _, </a:t>
            </a:r>
            <a:r>
              <a:rPr lang="en-GB" sz="130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Saccharomyces cerevisiae</a:t>
            </a:r>
            <a:r>
              <a:rPr lang="en-GB" sz="13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is used to make _ _ _ _ _ and  _ _ _ _ _ products through fermentation. In order to multiply and grow, yeast needs the right environment, which includes moisture, food (in the form of sugar or starch) and a warm temperature (20° to 30°C is best). </a:t>
            </a:r>
            <a:r>
              <a:rPr lang="en-GB" sz="1300" kern="1200" dirty="0">
                <a:solidFill>
                  <a:srgbClr val="000000"/>
                </a:solidFill>
                <a:effectLst/>
                <a:latin typeface="Arial" panose="020B0604020202020204" pitchFamily="34" charset="0"/>
                <a:ea typeface="Calibri" panose="020F0502020204030204" pitchFamily="34" charset="0"/>
              </a:rPr>
              <a:t>When the yeast eats sugar, it changes the sugar into two things: ethanol (a type of alcohol) and _ _ _ _ _ _ _ _ (a gas that makes bubbles). This process, known as fermentation, typically occurs in the absence of the oxygen in the air. </a:t>
            </a:r>
            <a:endParaRPr lang="en-GB"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3" name="TextBox 32">
            <a:extLst>
              <a:ext uri="{FF2B5EF4-FFF2-40B4-BE49-F238E27FC236}">
                <a16:creationId xmlns:a16="http://schemas.microsoft.com/office/drawing/2014/main" id="{922B2086-39FB-4868-8AFB-76FAE3668766}"/>
              </a:ext>
            </a:extLst>
          </p:cNvPr>
          <p:cNvSpPr txBox="1"/>
          <p:nvPr/>
        </p:nvSpPr>
        <p:spPr>
          <a:xfrm>
            <a:off x="7229475" y="2815382"/>
            <a:ext cx="1468273" cy="369332"/>
          </a:xfrm>
          <a:prstGeom prst="rect">
            <a:avLst/>
          </a:prstGeom>
          <a:noFill/>
        </p:spPr>
        <p:txBody>
          <a:bodyPr wrap="square" rtlCol="0">
            <a:spAutoFit/>
          </a:bodyPr>
          <a:lstStyle/>
          <a:p>
            <a:r>
              <a:rPr lang="en-GB" b="1" i="1" dirty="0"/>
              <a:t>Lactobacillus</a:t>
            </a:r>
          </a:p>
        </p:txBody>
      </p:sp>
      <p:sp>
        <p:nvSpPr>
          <p:cNvPr id="34" name="TextBox 33">
            <a:extLst>
              <a:ext uri="{FF2B5EF4-FFF2-40B4-BE49-F238E27FC236}">
                <a16:creationId xmlns:a16="http://schemas.microsoft.com/office/drawing/2014/main" id="{67835737-CC27-4876-B805-7B79C9ADA966}"/>
              </a:ext>
            </a:extLst>
          </p:cNvPr>
          <p:cNvSpPr txBox="1"/>
          <p:nvPr/>
        </p:nvSpPr>
        <p:spPr>
          <a:xfrm>
            <a:off x="3610764" y="3009902"/>
            <a:ext cx="1285875" cy="369332"/>
          </a:xfrm>
          <a:prstGeom prst="rect">
            <a:avLst/>
          </a:prstGeom>
          <a:noFill/>
        </p:spPr>
        <p:txBody>
          <a:bodyPr wrap="square" rtlCol="0">
            <a:spAutoFit/>
          </a:bodyPr>
          <a:lstStyle/>
          <a:p>
            <a:r>
              <a:rPr lang="en-GB" b="1" i="1" dirty="0"/>
              <a:t>bulgaricus</a:t>
            </a:r>
          </a:p>
        </p:txBody>
      </p:sp>
      <p:sp>
        <p:nvSpPr>
          <p:cNvPr id="38" name="TextBox 37">
            <a:extLst>
              <a:ext uri="{FF2B5EF4-FFF2-40B4-BE49-F238E27FC236}">
                <a16:creationId xmlns:a16="http://schemas.microsoft.com/office/drawing/2014/main" id="{11EC2C1C-1A92-4D5A-826B-CCA37B2219ED}"/>
              </a:ext>
            </a:extLst>
          </p:cNvPr>
          <p:cNvSpPr txBox="1"/>
          <p:nvPr/>
        </p:nvSpPr>
        <p:spPr>
          <a:xfrm>
            <a:off x="4253701" y="4163177"/>
            <a:ext cx="1285875" cy="338554"/>
          </a:xfrm>
          <a:prstGeom prst="rect">
            <a:avLst/>
          </a:prstGeom>
          <a:noFill/>
        </p:spPr>
        <p:txBody>
          <a:bodyPr wrap="square" rtlCol="0">
            <a:spAutoFit/>
          </a:bodyPr>
          <a:lstStyle/>
          <a:p>
            <a:r>
              <a:rPr lang="en-GB" sz="1600" b="1" dirty="0"/>
              <a:t>yoghurt</a:t>
            </a:r>
          </a:p>
        </p:txBody>
      </p:sp>
      <p:sp>
        <p:nvSpPr>
          <p:cNvPr id="35" name="TextBox 34">
            <a:extLst>
              <a:ext uri="{FF2B5EF4-FFF2-40B4-BE49-F238E27FC236}">
                <a16:creationId xmlns:a16="http://schemas.microsoft.com/office/drawing/2014/main" id="{90952155-5253-49B5-8701-96B6EED306C2}"/>
              </a:ext>
            </a:extLst>
          </p:cNvPr>
          <p:cNvSpPr txBox="1"/>
          <p:nvPr/>
        </p:nvSpPr>
        <p:spPr>
          <a:xfrm>
            <a:off x="7104379" y="4366783"/>
            <a:ext cx="1285875" cy="338554"/>
          </a:xfrm>
          <a:prstGeom prst="rect">
            <a:avLst/>
          </a:prstGeom>
          <a:noFill/>
        </p:spPr>
        <p:txBody>
          <a:bodyPr wrap="square" rtlCol="0">
            <a:spAutoFit/>
          </a:bodyPr>
          <a:lstStyle/>
          <a:p>
            <a:r>
              <a:rPr lang="en-GB" sz="1600" b="1" dirty="0"/>
              <a:t>Yeast</a:t>
            </a:r>
          </a:p>
        </p:txBody>
      </p:sp>
      <p:sp>
        <p:nvSpPr>
          <p:cNvPr id="36" name="TextBox 35">
            <a:extLst>
              <a:ext uri="{FF2B5EF4-FFF2-40B4-BE49-F238E27FC236}">
                <a16:creationId xmlns:a16="http://schemas.microsoft.com/office/drawing/2014/main" id="{C5C65840-93FD-44C9-A489-CD021FE69A42}"/>
              </a:ext>
            </a:extLst>
          </p:cNvPr>
          <p:cNvSpPr txBox="1"/>
          <p:nvPr/>
        </p:nvSpPr>
        <p:spPr>
          <a:xfrm>
            <a:off x="3090929" y="4361142"/>
            <a:ext cx="1285875" cy="338554"/>
          </a:xfrm>
          <a:prstGeom prst="rect">
            <a:avLst/>
          </a:prstGeom>
          <a:noFill/>
        </p:spPr>
        <p:txBody>
          <a:bodyPr wrap="square" rtlCol="0">
            <a:spAutoFit/>
          </a:bodyPr>
          <a:lstStyle/>
          <a:p>
            <a:r>
              <a:rPr lang="en-GB" sz="1600" b="1" dirty="0"/>
              <a:t>bread</a:t>
            </a:r>
          </a:p>
        </p:txBody>
      </p:sp>
      <p:sp>
        <p:nvSpPr>
          <p:cNvPr id="37" name="TextBox 36">
            <a:extLst>
              <a:ext uri="{FF2B5EF4-FFF2-40B4-BE49-F238E27FC236}">
                <a16:creationId xmlns:a16="http://schemas.microsoft.com/office/drawing/2014/main" id="{5422ADD0-F4DD-444F-89B8-976B5CB7F986}"/>
              </a:ext>
            </a:extLst>
          </p:cNvPr>
          <p:cNvSpPr txBox="1"/>
          <p:nvPr/>
        </p:nvSpPr>
        <p:spPr>
          <a:xfrm>
            <a:off x="2967826" y="4600551"/>
            <a:ext cx="1285875" cy="307777"/>
          </a:xfrm>
          <a:prstGeom prst="rect">
            <a:avLst/>
          </a:prstGeom>
          <a:noFill/>
        </p:spPr>
        <p:txBody>
          <a:bodyPr wrap="square" rtlCol="0">
            <a:spAutoFit/>
          </a:bodyPr>
          <a:lstStyle/>
          <a:p>
            <a:r>
              <a:rPr lang="en-GB" sz="1400" b="1" dirty="0"/>
              <a:t>cheese</a:t>
            </a:r>
          </a:p>
        </p:txBody>
      </p:sp>
      <p:sp>
        <p:nvSpPr>
          <p:cNvPr id="39" name="TextBox 38">
            <a:extLst>
              <a:ext uri="{FF2B5EF4-FFF2-40B4-BE49-F238E27FC236}">
                <a16:creationId xmlns:a16="http://schemas.microsoft.com/office/drawing/2014/main" id="{710F1909-DC73-4313-A16D-B7C2136D0D42}"/>
              </a:ext>
            </a:extLst>
          </p:cNvPr>
          <p:cNvSpPr txBox="1"/>
          <p:nvPr/>
        </p:nvSpPr>
        <p:spPr>
          <a:xfrm>
            <a:off x="4253701" y="5404605"/>
            <a:ext cx="1741150" cy="307777"/>
          </a:xfrm>
          <a:prstGeom prst="rect">
            <a:avLst/>
          </a:prstGeom>
          <a:noFill/>
        </p:spPr>
        <p:txBody>
          <a:bodyPr wrap="square" rtlCol="0">
            <a:spAutoFit/>
          </a:bodyPr>
          <a:lstStyle/>
          <a:p>
            <a:r>
              <a:rPr lang="en-GB" sz="1400" b="1" dirty="0"/>
              <a:t>Carbon dioxide</a:t>
            </a:r>
          </a:p>
        </p:txBody>
      </p:sp>
      <p:sp>
        <p:nvSpPr>
          <p:cNvPr id="3" name="Footer Placeholder 2">
            <a:extLst>
              <a:ext uri="{FF2B5EF4-FFF2-40B4-BE49-F238E27FC236}">
                <a16:creationId xmlns:a16="http://schemas.microsoft.com/office/drawing/2014/main" id="{C9800627-8A99-4BEC-96C0-C9D5BBF14E7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8789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p:bldP spid="38" grpId="0"/>
      <p:bldP spid="35" grpId="0"/>
      <p:bldP spid="36" grpId="0"/>
      <p:bldP spid="37" grpId="0"/>
      <p:bldP spid="3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C83266-8CA9-4B71-BA51-A2F164430BF5}"/>
              </a:ext>
            </a:extLst>
          </p:cNvPr>
          <p:cNvSpPr>
            <a:spLocks noGrp="1"/>
          </p:cNvSpPr>
          <p:nvPr>
            <p:ph type="title"/>
          </p:nvPr>
        </p:nvSpPr>
        <p:spPr>
          <a:xfrm>
            <a:off x="202406" y="17859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275535E6-3406-4508-A62B-DA18C28EB3B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15432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9720-4C81-4053-878C-3631F2991114}"/>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1</a:t>
            </a:r>
          </a:p>
        </p:txBody>
      </p:sp>
      <p:sp>
        <p:nvSpPr>
          <p:cNvPr id="4" name="TextBox 3">
            <a:extLst>
              <a:ext uri="{FF2B5EF4-FFF2-40B4-BE49-F238E27FC236}">
                <a16:creationId xmlns:a16="http://schemas.microsoft.com/office/drawing/2014/main" id="{3C3128E7-157A-47AD-8D05-8359D48E99D4}"/>
              </a:ext>
            </a:extLst>
          </p:cNvPr>
          <p:cNvSpPr txBox="1"/>
          <p:nvPr/>
        </p:nvSpPr>
        <p:spPr>
          <a:xfrm>
            <a:off x="323057" y="619870"/>
            <a:ext cx="8497885" cy="1323439"/>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Do microbes have both useful and harmful effects on our health? </a:t>
            </a:r>
          </a:p>
        </p:txBody>
      </p:sp>
      <p:sp>
        <p:nvSpPr>
          <p:cNvPr id="18" name="Rectangle: Rounded Corners 17" descr="True">
            <a:extLst>
              <a:ext uri="{FF2B5EF4-FFF2-40B4-BE49-F238E27FC236}">
                <a16:creationId xmlns:a16="http://schemas.microsoft.com/office/drawing/2014/main" id="{A53B3D1E-D9E1-49C9-A218-C3E4BED82C80}"/>
              </a:ext>
            </a:extLst>
          </p:cNvPr>
          <p:cNvSpPr/>
          <p:nvPr/>
        </p:nvSpPr>
        <p:spPr>
          <a:xfrm>
            <a:off x="3123284" y="2781300"/>
            <a:ext cx="2897430" cy="1885950"/>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6000" b="1" kern="0" noProof="0" dirty="0">
                <a:latin typeface="Arial" panose="020B0604020202020204" pitchFamily="34" charset="0"/>
                <a:ea typeface="Calibri" panose="020F0502020204030204" pitchFamily="34" charset="0"/>
                <a:cs typeface="Arial" panose="020B0604020202020204" pitchFamily="34" charset="0"/>
              </a:rPr>
              <a:t>Both</a:t>
            </a:r>
            <a:endParaRPr kumimoji="0" lang="en-GB" sz="6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F072B-50F7-4B43-98E2-D2060A2A9467}"/>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2</a:t>
            </a:r>
          </a:p>
        </p:txBody>
      </p:sp>
      <p:sp>
        <p:nvSpPr>
          <p:cNvPr id="5" name="TextBox 4">
            <a:extLst>
              <a:ext uri="{FF2B5EF4-FFF2-40B4-BE49-F238E27FC236}">
                <a16:creationId xmlns:a16="http://schemas.microsoft.com/office/drawing/2014/main" id="{33BB40C8-A5A0-4085-A7AE-49F7C1DC46B2}"/>
              </a:ext>
            </a:extLst>
          </p:cNvPr>
          <p:cNvSpPr txBox="1"/>
          <p:nvPr/>
        </p:nvSpPr>
        <p:spPr>
          <a:xfrm>
            <a:off x="323057" y="573275"/>
            <a:ext cx="8497885" cy="2092881"/>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Some microbes can help keep us healthy.</a:t>
            </a:r>
          </a:p>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 True/False? </a:t>
            </a:r>
          </a:p>
        </p:txBody>
      </p:sp>
      <p:sp>
        <p:nvSpPr>
          <p:cNvPr id="7" name="Rectangle: Rounded Corners 6" descr="True">
            <a:extLst>
              <a:ext uri="{FF2B5EF4-FFF2-40B4-BE49-F238E27FC236}">
                <a16:creationId xmlns:a16="http://schemas.microsoft.com/office/drawing/2014/main" id="{4FA6F1A5-3E8E-43B6-B9B3-A2A1BC1E7A0F}"/>
              </a:ext>
            </a:extLst>
          </p:cNvPr>
          <p:cNvSpPr/>
          <p:nvPr/>
        </p:nvSpPr>
        <p:spPr>
          <a:xfrm>
            <a:off x="3123284" y="3429000"/>
            <a:ext cx="2897430" cy="1885950"/>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6000" b="1" kern="0" noProof="0" dirty="0">
                <a:latin typeface="Arial" panose="020B0604020202020204" pitchFamily="34" charset="0"/>
                <a:ea typeface="Calibri" panose="020F0502020204030204" pitchFamily="34" charset="0"/>
                <a:cs typeface="Arial" panose="020B0604020202020204" pitchFamily="34" charset="0"/>
              </a:rPr>
              <a:t>True</a:t>
            </a:r>
            <a:endParaRPr kumimoji="0" lang="en-GB" sz="6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326005" y="1544637"/>
            <a:ext cx="8637019" cy="4899026"/>
          </a:xfrm>
        </p:spPr>
        <p:txBody>
          <a:bodyPr>
            <a:normAutofit/>
          </a:bodyPr>
          <a:lstStyle/>
          <a:p>
            <a:pPr marL="0" indent="0" algn="just">
              <a:buNone/>
            </a:pPr>
            <a:r>
              <a:rPr lang="en-GB" sz="3500" dirty="0"/>
              <a:t>• </a:t>
            </a:r>
            <a:r>
              <a:rPr lang="en-GB" sz="3500" dirty="0">
                <a:effectLst/>
                <a:latin typeface="Arial" panose="020B0604020202020204" pitchFamily="34" charset="0"/>
                <a:ea typeface="Calibri" panose="020F0502020204030204" pitchFamily="34" charset="0"/>
                <a:cs typeface="Times New Roman" panose="02020603050405020304" pitchFamily="18" charset="0"/>
              </a:rPr>
              <a:t>Investigate how microbes interact with their environment, exploring how some support health and are used in beneficial ways, and understanding the factors that influence growth. </a:t>
            </a:r>
            <a:endParaRPr lang="en-US" sz="35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buNone/>
            </a:pP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49E13-A0EC-4AB2-8BA8-15722FD54283}"/>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3</a:t>
            </a:r>
          </a:p>
        </p:txBody>
      </p:sp>
      <p:sp>
        <p:nvSpPr>
          <p:cNvPr id="5" name="TextBox 4">
            <a:extLst>
              <a:ext uri="{FF2B5EF4-FFF2-40B4-BE49-F238E27FC236}">
                <a16:creationId xmlns:a16="http://schemas.microsoft.com/office/drawing/2014/main" id="{69F497A1-175C-4558-8B32-03322E9AB136}"/>
              </a:ext>
            </a:extLst>
          </p:cNvPr>
          <p:cNvSpPr txBox="1"/>
          <p:nvPr/>
        </p:nvSpPr>
        <p:spPr>
          <a:xfrm>
            <a:off x="323052" y="383657"/>
            <a:ext cx="8497885" cy="1938992"/>
          </a:xfrm>
          <a:prstGeom prst="rect">
            <a:avLst/>
          </a:prstGeom>
          <a:noFill/>
          <a:ln w="57150">
            <a:solidFill>
              <a:srgbClr val="117E62"/>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Some microbes can be put to good use in the food industry. List five food or drink items.</a:t>
            </a:r>
          </a:p>
        </p:txBody>
      </p:sp>
      <p:sp>
        <p:nvSpPr>
          <p:cNvPr id="6" name="Rectangle: Rounded Corners 5" descr="True">
            <a:extLst>
              <a:ext uri="{FF2B5EF4-FFF2-40B4-BE49-F238E27FC236}">
                <a16:creationId xmlns:a16="http://schemas.microsoft.com/office/drawing/2014/main" id="{B357BDFE-AE8E-411F-9007-D4252DF0E8E0}"/>
              </a:ext>
            </a:extLst>
          </p:cNvPr>
          <p:cNvSpPr/>
          <p:nvPr/>
        </p:nvSpPr>
        <p:spPr>
          <a:xfrm>
            <a:off x="764491" y="3004481"/>
            <a:ext cx="2353471" cy="1109661"/>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Bread</a:t>
            </a:r>
          </a:p>
        </p:txBody>
      </p:sp>
      <p:sp>
        <p:nvSpPr>
          <p:cNvPr id="10" name="Rectangle: Rounded Corners 9" descr="True">
            <a:extLst>
              <a:ext uri="{FF2B5EF4-FFF2-40B4-BE49-F238E27FC236}">
                <a16:creationId xmlns:a16="http://schemas.microsoft.com/office/drawing/2014/main" id="{8F55B263-C59C-4679-83B9-225637BC4B49}"/>
              </a:ext>
            </a:extLst>
          </p:cNvPr>
          <p:cNvSpPr/>
          <p:nvPr/>
        </p:nvSpPr>
        <p:spPr>
          <a:xfrm>
            <a:off x="3335906" y="3004481"/>
            <a:ext cx="2353472" cy="1161118"/>
          </a:xfrm>
          <a:prstGeom prst="roundRect">
            <a:avLst>
              <a:gd name="adj" fmla="val 6655"/>
            </a:avLst>
          </a:prstGeom>
          <a:solidFill>
            <a:srgbClr val="117E62"/>
          </a:solidFill>
          <a:ln w="57150" cap="flat" cmpd="sng" algn="ctr">
            <a:solidFill>
              <a:srgbClr val="117E62"/>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Cheese</a:t>
            </a:r>
            <a:endParaRPr kumimoji="0" lang="en-GB" sz="4000" b="1" i="0" u="none" strike="noStrike" kern="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9" name="Rectangle: Rounded Corners 8" descr="True">
            <a:extLst>
              <a:ext uri="{FF2B5EF4-FFF2-40B4-BE49-F238E27FC236}">
                <a16:creationId xmlns:a16="http://schemas.microsoft.com/office/drawing/2014/main" id="{341F683F-1BAE-443B-BCD8-DF64AE96616D}"/>
              </a:ext>
            </a:extLst>
          </p:cNvPr>
          <p:cNvSpPr/>
          <p:nvPr/>
        </p:nvSpPr>
        <p:spPr>
          <a:xfrm>
            <a:off x="5906877" y="3004480"/>
            <a:ext cx="2464377" cy="1161119"/>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4000" b="1" kern="0" dirty="0">
                <a:latin typeface="Arial" panose="020B0604020202020204" pitchFamily="34" charset="0"/>
                <a:ea typeface="Calibri" panose="020F0502020204030204" pitchFamily="34" charset="0"/>
                <a:cs typeface="Times New Roman" panose="02020603050405020304" pitchFamily="18" charset="0"/>
              </a:rPr>
              <a:t>Yogurt</a:t>
            </a:r>
            <a:endPar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8" name="Rectangle: Rounded Corners 7" descr="True">
            <a:extLst>
              <a:ext uri="{FF2B5EF4-FFF2-40B4-BE49-F238E27FC236}">
                <a16:creationId xmlns:a16="http://schemas.microsoft.com/office/drawing/2014/main" id="{4077ADD5-2089-45C3-9D6E-C9EEE9D23F0F}"/>
              </a:ext>
            </a:extLst>
          </p:cNvPr>
          <p:cNvSpPr/>
          <p:nvPr/>
        </p:nvSpPr>
        <p:spPr>
          <a:xfrm>
            <a:off x="1301967" y="4380572"/>
            <a:ext cx="2996400" cy="1109661"/>
          </a:xfrm>
          <a:prstGeom prst="roundRect">
            <a:avLst>
              <a:gd name="adj" fmla="val 6655"/>
            </a:avLst>
          </a:prstGeom>
          <a:solidFill>
            <a:srgbClr val="117E62"/>
          </a:solidFill>
          <a:ln w="57150" cap="flat" cmpd="sng" algn="ctr">
            <a:solidFill>
              <a:srgbClr val="117E62"/>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4000" b="1" kern="0" noProof="0" dirty="0">
                <a:solidFill>
                  <a:schemeClr val="bg1"/>
                </a:solidFill>
                <a:latin typeface="Arial" panose="020B0604020202020204" pitchFamily="34" charset="0"/>
                <a:ea typeface="Calibri" panose="020F0502020204030204" pitchFamily="34" charset="0"/>
                <a:cs typeface="Arial" panose="020B0604020202020204" pitchFamily="34" charset="0"/>
              </a:rPr>
              <a:t>Kombucha</a:t>
            </a:r>
            <a:endParaRPr kumimoji="0" lang="en-GB" sz="4000" b="1" i="0" u="none" strike="noStrike" kern="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1" name="Rectangle: Rounded Corners 10" descr="True">
            <a:extLst>
              <a:ext uri="{FF2B5EF4-FFF2-40B4-BE49-F238E27FC236}">
                <a16:creationId xmlns:a16="http://schemas.microsoft.com/office/drawing/2014/main" id="{C354A675-11B1-43CB-8B93-C93C9EAD8DE5}"/>
              </a:ext>
            </a:extLst>
          </p:cNvPr>
          <p:cNvSpPr/>
          <p:nvPr/>
        </p:nvSpPr>
        <p:spPr>
          <a:xfrm>
            <a:off x="4718850" y="4380572"/>
            <a:ext cx="2996400" cy="1161119"/>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Sauerkraut</a:t>
            </a:r>
          </a:p>
        </p:txBody>
      </p:sp>
      <p:sp>
        <p:nvSpPr>
          <p:cNvPr id="4" name="Footer Placeholder 3">
            <a:extLst>
              <a:ext uri="{FF2B5EF4-FFF2-40B4-BE49-F238E27FC236}">
                <a16:creationId xmlns:a16="http://schemas.microsoft.com/office/drawing/2014/main" id="{7323857B-2F7D-406C-9666-F32315CEA82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9051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9" grpId="0" animBg="1"/>
      <p:bldP spid="8"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1325563"/>
          </a:xfrm>
        </p:spPr>
        <p:txBody>
          <a:bodyPr/>
          <a:lstStyle/>
          <a:p>
            <a:pPr algn="ctr"/>
            <a:r>
              <a:rPr lang="en-GB" b="1" dirty="0"/>
              <a:t>Northern Ireland 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733550"/>
            <a:ext cx="7886700" cy="4351338"/>
          </a:xfrm>
        </p:spPr>
        <p:txBody>
          <a:bodyPr>
            <a:noAutofit/>
          </a:bodyPr>
          <a:lstStyle/>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Key Elements</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Skills</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 Using Mathematics</a:t>
            </a:r>
            <a:r>
              <a:rPr lang="en-US" sz="2400" dirty="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 Problem Solving and Decision Making, Being Creative, 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Areas of Learning</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Development and Mutual Understanding (PDMU)</a:t>
            </a:r>
            <a:r>
              <a:rPr lang="en-US" sz="2400" dirty="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The World Around Us (TWAU)</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26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23254"/>
            <a:ext cx="7886700" cy="1325563"/>
          </a:xfrm>
        </p:spPr>
        <p:txBody>
          <a:bodyPr>
            <a:normAutofit/>
          </a:bodyPr>
          <a:lstStyle/>
          <a:p>
            <a:pPr algn="ctr"/>
            <a:r>
              <a:rPr lang="en-GB" sz="3500" b="1" dirty="0"/>
              <a:t>What are Useful Microbes?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12457" y="1466294"/>
            <a:ext cx="7948362" cy="757674"/>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Microbes can have both harmful and useful effects on our health.</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12457" y="2429557"/>
            <a:ext cx="7948362" cy="886141"/>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Probiotic bacteria in yoghurt is an example of useful or ‘friendly’ bacteria.</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509375"/>
            <a:ext cx="7948362" cy="1056371"/>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Microbes are helpful in the breakdown of dead animals and plants, in helping animals and humans digest foods and in turning milk into yoghurt, cheese and butter</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3" y="4746865"/>
            <a:ext cx="7932946" cy="1320559"/>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Bread dough rises through the action of helpful fungus known as yeast. The yeast eats the sugars present in food and produces gas and acids. These acids change the taste, smell and form of the original foodstuff whereas the gas makes the dough rise. </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CBE6E70-8D6B-46AA-868A-0419D38170A3}"/>
              </a:ext>
            </a:extLst>
          </p:cNvPr>
          <p:cNvSpPr txBox="1">
            <a:spLocks noGrp="1"/>
          </p:cNvSpPr>
          <p:nvPr>
            <p:ph type="title" idx="4294967295"/>
          </p:nvPr>
        </p:nvSpPr>
        <p:spPr>
          <a:xfrm>
            <a:off x="195263" y="2174081"/>
            <a:ext cx="8948737"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Yeast Races </a:t>
            </a:r>
          </a:p>
        </p:txBody>
      </p:sp>
      <p:sp>
        <p:nvSpPr>
          <p:cNvPr id="4" name="Footer Placeholder 3">
            <a:extLst>
              <a:ext uri="{FF2B5EF4-FFF2-40B4-BE49-F238E27FC236}">
                <a16:creationId xmlns:a16="http://schemas.microsoft.com/office/drawing/2014/main" id="{84A2E192-C8EB-4A37-A845-F34BE87BB95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1051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1B676A5-8695-4EA9-994E-CA0636731CB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717947"/>
            <a:ext cx="8905875" cy="5216128"/>
          </a:xfrm>
          <a:prstGeom prst="rect">
            <a:avLst/>
          </a:prstGeom>
        </p:spPr>
      </p:pic>
      <p:sp>
        <p:nvSpPr>
          <p:cNvPr id="3" name="Title 2">
            <a:extLst>
              <a:ext uri="{FF2B5EF4-FFF2-40B4-BE49-F238E27FC236}">
                <a16:creationId xmlns:a16="http://schemas.microsoft.com/office/drawing/2014/main" id="{869555BF-8666-4BB6-BE01-E3F549A4C19A}"/>
              </a:ext>
              <a:ext uri="{C183D7F6-B498-43B3-948B-1728B52AA6E4}">
                <adec:decorative xmlns:adec="http://schemas.microsoft.com/office/drawing/2017/decorative" val="1"/>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Yeast Race Activity</a:t>
            </a:r>
          </a:p>
        </p:txBody>
      </p:sp>
      <p:pic>
        <p:nvPicPr>
          <p:cNvPr id="2" name="Picture 1" descr="Two cups labelled A and B with flour inside, yeast packet is poured into A and then into B. Measuring cylinder next to a ruler.">
            <a:extLst>
              <a:ext uri="{FF2B5EF4-FFF2-40B4-BE49-F238E27FC236}">
                <a16:creationId xmlns:a16="http://schemas.microsoft.com/office/drawing/2014/main" id="{72601AA9-0CF6-48FD-9440-0B00AF491806}"/>
              </a:ext>
            </a:extLst>
          </p:cNvPr>
          <p:cNvPicPr>
            <a:picLocks noChangeAspect="1"/>
          </p:cNvPicPr>
          <p:nvPr/>
        </p:nvPicPr>
        <p:blipFill>
          <a:blip r:embed="rId3"/>
          <a:stretch>
            <a:fillRect/>
          </a:stretch>
        </p:blipFill>
        <p:spPr>
          <a:xfrm>
            <a:off x="281648" y="1414938"/>
            <a:ext cx="8580704" cy="3861912"/>
          </a:xfrm>
          <a:prstGeom prst="rect">
            <a:avLst/>
          </a:prstGeom>
        </p:spPr>
      </p:pic>
      <p:sp>
        <p:nvSpPr>
          <p:cNvPr id="11" name="TextBox 10">
            <a:extLst>
              <a:ext uri="{FF2B5EF4-FFF2-40B4-BE49-F238E27FC236}">
                <a16:creationId xmlns:a16="http://schemas.microsoft.com/office/drawing/2014/main" id="{FD94FD64-98C8-4243-8670-6FA00B120285}"/>
              </a:ext>
            </a:extLst>
          </p:cNvPr>
          <p:cNvSpPr txBox="1"/>
          <p:nvPr/>
        </p:nvSpPr>
        <p:spPr>
          <a:xfrm>
            <a:off x="708259" y="1753412"/>
            <a:ext cx="1828208"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1. Label 2 cups A and B. Add 4 teaspoons of flour to each cup</a:t>
            </a:r>
          </a:p>
        </p:txBody>
      </p:sp>
      <p:sp>
        <p:nvSpPr>
          <p:cNvPr id="12" name="TextBox 11">
            <a:extLst>
              <a:ext uri="{FF2B5EF4-FFF2-40B4-BE49-F238E27FC236}">
                <a16:creationId xmlns:a16="http://schemas.microsoft.com/office/drawing/2014/main" id="{9816CB74-F289-40BF-8A4B-6EF4941EC80E}"/>
              </a:ext>
            </a:extLst>
          </p:cNvPr>
          <p:cNvSpPr txBox="1"/>
          <p:nvPr/>
        </p:nvSpPr>
        <p:spPr>
          <a:xfrm>
            <a:off x="2651896" y="1904323"/>
            <a:ext cx="1680593" cy="1015663"/>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2. Add yeast to cup A and mix</a:t>
            </a:r>
          </a:p>
        </p:txBody>
      </p:sp>
      <p:sp>
        <p:nvSpPr>
          <p:cNvPr id="13" name="TextBox 12">
            <a:extLst>
              <a:ext uri="{FF2B5EF4-FFF2-40B4-BE49-F238E27FC236}">
                <a16:creationId xmlns:a16="http://schemas.microsoft.com/office/drawing/2014/main" id="{CFAF0801-9E62-4DC1-9169-8BB4084A9900}"/>
              </a:ext>
            </a:extLst>
          </p:cNvPr>
          <p:cNvSpPr txBox="1"/>
          <p:nvPr/>
        </p:nvSpPr>
        <p:spPr>
          <a:xfrm>
            <a:off x="4571999" y="1771785"/>
            <a:ext cx="1709123"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3. Add yeast and sugar to cup B and mix</a:t>
            </a:r>
          </a:p>
        </p:txBody>
      </p:sp>
      <p:sp>
        <p:nvSpPr>
          <p:cNvPr id="14" name="TextBox 13">
            <a:extLst>
              <a:ext uri="{FF2B5EF4-FFF2-40B4-BE49-F238E27FC236}">
                <a16:creationId xmlns:a16="http://schemas.microsoft.com/office/drawing/2014/main" id="{C65D929C-A700-412F-BAB9-ED51045791A1}"/>
              </a:ext>
            </a:extLst>
          </p:cNvPr>
          <p:cNvSpPr txBox="1"/>
          <p:nvPr/>
        </p:nvSpPr>
        <p:spPr>
          <a:xfrm>
            <a:off x="6702737" y="1667687"/>
            <a:ext cx="1996336"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4. Pour each cup into cylinders and measure the height of the dough</a:t>
            </a:r>
          </a:p>
        </p:txBody>
      </p:sp>
      <p:sp>
        <p:nvSpPr>
          <p:cNvPr id="4" name="Footer Placeholder 3">
            <a:extLst>
              <a:ext uri="{FF2B5EF4-FFF2-40B4-BE49-F238E27FC236}">
                <a16:creationId xmlns:a16="http://schemas.microsoft.com/office/drawing/2014/main" id="{197E3A02-5B3C-4B6E-97FE-66E7EF80F43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3891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011F8C9-A0AA-42DF-9A2A-17E2088002EB}"/>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30281A2D-5974-4126-9F29-9AAF97681FF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99835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298128" y="-89158"/>
            <a:ext cx="7886700" cy="1325563"/>
          </a:xfrm>
        </p:spPr>
        <p:txBody>
          <a:bodyPr/>
          <a:lstStyle/>
          <a:p>
            <a:r>
              <a:rPr lang="en-GB"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583682" y="4263358"/>
            <a:ext cx="3872666" cy="873771"/>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other food products are made using bacteria or fungi? </a:t>
            </a:r>
          </a:p>
        </p:txBody>
      </p:sp>
      <p:sp>
        <p:nvSpPr>
          <p:cNvPr id="9" name="Speech Bubble: Rectangle 8">
            <a:extLst>
              <a:ext uri="{FF2B5EF4-FFF2-40B4-BE49-F238E27FC236}">
                <a16:creationId xmlns:a16="http://schemas.microsoft.com/office/drawing/2014/main" id="{D460A52F-3F89-4AC6-9CDD-DBD82A808DA5}"/>
              </a:ext>
            </a:extLst>
          </p:cNvPr>
          <p:cNvSpPr/>
          <p:nvPr/>
        </p:nvSpPr>
        <p:spPr>
          <a:xfrm>
            <a:off x="4456348" y="5343641"/>
            <a:ext cx="3984958" cy="1029299"/>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does the yeast and sugar solution move faster than the yeast alone? </a:t>
            </a:r>
          </a:p>
        </p:txBody>
      </p:sp>
      <p:sp>
        <p:nvSpPr>
          <p:cNvPr id="11" name="Speech Bubble: Rectangle 10">
            <a:extLst>
              <a:ext uri="{FF2B5EF4-FFF2-40B4-BE49-F238E27FC236}">
                <a16:creationId xmlns:a16="http://schemas.microsoft.com/office/drawing/2014/main" id="{A5591BC9-966C-4E0D-B7CF-EFB203EC636F}"/>
              </a:ext>
            </a:extLst>
          </p:cNvPr>
          <p:cNvSpPr/>
          <p:nvPr/>
        </p:nvSpPr>
        <p:spPr>
          <a:xfrm>
            <a:off x="4456348" y="978013"/>
            <a:ext cx="3984958" cy="86027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What is the process which caused the yeast mixture to rise? </a:t>
            </a:r>
            <a:endParaRPr lang="en-GB" sz="2000" dirty="0">
              <a:latin typeface="Arial" panose="020B0604020202020204" pitchFamily="34" charset="0"/>
              <a:cs typeface="Arial" panose="020B0604020202020204" pitchFamily="34" charset="0"/>
            </a:endParaRPr>
          </a:p>
        </p:txBody>
      </p:sp>
      <p:sp>
        <p:nvSpPr>
          <p:cNvPr id="12" name="Speech Bubble: Rectangle 11">
            <a:extLst>
              <a:ext uri="{FF2B5EF4-FFF2-40B4-BE49-F238E27FC236}">
                <a16:creationId xmlns:a16="http://schemas.microsoft.com/office/drawing/2014/main" id="{6DB24D13-FE3B-4046-8014-B2B63A13BE04}"/>
              </a:ext>
            </a:extLst>
          </p:cNvPr>
          <p:cNvSpPr/>
          <p:nvPr/>
        </p:nvSpPr>
        <p:spPr>
          <a:xfrm>
            <a:off x="583682" y="2043718"/>
            <a:ext cx="3872666" cy="1029299"/>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would have happened if there were no live yeast in the mixture? </a:t>
            </a:r>
          </a:p>
        </p:txBody>
      </p:sp>
      <p:sp>
        <p:nvSpPr>
          <p:cNvPr id="14" name="Speech Bubble: Rectangle 13">
            <a:extLst>
              <a:ext uri="{FF2B5EF4-FFF2-40B4-BE49-F238E27FC236}">
                <a16:creationId xmlns:a16="http://schemas.microsoft.com/office/drawing/2014/main" id="{2C2E7F0A-40F5-4D3E-890D-385E48FEB32C}"/>
              </a:ext>
            </a:extLst>
          </p:cNvPr>
          <p:cNvSpPr/>
          <p:nvPr/>
        </p:nvSpPr>
        <p:spPr>
          <a:xfrm>
            <a:off x="4456348" y="3257418"/>
            <a:ext cx="3984958" cy="755753"/>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was the mixture kept in a basin of warm water? </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9" grpId="0" animBg="1"/>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D899B5-ED32-4025-ACBD-7326322C2AF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4B820BF8-CFF9-4413-9CE5-5E0C42D6950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74411253"/>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1014</TotalTime>
  <Words>1614</Words>
  <Application>Microsoft Office PowerPoint</Application>
  <PresentationFormat>On-screen Show (4:3)</PresentationFormat>
  <Paragraphs>161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Raleway</vt:lpstr>
      <vt:lpstr>Symbol</vt:lpstr>
      <vt:lpstr>Office Theme</vt:lpstr>
      <vt:lpstr>Micro – organisms: Useful Microbes </vt:lpstr>
      <vt:lpstr>Learning Intention</vt:lpstr>
      <vt:lpstr>Northern Ireland Curriculum Links</vt:lpstr>
      <vt:lpstr>What are Useful Microbes?</vt:lpstr>
      <vt:lpstr>Main Activity: Yeast Races </vt:lpstr>
      <vt:lpstr>Yeast Race Activity</vt:lpstr>
      <vt:lpstr>Discussion</vt:lpstr>
      <vt:lpstr>Discussion Points</vt:lpstr>
      <vt:lpstr>Extension Activities</vt:lpstr>
      <vt:lpstr>Fascinating Fact </vt:lpstr>
      <vt:lpstr>Yeast Races – Recording Sheet</vt:lpstr>
      <vt:lpstr>Yeast Races – Conclusions</vt:lpstr>
      <vt:lpstr>Yeast Races -  Answers</vt:lpstr>
      <vt:lpstr>Yeast Races Conclusions -  Answers</vt:lpstr>
      <vt:lpstr>Microbes and Food – Fill in the Blanks Worksheet</vt:lpstr>
      <vt:lpstr>Microbes and Food - Answers</vt:lpstr>
      <vt:lpstr>Learning Consolidation</vt:lpstr>
      <vt:lpstr>Discussion Question 1</vt:lpstr>
      <vt:lpstr>Discussion Question 2</vt:lpstr>
      <vt:lpstr>Discussion Question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116</cp:revision>
  <dcterms:created xsi:type="dcterms:W3CDTF">2022-02-28T09:25:11Z</dcterms:created>
  <dcterms:modified xsi:type="dcterms:W3CDTF">2025-03-04T14:13:46Z</dcterms:modified>
</cp:coreProperties>
</file>