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9"/>
  </p:notesMasterIdLst>
  <p:sldIdLst>
    <p:sldId id="256" r:id="rId2"/>
    <p:sldId id="257" r:id="rId3"/>
    <p:sldId id="263" r:id="rId4"/>
    <p:sldId id="258" r:id="rId5"/>
    <p:sldId id="483" r:id="rId6"/>
    <p:sldId id="484" r:id="rId7"/>
    <p:sldId id="485" r:id="rId8"/>
    <p:sldId id="267" r:id="rId9"/>
    <p:sldId id="490" r:id="rId10"/>
    <p:sldId id="523" r:id="rId11"/>
    <p:sldId id="524" r:id="rId12"/>
    <p:sldId id="525" r:id="rId13"/>
    <p:sldId id="526" r:id="rId14"/>
    <p:sldId id="527" r:id="rId15"/>
    <p:sldId id="528" r:id="rId16"/>
    <p:sldId id="529" r:id="rId17"/>
    <p:sldId id="530" r:id="rId18"/>
    <p:sldId id="531" r:id="rId19"/>
    <p:sldId id="532" r:id="rId20"/>
    <p:sldId id="533" r:id="rId21"/>
    <p:sldId id="534" r:id="rId22"/>
    <p:sldId id="535" r:id="rId23"/>
    <p:sldId id="536" r:id="rId24"/>
    <p:sldId id="537" r:id="rId25"/>
    <p:sldId id="538" r:id="rId26"/>
    <p:sldId id="539" r:id="rId27"/>
    <p:sldId id="540" r:id="rId28"/>
    <p:sldId id="541" r:id="rId29"/>
    <p:sldId id="542" r:id="rId30"/>
    <p:sldId id="543" r:id="rId31"/>
    <p:sldId id="544" r:id="rId32"/>
    <p:sldId id="545" r:id="rId33"/>
    <p:sldId id="546" r:id="rId34"/>
    <p:sldId id="547" r:id="rId35"/>
    <p:sldId id="548" r:id="rId36"/>
    <p:sldId id="487" r:id="rId37"/>
    <p:sldId id="283" r:id="rId3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uta Vaitkeviciute" initials="RV" lastIdx="1" clrIdx="0">
    <p:extLst>
      <p:ext uri="{19B8F6BF-5375-455C-9EA6-DF929625EA0E}">
        <p15:presenceInfo xmlns:p15="http://schemas.microsoft.com/office/powerpoint/2012/main" userId="S::Ruta.Vaitkeviciute@phe.gov.uk::06c03721-c6a2-4b22-bdc6-1ffafd3677b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B7C0DE"/>
    <a:srgbClr val="302564"/>
    <a:srgbClr val="12B38F"/>
    <a:srgbClr val="8DC641"/>
    <a:srgbClr val="712B8F"/>
    <a:srgbClr val="2862A5"/>
    <a:srgbClr val="F16436"/>
    <a:srgbClr val="FAC0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712" autoAdjust="0"/>
  </p:normalViewPr>
  <p:slideViewPr>
    <p:cSldViewPr snapToGrid="0">
      <p:cViewPr varScale="1">
        <p:scale>
          <a:sx n="108" d="100"/>
          <a:sy n="108" d="100"/>
        </p:scale>
        <p:origin x="1740" y="102"/>
      </p:cViewPr>
      <p:guideLst/>
    </p:cSldViewPr>
  </p:slideViewPr>
  <p:outlineViewPr>
    <p:cViewPr>
      <p:scale>
        <a:sx n="33" d="100"/>
        <a:sy n="33" d="100"/>
      </p:scale>
      <p:origin x="0" y="-271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C7D478-E9BC-4FC0-9645-C9CD04C8C551}" type="datetimeFigureOut">
              <a:rPr lang="en-GB" smtClean="0"/>
              <a:t>05/03/2025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D6F3CC-95FF-41DB-95F3-E8B54B757E68}" type="slidenum">
              <a:rPr lang="en-GB" smtClean="0"/>
              <a:t>‹#›</a:t>
            </a:fld>
            <a:endParaRPr lang="en-GB"/>
          </a:p>
        </p:txBody>
      </p:sp>
    </p:spTree>
    <p:extLst>
      <p:ext uri="{BB962C8B-B14F-4D97-AF65-F5344CB8AC3E}">
        <p14:creationId xmlns:p14="http://schemas.microsoft.com/office/powerpoint/2010/main" val="2248106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2830022" y="2167866"/>
            <a:ext cx="5628177" cy="2387600"/>
          </a:xfrm>
        </p:spPr>
        <p:txBody>
          <a:bodyPr anchor="b">
            <a:normAutofit/>
          </a:bodyPr>
          <a:lstStyle>
            <a:lvl1pPr algn="l">
              <a:defRPr sz="54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2830022" y="4705394"/>
            <a:ext cx="5170978" cy="552405"/>
          </a:xfrm>
        </p:spPr>
        <p:txBody>
          <a:bodyPr/>
          <a:lstStyle>
            <a:lvl1pPr marL="0" indent="0" algn="l">
              <a:buNone/>
              <a:defRPr sz="2400" i="1">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3" name="Picture 12" descr="Icon&#10;&#10;Description automatically generated">
            <a:extLst>
              <a:ext uri="{FF2B5EF4-FFF2-40B4-BE49-F238E27FC236}">
                <a16:creationId xmlns:a16="http://schemas.microsoft.com/office/drawing/2014/main" id="{7A59B71F-964D-40F2-9472-58F22E0790C0}"/>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266894" y="252098"/>
            <a:ext cx="2752909" cy="3109568"/>
          </a:xfrm>
          <a:prstGeom prst="rect">
            <a:avLst/>
          </a:prstGeom>
        </p:spPr>
      </p:pic>
      <p:pic>
        <p:nvPicPr>
          <p:cNvPr id="21" name="Picture 20" descr="Icon&#10;&#10;Description automatically generated">
            <a:extLst>
              <a:ext uri="{FF2B5EF4-FFF2-40B4-BE49-F238E27FC236}">
                <a16:creationId xmlns:a16="http://schemas.microsoft.com/office/drawing/2014/main" id="{DAAE083A-A530-4B08-9A08-9D705143C35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70269" b="15363"/>
          <a:stretch/>
        </p:blipFill>
        <p:spPr>
          <a:xfrm>
            <a:off x="-322577" y="6074434"/>
            <a:ext cx="2752909" cy="646981"/>
          </a:xfrm>
          <a:prstGeom prst="rect">
            <a:avLst/>
          </a:prstGeom>
        </p:spPr>
      </p:pic>
      <p:pic>
        <p:nvPicPr>
          <p:cNvPr id="22" name="Picture 21" descr="Icon&#10;&#10;Description automatically generated">
            <a:extLst>
              <a:ext uri="{FF2B5EF4-FFF2-40B4-BE49-F238E27FC236}">
                <a16:creationId xmlns:a16="http://schemas.microsoft.com/office/drawing/2014/main" id="{F5507D01-A5DE-4C45-BE68-8EEA4C7E40E8}"/>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88404" b="-2772"/>
          <a:stretch/>
        </p:blipFill>
        <p:spPr>
          <a:xfrm>
            <a:off x="1819091" y="6211019"/>
            <a:ext cx="2752909" cy="646981"/>
          </a:xfrm>
          <a:prstGeom prst="rect">
            <a:avLst/>
          </a:prstGeom>
        </p:spPr>
      </p:pic>
    </p:spTree>
    <p:extLst>
      <p:ext uri="{BB962C8B-B14F-4D97-AF65-F5344CB8AC3E}">
        <p14:creationId xmlns:p14="http://schemas.microsoft.com/office/powerpoint/2010/main" val="163992843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4">
            <a:extLst>
              <a:ext uri="{FF2B5EF4-FFF2-40B4-BE49-F238E27FC236}">
                <a16:creationId xmlns:a16="http://schemas.microsoft.com/office/drawing/2014/main" id="{BAEE0DD7-08CB-46EF-85C7-32B73AD08DE8}"/>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9" name="Picture 8" descr="Icon&#10;&#10;Description automatically generated">
            <a:extLst>
              <a:ext uri="{FF2B5EF4-FFF2-40B4-BE49-F238E27FC236}">
                <a16:creationId xmlns:a16="http://schemas.microsoft.com/office/drawing/2014/main" id="{E4BE1BCF-15DE-49B7-A9CB-39CD9FA147C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13541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4">
            <a:extLst>
              <a:ext uri="{FF2B5EF4-FFF2-40B4-BE49-F238E27FC236}">
                <a16:creationId xmlns:a16="http://schemas.microsoft.com/office/drawing/2014/main" id="{D8D9D590-9046-44AD-B970-0090967A7FCB}"/>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13" name="Picture 12" descr="Icon&#10;&#10;Description automatically generated">
            <a:extLst>
              <a:ext uri="{FF2B5EF4-FFF2-40B4-BE49-F238E27FC236}">
                <a16:creationId xmlns:a16="http://schemas.microsoft.com/office/drawing/2014/main" id="{F2400954-B929-45F1-9AC9-4C0E1D923BA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8996328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Footer Placeholder 4">
            <a:extLst>
              <a:ext uri="{FF2B5EF4-FFF2-40B4-BE49-F238E27FC236}">
                <a16:creationId xmlns:a16="http://schemas.microsoft.com/office/drawing/2014/main" id="{0F95687B-D3CD-4948-BF0D-E266FB1CA2BE}"/>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7" name="Picture 6" descr="Icon&#10;&#10;Description automatically generated">
            <a:extLst>
              <a:ext uri="{FF2B5EF4-FFF2-40B4-BE49-F238E27FC236}">
                <a16:creationId xmlns:a16="http://schemas.microsoft.com/office/drawing/2014/main" id="{84F8482B-B41C-4851-9152-4C524AF07C1B}"/>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726474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D182C82D-41DD-4AE6-8CDA-8F9858CFE500}"/>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9" name="Picture 8" descr="Icon&#10;&#10;Description automatically generated">
            <a:extLst>
              <a:ext uri="{FF2B5EF4-FFF2-40B4-BE49-F238E27FC236}">
                <a16:creationId xmlns:a16="http://schemas.microsoft.com/office/drawing/2014/main" id="{460F00E3-6DDA-4835-AFA9-D35A9DF50E1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6922929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CBD97A74-80F2-4E45-8504-29C9A607749D}"/>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9" name="Picture 8" descr="Icon&#10;&#10;Description automatically generated">
            <a:extLst>
              <a:ext uri="{FF2B5EF4-FFF2-40B4-BE49-F238E27FC236}">
                <a16:creationId xmlns:a16="http://schemas.microsoft.com/office/drawing/2014/main" id="{8E4E131B-21B7-4569-82FC-58E99881AAE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9571098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slide_1">
    <p:bg>
      <p:bgPr>
        <a:solidFill>
          <a:schemeClr val="tx1"/>
        </a:solid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6388456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slide_2">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tx1"/>
                </a:solidFill>
              </a:defRPr>
            </a:lvl1pPr>
          </a:lstStyle>
          <a:p>
            <a:r>
              <a:rPr lang="en-GB"/>
              <a:t>e-Bug.eu</a:t>
            </a:r>
            <a:endParaRPr lang="en-GB" dirty="0"/>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4087712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slide_general">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188658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slide_EYFS">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685333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slide_KS1">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750395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slide_KS2">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461772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slide_KS3">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559138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slide_KS4">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929041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7" name="Picture 6" descr="Icon&#10;&#10;Description automatically generated">
            <a:extLst>
              <a:ext uri="{FF2B5EF4-FFF2-40B4-BE49-F238E27FC236}">
                <a16:creationId xmlns:a16="http://schemas.microsoft.com/office/drawing/2014/main" id="{AAE08458-01B7-4486-9EE6-F34018AD691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024785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4C578-1356-483F-AD7A-E402F00D9994}"/>
              </a:ext>
            </a:extLst>
          </p:cNvPr>
          <p:cNvSpPr>
            <a:spLocks noGrp="1"/>
          </p:cNvSpPr>
          <p:nvPr>
            <p:ph type="title"/>
          </p:nvPr>
        </p:nvSpPr>
        <p:spPr/>
        <p:txBody>
          <a:bodyPr/>
          <a:lstStyle/>
          <a:p>
            <a:r>
              <a:rPr lang="en-US"/>
              <a:t>Click to edit Master title style</a:t>
            </a:r>
            <a:endParaRPr lang="en-GB" dirty="0"/>
          </a:p>
        </p:txBody>
      </p:sp>
      <p:sp>
        <p:nvSpPr>
          <p:cNvPr id="3" name="Footer Placeholder 4">
            <a:extLst>
              <a:ext uri="{FF2B5EF4-FFF2-40B4-BE49-F238E27FC236}">
                <a16:creationId xmlns:a16="http://schemas.microsoft.com/office/drawing/2014/main" id="{CAF7FC27-A6FF-4AA1-9B63-FBD258DAE7F1}"/>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4" name="Picture 3" descr="Icon&#10;&#10;Description automatically generated">
            <a:extLst>
              <a:ext uri="{FF2B5EF4-FFF2-40B4-BE49-F238E27FC236}">
                <a16:creationId xmlns:a16="http://schemas.microsoft.com/office/drawing/2014/main" id="{220138C2-E7CD-43F7-ADA7-0103BB6F05D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371576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31942571"/>
      </p:ext>
    </p:extLst>
  </p:cSld>
  <p:clrMap bg1="lt1" tx1="dk1" bg2="lt2" tx2="dk2" accent1="accent1" accent2="accent2" accent3="accent3" accent4="accent4" accent5="accent5" accent6="accent6" hlink="hlink" folHlink="folHlink"/>
  <p:sldLayoutIdLst>
    <p:sldLayoutId id="2147483661" r:id="rId1"/>
    <p:sldLayoutId id="2147483680" r:id="rId2"/>
    <p:sldLayoutId id="2147483663" r:id="rId3"/>
    <p:sldLayoutId id="2147483675" r:id="rId4"/>
    <p:sldLayoutId id="2147483676" r:id="rId5"/>
    <p:sldLayoutId id="2147483677" r:id="rId6"/>
    <p:sldLayoutId id="2147483679" r:id="rId7"/>
    <p:sldLayoutId id="2147483662" r:id="rId8"/>
    <p:sldLayoutId id="2147483673" r:id="rId9"/>
    <p:sldLayoutId id="2147483664" r:id="rId10"/>
    <p:sldLayoutId id="2147483665" r:id="rId11"/>
    <p:sldLayoutId id="2147483666" r:id="rId12"/>
    <p:sldLayoutId id="2147483668" r:id="rId13"/>
    <p:sldLayoutId id="2147483669" r:id="rId14"/>
    <p:sldLayoutId id="2147483681" r:id="rId15"/>
    <p:sldLayoutId id="2147483682" r:id="rId16"/>
  </p:sldLayoutIdLst>
  <p:hf sldNum="0" hdr="0" dt="0"/>
  <p:txStyles>
    <p:title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CC990-AD08-47C8-8DBD-3D30B1AE0B53}"/>
              </a:ext>
            </a:extLst>
          </p:cNvPr>
          <p:cNvSpPr>
            <a:spLocks noGrp="1"/>
          </p:cNvSpPr>
          <p:nvPr>
            <p:ph type="ctrTitle"/>
          </p:nvPr>
        </p:nvSpPr>
        <p:spPr>
          <a:xfrm>
            <a:off x="1076325" y="2536913"/>
            <a:ext cx="9144000" cy="2387600"/>
          </a:xfrm>
        </p:spPr>
        <p:txBody>
          <a:bodyPr>
            <a:normAutofit/>
          </a:bodyPr>
          <a:lstStyle/>
          <a:p>
            <a:r>
              <a:rPr lang="en-GB" dirty="0"/>
              <a:t>Micro-organisms:</a:t>
            </a:r>
            <a:br>
              <a:rPr lang="en-GB" dirty="0"/>
            </a:br>
            <a:r>
              <a:rPr lang="en-GB" dirty="0"/>
              <a:t>Harmful Microbes</a:t>
            </a:r>
          </a:p>
        </p:txBody>
      </p:sp>
      <p:sp>
        <p:nvSpPr>
          <p:cNvPr id="3" name="Subtitle 2">
            <a:extLst>
              <a:ext uri="{FF2B5EF4-FFF2-40B4-BE49-F238E27FC236}">
                <a16:creationId xmlns:a16="http://schemas.microsoft.com/office/drawing/2014/main" id="{0FDD6A8F-7E22-452E-AA9B-A73DA4A8DA69}"/>
              </a:ext>
            </a:extLst>
          </p:cNvPr>
          <p:cNvSpPr>
            <a:spLocks noGrp="1"/>
          </p:cNvSpPr>
          <p:nvPr>
            <p:ph type="subTitle" idx="1"/>
          </p:nvPr>
        </p:nvSpPr>
        <p:spPr>
          <a:xfrm>
            <a:off x="1076325" y="4924513"/>
            <a:ext cx="5170978" cy="552405"/>
          </a:xfrm>
        </p:spPr>
        <p:txBody>
          <a:bodyPr/>
          <a:lstStyle/>
          <a:p>
            <a:r>
              <a:rPr lang="en-GB" dirty="0"/>
              <a:t>Key Stage 3</a:t>
            </a:r>
          </a:p>
        </p:txBody>
      </p:sp>
    </p:spTree>
    <p:extLst>
      <p:ext uri="{BB962C8B-B14F-4D97-AF65-F5344CB8AC3E}">
        <p14:creationId xmlns:p14="http://schemas.microsoft.com/office/powerpoint/2010/main" val="38165046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B4158118-8BA2-4DD6-8F5F-03DB6CD2E4DF}"/>
              </a:ext>
              <a:ext uri="{C183D7F6-B498-43B3-948B-1728B52AA6E4}">
                <adec:decorative xmlns:adec="http://schemas.microsoft.com/office/drawing/2017/decorative" val="0"/>
              </a:ext>
            </a:extLst>
          </p:cNvPr>
          <p:cNvSpPr>
            <a:spLocks noGrp="1"/>
          </p:cNvSpPr>
          <p:nvPr>
            <p:ph type="title"/>
          </p:nvPr>
        </p:nvSpPr>
        <p:spPr>
          <a:xfrm>
            <a:off x="628650" y="-831488"/>
            <a:ext cx="7886700" cy="830343"/>
          </a:xfrm>
        </p:spPr>
        <p:txBody>
          <a:bodyPr>
            <a:normAutofit/>
          </a:bodyPr>
          <a:lstStyle/>
          <a:p>
            <a:pPr algn="ctr"/>
            <a:r>
              <a:rPr lang="en-GB" sz="3000" b="1" dirty="0"/>
              <a:t>Disease Match Information (Measles)</a:t>
            </a:r>
          </a:p>
        </p:txBody>
      </p:sp>
      <p:sp>
        <p:nvSpPr>
          <p:cNvPr id="13" name="Title 1">
            <a:extLst>
              <a:ext uri="{FF2B5EF4-FFF2-40B4-BE49-F238E27FC236}">
                <a16:creationId xmlns:a16="http://schemas.microsoft.com/office/drawing/2014/main" id="{A75F86E6-BFFB-47DF-BA49-C97E93EA20A1}"/>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Information</a:t>
            </a:r>
            <a:endParaRPr lang="en-GB" sz="3000" b="1" dirty="0"/>
          </a:p>
        </p:txBody>
      </p:sp>
      <p:sp>
        <p:nvSpPr>
          <p:cNvPr id="14" name="TextBox 13">
            <a:extLst>
              <a:ext uri="{FF2B5EF4-FFF2-40B4-BE49-F238E27FC236}">
                <a16:creationId xmlns:a16="http://schemas.microsoft.com/office/drawing/2014/main" id="{CD63FB40-9A33-43B4-9AC6-0CEC1240185F}"/>
              </a:ext>
            </a:extLst>
          </p:cNvPr>
          <p:cNvSpPr txBox="1"/>
          <p:nvPr/>
        </p:nvSpPr>
        <p:spPr>
          <a:xfrm>
            <a:off x="909133" y="1153639"/>
            <a:ext cx="7291890" cy="369332"/>
          </a:xfrm>
          <a:prstGeom prst="rect">
            <a:avLst/>
          </a:prstGeom>
          <a:solidFill>
            <a:srgbClr val="B7C0DE"/>
          </a:solidFill>
          <a:ln>
            <a:solidFill>
              <a:srgbClr val="000000"/>
            </a:solidFill>
          </a:ln>
        </p:spPr>
        <p:txBody>
          <a:bodyPr wrap="square">
            <a:spAutoFit/>
          </a:bodyPr>
          <a:lstStyle/>
          <a:p>
            <a:r>
              <a:rPr lang="en-GB" sz="1800" b="1" dirty="0">
                <a:solidFill>
                  <a:schemeClr val="bg2">
                    <a:lumMod val="10000"/>
                  </a:schemeClr>
                </a:solidFill>
                <a:latin typeface="Arial" panose="020B0604020202020204" pitchFamily="34" charset="0"/>
                <a:cs typeface="Arial" panose="020B0604020202020204" pitchFamily="34" charset="0"/>
              </a:rPr>
              <a:t>Measles</a:t>
            </a:r>
          </a:p>
        </p:txBody>
      </p:sp>
      <p:graphicFrame>
        <p:nvGraphicFramePr>
          <p:cNvPr id="9" name="Table 7" descr="Measles&#10;">
            <a:extLst>
              <a:ext uri="{FF2B5EF4-FFF2-40B4-BE49-F238E27FC236}">
                <a16:creationId xmlns:a16="http://schemas.microsoft.com/office/drawing/2014/main" id="{55C72301-03FC-4539-BC94-AADE0DA041B5}"/>
              </a:ext>
            </a:extLst>
          </p:cNvPr>
          <p:cNvGraphicFramePr>
            <a:graphicFrameLocks noGrp="1"/>
          </p:cNvGraphicFramePr>
          <p:nvPr>
            <p:extLst>
              <p:ext uri="{D42A27DB-BD31-4B8C-83A1-F6EECF244321}">
                <p14:modId xmlns:p14="http://schemas.microsoft.com/office/powerpoint/2010/main" val="2287994544"/>
              </p:ext>
            </p:extLst>
          </p:nvPr>
        </p:nvGraphicFramePr>
        <p:xfrm>
          <a:off x="909133" y="1534166"/>
          <a:ext cx="7291891" cy="4584920"/>
        </p:xfrm>
        <a:graphic>
          <a:graphicData uri="http://schemas.openxmlformats.org/drawingml/2006/table">
            <a:tbl>
              <a:tblPr firstRow="1" bandRow="1"/>
              <a:tblGrid>
                <a:gridCol w="1778320">
                  <a:extLst>
                    <a:ext uri="{9D8B030D-6E8A-4147-A177-3AD203B41FA5}">
                      <a16:colId xmlns:a16="http://schemas.microsoft.com/office/drawing/2014/main" val="2248629582"/>
                    </a:ext>
                  </a:extLst>
                </a:gridCol>
                <a:gridCol w="5513571">
                  <a:extLst>
                    <a:ext uri="{9D8B030D-6E8A-4147-A177-3AD203B41FA5}">
                      <a16:colId xmlns:a16="http://schemas.microsoft.com/office/drawing/2014/main" val="761776255"/>
                    </a:ext>
                  </a:extLst>
                </a:gridCol>
              </a:tblGrid>
              <a:tr h="38423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Infectious agent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Virus: </a:t>
                      </a:r>
                      <a:r>
                        <a:rPr lang="en-GB" sz="1600" b="0" i="1" dirty="0">
                          <a:solidFill>
                            <a:schemeClr val="bg2">
                              <a:lumMod val="10000"/>
                            </a:schemeClr>
                          </a:solidFill>
                          <a:latin typeface="Arial" panose="020B0604020202020204" pitchFamily="34" charset="0"/>
                          <a:cs typeface="Arial" panose="020B0604020202020204" pitchFamily="34" charset="0"/>
                        </a:rPr>
                        <a:t>Paramyxovirus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214539"/>
                  </a:ext>
                </a:extLst>
              </a:tr>
              <a:tr h="57471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Fever, runny nose, red and runny eyes, a cough, a red rash and a sore, swollen throat.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424993"/>
                  </a:ext>
                </a:extLst>
              </a:tr>
              <a:tr h="38423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Diagnosis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Blood sample and antibody test.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9935107"/>
                  </a:ext>
                </a:extLst>
              </a:tr>
              <a:tr h="57471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Mortality rate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Low, but can be high in lower income countries, where treatment can be hard to access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58055024"/>
                  </a:ext>
                </a:extLst>
              </a:tr>
              <a:tr h="80459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Contagious. Droplets from coughs and sneezes, skin contact or contact with objects that have the live virus on them.</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5789329"/>
                  </a:ext>
                </a:extLst>
              </a:tr>
              <a:tr h="38423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Prevention via vaccination.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726867"/>
                  </a:ext>
                </a:extLst>
              </a:tr>
              <a:tr h="38423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Bed rest and fluid intake.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5973101"/>
                  </a:ext>
                </a:extLst>
              </a:tr>
              <a:tr h="103448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History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Virus first reported 1911, has decreased dramatically in high and middle income </a:t>
                      </a:r>
                    </a:p>
                    <a:p>
                      <a:r>
                        <a:rPr lang="en-GB" sz="1600" b="0" dirty="0">
                          <a:solidFill>
                            <a:schemeClr val="bg2">
                              <a:lumMod val="10000"/>
                            </a:schemeClr>
                          </a:solidFill>
                          <a:latin typeface="Arial" panose="020B0604020202020204" pitchFamily="34" charset="0"/>
                          <a:cs typeface="Arial" panose="020B0604020202020204" pitchFamily="34" charset="0"/>
                        </a:rPr>
                        <a:t>countries in recent years although small epidemics do occur. Still a pandemic problem for low income countries.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98879336"/>
                  </a:ext>
                </a:extLst>
              </a:tr>
            </a:tbl>
          </a:graphicData>
        </a:graphic>
      </p:graphicFrame>
      <p:sp>
        <p:nvSpPr>
          <p:cNvPr id="6" name="Rectangle: Rounded Corners 5">
            <a:extLst>
              <a:ext uri="{FF2B5EF4-FFF2-40B4-BE49-F238E27FC236}">
                <a16:creationId xmlns:a16="http://schemas.microsoft.com/office/drawing/2014/main" id="{94FA43E6-716D-40BA-8A0B-DAD281F65A63}"/>
              </a:ext>
              <a:ext uri="{C183D7F6-B498-43B3-948B-1728B52AA6E4}">
                <adec:decorative xmlns:adec="http://schemas.microsoft.com/office/drawing/2017/decorative" val="1"/>
              </a:ext>
            </a:extLst>
          </p:cNvPr>
          <p:cNvSpPr/>
          <p:nvPr/>
        </p:nvSpPr>
        <p:spPr>
          <a:xfrm>
            <a:off x="757445" y="1056060"/>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0" name="Oval 9">
            <a:extLst>
              <a:ext uri="{FF2B5EF4-FFF2-40B4-BE49-F238E27FC236}">
                <a16:creationId xmlns:a16="http://schemas.microsoft.com/office/drawing/2014/main" id="{C8CA47FD-1589-4F29-9C3F-0A5504A8CBAD}"/>
              </a:ext>
              <a:ext uri="{C183D7F6-B498-43B3-948B-1728B52AA6E4}">
                <adec:decorative xmlns:adec="http://schemas.microsoft.com/office/drawing/2017/decorative" val="1"/>
              </a:ext>
            </a:extLst>
          </p:cNvPr>
          <p:cNvSpPr/>
          <p:nvPr/>
        </p:nvSpPr>
        <p:spPr>
          <a:xfrm>
            <a:off x="7837316" y="87303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1" name="Picture 10">
            <a:extLst>
              <a:ext uri="{FF2B5EF4-FFF2-40B4-BE49-F238E27FC236}">
                <a16:creationId xmlns:a16="http://schemas.microsoft.com/office/drawing/2014/main" id="{3FF68053-09B7-45B0-90CF-64176552953D}"/>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73216" y="896417"/>
            <a:ext cx="579416" cy="523798"/>
          </a:xfrm>
          <a:prstGeom prst="rect">
            <a:avLst/>
          </a:prstGeom>
        </p:spPr>
      </p:pic>
      <p:sp>
        <p:nvSpPr>
          <p:cNvPr id="3" name="Footer Placeholder 2">
            <a:extLst>
              <a:ext uri="{FF2B5EF4-FFF2-40B4-BE49-F238E27FC236}">
                <a16:creationId xmlns:a16="http://schemas.microsoft.com/office/drawing/2014/main" id="{F9DF5996-D035-4C23-9217-A1DDF72EFDF1}"/>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8372546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F722EF18-48A5-4265-A5C3-F1A1D8BC3688}"/>
              </a:ext>
            </a:extLst>
          </p:cNvPr>
          <p:cNvSpPr>
            <a:spLocks noGrp="1"/>
          </p:cNvSpPr>
          <p:nvPr>
            <p:ph type="title"/>
          </p:nvPr>
        </p:nvSpPr>
        <p:spPr>
          <a:xfrm>
            <a:off x="628650" y="-841214"/>
            <a:ext cx="7886700" cy="830343"/>
          </a:xfrm>
        </p:spPr>
        <p:txBody>
          <a:bodyPr>
            <a:normAutofit/>
          </a:bodyPr>
          <a:lstStyle/>
          <a:p>
            <a:pPr algn="ctr"/>
            <a:r>
              <a:rPr lang="en-GB" sz="3000" b="1" dirty="0"/>
              <a:t>Disease Match Information (Flu)</a:t>
            </a:r>
          </a:p>
        </p:txBody>
      </p:sp>
      <p:sp>
        <p:nvSpPr>
          <p:cNvPr id="12" name="Title 1">
            <a:extLst>
              <a:ext uri="{FF2B5EF4-FFF2-40B4-BE49-F238E27FC236}">
                <a16:creationId xmlns:a16="http://schemas.microsoft.com/office/drawing/2014/main" id="{D6EC4C40-624A-4D96-9119-A77611FDAD31}"/>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Information</a:t>
            </a:r>
            <a:endParaRPr lang="en-GB" sz="3000" b="1" dirty="0"/>
          </a:p>
        </p:txBody>
      </p:sp>
      <p:sp>
        <p:nvSpPr>
          <p:cNvPr id="10" name="TextBox 9">
            <a:extLst>
              <a:ext uri="{FF2B5EF4-FFF2-40B4-BE49-F238E27FC236}">
                <a16:creationId xmlns:a16="http://schemas.microsoft.com/office/drawing/2014/main" id="{A564A275-BA99-4D0C-AA81-5E3B5B216ECF}"/>
              </a:ext>
            </a:extLst>
          </p:cNvPr>
          <p:cNvSpPr txBox="1"/>
          <p:nvPr/>
        </p:nvSpPr>
        <p:spPr>
          <a:xfrm>
            <a:off x="939544" y="1269022"/>
            <a:ext cx="7185280" cy="369332"/>
          </a:xfrm>
          <a:prstGeom prst="rect">
            <a:avLst/>
          </a:prstGeom>
          <a:solidFill>
            <a:srgbClr val="B7C0DE"/>
          </a:solidFill>
          <a:ln>
            <a:solidFill>
              <a:srgbClr val="000000"/>
            </a:solidFill>
          </a:ln>
        </p:spPr>
        <p:txBody>
          <a:bodyPr wrap="square">
            <a:spAutoFit/>
          </a:bodyPr>
          <a:lstStyle/>
          <a:p>
            <a:r>
              <a:rPr lang="en-GB" sz="1800" b="1" dirty="0">
                <a:solidFill>
                  <a:schemeClr val="bg2">
                    <a:lumMod val="10000"/>
                  </a:schemeClr>
                </a:solidFill>
                <a:latin typeface="Arial" panose="020B0604020202020204" pitchFamily="34" charset="0"/>
                <a:cs typeface="Arial" panose="020B0604020202020204" pitchFamily="34" charset="0"/>
              </a:rPr>
              <a:t>Flu</a:t>
            </a:r>
          </a:p>
        </p:txBody>
      </p:sp>
      <p:graphicFrame>
        <p:nvGraphicFramePr>
          <p:cNvPr id="9" name="Table 7" descr="Flu&#10;">
            <a:extLst>
              <a:ext uri="{FF2B5EF4-FFF2-40B4-BE49-F238E27FC236}">
                <a16:creationId xmlns:a16="http://schemas.microsoft.com/office/drawing/2014/main" id="{2772F250-CA10-4863-BDCE-CF14ADF83740}"/>
              </a:ext>
            </a:extLst>
          </p:cNvPr>
          <p:cNvGraphicFramePr>
            <a:graphicFrameLocks noGrp="1"/>
          </p:cNvGraphicFramePr>
          <p:nvPr>
            <p:extLst>
              <p:ext uri="{D42A27DB-BD31-4B8C-83A1-F6EECF244321}">
                <p14:modId xmlns:p14="http://schemas.microsoft.com/office/powerpoint/2010/main" val="1264932977"/>
              </p:ext>
            </p:extLst>
          </p:nvPr>
        </p:nvGraphicFramePr>
        <p:xfrm>
          <a:off x="939544" y="1625673"/>
          <a:ext cx="7194806" cy="4526918"/>
        </p:xfrm>
        <a:graphic>
          <a:graphicData uri="http://schemas.openxmlformats.org/drawingml/2006/table">
            <a:tbl>
              <a:tblPr firstRow="1" bandRow="1"/>
              <a:tblGrid>
                <a:gridCol w="1654531">
                  <a:extLst>
                    <a:ext uri="{9D8B030D-6E8A-4147-A177-3AD203B41FA5}">
                      <a16:colId xmlns:a16="http://schemas.microsoft.com/office/drawing/2014/main" val="2248629582"/>
                    </a:ext>
                  </a:extLst>
                </a:gridCol>
                <a:gridCol w="5540275">
                  <a:extLst>
                    <a:ext uri="{9D8B030D-6E8A-4147-A177-3AD203B41FA5}">
                      <a16:colId xmlns:a16="http://schemas.microsoft.com/office/drawing/2014/main" val="761776255"/>
                    </a:ext>
                  </a:extLst>
                </a:gridCol>
              </a:tblGrid>
              <a:tr h="63243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Infectious agent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Virus: </a:t>
                      </a:r>
                      <a:r>
                        <a:rPr lang="en-GB" sz="1600" b="0" i="1" dirty="0">
                          <a:solidFill>
                            <a:schemeClr val="bg2">
                              <a:lumMod val="10000"/>
                            </a:schemeClr>
                          </a:solidFill>
                          <a:latin typeface="Arial" panose="020B0604020202020204" pitchFamily="34" charset="0"/>
                          <a:cs typeface="Arial" panose="020B0604020202020204" pitchFamily="34" charset="0"/>
                        </a:rPr>
                        <a:t>Influenza</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214539"/>
                  </a:ext>
                </a:extLst>
              </a:tr>
              <a:tr h="63243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Headache, fever, chills, muscle aches; possibly sore throat, cough, chest pain.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424993"/>
                  </a:ext>
                </a:extLst>
              </a:tr>
              <a:tr h="36614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Diagnosis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Blood sample and antibody test.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9935107"/>
                  </a:ext>
                </a:extLst>
              </a:tr>
              <a:tr h="63243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Mortality rate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Medium but higher in the very young and elderly.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58055024"/>
                  </a:ext>
                </a:extLst>
              </a:tr>
              <a:tr h="63243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Highly contagious. Inhalation of viruses on airborne particles. Direct skin contact.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5789329"/>
                  </a:ext>
                </a:extLst>
              </a:tr>
              <a:tr h="36614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Vaccination against current strains.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726867"/>
                  </a:ext>
                </a:extLst>
              </a:tr>
              <a:tr h="63243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Bed rest and fluid intake. Antivirals in the elderly.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5973101"/>
                  </a:ext>
                </a:extLst>
              </a:tr>
              <a:tr h="63243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History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Present for centuries, epidemics occur at regular intervals.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98879336"/>
                  </a:ext>
                </a:extLst>
              </a:tr>
            </a:tbl>
          </a:graphicData>
        </a:graphic>
      </p:graphicFrame>
      <p:sp>
        <p:nvSpPr>
          <p:cNvPr id="15" name="Rectangle: Rounded Corners 14">
            <a:extLst>
              <a:ext uri="{FF2B5EF4-FFF2-40B4-BE49-F238E27FC236}">
                <a16:creationId xmlns:a16="http://schemas.microsoft.com/office/drawing/2014/main" id="{2CB20BC2-E023-4BFD-9983-5C9EE2B6DB11}"/>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6" name="Oval 15">
            <a:extLst>
              <a:ext uri="{FF2B5EF4-FFF2-40B4-BE49-F238E27FC236}">
                <a16:creationId xmlns:a16="http://schemas.microsoft.com/office/drawing/2014/main" id="{F495C192-539E-44CE-93A5-A0192A446515}"/>
              </a:ext>
              <a:ext uri="{C183D7F6-B498-43B3-948B-1728B52AA6E4}">
                <adec:decorative xmlns:adec="http://schemas.microsoft.com/office/drawing/2017/decorative" val="1"/>
              </a:ext>
            </a:extLst>
          </p:cNvPr>
          <p:cNvSpPr/>
          <p:nvPr/>
        </p:nvSpPr>
        <p:spPr>
          <a:xfrm>
            <a:off x="7908762" y="813114"/>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7" name="Picture 16">
            <a:extLst>
              <a:ext uri="{FF2B5EF4-FFF2-40B4-BE49-F238E27FC236}">
                <a16:creationId xmlns:a16="http://schemas.microsoft.com/office/drawing/2014/main" id="{7E20CDCF-882E-4A6D-9177-78C976292669}"/>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941919" y="847334"/>
            <a:ext cx="579416" cy="523798"/>
          </a:xfrm>
          <a:prstGeom prst="rect">
            <a:avLst/>
          </a:prstGeom>
        </p:spPr>
      </p:pic>
      <p:sp>
        <p:nvSpPr>
          <p:cNvPr id="3" name="Footer Placeholder 2">
            <a:extLst>
              <a:ext uri="{FF2B5EF4-FFF2-40B4-BE49-F238E27FC236}">
                <a16:creationId xmlns:a16="http://schemas.microsoft.com/office/drawing/2014/main" id="{B3E2F92B-C1D9-4188-83A0-9696501C7318}"/>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1804581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5E7BD1D-25AF-4A41-A6E5-7F7D9C126407}"/>
              </a:ext>
              <a:ext uri="{C183D7F6-B498-43B3-948B-1728B52AA6E4}">
                <adec:decorative xmlns:adec="http://schemas.microsoft.com/office/drawing/2017/decorative" val="0"/>
              </a:ext>
            </a:extLst>
          </p:cNvPr>
          <p:cNvSpPr txBox="1">
            <a:spLocks noGrp="1"/>
          </p:cNvSpPr>
          <p:nvPr>
            <p:ph type="title" idx="4294967295"/>
          </p:nvPr>
        </p:nvSpPr>
        <p:spPr>
          <a:xfrm>
            <a:off x="628650" y="-850941"/>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Disease Match Information (Thrush)</a:t>
            </a:r>
          </a:p>
        </p:txBody>
      </p:sp>
      <p:sp>
        <p:nvSpPr>
          <p:cNvPr id="14" name="Title 1">
            <a:extLst>
              <a:ext uri="{FF2B5EF4-FFF2-40B4-BE49-F238E27FC236}">
                <a16:creationId xmlns:a16="http://schemas.microsoft.com/office/drawing/2014/main" id="{866FBC5A-940F-4D92-961B-893601B70550}"/>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Information</a:t>
            </a:r>
            <a:endParaRPr lang="en-GB" sz="3000" b="1" dirty="0"/>
          </a:p>
        </p:txBody>
      </p:sp>
      <p:sp>
        <p:nvSpPr>
          <p:cNvPr id="10" name="TextBox 9">
            <a:extLst>
              <a:ext uri="{FF2B5EF4-FFF2-40B4-BE49-F238E27FC236}">
                <a16:creationId xmlns:a16="http://schemas.microsoft.com/office/drawing/2014/main" id="{33F721BB-0F41-4E78-AD8C-C6DCCABC3E95}"/>
              </a:ext>
            </a:extLst>
          </p:cNvPr>
          <p:cNvSpPr txBox="1"/>
          <p:nvPr/>
        </p:nvSpPr>
        <p:spPr>
          <a:xfrm>
            <a:off x="927488" y="1150501"/>
            <a:ext cx="7199370" cy="369332"/>
          </a:xfrm>
          <a:prstGeom prst="rect">
            <a:avLst/>
          </a:prstGeom>
          <a:solidFill>
            <a:srgbClr val="B7C0DE"/>
          </a:solidFill>
          <a:ln>
            <a:solidFill>
              <a:srgbClr val="000000"/>
            </a:solidFill>
          </a:ln>
        </p:spPr>
        <p:txBody>
          <a:bodyPr wrap="square">
            <a:spAutoFit/>
          </a:bodyPr>
          <a:lstStyle/>
          <a:p>
            <a:r>
              <a:rPr lang="en-GB" sz="1800" b="1" dirty="0">
                <a:solidFill>
                  <a:schemeClr val="bg2">
                    <a:lumMod val="10000"/>
                  </a:schemeClr>
                </a:solidFill>
                <a:latin typeface="Arial" panose="020B0604020202020204" pitchFamily="34" charset="0"/>
                <a:cs typeface="Arial" panose="020B0604020202020204" pitchFamily="34" charset="0"/>
              </a:rPr>
              <a:t>Thrush</a:t>
            </a:r>
          </a:p>
        </p:txBody>
      </p:sp>
      <p:graphicFrame>
        <p:nvGraphicFramePr>
          <p:cNvPr id="9" name="Table 8" descr="Thrush&#10;">
            <a:extLst>
              <a:ext uri="{FF2B5EF4-FFF2-40B4-BE49-F238E27FC236}">
                <a16:creationId xmlns:a16="http://schemas.microsoft.com/office/drawing/2014/main" id="{6E2EB5BB-A2C6-4D10-8728-ADD57B6CED92}"/>
              </a:ext>
            </a:extLst>
          </p:cNvPr>
          <p:cNvGraphicFramePr>
            <a:graphicFrameLocks noGrp="1"/>
          </p:cNvGraphicFramePr>
          <p:nvPr>
            <p:extLst>
              <p:ext uri="{D42A27DB-BD31-4B8C-83A1-F6EECF244321}">
                <p14:modId xmlns:p14="http://schemas.microsoft.com/office/powerpoint/2010/main" val="3297482680"/>
              </p:ext>
            </p:extLst>
          </p:nvPr>
        </p:nvGraphicFramePr>
        <p:xfrm>
          <a:off x="937762" y="1534165"/>
          <a:ext cx="7272788" cy="4649320"/>
        </p:xfrm>
        <a:graphic>
          <a:graphicData uri="http://schemas.openxmlformats.org/drawingml/2006/table">
            <a:tbl>
              <a:tblPr firstRow="1" bandRow="1"/>
              <a:tblGrid>
                <a:gridCol w="1757064">
                  <a:extLst>
                    <a:ext uri="{9D8B030D-6E8A-4147-A177-3AD203B41FA5}">
                      <a16:colId xmlns:a16="http://schemas.microsoft.com/office/drawing/2014/main" val="2248629582"/>
                    </a:ext>
                  </a:extLst>
                </a:gridCol>
                <a:gridCol w="5515724">
                  <a:extLst>
                    <a:ext uri="{9D8B030D-6E8A-4147-A177-3AD203B41FA5}">
                      <a16:colId xmlns:a16="http://schemas.microsoft.com/office/drawing/2014/main" val="761776255"/>
                    </a:ext>
                  </a:extLst>
                </a:gridCol>
              </a:tblGrid>
              <a:tr h="53589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Infectious agent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Fungus: </a:t>
                      </a:r>
                      <a:r>
                        <a:rPr lang="en-GB" sz="1600" b="0" i="1" u="none" strike="noStrike" kern="1200" baseline="0" dirty="0">
                          <a:solidFill>
                            <a:schemeClr val="bg2">
                              <a:lumMod val="10000"/>
                            </a:schemeClr>
                          </a:solidFill>
                          <a:latin typeface="Arial" panose="020B0604020202020204" pitchFamily="34" charset="0"/>
                          <a:ea typeface="+mn-ea"/>
                          <a:cs typeface="Arial" panose="020B0604020202020204" pitchFamily="34" charset="0"/>
                        </a:rPr>
                        <a:t>Candida albicans</a:t>
                      </a:r>
                      <a:endParaRPr lang="en-GB" sz="16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214539"/>
                  </a:ext>
                </a:extLst>
              </a:tr>
              <a:tr h="76154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Itching, burning, soreness and white coating of the mouth or irritation of the vagina with a whitish discharge.</a:t>
                      </a:r>
                      <a:endParaRPr lang="en-GB" sz="16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424993"/>
                  </a:ext>
                </a:extLst>
              </a:tr>
              <a:tr h="53589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Diagnosis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Swab, microscopic examination and culturing.</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9935107"/>
                  </a:ext>
                </a:extLst>
              </a:tr>
              <a:tr h="32809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Mortality rate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None.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58055024"/>
                  </a:ext>
                </a:extLst>
              </a:tr>
              <a:tr h="56671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Person to person contact but is a normal part of the flora of the gut.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5789329"/>
                  </a:ext>
                </a:extLst>
              </a:tr>
              <a:tr h="98718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Symptoms are caused by overgrowth of this fungus due to antibiotics killing off the normal protective bacteria. Therefore avoid unnecessary antibiotic use.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726867"/>
                  </a:ext>
                </a:extLst>
              </a:tr>
              <a:tr h="32809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Antifungals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5973101"/>
                  </a:ext>
                </a:extLst>
              </a:tr>
              <a:tr h="56671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History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Almost 75% of all women have had this infection at least once.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98879336"/>
                  </a:ext>
                </a:extLst>
              </a:tr>
            </a:tbl>
          </a:graphicData>
        </a:graphic>
      </p:graphicFrame>
      <p:sp>
        <p:nvSpPr>
          <p:cNvPr id="11" name="Rectangle: Rounded Corners 10">
            <a:extLst>
              <a:ext uri="{FF2B5EF4-FFF2-40B4-BE49-F238E27FC236}">
                <a16:creationId xmlns:a16="http://schemas.microsoft.com/office/drawing/2014/main" id="{D1D0014A-50D1-45E0-9229-0055E020FD88}"/>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44B9B281-E11D-4E38-849E-059B17FA137B}"/>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3" name="Picture 12">
            <a:extLst>
              <a:ext uri="{FF2B5EF4-FFF2-40B4-BE49-F238E27FC236}">
                <a16:creationId xmlns:a16="http://schemas.microsoft.com/office/drawing/2014/main" id="{7A58E238-0ABE-4924-8826-A5A35B854F2C}"/>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3" name="Footer Placeholder 2">
            <a:extLst>
              <a:ext uri="{FF2B5EF4-FFF2-40B4-BE49-F238E27FC236}">
                <a16:creationId xmlns:a16="http://schemas.microsoft.com/office/drawing/2014/main" id="{F8368733-8F9B-4219-A2E1-B89329F8A5F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6083664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596F513-3159-48AE-A8A2-87A39B0955B1}"/>
              </a:ext>
              <a:ext uri="{C183D7F6-B498-43B3-948B-1728B52AA6E4}">
                <adec:decorative xmlns:adec="http://schemas.microsoft.com/office/drawing/2017/decorative" val="0"/>
              </a:ext>
            </a:extLst>
          </p:cNvPr>
          <p:cNvSpPr txBox="1">
            <a:spLocks noGrp="1"/>
          </p:cNvSpPr>
          <p:nvPr>
            <p:ph type="title" idx="4294967295"/>
          </p:nvPr>
        </p:nvSpPr>
        <p:spPr>
          <a:xfrm>
            <a:off x="628650" y="-889848"/>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Disease Match Information (Chlamydia)</a:t>
            </a:r>
          </a:p>
        </p:txBody>
      </p:sp>
      <p:sp>
        <p:nvSpPr>
          <p:cNvPr id="14" name="Title 1">
            <a:extLst>
              <a:ext uri="{FF2B5EF4-FFF2-40B4-BE49-F238E27FC236}">
                <a16:creationId xmlns:a16="http://schemas.microsoft.com/office/drawing/2014/main" id="{9E257D35-A2D3-4908-9CBE-F19A2FB7D50D}"/>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Information</a:t>
            </a:r>
            <a:endParaRPr lang="en-GB" sz="3000" b="1" dirty="0"/>
          </a:p>
        </p:txBody>
      </p:sp>
      <p:sp>
        <p:nvSpPr>
          <p:cNvPr id="10" name="TextBox 9">
            <a:extLst>
              <a:ext uri="{FF2B5EF4-FFF2-40B4-BE49-F238E27FC236}">
                <a16:creationId xmlns:a16="http://schemas.microsoft.com/office/drawing/2014/main" id="{B529B623-FFEA-4158-A5BE-ABD85C6902B6}"/>
              </a:ext>
            </a:extLst>
          </p:cNvPr>
          <p:cNvSpPr txBox="1"/>
          <p:nvPr/>
        </p:nvSpPr>
        <p:spPr>
          <a:xfrm>
            <a:off x="957504" y="1215503"/>
            <a:ext cx="7185280" cy="369332"/>
          </a:xfrm>
          <a:prstGeom prst="rect">
            <a:avLst/>
          </a:prstGeom>
          <a:solidFill>
            <a:srgbClr val="B7C0DE"/>
          </a:solidFill>
          <a:ln>
            <a:solidFill>
              <a:srgbClr val="000000"/>
            </a:solidFill>
          </a:ln>
        </p:spPr>
        <p:txBody>
          <a:bodyPr wrap="square">
            <a:spAutoFit/>
          </a:bodyPr>
          <a:lstStyle/>
          <a:p>
            <a:r>
              <a:rPr lang="en-GB" sz="1800" b="1" dirty="0">
                <a:solidFill>
                  <a:schemeClr val="bg2">
                    <a:lumMod val="10000"/>
                  </a:schemeClr>
                </a:solidFill>
                <a:latin typeface="Arial" panose="020B0604020202020204" pitchFamily="34" charset="0"/>
                <a:cs typeface="Arial" panose="020B0604020202020204" pitchFamily="34" charset="0"/>
              </a:rPr>
              <a:t>Chlamydia</a:t>
            </a:r>
          </a:p>
        </p:txBody>
      </p:sp>
      <p:graphicFrame>
        <p:nvGraphicFramePr>
          <p:cNvPr id="9" name="Table 7">
            <a:extLst>
              <a:ext uri="{FF2B5EF4-FFF2-40B4-BE49-F238E27FC236}">
                <a16:creationId xmlns:a16="http://schemas.microsoft.com/office/drawing/2014/main" id="{7138F335-26C4-4A04-984D-76DAE1051EA8}"/>
              </a:ext>
            </a:extLst>
          </p:cNvPr>
          <p:cNvGraphicFramePr>
            <a:graphicFrameLocks noGrp="1"/>
          </p:cNvGraphicFramePr>
          <p:nvPr>
            <p:extLst>
              <p:ext uri="{D42A27DB-BD31-4B8C-83A1-F6EECF244321}">
                <p14:modId xmlns:p14="http://schemas.microsoft.com/office/powerpoint/2010/main" val="1264424273"/>
              </p:ext>
            </p:extLst>
          </p:nvPr>
        </p:nvGraphicFramePr>
        <p:xfrm>
          <a:off x="964274" y="1591838"/>
          <a:ext cx="7185282" cy="4553851"/>
        </p:xfrm>
        <a:graphic>
          <a:graphicData uri="http://schemas.openxmlformats.org/drawingml/2006/table">
            <a:tbl>
              <a:tblPr firstRow="1" bandRow="1"/>
              <a:tblGrid>
                <a:gridCol w="1752320">
                  <a:extLst>
                    <a:ext uri="{9D8B030D-6E8A-4147-A177-3AD203B41FA5}">
                      <a16:colId xmlns:a16="http://schemas.microsoft.com/office/drawing/2014/main" val="2248629582"/>
                    </a:ext>
                  </a:extLst>
                </a:gridCol>
                <a:gridCol w="5432962">
                  <a:extLst>
                    <a:ext uri="{9D8B030D-6E8A-4147-A177-3AD203B41FA5}">
                      <a16:colId xmlns:a16="http://schemas.microsoft.com/office/drawing/2014/main" val="761776255"/>
                    </a:ext>
                  </a:extLst>
                </a:gridCol>
              </a:tblGrid>
              <a:tr h="55439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Infectious agent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Bacterium: </a:t>
                      </a:r>
                      <a:r>
                        <a:rPr lang="en-GB" sz="1700" b="0" i="1" u="none" strike="noStrike" kern="1200" baseline="0" dirty="0">
                          <a:solidFill>
                            <a:schemeClr val="bg2">
                              <a:lumMod val="10000"/>
                            </a:schemeClr>
                          </a:solidFill>
                          <a:latin typeface="Arial" panose="020B0604020202020204" pitchFamily="34" charset="0"/>
                          <a:ea typeface="+mn-ea"/>
                          <a:cs typeface="Arial" panose="020B0604020202020204" pitchFamily="34" charset="0"/>
                        </a:rPr>
                        <a:t>Chlamydia trachomatis</a:t>
                      </a:r>
                      <a:endParaRPr lang="en-GB" sz="17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214539"/>
                  </a:ext>
                </a:extLst>
              </a:tr>
              <a:tr h="102563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In many cases there are no symptoms but sometimes there is a discharge from the vagina or penis. Swollen testicles and inability to have children can also occur.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424993"/>
                  </a:ext>
                </a:extLst>
              </a:tr>
              <a:tr h="55439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Diagnosis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Swab or urine sample for molecular testing.</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9935107"/>
                  </a:ext>
                </a:extLst>
              </a:tr>
              <a:tr h="55439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Mortality rate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Rare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58055024"/>
                  </a:ext>
                </a:extLst>
              </a:tr>
              <a:tr h="55439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Contagious through sexual contact.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5789329"/>
                  </a:ext>
                </a:extLst>
              </a:tr>
              <a:tr h="34009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Use a condom during sexual intercourse.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726867"/>
                  </a:ext>
                </a:extLst>
              </a:tr>
              <a:tr h="34009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Antibiotics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5973101"/>
                  </a:ext>
                </a:extLst>
              </a:tr>
              <a:tr h="59147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History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First discovered in 1907. Global problem which is on the increase.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98879336"/>
                  </a:ext>
                </a:extLst>
              </a:tr>
            </a:tbl>
          </a:graphicData>
        </a:graphic>
      </p:graphicFrame>
      <p:sp>
        <p:nvSpPr>
          <p:cNvPr id="11" name="Rectangle: Rounded Corners 10">
            <a:extLst>
              <a:ext uri="{FF2B5EF4-FFF2-40B4-BE49-F238E27FC236}">
                <a16:creationId xmlns:a16="http://schemas.microsoft.com/office/drawing/2014/main" id="{8DD07F15-4CA9-4245-9CEA-E0038BC2667B}"/>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E0E8302D-EEAC-48B8-B3D2-CF3BBDC6B23B}"/>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3" name="Picture 12">
            <a:extLst>
              <a:ext uri="{FF2B5EF4-FFF2-40B4-BE49-F238E27FC236}">
                <a16:creationId xmlns:a16="http://schemas.microsoft.com/office/drawing/2014/main" id="{5E8AA95E-E027-42E9-A87B-8F8277739F84}"/>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3" name="Footer Placeholder 2">
            <a:extLst>
              <a:ext uri="{FF2B5EF4-FFF2-40B4-BE49-F238E27FC236}">
                <a16:creationId xmlns:a16="http://schemas.microsoft.com/office/drawing/2014/main" id="{43EABB87-49E6-4DDC-8A21-F471FC3F43FC}"/>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8626772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BFC5887-0376-4CB7-B51D-198DBA51B03C}"/>
              </a:ext>
              <a:ext uri="{C183D7F6-B498-43B3-948B-1728B52AA6E4}">
                <adec:decorative xmlns:adec="http://schemas.microsoft.com/office/drawing/2017/decorative" val="0"/>
              </a:ext>
            </a:extLst>
          </p:cNvPr>
          <p:cNvSpPr txBox="1">
            <a:spLocks noGrp="1"/>
          </p:cNvSpPr>
          <p:nvPr>
            <p:ph type="title" idx="4294967295"/>
          </p:nvPr>
        </p:nvSpPr>
        <p:spPr>
          <a:xfrm>
            <a:off x="628650" y="-860673"/>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Disease Match Information (Meningitis)</a:t>
            </a:r>
          </a:p>
        </p:txBody>
      </p:sp>
      <p:sp>
        <p:nvSpPr>
          <p:cNvPr id="14" name="Title 1">
            <a:extLst>
              <a:ext uri="{FF2B5EF4-FFF2-40B4-BE49-F238E27FC236}">
                <a16:creationId xmlns:a16="http://schemas.microsoft.com/office/drawing/2014/main" id="{C132CE92-4AF9-4197-8FD9-D0F366C7349C}"/>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Information</a:t>
            </a:r>
            <a:endParaRPr lang="en-GB" sz="3000" b="1" dirty="0"/>
          </a:p>
        </p:txBody>
      </p:sp>
      <p:sp>
        <p:nvSpPr>
          <p:cNvPr id="10" name="TextBox 9">
            <a:extLst>
              <a:ext uri="{FF2B5EF4-FFF2-40B4-BE49-F238E27FC236}">
                <a16:creationId xmlns:a16="http://schemas.microsoft.com/office/drawing/2014/main" id="{41C02AE3-3D1D-4D59-9B53-A810A86CD679}"/>
              </a:ext>
            </a:extLst>
          </p:cNvPr>
          <p:cNvSpPr txBox="1"/>
          <p:nvPr/>
        </p:nvSpPr>
        <p:spPr>
          <a:xfrm>
            <a:off x="919744" y="1257563"/>
            <a:ext cx="7185280" cy="369332"/>
          </a:xfrm>
          <a:prstGeom prst="rect">
            <a:avLst/>
          </a:prstGeom>
          <a:solidFill>
            <a:srgbClr val="B7C0DE"/>
          </a:solidFill>
          <a:ln>
            <a:solidFill>
              <a:srgbClr val="000000"/>
            </a:solidFill>
          </a:ln>
        </p:spPr>
        <p:txBody>
          <a:bodyPr wrap="square">
            <a:spAutoFit/>
          </a:bodyPr>
          <a:lstStyle/>
          <a:p>
            <a:r>
              <a:rPr lang="en-GB" sz="1800" b="1" dirty="0">
                <a:solidFill>
                  <a:schemeClr val="bg2">
                    <a:lumMod val="10000"/>
                  </a:schemeClr>
                </a:solidFill>
                <a:latin typeface="Arial" panose="020B0604020202020204" pitchFamily="34" charset="0"/>
                <a:cs typeface="Arial" panose="020B0604020202020204" pitchFamily="34" charset="0"/>
              </a:rPr>
              <a:t>Bacterial Meningitis</a:t>
            </a:r>
          </a:p>
        </p:txBody>
      </p:sp>
      <p:graphicFrame>
        <p:nvGraphicFramePr>
          <p:cNvPr id="9" name="Table 7" descr="Bacterial Meningitis&#10;">
            <a:extLst>
              <a:ext uri="{FF2B5EF4-FFF2-40B4-BE49-F238E27FC236}">
                <a16:creationId xmlns:a16="http://schemas.microsoft.com/office/drawing/2014/main" id="{4545229A-D5B2-429E-9161-36B0BC2951BB}"/>
              </a:ext>
            </a:extLst>
          </p:cNvPr>
          <p:cNvGraphicFramePr>
            <a:graphicFrameLocks noGrp="1"/>
          </p:cNvGraphicFramePr>
          <p:nvPr>
            <p:extLst>
              <p:ext uri="{D42A27DB-BD31-4B8C-83A1-F6EECF244321}">
                <p14:modId xmlns:p14="http://schemas.microsoft.com/office/powerpoint/2010/main" val="2811719202"/>
              </p:ext>
            </p:extLst>
          </p:nvPr>
        </p:nvGraphicFramePr>
        <p:xfrm>
          <a:off x="930018" y="1636908"/>
          <a:ext cx="7232907" cy="4524642"/>
        </p:xfrm>
        <a:graphic>
          <a:graphicData uri="http://schemas.openxmlformats.org/drawingml/2006/table">
            <a:tbl>
              <a:tblPr firstRow="1" bandRow="1"/>
              <a:tblGrid>
                <a:gridCol w="1600371">
                  <a:extLst>
                    <a:ext uri="{9D8B030D-6E8A-4147-A177-3AD203B41FA5}">
                      <a16:colId xmlns:a16="http://schemas.microsoft.com/office/drawing/2014/main" val="2248629582"/>
                    </a:ext>
                  </a:extLst>
                </a:gridCol>
                <a:gridCol w="5632536">
                  <a:extLst>
                    <a:ext uri="{9D8B030D-6E8A-4147-A177-3AD203B41FA5}">
                      <a16:colId xmlns:a16="http://schemas.microsoft.com/office/drawing/2014/main" val="761776255"/>
                    </a:ext>
                  </a:extLst>
                </a:gridCol>
              </a:tblGrid>
              <a:tr h="63211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Infectious agent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Bacterium: </a:t>
                      </a:r>
                      <a:r>
                        <a:rPr lang="en-GB" sz="1600" b="0" i="1" u="none" strike="noStrike" kern="1200" baseline="0" dirty="0">
                          <a:solidFill>
                            <a:schemeClr val="bg2">
                              <a:lumMod val="10000"/>
                            </a:schemeClr>
                          </a:solidFill>
                          <a:latin typeface="Arial" panose="020B0604020202020204" pitchFamily="34" charset="0"/>
                          <a:ea typeface="+mn-ea"/>
                          <a:cs typeface="Arial" panose="020B0604020202020204" pitchFamily="34" charset="0"/>
                        </a:rPr>
                        <a:t>Neisseria meningitidis</a:t>
                      </a:r>
                      <a:endParaRPr lang="en-GB" sz="16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214539"/>
                  </a:ext>
                </a:extLst>
              </a:tr>
              <a:tr h="63211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Headache, neck stiffness, high fever, irritability, delirium, rash.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424993"/>
                  </a:ext>
                </a:extLst>
              </a:tr>
              <a:tr h="36596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Diagnosis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Spinal fluid sample and molecular testing.</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9935107"/>
                  </a:ext>
                </a:extLst>
              </a:tr>
              <a:tr h="63211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Mortality rate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Medium – higher risk in the young and elderly.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58055024"/>
                  </a:ext>
                </a:extLst>
              </a:tr>
              <a:tr h="63211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Contagious, through saliva and inhalation of droplets.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5789329"/>
                  </a:ext>
                </a:extLst>
              </a:tr>
              <a:tr h="63211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Vaccination against many strains, avoid contact with infected patients.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726867"/>
                  </a:ext>
                </a:extLst>
              </a:tr>
              <a:tr h="36596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Penicillin, oxygen and fluids.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5973101"/>
                  </a:ext>
                </a:extLst>
              </a:tr>
              <a:tr h="63211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History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First identified as a bacteria in 1887. Regular epidemics in low income countries.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98879336"/>
                  </a:ext>
                </a:extLst>
              </a:tr>
            </a:tbl>
          </a:graphicData>
        </a:graphic>
      </p:graphicFrame>
      <p:sp>
        <p:nvSpPr>
          <p:cNvPr id="11" name="Rectangle: Rounded Corners 10">
            <a:extLst>
              <a:ext uri="{FF2B5EF4-FFF2-40B4-BE49-F238E27FC236}">
                <a16:creationId xmlns:a16="http://schemas.microsoft.com/office/drawing/2014/main" id="{BD76334F-C8BA-4FFD-9C4F-91529ED1D233}"/>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915F54A2-3154-4097-A16C-F5BD2958D7B8}"/>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3" name="Picture 12">
            <a:extLst>
              <a:ext uri="{FF2B5EF4-FFF2-40B4-BE49-F238E27FC236}">
                <a16:creationId xmlns:a16="http://schemas.microsoft.com/office/drawing/2014/main" id="{B86C2668-3786-445F-8451-EF25387B04CA}"/>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3" name="Footer Placeholder 2">
            <a:extLst>
              <a:ext uri="{FF2B5EF4-FFF2-40B4-BE49-F238E27FC236}">
                <a16:creationId xmlns:a16="http://schemas.microsoft.com/office/drawing/2014/main" id="{A1679967-05F2-412E-B015-B5DE75E3F60D}"/>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4073910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069BFB5-AC17-4F89-BE29-0840B431FE1D}"/>
              </a:ext>
              <a:ext uri="{C183D7F6-B498-43B3-948B-1728B52AA6E4}">
                <adec:decorative xmlns:adec="http://schemas.microsoft.com/office/drawing/2017/decorative" val="0"/>
              </a:ext>
            </a:extLst>
          </p:cNvPr>
          <p:cNvSpPr txBox="1">
            <a:spLocks noGrp="1"/>
          </p:cNvSpPr>
          <p:nvPr>
            <p:ph type="title" idx="4294967295"/>
          </p:nvPr>
        </p:nvSpPr>
        <p:spPr>
          <a:xfrm>
            <a:off x="628650" y="-860670"/>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Disease Match Information (</a:t>
            </a:r>
            <a:r>
              <a:rPr kumimoji="0" lang="en-GB" sz="3000" b="1" i="0" u="none" strike="noStrike" kern="1200" cap="none" spc="0" normalizeH="0" noProof="0" dirty="0">
                <a:ln>
                  <a:noFill/>
                </a:ln>
                <a:solidFill>
                  <a:schemeClr val="tx1"/>
                </a:solidFill>
                <a:effectLst/>
                <a:uLnTx/>
                <a:uFillTx/>
                <a:latin typeface="Arial" panose="020B0604020202020204" pitchFamily="34" charset="0"/>
                <a:ea typeface="+mj-ea"/>
                <a:cs typeface="Arial" panose="020B0604020202020204" pitchFamily="34" charset="0"/>
              </a:rPr>
              <a:t>HIV)</a:t>
            </a:r>
            <a:endPar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15" name="Title 1">
            <a:extLst>
              <a:ext uri="{FF2B5EF4-FFF2-40B4-BE49-F238E27FC236}">
                <a16:creationId xmlns:a16="http://schemas.microsoft.com/office/drawing/2014/main" id="{31CA4C56-2FCC-4741-90F5-7BCF566B75C5}"/>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Information</a:t>
            </a:r>
            <a:endParaRPr lang="en-GB" sz="3000" b="1" dirty="0"/>
          </a:p>
        </p:txBody>
      </p:sp>
      <p:sp>
        <p:nvSpPr>
          <p:cNvPr id="11" name="TextBox 10">
            <a:extLst>
              <a:ext uri="{FF2B5EF4-FFF2-40B4-BE49-F238E27FC236}">
                <a16:creationId xmlns:a16="http://schemas.microsoft.com/office/drawing/2014/main" id="{B752EAC9-1F86-450A-AD27-D0C3B95CABE2}"/>
              </a:ext>
            </a:extLst>
          </p:cNvPr>
          <p:cNvSpPr txBox="1"/>
          <p:nvPr/>
        </p:nvSpPr>
        <p:spPr>
          <a:xfrm>
            <a:off x="923179" y="1330289"/>
            <a:ext cx="7185280" cy="369332"/>
          </a:xfrm>
          <a:prstGeom prst="rect">
            <a:avLst/>
          </a:prstGeom>
          <a:solidFill>
            <a:srgbClr val="B7C0DE"/>
          </a:solidFill>
          <a:ln>
            <a:solidFill>
              <a:srgbClr val="000000"/>
            </a:solidFill>
          </a:ln>
        </p:spPr>
        <p:txBody>
          <a:bodyPr wrap="square">
            <a:spAutoFit/>
          </a:bodyPr>
          <a:lstStyle/>
          <a:p>
            <a:r>
              <a:rPr lang="en-GB" sz="1800" b="1" dirty="0">
                <a:solidFill>
                  <a:schemeClr val="bg2">
                    <a:lumMod val="10000"/>
                  </a:schemeClr>
                </a:solidFill>
                <a:latin typeface="Arial" panose="020B0604020202020204" pitchFamily="34" charset="0"/>
                <a:cs typeface="Arial" panose="020B0604020202020204" pitchFamily="34" charset="0"/>
              </a:rPr>
              <a:t>HIV/AIDS</a:t>
            </a:r>
          </a:p>
        </p:txBody>
      </p:sp>
      <p:graphicFrame>
        <p:nvGraphicFramePr>
          <p:cNvPr id="9" name="Table 8" descr="HIV/AIDS&#10;">
            <a:extLst>
              <a:ext uri="{FF2B5EF4-FFF2-40B4-BE49-F238E27FC236}">
                <a16:creationId xmlns:a16="http://schemas.microsoft.com/office/drawing/2014/main" id="{C38892C6-951D-4934-AD58-5EA39D911991}"/>
              </a:ext>
            </a:extLst>
          </p:cNvPr>
          <p:cNvGraphicFramePr>
            <a:graphicFrameLocks noGrp="1"/>
          </p:cNvGraphicFramePr>
          <p:nvPr>
            <p:extLst>
              <p:ext uri="{D42A27DB-BD31-4B8C-83A1-F6EECF244321}">
                <p14:modId xmlns:p14="http://schemas.microsoft.com/office/powerpoint/2010/main" val="3012758719"/>
              </p:ext>
            </p:extLst>
          </p:nvPr>
        </p:nvGraphicFramePr>
        <p:xfrm>
          <a:off x="937575" y="1700302"/>
          <a:ext cx="7268850" cy="4511977"/>
        </p:xfrm>
        <a:graphic>
          <a:graphicData uri="http://schemas.openxmlformats.org/drawingml/2006/table">
            <a:tbl>
              <a:tblPr firstRow="1" bandRow="1"/>
              <a:tblGrid>
                <a:gridCol w="1772700">
                  <a:extLst>
                    <a:ext uri="{9D8B030D-6E8A-4147-A177-3AD203B41FA5}">
                      <a16:colId xmlns:a16="http://schemas.microsoft.com/office/drawing/2014/main" val="2038789021"/>
                    </a:ext>
                  </a:extLst>
                </a:gridCol>
                <a:gridCol w="5496150">
                  <a:extLst>
                    <a:ext uri="{9D8B030D-6E8A-4147-A177-3AD203B41FA5}">
                      <a16:colId xmlns:a16="http://schemas.microsoft.com/office/drawing/2014/main" val="1487529450"/>
                    </a:ext>
                  </a:extLst>
                </a:gridCol>
              </a:tblGrid>
              <a:tr h="63017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Infectious agent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Virus: Human immunodeficiency virus (HIV).</a:t>
                      </a:r>
                      <a:endParaRPr lang="en-GB" sz="16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40646650"/>
                  </a:ext>
                </a:extLst>
              </a:tr>
              <a:tr h="36495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Failing immune system, pneumonia, lesions.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6457979"/>
                  </a:ext>
                </a:extLst>
              </a:tr>
              <a:tr h="36495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Diagnosis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Blood sample and antibody test.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85232052"/>
                  </a:ext>
                </a:extLst>
              </a:tr>
              <a:tr h="63037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Mortality rate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Medium – high in countries where access to HIV testing and anti-HIV drugs is limited</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51912765"/>
                  </a:ext>
                </a:extLst>
              </a:tr>
              <a:tr h="63037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Highly contagious. Sexual contact, blood to blood contact, sharing of needles, mother to new born 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83529307"/>
                  </a:ext>
                </a:extLst>
              </a:tr>
              <a:tr h="63037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Always wear a condom during sexual intercourse.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77163396"/>
                  </a:ext>
                </a:extLst>
              </a:tr>
              <a:tr h="63037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There is no cure although anti-HIV drugs can prolong life expectancy.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77631922"/>
                  </a:ext>
                </a:extLst>
              </a:tr>
              <a:tr h="63037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History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First identified in 1983. Currently a global epidemic.</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76764287"/>
                  </a:ext>
                </a:extLst>
              </a:tr>
            </a:tbl>
          </a:graphicData>
        </a:graphic>
      </p:graphicFrame>
      <p:sp>
        <p:nvSpPr>
          <p:cNvPr id="12" name="Rectangle: Rounded Corners 11">
            <a:extLst>
              <a:ext uri="{FF2B5EF4-FFF2-40B4-BE49-F238E27FC236}">
                <a16:creationId xmlns:a16="http://schemas.microsoft.com/office/drawing/2014/main" id="{6C45CD13-AF84-4415-B158-87B9F0EEAE60}"/>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3" name="Oval 12">
            <a:extLst>
              <a:ext uri="{FF2B5EF4-FFF2-40B4-BE49-F238E27FC236}">
                <a16:creationId xmlns:a16="http://schemas.microsoft.com/office/drawing/2014/main" id="{A9FB9894-29CC-4F01-81C7-1C1423E4E003}"/>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4" name="Picture 13">
            <a:extLst>
              <a:ext uri="{FF2B5EF4-FFF2-40B4-BE49-F238E27FC236}">
                <a16:creationId xmlns:a16="http://schemas.microsoft.com/office/drawing/2014/main" id="{A2B09C2F-B996-43AC-A83A-F20CB42F1446}"/>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3" name="Footer Placeholder 2">
            <a:extLst>
              <a:ext uri="{FF2B5EF4-FFF2-40B4-BE49-F238E27FC236}">
                <a16:creationId xmlns:a16="http://schemas.microsoft.com/office/drawing/2014/main" id="{DFF805F4-682D-4299-888A-30D1E5A7F5D1}"/>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0833955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D853BDF-3C68-4232-916F-723FB065C97E}"/>
              </a:ext>
              <a:ext uri="{C183D7F6-B498-43B3-948B-1728B52AA6E4}">
                <adec:decorative xmlns:adec="http://schemas.microsoft.com/office/drawing/2017/decorative" val="0"/>
              </a:ext>
            </a:extLst>
          </p:cNvPr>
          <p:cNvSpPr txBox="1">
            <a:spLocks noGrp="1"/>
          </p:cNvSpPr>
          <p:nvPr>
            <p:ph type="title" idx="4294967295"/>
          </p:nvPr>
        </p:nvSpPr>
        <p:spPr>
          <a:xfrm>
            <a:off x="628650" y="-850939"/>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00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Disease Match Information (Glandular Fever)</a:t>
            </a:r>
          </a:p>
        </p:txBody>
      </p:sp>
      <p:sp>
        <p:nvSpPr>
          <p:cNvPr id="14" name="Title 1">
            <a:extLst>
              <a:ext uri="{FF2B5EF4-FFF2-40B4-BE49-F238E27FC236}">
                <a16:creationId xmlns:a16="http://schemas.microsoft.com/office/drawing/2014/main" id="{155ADBE6-A97F-4E10-B30C-CC4802F91045}"/>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Information</a:t>
            </a:r>
            <a:endParaRPr lang="en-GB" sz="3000" b="1" dirty="0"/>
          </a:p>
        </p:txBody>
      </p:sp>
      <p:sp>
        <p:nvSpPr>
          <p:cNvPr id="10" name="TextBox 9">
            <a:extLst>
              <a:ext uri="{FF2B5EF4-FFF2-40B4-BE49-F238E27FC236}">
                <a16:creationId xmlns:a16="http://schemas.microsoft.com/office/drawing/2014/main" id="{5AD6D552-26A1-4F7E-8EF2-D599F5C47148}"/>
              </a:ext>
            </a:extLst>
          </p:cNvPr>
          <p:cNvSpPr txBox="1"/>
          <p:nvPr/>
        </p:nvSpPr>
        <p:spPr>
          <a:xfrm>
            <a:off x="900695" y="1277849"/>
            <a:ext cx="7185280" cy="369332"/>
          </a:xfrm>
          <a:prstGeom prst="rect">
            <a:avLst/>
          </a:prstGeom>
          <a:solidFill>
            <a:srgbClr val="B7C0DE"/>
          </a:solidFill>
          <a:ln>
            <a:solidFill>
              <a:srgbClr val="000000"/>
            </a:solidFill>
          </a:ln>
        </p:spPr>
        <p:txBody>
          <a:bodyPr wrap="square">
            <a:spAutoFit/>
          </a:bodyPr>
          <a:lstStyle/>
          <a:p>
            <a:r>
              <a:rPr lang="en-GB" sz="1800" b="1" dirty="0">
                <a:solidFill>
                  <a:schemeClr val="bg2">
                    <a:lumMod val="10000"/>
                  </a:schemeClr>
                </a:solidFill>
                <a:latin typeface="Arial" panose="020B0604020202020204" pitchFamily="34" charset="0"/>
                <a:cs typeface="Arial" panose="020B0604020202020204" pitchFamily="34" charset="0"/>
              </a:rPr>
              <a:t>Glandular Fever (Kissing Disease)</a:t>
            </a:r>
          </a:p>
        </p:txBody>
      </p:sp>
      <p:graphicFrame>
        <p:nvGraphicFramePr>
          <p:cNvPr id="9" name="Table 7" descr="Glandular fever (Kissing Disease)&#10;">
            <a:extLst>
              <a:ext uri="{FF2B5EF4-FFF2-40B4-BE49-F238E27FC236}">
                <a16:creationId xmlns:a16="http://schemas.microsoft.com/office/drawing/2014/main" id="{722906BA-F3E2-4EB4-9D58-8E7E10324444}"/>
              </a:ext>
            </a:extLst>
          </p:cNvPr>
          <p:cNvGraphicFramePr>
            <a:graphicFrameLocks noGrp="1"/>
          </p:cNvGraphicFramePr>
          <p:nvPr>
            <p:extLst>
              <p:ext uri="{D42A27DB-BD31-4B8C-83A1-F6EECF244321}">
                <p14:modId xmlns:p14="http://schemas.microsoft.com/office/powerpoint/2010/main" val="2547719694"/>
              </p:ext>
            </p:extLst>
          </p:nvPr>
        </p:nvGraphicFramePr>
        <p:xfrm>
          <a:off x="910969" y="1657455"/>
          <a:ext cx="7256986" cy="4524643"/>
        </p:xfrm>
        <a:graphic>
          <a:graphicData uri="http://schemas.openxmlformats.org/drawingml/2006/table">
            <a:tbl>
              <a:tblPr firstRow="1" bandRow="1"/>
              <a:tblGrid>
                <a:gridCol w="1795670">
                  <a:extLst>
                    <a:ext uri="{9D8B030D-6E8A-4147-A177-3AD203B41FA5}">
                      <a16:colId xmlns:a16="http://schemas.microsoft.com/office/drawing/2014/main" val="2248629582"/>
                    </a:ext>
                  </a:extLst>
                </a:gridCol>
                <a:gridCol w="5461316">
                  <a:extLst>
                    <a:ext uri="{9D8B030D-6E8A-4147-A177-3AD203B41FA5}">
                      <a16:colId xmlns:a16="http://schemas.microsoft.com/office/drawing/2014/main" val="761776255"/>
                    </a:ext>
                  </a:extLst>
                </a:gridCol>
              </a:tblGrid>
              <a:tr h="36596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Infectious agent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Virus: </a:t>
                      </a:r>
                      <a:r>
                        <a:rPr lang="en-GB" sz="1700" b="0" i="1" u="none" strike="noStrike" kern="1200" baseline="0" dirty="0">
                          <a:solidFill>
                            <a:schemeClr val="bg2">
                              <a:lumMod val="10000"/>
                            </a:schemeClr>
                          </a:solidFill>
                          <a:latin typeface="Arial" panose="020B0604020202020204" pitchFamily="34" charset="0"/>
                          <a:ea typeface="+mn-ea"/>
                          <a:cs typeface="Arial" panose="020B0604020202020204" pitchFamily="34" charset="0"/>
                        </a:rPr>
                        <a:t>Epstein Barr</a:t>
                      </a:r>
                      <a:endParaRPr lang="en-GB" sz="1700" b="0" i="1"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214539"/>
                  </a:ext>
                </a:extLst>
              </a:tr>
              <a:tr h="63211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Sore throats, swollen lymph glands, extreme tiredness.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424993"/>
                  </a:ext>
                </a:extLst>
              </a:tr>
              <a:tr h="36596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Diagnosis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Blood sample and antibody test.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9935107"/>
                  </a:ext>
                </a:extLst>
              </a:tr>
              <a:tr h="36596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Mortality rate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Low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58055024"/>
                  </a:ext>
                </a:extLst>
              </a:tr>
              <a:tr h="63211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Not very contagious. Direct contact such as kissing and sharing drinks.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5789329"/>
                  </a:ext>
                </a:extLst>
              </a:tr>
              <a:tr h="36596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Avoid direct contact with infected patients.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726867"/>
                  </a:ext>
                </a:extLst>
              </a:tr>
              <a:tr h="63211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Bed rest and fluid intake, paracetamol can be used to relieve the pain.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5973101"/>
                  </a:ext>
                </a:extLst>
              </a:tr>
              <a:tr h="116443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History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First described in 1889, 95% population have had the infection, however, only 35% develop symptoms. Occasional isolated outbreaks.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98879336"/>
                  </a:ext>
                </a:extLst>
              </a:tr>
            </a:tbl>
          </a:graphicData>
        </a:graphic>
      </p:graphicFrame>
      <p:sp>
        <p:nvSpPr>
          <p:cNvPr id="11" name="Rectangle: Rounded Corners 10">
            <a:extLst>
              <a:ext uri="{FF2B5EF4-FFF2-40B4-BE49-F238E27FC236}">
                <a16:creationId xmlns:a16="http://schemas.microsoft.com/office/drawing/2014/main" id="{317B722A-592E-4094-900B-05129FE107E5}"/>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06C4C5A4-7819-46E1-8CFF-A11D3E61A1F8}"/>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3" name="Picture 12">
            <a:extLst>
              <a:ext uri="{FF2B5EF4-FFF2-40B4-BE49-F238E27FC236}">
                <a16:creationId xmlns:a16="http://schemas.microsoft.com/office/drawing/2014/main" id="{43CCADB3-29BB-438A-A356-1868CC92BF4D}"/>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3" name="Footer Placeholder 2">
            <a:extLst>
              <a:ext uri="{FF2B5EF4-FFF2-40B4-BE49-F238E27FC236}">
                <a16:creationId xmlns:a16="http://schemas.microsoft.com/office/drawing/2014/main" id="{A52ED0AE-3C2E-4EFF-ACF8-B9916DD9850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648456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DCB4875-A08D-4905-9A20-FCD680A3A9B9}"/>
              </a:ext>
              <a:ext uri="{C183D7F6-B498-43B3-948B-1728B52AA6E4}">
                <adec:decorative xmlns:adec="http://schemas.microsoft.com/office/drawing/2017/decorative" val="0"/>
              </a:ext>
            </a:extLst>
          </p:cNvPr>
          <p:cNvSpPr txBox="1">
            <a:spLocks noGrp="1"/>
          </p:cNvSpPr>
          <p:nvPr>
            <p:ph type="title" idx="4294967295"/>
          </p:nvPr>
        </p:nvSpPr>
        <p:spPr>
          <a:xfrm>
            <a:off x="628650" y="-860669"/>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Disease Match Information (Chickenpox)</a:t>
            </a:r>
          </a:p>
        </p:txBody>
      </p:sp>
      <p:sp>
        <p:nvSpPr>
          <p:cNvPr id="14" name="Title 1">
            <a:extLst>
              <a:ext uri="{FF2B5EF4-FFF2-40B4-BE49-F238E27FC236}">
                <a16:creationId xmlns:a16="http://schemas.microsoft.com/office/drawing/2014/main" id="{D8DBF4A3-2B42-4050-9A03-1C2B9254E31A}"/>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Information</a:t>
            </a:r>
            <a:endParaRPr lang="en-GB" sz="3000" b="1" dirty="0"/>
          </a:p>
        </p:txBody>
      </p:sp>
      <p:sp>
        <p:nvSpPr>
          <p:cNvPr id="10" name="TextBox 9">
            <a:extLst>
              <a:ext uri="{FF2B5EF4-FFF2-40B4-BE49-F238E27FC236}">
                <a16:creationId xmlns:a16="http://schemas.microsoft.com/office/drawing/2014/main" id="{514C8791-08BE-4104-8B54-F26727B1DF10}"/>
              </a:ext>
            </a:extLst>
          </p:cNvPr>
          <p:cNvSpPr txBox="1"/>
          <p:nvPr/>
        </p:nvSpPr>
        <p:spPr>
          <a:xfrm>
            <a:off x="908166" y="1178960"/>
            <a:ext cx="7185280" cy="369332"/>
          </a:xfrm>
          <a:prstGeom prst="rect">
            <a:avLst/>
          </a:prstGeom>
          <a:solidFill>
            <a:srgbClr val="B7C0DE"/>
          </a:solidFill>
          <a:ln>
            <a:solidFill>
              <a:srgbClr val="000000"/>
            </a:solidFill>
          </a:ln>
        </p:spPr>
        <p:txBody>
          <a:bodyPr wrap="square">
            <a:spAutoFit/>
          </a:bodyPr>
          <a:lstStyle/>
          <a:p>
            <a:r>
              <a:rPr lang="en-GB" sz="1800" b="1" dirty="0">
                <a:solidFill>
                  <a:schemeClr val="bg2">
                    <a:lumMod val="10000"/>
                  </a:schemeClr>
                </a:solidFill>
                <a:latin typeface="Arial" panose="020B0604020202020204" pitchFamily="34" charset="0"/>
                <a:cs typeface="Arial" panose="020B0604020202020204" pitchFamily="34" charset="0"/>
              </a:rPr>
              <a:t>Chickenpox</a:t>
            </a:r>
          </a:p>
        </p:txBody>
      </p:sp>
      <p:graphicFrame>
        <p:nvGraphicFramePr>
          <p:cNvPr id="9" name="Table 8" descr="Chickenpox">
            <a:extLst>
              <a:ext uri="{FF2B5EF4-FFF2-40B4-BE49-F238E27FC236}">
                <a16:creationId xmlns:a16="http://schemas.microsoft.com/office/drawing/2014/main" id="{BC3A0616-EB87-4767-B8B1-D6692606E723}"/>
              </a:ext>
            </a:extLst>
          </p:cNvPr>
          <p:cNvGraphicFramePr>
            <a:graphicFrameLocks noGrp="1"/>
          </p:cNvGraphicFramePr>
          <p:nvPr>
            <p:extLst>
              <p:ext uri="{D42A27DB-BD31-4B8C-83A1-F6EECF244321}">
                <p14:modId xmlns:p14="http://schemas.microsoft.com/office/powerpoint/2010/main" val="498561675"/>
              </p:ext>
            </p:extLst>
          </p:nvPr>
        </p:nvGraphicFramePr>
        <p:xfrm>
          <a:off x="908166" y="1552265"/>
          <a:ext cx="7245234" cy="4646613"/>
        </p:xfrm>
        <a:graphic>
          <a:graphicData uri="http://schemas.openxmlformats.org/drawingml/2006/table">
            <a:tbl>
              <a:tblPr firstRow="1" bandRow="1"/>
              <a:tblGrid>
                <a:gridCol w="1845560">
                  <a:extLst>
                    <a:ext uri="{9D8B030D-6E8A-4147-A177-3AD203B41FA5}">
                      <a16:colId xmlns:a16="http://schemas.microsoft.com/office/drawing/2014/main" val="2248629582"/>
                    </a:ext>
                  </a:extLst>
                </a:gridCol>
                <a:gridCol w="5399674">
                  <a:extLst>
                    <a:ext uri="{9D8B030D-6E8A-4147-A177-3AD203B41FA5}">
                      <a16:colId xmlns:a16="http://schemas.microsoft.com/office/drawing/2014/main" val="761776255"/>
                    </a:ext>
                  </a:extLst>
                </a:gridCol>
              </a:tblGrid>
              <a:tr h="61341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Infectious agent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Virus: </a:t>
                      </a:r>
                      <a:r>
                        <a:rPr lang="en-GB" sz="1700" b="0" i="1" u="none" strike="noStrike" kern="1200" baseline="0" dirty="0">
                          <a:solidFill>
                            <a:schemeClr val="bg2">
                              <a:lumMod val="10000"/>
                            </a:schemeClr>
                          </a:solidFill>
                          <a:latin typeface="Arial" panose="020B0604020202020204" pitchFamily="34" charset="0"/>
                          <a:ea typeface="+mn-ea"/>
                          <a:cs typeface="Arial" panose="020B0604020202020204" pitchFamily="34" charset="0"/>
                        </a:rPr>
                        <a:t>Varicella-zoster</a:t>
                      </a:r>
                      <a:endParaRPr lang="en-GB" sz="1700" b="0" i="1"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214539"/>
                  </a:ext>
                </a:extLst>
              </a:tr>
              <a:tr h="35271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Blistering rash on the body and head.</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424993"/>
                  </a:ext>
                </a:extLst>
              </a:tr>
              <a:tr h="35271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Diagnosis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Blood sample and antibody test.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9935107"/>
                  </a:ext>
                </a:extLst>
              </a:tr>
              <a:tr h="35271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Mortality rate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Low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58055024"/>
                  </a:ext>
                </a:extLst>
              </a:tr>
              <a:tr h="87411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Highly contagious. Direct skin contact or inhalation of droplets from sneezing and coughing.</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5789329"/>
                  </a:ext>
                </a:extLst>
              </a:tr>
              <a:tr h="35271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Prevention by vaccine.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726867"/>
                  </a:ext>
                </a:extLst>
              </a:tr>
              <a:tr h="61341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Bed rest and fluid intake, antivirals in some adult cases.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5973101"/>
                  </a:ext>
                </a:extLst>
              </a:tr>
              <a:tr h="113481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History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First identified in 1865. Decreased in countries where vaccination programmes have been implemented. No change elsewhere.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98879336"/>
                  </a:ext>
                </a:extLst>
              </a:tr>
            </a:tbl>
          </a:graphicData>
        </a:graphic>
      </p:graphicFrame>
      <p:sp>
        <p:nvSpPr>
          <p:cNvPr id="11" name="Rectangle: Rounded Corners 10">
            <a:extLst>
              <a:ext uri="{FF2B5EF4-FFF2-40B4-BE49-F238E27FC236}">
                <a16:creationId xmlns:a16="http://schemas.microsoft.com/office/drawing/2014/main" id="{5FB3CB1A-15BF-4E17-900C-BC523AC4B178}"/>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1F580027-3286-4219-B94B-7F3D423D4A38}"/>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3" name="Picture 12">
            <a:extLst>
              <a:ext uri="{FF2B5EF4-FFF2-40B4-BE49-F238E27FC236}">
                <a16:creationId xmlns:a16="http://schemas.microsoft.com/office/drawing/2014/main" id="{3729E1A9-D4C7-4DC0-9845-14EFE5EE477B}"/>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3" name="Footer Placeholder 2">
            <a:extLst>
              <a:ext uri="{FF2B5EF4-FFF2-40B4-BE49-F238E27FC236}">
                <a16:creationId xmlns:a16="http://schemas.microsoft.com/office/drawing/2014/main" id="{B4DF1959-10BD-47BF-BABC-82CF13FEEF96}"/>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4823700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9CCDF62-2E97-4781-8B82-63EF497B0925}"/>
              </a:ext>
              <a:ext uri="{C183D7F6-B498-43B3-948B-1728B52AA6E4}">
                <adec:decorative xmlns:adec="http://schemas.microsoft.com/office/drawing/2017/decorative" val="0"/>
              </a:ext>
            </a:extLst>
          </p:cNvPr>
          <p:cNvSpPr txBox="1">
            <a:spLocks noGrp="1"/>
          </p:cNvSpPr>
          <p:nvPr>
            <p:ph type="title" idx="4294967295"/>
          </p:nvPr>
        </p:nvSpPr>
        <p:spPr>
          <a:xfrm>
            <a:off x="628650" y="-860667"/>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Disease Match Information - Measles</a:t>
            </a:r>
          </a:p>
        </p:txBody>
      </p:sp>
      <p:sp>
        <p:nvSpPr>
          <p:cNvPr id="14" name="Title 1">
            <a:extLst>
              <a:ext uri="{FF2B5EF4-FFF2-40B4-BE49-F238E27FC236}">
                <a16:creationId xmlns:a16="http://schemas.microsoft.com/office/drawing/2014/main" id="{EA2600A4-535D-4EB0-956F-483D1C594FC7}"/>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Information</a:t>
            </a:r>
            <a:endParaRPr lang="en-GB" sz="3000" b="1" dirty="0"/>
          </a:p>
        </p:txBody>
      </p:sp>
      <p:sp>
        <p:nvSpPr>
          <p:cNvPr id="10" name="TextBox 9">
            <a:extLst>
              <a:ext uri="{FF2B5EF4-FFF2-40B4-BE49-F238E27FC236}">
                <a16:creationId xmlns:a16="http://schemas.microsoft.com/office/drawing/2014/main" id="{2AC60331-4BF5-49FD-96BD-6C05A47090B7}"/>
              </a:ext>
            </a:extLst>
          </p:cNvPr>
          <p:cNvSpPr txBox="1"/>
          <p:nvPr/>
        </p:nvSpPr>
        <p:spPr>
          <a:xfrm>
            <a:off x="919745" y="1277462"/>
            <a:ext cx="7185280" cy="400110"/>
          </a:xfrm>
          <a:prstGeom prst="rect">
            <a:avLst/>
          </a:prstGeom>
          <a:solidFill>
            <a:srgbClr val="B7C0DE"/>
          </a:solidFill>
          <a:ln>
            <a:solidFill>
              <a:srgbClr val="000000"/>
            </a:solidFill>
          </a:ln>
        </p:spPr>
        <p:txBody>
          <a:bodyPr wrap="square">
            <a:spAutoFit/>
          </a:bodyPr>
          <a:lstStyle/>
          <a:p>
            <a:r>
              <a:rPr lang="en-GB" sz="2000" b="1" dirty="0">
                <a:solidFill>
                  <a:schemeClr val="bg2">
                    <a:lumMod val="10000"/>
                  </a:schemeClr>
                </a:solidFill>
                <a:latin typeface="Arial" panose="020B0604020202020204" pitchFamily="34" charset="0"/>
                <a:cs typeface="Arial" panose="020B0604020202020204" pitchFamily="34" charset="0"/>
              </a:rPr>
              <a:t>Measles</a:t>
            </a:r>
            <a:endParaRPr lang="en-GB" sz="1800" b="1" dirty="0">
              <a:solidFill>
                <a:schemeClr val="bg2">
                  <a:lumMod val="10000"/>
                </a:schemeClr>
              </a:solidFill>
              <a:latin typeface="Arial" panose="020B0604020202020204" pitchFamily="34" charset="0"/>
              <a:cs typeface="Arial" panose="020B0604020202020204" pitchFamily="34" charset="0"/>
            </a:endParaRPr>
          </a:p>
        </p:txBody>
      </p:sp>
      <p:graphicFrame>
        <p:nvGraphicFramePr>
          <p:cNvPr id="9" name="Table 7" descr="Measles">
            <a:extLst>
              <a:ext uri="{FF2B5EF4-FFF2-40B4-BE49-F238E27FC236}">
                <a16:creationId xmlns:a16="http://schemas.microsoft.com/office/drawing/2014/main" id="{9B74B79F-E1E5-43F6-8F30-3F669E8FBD96}"/>
              </a:ext>
            </a:extLst>
          </p:cNvPr>
          <p:cNvGraphicFramePr>
            <a:graphicFrameLocks noGrp="1"/>
          </p:cNvGraphicFramePr>
          <p:nvPr>
            <p:extLst>
              <p:ext uri="{D42A27DB-BD31-4B8C-83A1-F6EECF244321}">
                <p14:modId xmlns:p14="http://schemas.microsoft.com/office/powerpoint/2010/main" val="534768892"/>
              </p:ext>
            </p:extLst>
          </p:nvPr>
        </p:nvGraphicFramePr>
        <p:xfrm>
          <a:off x="930019" y="1678006"/>
          <a:ext cx="7213856" cy="4481662"/>
        </p:xfrm>
        <a:graphic>
          <a:graphicData uri="http://schemas.openxmlformats.org/drawingml/2006/table">
            <a:tbl>
              <a:tblPr firstRow="1" bandRow="1"/>
              <a:tblGrid>
                <a:gridCol w="1759288">
                  <a:extLst>
                    <a:ext uri="{9D8B030D-6E8A-4147-A177-3AD203B41FA5}">
                      <a16:colId xmlns:a16="http://schemas.microsoft.com/office/drawing/2014/main" val="2248629582"/>
                    </a:ext>
                  </a:extLst>
                </a:gridCol>
                <a:gridCol w="5454568">
                  <a:extLst>
                    <a:ext uri="{9D8B030D-6E8A-4147-A177-3AD203B41FA5}">
                      <a16:colId xmlns:a16="http://schemas.microsoft.com/office/drawing/2014/main" val="761776255"/>
                    </a:ext>
                  </a:extLst>
                </a:gridCol>
              </a:tblGrid>
              <a:tr h="46609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Microbe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Virus: </a:t>
                      </a:r>
                      <a:r>
                        <a:rPr lang="en-GB" sz="2000" b="0" i="1" dirty="0">
                          <a:solidFill>
                            <a:schemeClr val="bg2">
                              <a:lumMod val="10000"/>
                            </a:schemeClr>
                          </a:solidFill>
                          <a:latin typeface="Arial" panose="020B0604020202020204" pitchFamily="34" charset="0"/>
                          <a:cs typeface="Arial" panose="020B0604020202020204" pitchFamily="34" charset="0"/>
                        </a:rPr>
                        <a:t>Paramyxovirus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214539"/>
                  </a:ext>
                </a:extLst>
              </a:tr>
              <a:tr h="118315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Fever, runny nose, red and runny eyes, a cough, a red rash and a sore, swollen throat.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424993"/>
                  </a:ext>
                </a:extLst>
              </a:tr>
              <a:tr h="154169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Spread in coughs and sneezes.</a:t>
                      </a:r>
                    </a:p>
                    <a:p>
                      <a:r>
                        <a:rPr lang="en-GB" sz="2000" b="0" dirty="0">
                          <a:solidFill>
                            <a:schemeClr val="bg2">
                              <a:lumMod val="10000"/>
                            </a:schemeClr>
                          </a:solidFill>
                          <a:latin typeface="Arial" panose="020B0604020202020204" pitchFamily="34" charset="0"/>
                          <a:cs typeface="Arial" panose="020B0604020202020204" pitchFamily="34" charset="0"/>
                        </a:rPr>
                        <a:t>Skin contact.</a:t>
                      </a:r>
                    </a:p>
                    <a:p>
                      <a:r>
                        <a:rPr lang="en-GB" sz="2000" b="0" dirty="0">
                          <a:solidFill>
                            <a:schemeClr val="bg2">
                              <a:lumMod val="10000"/>
                            </a:schemeClr>
                          </a:solidFill>
                          <a:latin typeface="Arial" panose="020B0604020202020204" pitchFamily="34" charset="0"/>
                          <a:cs typeface="Arial" panose="020B0604020202020204" pitchFamily="34" charset="0"/>
                        </a:rPr>
                        <a:t>Touching objects that have the live virus on them.</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5789329"/>
                  </a:ext>
                </a:extLst>
              </a:tr>
              <a:tr h="82462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Vaccination.</a:t>
                      </a:r>
                    </a:p>
                    <a:p>
                      <a:r>
                        <a:rPr lang="en-GB" sz="2000" b="0" dirty="0">
                          <a:solidFill>
                            <a:schemeClr val="bg2">
                              <a:lumMod val="10000"/>
                            </a:schemeClr>
                          </a:solidFill>
                          <a:latin typeface="Arial" panose="020B0604020202020204" pitchFamily="34" charset="0"/>
                          <a:cs typeface="Arial" panose="020B0604020202020204" pitchFamily="34" charset="0"/>
                        </a:rPr>
                        <a:t>Handwashing.</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726867"/>
                  </a:ext>
                </a:extLst>
              </a:tr>
              <a:tr h="46609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Bed rest and fluid intake.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5973101"/>
                  </a:ext>
                </a:extLst>
              </a:tr>
            </a:tbl>
          </a:graphicData>
        </a:graphic>
      </p:graphicFrame>
      <p:sp>
        <p:nvSpPr>
          <p:cNvPr id="11" name="Rectangle: Rounded Corners 10">
            <a:extLst>
              <a:ext uri="{FF2B5EF4-FFF2-40B4-BE49-F238E27FC236}">
                <a16:creationId xmlns:a16="http://schemas.microsoft.com/office/drawing/2014/main" id="{14FE89D3-14C5-4FBE-ADCF-11A0BCDA2693}"/>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7B80B622-D8F4-4498-9C8B-8E6EE7BAE5AF}"/>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3" name="Picture 12">
            <a:extLst>
              <a:ext uri="{FF2B5EF4-FFF2-40B4-BE49-F238E27FC236}">
                <a16:creationId xmlns:a16="http://schemas.microsoft.com/office/drawing/2014/main" id="{D25207BE-0221-4382-B153-FAB41CB8A707}"/>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3" name="Footer Placeholder 2">
            <a:extLst>
              <a:ext uri="{FF2B5EF4-FFF2-40B4-BE49-F238E27FC236}">
                <a16:creationId xmlns:a16="http://schemas.microsoft.com/office/drawing/2014/main" id="{7F933395-D5BD-4E2C-8953-3D2A7260D9E2}"/>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9957485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1EE6D7D-CC8F-475D-A040-53DE0120DE46}"/>
              </a:ext>
              <a:ext uri="{C183D7F6-B498-43B3-948B-1728B52AA6E4}">
                <adec:decorative xmlns:adec="http://schemas.microsoft.com/office/drawing/2017/decorative" val="0"/>
              </a:ext>
            </a:extLst>
          </p:cNvPr>
          <p:cNvSpPr txBox="1">
            <a:spLocks noGrp="1"/>
          </p:cNvSpPr>
          <p:nvPr>
            <p:ph type="title" idx="4294967295"/>
          </p:nvPr>
        </p:nvSpPr>
        <p:spPr>
          <a:xfrm>
            <a:off x="628650" y="-860672"/>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Disease Match Information - Flu</a:t>
            </a:r>
          </a:p>
        </p:txBody>
      </p:sp>
      <p:sp>
        <p:nvSpPr>
          <p:cNvPr id="14" name="Title 1">
            <a:extLst>
              <a:ext uri="{FF2B5EF4-FFF2-40B4-BE49-F238E27FC236}">
                <a16:creationId xmlns:a16="http://schemas.microsoft.com/office/drawing/2014/main" id="{3AD11291-F6C6-4CDF-AB4E-6D2107AB8A37}"/>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Information</a:t>
            </a:r>
            <a:endParaRPr lang="en-GB" sz="3000" b="1" dirty="0"/>
          </a:p>
        </p:txBody>
      </p:sp>
      <p:sp>
        <p:nvSpPr>
          <p:cNvPr id="10" name="TextBox 9">
            <a:extLst>
              <a:ext uri="{FF2B5EF4-FFF2-40B4-BE49-F238E27FC236}">
                <a16:creationId xmlns:a16="http://schemas.microsoft.com/office/drawing/2014/main" id="{1E95D2F1-B342-41AB-9113-8A2CA39539BC}"/>
              </a:ext>
            </a:extLst>
          </p:cNvPr>
          <p:cNvSpPr txBox="1"/>
          <p:nvPr/>
        </p:nvSpPr>
        <p:spPr>
          <a:xfrm>
            <a:off x="898640" y="1247951"/>
            <a:ext cx="7185280" cy="400110"/>
          </a:xfrm>
          <a:prstGeom prst="rect">
            <a:avLst/>
          </a:prstGeom>
          <a:solidFill>
            <a:srgbClr val="B7C0DE"/>
          </a:solidFill>
          <a:ln>
            <a:solidFill>
              <a:srgbClr val="000000"/>
            </a:solidFill>
          </a:ln>
        </p:spPr>
        <p:txBody>
          <a:bodyPr wrap="square">
            <a:spAutoFit/>
          </a:bodyPr>
          <a:lstStyle/>
          <a:p>
            <a:r>
              <a:rPr lang="en-GB" sz="2000" b="1" dirty="0">
                <a:solidFill>
                  <a:schemeClr val="bg2">
                    <a:lumMod val="10000"/>
                  </a:schemeClr>
                </a:solidFill>
                <a:latin typeface="Arial" panose="020B0604020202020204" pitchFamily="34" charset="0"/>
                <a:cs typeface="Arial" panose="020B0604020202020204" pitchFamily="34" charset="0"/>
              </a:rPr>
              <a:t>Flu</a:t>
            </a:r>
            <a:endParaRPr lang="en-GB" sz="1800" b="1" dirty="0">
              <a:solidFill>
                <a:schemeClr val="bg2">
                  <a:lumMod val="10000"/>
                </a:schemeClr>
              </a:solidFill>
              <a:latin typeface="Arial" panose="020B0604020202020204" pitchFamily="34" charset="0"/>
              <a:cs typeface="Arial" panose="020B0604020202020204" pitchFamily="34" charset="0"/>
            </a:endParaRPr>
          </a:p>
        </p:txBody>
      </p:sp>
      <p:graphicFrame>
        <p:nvGraphicFramePr>
          <p:cNvPr id="9" name="Table 7" descr="Flu&#10;">
            <a:extLst>
              <a:ext uri="{FF2B5EF4-FFF2-40B4-BE49-F238E27FC236}">
                <a16:creationId xmlns:a16="http://schemas.microsoft.com/office/drawing/2014/main" id="{5D68AEDA-EECF-4007-A024-C81BCC40A34B}"/>
              </a:ext>
            </a:extLst>
          </p:cNvPr>
          <p:cNvGraphicFramePr>
            <a:graphicFrameLocks noGrp="1"/>
          </p:cNvGraphicFramePr>
          <p:nvPr>
            <p:extLst>
              <p:ext uri="{D42A27DB-BD31-4B8C-83A1-F6EECF244321}">
                <p14:modId xmlns:p14="http://schemas.microsoft.com/office/powerpoint/2010/main" val="568531698"/>
              </p:ext>
            </p:extLst>
          </p:nvPr>
        </p:nvGraphicFramePr>
        <p:xfrm>
          <a:off x="898640" y="1652906"/>
          <a:ext cx="7302385" cy="4472497"/>
        </p:xfrm>
        <a:graphic>
          <a:graphicData uri="http://schemas.openxmlformats.org/drawingml/2006/table">
            <a:tbl>
              <a:tblPr firstRow="1" bandRow="1"/>
              <a:tblGrid>
                <a:gridCol w="1780879">
                  <a:extLst>
                    <a:ext uri="{9D8B030D-6E8A-4147-A177-3AD203B41FA5}">
                      <a16:colId xmlns:a16="http://schemas.microsoft.com/office/drawing/2014/main" val="2248629582"/>
                    </a:ext>
                  </a:extLst>
                </a:gridCol>
                <a:gridCol w="5521506">
                  <a:extLst>
                    <a:ext uri="{9D8B030D-6E8A-4147-A177-3AD203B41FA5}">
                      <a16:colId xmlns:a16="http://schemas.microsoft.com/office/drawing/2014/main" val="761776255"/>
                    </a:ext>
                  </a:extLst>
                </a:gridCol>
              </a:tblGrid>
              <a:tr h="43068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Microbe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Virus: </a:t>
                      </a:r>
                      <a:r>
                        <a:rPr lang="en-GB" sz="2000" b="0" i="1" dirty="0">
                          <a:solidFill>
                            <a:schemeClr val="bg2">
                              <a:lumMod val="10000"/>
                            </a:schemeClr>
                          </a:solidFill>
                          <a:latin typeface="Arial" panose="020B0604020202020204" pitchFamily="34" charset="0"/>
                          <a:cs typeface="Arial" panose="020B0604020202020204" pitchFamily="34" charset="0"/>
                        </a:rPr>
                        <a:t>Influenza</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214539"/>
                  </a:ext>
                </a:extLst>
              </a:tr>
              <a:tr h="109327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Headache, fever, chills, muscle aches; possibly sore throat, cough, chest pain.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424993"/>
                  </a:ext>
                </a:extLst>
              </a:tr>
              <a:tr h="142457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Spread in coughs and sneezes.</a:t>
                      </a:r>
                    </a:p>
                    <a:p>
                      <a:r>
                        <a:rPr lang="en-GB" sz="2000" b="0" dirty="0">
                          <a:solidFill>
                            <a:schemeClr val="bg2">
                              <a:lumMod val="10000"/>
                            </a:schemeClr>
                          </a:solidFill>
                          <a:latin typeface="Arial" panose="020B0604020202020204" pitchFamily="34" charset="0"/>
                          <a:cs typeface="Arial" panose="020B0604020202020204" pitchFamily="34" charset="0"/>
                        </a:rPr>
                        <a:t>Breathing in virus in the air.</a:t>
                      </a:r>
                    </a:p>
                    <a:p>
                      <a:r>
                        <a:rPr lang="en-GB" sz="2000" b="0" dirty="0">
                          <a:solidFill>
                            <a:schemeClr val="bg2">
                              <a:lumMod val="10000"/>
                            </a:schemeClr>
                          </a:solidFill>
                          <a:latin typeface="Arial" panose="020B0604020202020204" pitchFamily="34" charset="0"/>
                          <a:cs typeface="Arial" panose="020B0604020202020204" pitchFamily="34" charset="0"/>
                        </a:rPr>
                        <a:t>Touching objects that have the live virus on them.</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5789329"/>
                  </a:ext>
                </a:extLst>
              </a:tr>
              <a:tr h="76198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Vaccination against current strains.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726867"/>
                  </a:ext>
                </a:extLst>
              </a:tr>
              <a:tr h="76198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Bed rest and fluid intake.</a:t>
                      </a:r>
                    </a:p>
                    <a:p>
                      <a:r>
                        <a:rPr lang="en-GB" sz="2000" b="0" dirty="0">
                          <a:solidFill>
                            <a:schemeClr val="bg2">
                              <a:lumMod val="10000"/>
                            </a:schemeClr>
                          </a:solidFill>
                          <a:latin typeface="Arial" panose="020B0604020202020204" pitchFamily="34" charset="0"/>
                          <a:cs typeface="Arial" panose="020B0604020202020204" pitchFamily="34" charset="0"/>
                        </a:rPr>
                        <a:t>Antivirals in the elderly.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5973101"/>
                  </a:ext>
                </a:extLst>
              </a:tr>
            </a:tbl>
          </a:graphicData>
        </a:graphic>
      </p:graphicFrame>
      <p:sp>
        <p:nvSpPr>
          <p:cNvPr id="11" name="Rectangle: Rounded Corners 10">
            <a:extLst>
              <a:ext uri="{FF2B5EF4-FFF2-40B4-BE49-F238E27FC236}">
                <a16:creationId xmlns:a16="http://schemas.microsoft.com/office/drawing/2014/main" id="{42EE908B-F38E-4D2F-A551-A5C9B008B49C}"/>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FDBE1DC8-06BD-4D21-A3FF-005AB1913496}"/>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3" name="Picture 12">
            <a:extLst>
              <a:ext uri="{FF2B5EF4-FFF2-40B4-BE49-F238E27FC236}">
                <a16:creationId xmlns:a16="http://schemas.microsoft.com/office/drawing/2014/main" id="{1D10E329-5D98-4E41-8994-B2958E47B7DF}"/>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3" name="Footer Placeholder 2">
            <a:extLst>
              <a:ext uri="{FF2B5EF4-FFF2-40B4-BE49-F238E27FC236}">
                <a16:creationId xmlns:a16="http://schemas.microsoft.com/office/drawing/2014/main" id="{DDD99901-5756-4699-8197-51FB999F082C}"/>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6472850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FA044-6E7E-4B58-AE6C-9147DCB106F0}"/>
              </a:ext>
            </a:extLst>
          </p:cNvPr>
          <p:cNvSpPr>
            <a:spLocks noGrp="1"/>
          </p:cNvSpPr>
          <p:nvPr>
            <p:ph type="title"/>
          </p:nvPr>
        </p:nvSpPr>
        <p:spPr>
          <a:xfrm>
            <a:off x="628644" y="7141"/>
            <a:ext cx="7886700" cy="1325563"/>
          </a:xfrm>
        </p:spPr>
        <p:txBody>
          <a:bodyPr/>
          <a:lstStyle/>
          <a:p>
            <a:pPr algn="ctr"/>
            <a:r>
              <a:rPr lang="en-GB" b="1" dirty="0"/>
              <a:t>Learning Intention</a:t>
            </a:r>
          </a:p>
        </p:txBody>
      </p:sp>
      <p:sp>
        <p:nvSpPr>
          <p:cNvPr id="3" name="Content Placeholder 2">
            <a:extLst>
              <a:ext uri="{FF2B5EF4-FFF2-40B4-BE49-F238E27FC236}">
                <a16:creationId xmlns:a16="http://schemas.microsoft.com/office/drawing/2014/main" id="{736CC254-3A05-42F9-9319-F72717823C13}"/>
              </a:ext>
            </a:extLst>
          </p:cNvPr>
          <p:cNvSpPr>
            <a:spLocks noGrp="1"/>
          </p:cNvSpPr>
          <p:nvPr>
            <p:ph idx="1"/>
          </p:nvPr>
        </p:nvSpPr>
        <p:spPr>
          <a:xfrm>
            <a:off x="253484" y="1457325"/>
            <a:ext cx="8637019" cy="4899026"/>
          </a:xfrm>
        </p:spPr>
        <p:txBody>
          <a:bodyPr>
            <a:noAutofit/>
          </a:bodyPr>
          <a:lstStyle/>
          <a:p>
            <a:pPr marL="0" lvl="0" indent="0" algn="just">
              <a:lnSpc>
                <a:spcPct val="120000"/>
              </a:lnSpc>
              <a:buNone/>
            </a:pPr>
            <a:r>
              <a:rPr lang="en-GB" sz="2100" b="1" dirty="0"/>
              <a:t>All pupils will: </a:t>
            </a:r>
          </a:p>
          <a:p>
            <a:pPr marL="0" indent="0" algn="just">
              <a:lnSpc>
                <a:spcPct val="120000"/>
              </a:lnSpc>
              <a:buNone/>
            </a:pPr>
            <a:r>
              <a:rPr lang="en-GB" sz="2100" dirty="0"/>
              <a:t>•</a:t>
            </a:r>
            <a:r>
              <a:rPr lang="en-GB" sz="2400" dirty="0">
                <a:effectLst/>
                <a:latin typeface="Arial" panose="020B0604020202020204" pitchFamily="34" charset="0"/>
                <a:ea typeface="Calibri" panose="020F0502020204030204" pitchFamily="34" charset="0"/>
                <a:cs typeface="Times New Roman" panose="02020603050405020304" pitchFamily="18" charset="0"/>
              </a:rPr>
              <a:t>Explore how microbes can cause infections, how they spread, and how individuals, organisations, and global factors influence the control of infectious diseases.  </a:t>
            </a:r>
            <a:endParaRPr lang="en-US" sz="2400" dirty="0">
              <a:effectLst/>
              <a:latin typeface="Arial" panose="020B0604020202020204" pitchFamily="34" charset="0"/>
              <a:ea typeface="Calibri" panose="020F0502020204030204" pitchFamily="34" charset="0"/>
              <a:cs typeface="Times New Roman" panose="02020603050405020304" pitchFamily="18" charset="0"/>
            </a:endParaRPr>
          </a:p>
          <a:p>
            <a:pPr marL="0" lvl="0" indent="0" algn="just">
              <a:lnSpc>
                <a:spcPct val="120000"/>
              </a:lnSpc>
              <a:buNone/>
            </a:pPr>
            <a:endParaRPr lang="en-GB" sz="2100" dirty="0"/>
          </a:p>
        </p:txBody>
      </p:sp>
      <p:sp>
        <p:nvSpPr>
          <p:cNvPr id="4" name="Footer Placeholder 3">
            <a:extLst>
              <a:ext uri="{FF2B5EF4-FFF2-40B4-BE49-F238E27FC236}">
                <a16:creationId xmlns:a16="http://schemas.microsoft.com/office/drawing/2014/main" id="{188D15B6-5797-462F-A75B-64B5EA985C8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6418119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B152514-EC97-4E24-9A18-83ADC374A75E}"/>
              </a:ext>
              <a:ext uri="{C183D7F6-B498-43B3-948B-1728B52AA6E4}">
                <adec:decorative xmlns:adec="http://schemas.microsoft.com/office/drawing/2017/decorative" val="0"/>
              </a:ext>
            </a:extLst>
          </p:cNvPr>
          <p:cNvSpPr txBox="1">
            <a:spLocks noGrp="1"/>
          </p:cNvSpPr>
          <p:nvPr>
            <p:ph type="title" idx="4294967295"/>
          </p:nvPr>
        </p:nvSpPr>
        <p:spPr>
          <a:xfrm>
            <a:off x="628650" y="-880123"/>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Disease Match Information - Thrush</a:t>
            </a:r>
          </a:p>
        </p:txBody>
      </p:sp>
      <p:sp>
        <p:nvSpPr>
          <p:cNvPr id="14" name="Title 1">
            <a:extLst>
              <a:ext uri="{FF2B5EF4-FFF2-40B4-BE49-F238E27FC236}">
                <a16:creationId xmlns:a16="http://schemas.microsoft.com/office/drawing/2014/main" id="{BD866517-4DF8-48DF-B379-E1090D2917AA}"/>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Information</a:t>
            </a:r>
            <a:endParaRPr lang="en-GB" sz="3000" b="1" dirty="0"/>
          </a:p>
        </p:txBody>
      </p:sp>
      <p:sp>
        <p:nvSpPr>
          <p:cNvPr id="10" name="TextBox 9">
            <a:extLst>
              <a:ext uri="{FF2B5EF4-FFF2-40B4-BE49-F238E27FC236}">
                <a16:creationId xmlns:a16="http://schemas.microsoft.com/office/drawing/2014/main" id="{1DBB9A59-19B1-4A0B-924B-94F01CA4641E}"/>
              </a:ext>
            </a:extLst>
          </p:cNvPr>
          <p:cNvSpPr txBox="1"/>
          <p:nvPr/>
        </p:nvSpPr>
        <p:spPr>
          <a:xfrm>
            <a:off x="926682" y="1185768"/>
            <a:ext cx="7185280" cy="400110"/>
          </a:xfrm>
          <a:prstGeom prst="rect">
            <a:avLst/>
          </a:prstGeom>
          <a:solidFill>
            <a:srgbClr val="B7C0DE"/>
          </a:solidFill>
          <a:ln>
            <a:solidFill>
              <a:srgbClr val="000000"/>
            </a:solidFill>
          </a:ln>
        </p:spPr>
        <p:txBody>
          <a:bodyPr wrap="square">
            <a:spAutoFit/>
          </a:bodyPr>
          <a:lstStyle/>
          <a:p>
            <a:r>
              <a:rPr lang="en-GB" sz="2000" b="1" dirty="0">
                <a:solidFill>
                  <a:schemeClr val="bg2">
                    <a:lumMod val="10000"/>
                  </a:schemeClr>
                </a:solidFill>
                <a:latin typeface="Arial" panose="020B0604020202020204" pitchFamily="34" charset="0"/>
                <a:cs typeface="Arial" panose="020B0604020202020204" pitchFamily="34" charset="0"/>
              </a:rPr>
              <a:t>Thrush</a:t>
            </a:r>
            <a:endParaRPr lang="en-GB" sz="1800" b="1" dirty="0">
              <a:solidFill>
                <a:schemeClr val="bg2">
                  <a:lumMod val="10000"/>
                </a:schemeClr>
              </a:solidFill>
              <a:latin typeface="Arial" panose="020B0604020202020204" pitchFamily="34" charset="0"/>
              <a:cs typeface="Arial" panose="020B0604020202020204" pitchFamily="34" charset="0"/>
            </a:endParaRPr>
          </a:p>
        </p:txBody>
      </p:sp>
      <p:graphicFrame>
        <p:nvGraphicFramePr>
          <p:cNvPr id="9" name="Table 7" descr="Thrush&#10;">
            <a:extLst>
              <a:ext uri="{FF2B5EF4-FFF2-40B4-BE49-F238E27FC236}">
                <a16:creationId xmlns:a16="http://schemas.microsoft.com/office/drawing/2014/main" id="{31CE43BE-2CA3-400A-BA27-C4E83214BE75}"/>
              </a:ext>
            </a:extLst>
          </p:cNvPr>
          <p:cNvGraphicFramePr>
            <a:graphicFrameLocks noGrp="1"/>
          </p:cNvGraphicFramePr>
          <p:nvPr>
            <p:extLst>
              <p:ext uri="{D42A27DB-BD31-4B8C-83A1-F6EECF244321}">
                <p14:modId xmlns:p14="http://schemas.microsoft.com/office/powerpoint/2010/main" val="2254673473"/>
              </p:ext>
            </p:extLst>
          </p:nvPr>
        </p:nvGraphicFramePr>
        <p:xfrm>
          <a:off x="936739" y="1585537"/>
          <a:ext cx="7235711" cy="4577021"/>
        </p:xfrm>
        <a:graphic>
          <a:graphicData uri="http://schemas.openxmlformats.org/drawingml/2006/table">
            <a:tbl>
              <a:tblPr firstRow="1" bandRow="1"/>
              <a:tblGrid>
                <a:gridCol w="1764618">
                  <a:extLst>
                    <a:ext uri="{9D8B030D-6E8A-4147-A177-3AD203B41FA5}">
                      <a16:colId xmlns:a16="http://schemas.microsoft.com/office/drawing/2014/main" val="2248629582"/>
                    </a:ext>
                  </a:extLst>
                </a:gridCol>
                <a:gridCol w="5471093">
                  <a:extLst>
                    <a:ext uri="{9D8B030D-6E8A-4147-A177-3AD203B41FA5}">
                      <a16:colId xmlns:a16="http://schemas.microsoft.com/office/drawing/2014/main" val="761776255"/>
                    </a:ext>
                  </a:extLst>
                </a:gridCol>
              </a:tblGrid>
              <a:tr h="38138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Microbe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Fungus: </a:t>
                      </a:r>
                      <a:r>
                        <a:rPr lang="en-GB" sz="2000" b="0" i="1" u="none" strike="noStrike" kern="1200" baseline="0" dirty="0">
                          <a:solidFill>
                            <a:schemeClr val="bg2">
                              <a:lumMod val="10000"/>
                            </a:schemeClr>
                          </a:solidFill>
                          <a:latin typeface="Arial" panose="020B0604020202020204" pitchFamily="34" charset="0"/>
                          <a:ea typeface="+mn-ea"/>
                          <a:cs typeface="Arial" panose="020B0604020202020204" pitchFamily="34" charset="0"/>
                        </a:rPr>
                        <a:t>Candida albicans</a:t>
                      </a:r>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214539"/>
                  </a:ext>
                </a:extLst>
              </a:tr>
              <a:tr h="184826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Itching.</a:t>
                      </a:r>
                    </a:p>
                    <a:p>
                      <a:r>
                        <a:rPr lang="en-GB" sz="20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Burning.</a:t>
                      </a:r>
                    </a:p>
                    <a:p>
                      <a:r>
                        <a:rPr lang="en-GB" sz="20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Soreness.</a:t>
                      </a:r>
                    </a:p>
                    <a:p>
                      <a:r>
                        <a:rPr lang="en-GB" sz="20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White coating of the mouth or irritation of the vagina with a whitish discharge.</a:t>
                      </a:r>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424993"/>
                  </a:ext>
                </a:extLst>
              </a:tr>
              <a:tr h="67476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Person to person contact.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5789329"/>
                  </a:ext>
                </a:extLst>
              </a:tr>
              <a:tr h="126151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The fungus that causes symptoms can grow better when our natural bacteria are killed off. Therefore avoid unnecessary antibiotic use.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726867"/>
                  </a:ext>
                </a:extLst>
              </a:tr>
              <a:tr h="38138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Antifungals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5973101"/>
                  </a:ext>
                </a:extLst>
              </a:tr>
            </a:tbl>
          </a:graphicData>
        </a:graphic>
      </p:graphicFrame>
      <p:sp>
        <p:nvSpPr>
          <p:cNvPr id="11" name="Rectangle: Rounded Corners 10">
            <a:extLst>
              <a:ext uri="{FF2B5EF4-FFF2-40B4-BE49-F238E27FC236}">
                <a16:creationId xmlns:a16="http://schemas.microsoft.com/office/drawing/2014/main" id="{4A9E845C-DD49-4921-A23A-974B52CD99FC}"/>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33216A1B-1115-4D97-8842-5FC8F2CA9E4E}"/>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3" name="Picture 12">
            <a:extLst>
              <a:ext uri="{FF2B5EF4-FFF2-40B4-BE49-F238E27FC236}">
                <a16:creationId xmlns:a16="http://schemas.microsoft.com/office/drawing/2014/main" id="{89E2FC06-B523-4887-8763-3A8E48FEAB1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3" name="Footer Placeholder 2">
            <a:extLst>
              <a:ext uri="{FF2B5EF4-FFF2-40B4-BE49-F238E27FC236}">
                <a16:creationId xmlns:a16="http://schemas.microsoft.com/office/drawing/2014/main" id="{8FA20FE2-D765-4816-A1D6-D9D8D6FD08ED}"/>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8326595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55DD106-3BF7-442E-A9A0-A3A8D6242D26}"/>
              </a:ext>
              <a:ext uri="{C183D7F6-B498-43B3-948B-1728B52AA6E4}">
                <adec:decorative xmlns:adec="http://schemas.microsoft.com/office/drawing/2017/decorative" val="0"/>
              </a:ext>
            </a:extLst>
          </p:cNvPr>
          <p:cNvSpPr txBox="1">
            <a:spLocks noGrp="1"/>
          </p:cNvSpPr>
          <p:nvPr>
            <p:ph type="title" idx="4294967295"/>
          </p:nvPr>
        </p:nvSpPr>
        <p:spPr>
          <a:xfrm>
            <a:off x="628650" y="-889850"/>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Disease Match Information - Chlamydia</a:t>
            </a:r>
          </a:p>
        </p:txBody>
      </p:sp>
      <p:sp>
        <p:nvSpPr>
          <p:cNvPr id="14" name="Title 1">
            <a:extLst>
              <a:ext uri="{FF2B5EF4-FFF2-40B4-BE49-F238E27FC236}">
                <a16:creationId xmlns:a16="http://schemas.microsoft.com/office/drawing/2014/main" id="{2EF81413-20AB-4B52-9A4F-1A6EE573A057}"/>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Information</a:t>
            </a:r>
            <a:endParaRPr lang="en-GB" sz="3000" b="1" dirty="0"/>
          </a:p>
        </p:txBody>
      </p:sp>
      <p:sp>
        <p:nvSpPr>
          <p:cNvPr id="10" name="TextBox 9">
            <a:extLst>
              <a:ext uri="{FF2B5EF4-FFF2-40B4-BE49-F238E27FC236}">
                <a16:creationId xmlns:a16="http://schemas.microsoft.com/office/drawing/2014/main" id="{35C92397-DFFA-46D1-BFE6-18BAF56B5B31}"/>
              </a:ext>
            </a:extLst>
          </p:cNvPr>
          <p:cNvSpPr txBox="1"/>
          <p:nvPr/>
        </p:nvSpPr>
        <p:spPr>
          <a:xfrm>
            <a:off x="898640" y="1278773"/>
            <a:ext cx="7185280" cy="400110"/>
          </a:xfrm>
          <a:prstGeom prst="rect">
            <a:avLst/>
          </a:prstGeom>
          <a:solidFill>
            <a:srgbClr val="B7C0DE"/>
          </a:solidFill>
          <a:ln>
            <a:solidFill>
              <a:srgbClr val="000000"/>
            </a:solidFill>
          </a:ln>
        </p:spPr>
        <p:txBody>
          <a:bodyPr wrap="square">
            <a:spAutoFit/>
          </a:bodyPr>
          <a:lstStyle/>
          <a:p>
            <a:r>
              <a:rPr lang="en-GB" sz="2000" b="1" dirty="0">
                <a:solidFill>
                  <a:schemeClr val="bg2">
                    <a:lumMod val="10000"/>
                  </a:schemeClr>
                </a:solidFill>
                <a:latin typeface="Arial" panose="020B0604020202020204" pitchFamily="34" charset="0"/>
                <a:cs typeface="Arial" panose="020B0604020202020204" pitchFamily="34" charset="0"/>
              </a:rPr>
              <a:t>Chlamydia</a:t>
            </a:r>
            <a:endParaRPr lang="en-GB" sz="1800" b="1" dirty="0">
              <a:solidFill>
                <a:schemeClr val="bg2">
                  <a:lumMod val="10000"/>
                </a:schemeClr>
              </a:solidFill>
              <a:latin typeface="Arial" panose="020B0604020202020204" pitchFamily="34" charset="0"/>
              <a:cs typeface="Arial" panose="020B0604020202020204" pitchFamily="34" charset="0"/>
            </a:endParaRPr>
          </a:p>
        </p:txBody>
      </p:sp>
      <p:graphicFrame>
        <p:nvGraphicFramePr>
          <p:cNvPr id="9" name="Table 7" descr="Chlamydia&#10;">
            <a:extLst>
              <a:ext uri="{FF2B5EF4-FFF2-40B4-BE49-F238E27FC236}">
                <a16:creationId xmlns:a16="http://schemas.microsoft.com/office/drawing/2014/main" id="{19D5A5B6-E959-40B4-B9FC-9EE2155FF5ED}"/>
              </a:ext>
            </a:extLst>
          </p:cNvPr>
          <p:cNvGraphicFramePr>
            <a:graphicFrameLocks noGrp="1"/>
          </p:cNvGraphicFramePr>
          <p:nvPr>
            <p:extLst>
              <p:ext uri="{D42A27DB-BD31-4B8C-83A1-F6EECF244321}">
                <p14:modId xmlns:p14="http://schemas.microsoft.com/office/powerpoint/2010/main" val="3196535056"/>
              </p:ext>
            </p:extLst>
          </p:nvPr>
        </p:nvGraphicFramePr>
        <p:xfrm>
          <a:off x="910969" y="1688278"/>
          <a:ext cx="7271006" cy="4461023"/>
        </p:xfrm>
        <a:graphic>
          <a:graphicData uri="http://schemas.openxmlformats.org/drawingml/2006/table">
            <a:tbl>
              <a:tblPr firstRow="1" bandRow="1"/>
              <a:tblGrid>
                <a:gridCol w="1773226">
                  <a:extLst>
                    <a:ext uri="{9D8B030D-6E8A-4147-A177-3AD203B41FA5}">
                      <a16:colId xmlns:a16="http://schemas.microsoft.com/office/drawing/2014/main" val="2248629582"/>
                    </a:ext>
                  </a:extLst>
                </a:gridCol>
                <a:gridCol w="5497780">
                  <a:extLst>
                    <a:ext uri="{9D8B030D-6E8A-4147-A177-3AD203B41FA5}">
                      <a16:colId xmlns:a16="http://schemas.microsoft.com/office/drawing/2014/main" val="761776255"/>
                    </a:ext>
                  </a:extLst>
                </a:gridCol>
              </a:tblGrid>
              <a:tr h="42958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Microbe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Bacterium: </a:t>
                      </a:r>
                      <a:r>
                        <a:rPr lang="en-GB" sz="2000" b="0" i="1" u="none" strike="noStrike" kern="1200" baseline="0" dirty="0">
                          <a:solidFill>
                            <a:schemeClr val="bg2">
                              <a:lumMod val="10000"/>
                            </a:schemeClr>
                          </a:solidFill>
                          <a:latin typeface="Arial" panose="020B0604020202020204" pitchFamily="34" charset="0"/>
                          <a:ea typeface="+mn-ea"/>
                          <a:cs typeface="Arial" panose="020B0604020202020204" pitchFamily="34" charset="0"/>
                        </a:rPr>
                        <a:t>Chlamydia trachomatis</a:t>
                      </a:r>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214539"/>
                  </a:ext>
                </a:extLst>
              </a:tr>
              <a:tr h="208181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In many cases there are no symptoms but sometimes there is a discharge from the vagina or penis. </a:t>
                      </a:r>
                    </a:p>
                    <a:p>
                      <a:r>
                        <a:rPr lang="en-GB" sz="2000" b="0" dirty="0">
                          <a:solidFill>
                            <a:schemeClr val="bg2">
                              <a:lumMod val="10000"/>
                            </a:schemeClr>
                          </a:solidFill>
                          <a:latin typeface="Arial" panose="020B0604020202020204" pitchFamily="34" charset="0"/>
                          <a:cs typeface="Arial" panose="020B0604020202020204" pitchFamily="34" charset="0"/>
                        </a:rPr>
                        <a:t>Swollen testicles. </a:t>
                      </a:r>
                    </a:p>
                    <a:p>
                      <a:r>
                        <a:rPr lang="en-GB" sz="2000" b="0" dirty="0">
                          <a:solidFill>
                            <a:schemeClr val="bg2">
                              <a:lumMod val="10000"/>
                            </a:schemeClr>
                          </a:solidFill>
                          <a:latin typeface="Arial" panose="020B0604020202020204" pitchFamily="34" charset="0"/>
                          <a:cs typeface="Arial" panose="020B0604020202020204" pitchFamily="34" charset="0"/>
                        </a:rPr>
                        <a:t>Inability to have children can also occur.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424993"/>
                  </a:ext>
                </a:extLst>
              </a:tr>
              <a:tr h="76002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Sexual contact.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5789329"/>
                  </a:ext>
                </a:extLst>
              </a:tr>
              <a:tr h="76002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Use a condom during sexual intercourse.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726867"/>
                  </a:ext>
                </a:extLst>
              </a:tr>
              <a:tr h="42958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Antibiotics.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5973101"/>
                  </a:ext>
                </a:extLst>
              </a:tr>
            </a:tbl>
          </a:graphicData>
        </a:graphic>
      </p:graphicFrame>
      <p:sp>
        <p:nvSpPr>
          <p:cNvPr id="11" name="Rectangle: Rounded Corners 10">
            <a:extLst>
              <a:ext uri="{FF2B5EF4-FFF2-40B4-BE49-F238E27FC236}">
                <a16:creationId xmlns:a16="http://schemas.microsoft.com/office/drawing/2014/main" id="{337DCA96-F5B3-465F-A280-389ED7345621}"/>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48289F7F-023F-45CD-B783-72A806A1CC25}"/>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3" name="Picture 12">
            <a:extLst>
              <a:ext uri="{FF2B5EF4-FFF2-40B4-BE49-F238E27FC236}">
                <a16:creationId xmlns:a16="http://schemas.microsoft.com/office/drawing/2014/main" id="{AC20288D-86F9-445B-BD79-F2E49F974846}"/>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3" name="Footer Placeholder 2">
            <a:extLst>
              <a:ext uri="{FF2B5EF4-FFF2-40B4-BE49-F238E27FC236}">
                <a16:creationId xmlns:a16="http://schemas.microsoft.com/office/drawing/2014/main" id="{F3589F85-14B9-4CA5-9B73-9CBAFCD9FC40}"/>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8744470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80B20761-CDA9-42B0-BD0B-07F64C4EED4C}"/>
              </a:ext>
              <a:ext uri="{C183D7F6-B498-43B3-948B-1728B52AA6E4}">
                <adec:decorative xmlns:adec="http://schemas.microsoft.com/office/drawing/2017/decorative" val="0"/>
              </a:ext>
            </a:extLst>
          </p:cNvPr>
          <p:cNvSpPr txBox="1">
            <a:spLocks noGrp="1"/>
          </p:cNvSpPr>
          <p:nvPr>
            <p:ph type="title" idx="4294967295"/>
          </p:nvPr>
        </p:nvSpPr>
        <p:spPr>
          <a:xfrm>
            <a:off x="628650" y="-880123"/>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Disease Match Information - Chickenpox</a:t>
            </a:r>
          </a:p>
        </p:txBody>
      </p:sp>
      <p:sp>
        <p:nvSpPr>
          <p:cNvPr id="9" name="Title 1">
            <a:extLst>
              <a:ext uri="{FF2B5EF4-FFF2-40B4-BE49-F238E27FC236}">
                <a16:creationId xmlns:a16="http://schemas.microsoft.com/office/drawing/2014/main" id="{67F9692E-6580-4088-AED3-F959232C7389}"/>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Information</a:t>
            </a:r>
            <a:endParaRPr lang="en-GB" sz="3000" b="1" dirty="0"/>
          </a:p>
        </p:txBody>
      </p:sp>
      <p:sp>
        <p:nvSpPr>
          <p:cNvPr id="11" name="TextBox 10">
            <a:extLst>
              <a:ext uri="{FF2B5EF4-FFF2-40B4-BE49-F238E27FC236}">
                <a16:creationId xmlns:a16="http://schemas.microsoft.com/office/drawing/2014/main" id="{8667A841-7C9D-4441-86F8-A80D330BCE6D}"/>
              </a:ext>
            </a:extLst>
          </p:cNvPr>
          <p:cNvSpPr txBox="1"/>
          <p:nvPr/>
        </p:nvSpPr>
        <p:spPr>
          <a:xfrm>
            <a:off x="919188" y="1247951"/>
            <a:ext cx="7185280" cy="400110"/>
          </a:xfrm>
          <a:prstGeom prst="rect">
            <a:avLst/>
          </a:prstGeom>
          <a:solidFill>
            <a:srgbClr val="B7C0DE"/>
          </a:solidFill>
          <a:ln>
            <a:solidFill>
              <a:srgbClr val="000000"/>
            </a:solidFill>
          </a:ln>
        </p:spPr>
        <p:txBody>
          <a:bodyPr wrap="square">
            <a:spAutoFit/>
          </a:bodyPr>
          <a:lstStyle/>
          <a:p>
            <a:r>
              <a:rPr lang="en-GB" sz="2000" b="1" dirty="0">
                <a:solidFill>
                  <a:schemeClr val="bg2">
                    <a:lumMod val="10000"/>
                  </a:schemeClr>
                </a:solidFill>
                <a:latin typeface="Arial" panose="020B0604020202020204" pitchFamily="34" charset="0"/>
                <a:cs typeface="Arial" panose="020B0604020202020204" pitchFamily="34" charset="0"/>
              </a:rPr>
              <a:t>Chickenpox</a:t>
            </a:r>
            <a:endParaRPr lang="en-GB" sz="1800" b="1" dirty="0">
              <a:solidFill>
                <a:schemeClr val="bg2">
                  <a:lumMod val="10000"/>
                </a:schemeClr>
              </a:solidFill>
              <a:latin typeface="Arial" panose="020B0604020202020204" pitchFamily="34" charset="0"/>
              <a:cs typeface="Arial" panose="020B0604020202020204" pitchFamily="34" charset="0"/>
            </a:endParaRPr>
          </a:p>
        </p:txBody>
      </p:sp>
      <p:graphicFrame>
        <p:nvGraphicFramePr>
          <p:cNvPr id="10" name="Table 7" descr="Chickenpox&#10;">
            <a:extLst>
              <a:ext uri="{FF2B5EF4-FFF2-40B4-BE49-F238E27FC236}">
                <a16:creationId xmlns:a16="http://schemas.microsoft.com/office/drawing/2014/main" id="{69D8820A-3099-4D7B-8818-2EAB4A2546D4}"/>
              </a:ext>
            </a:extLst>
          </p:cNvPr>
          <p:cNvGraphicFramePr>
            <a:graphicFrameLocks noGrp="1"/>
          </p:cNvGraphicFramePr>
          <p:nvPr>
            <p:extLst>
              <p:ext uri="{D42A27DB-BD31-4B8C-83A1-F6EECF244321}">
                <p14:modId xmlns:p14="http://schemas.microsoft.com/office/powerpoint/2010/main" val="3830684191"/>
              </p:ext>
            </p:extLst>
          </p:nvPr>
        </p:nvGraphicFramePr>
        <p:xfrm>
          <a:off x="920494" y="1657456"/>
          <a:ext cx="7271006" cy="4402460"/>
        </p:xfrm>
        <a:graphic>
          <a:graphicData uri="http://schemas.openxmlformats.org/drawingml/2006/table">
            <a:tbl>
              <a:tblPr firstRow="1" bandRow="1"/>
              <a:tblGrid>
                <a:gridCol w="1518856">
                  <a:extLst>
                    <a:ext uri="{9D8B030D-6E8A-4147-A177-3AD203B41FA5}">
                      <a16:colId xmlns:a16="http://schemas.microsoft.com/office/drawing/2014/main" val="2248629582"/>
                    </a:ext>
                  </a:extLst>
                </a:gridCol>
                <a:gridCol w="5752150">
                  <a:extLst>
                    <a:ext uri="{9D8B030D-6E8A-4147-A177-3AD203B41FA5}">
                      <a16:colId xmlns:a16="http://schemas.microsoft.com/office/drawing/2014/main" val="761776255"/>
                    </a:ext>
                  </a:extLst>
                </a:gridCol>
              </a:tblGrid>
              <a:tr h="49766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Microbe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Virus: </a:t>
                      </a:r>
                      <a:r>
                        <a:rPr lang="en-GB" sz="2000" b="0" i="1" u="none" strike="noStrike" kern="1200" baseline="0" dirty="0">
                          <a:solidFill>
                            <a:schemeClr val="bg2">
                              <a:lumMod val="10000"/>
                            </a:schemeClr>
                          </a:solidFill>
                          <a:latin typeface="Arial" panose="020B0604020202020204" pitchFamily="34" charset="0"/>
                          <a:ea typeface="+mn-ea"/>
                          <a:cs typeface="Arial" panose="020B0604020202020204" pitchFamily="34" charset="0"/>
                        </a:rPr>
                        <a:t>Varicella-zoster</a:t>
                      </a:r>
                      <a:endParaRPr lang="en-GB" sz="2000" b="0" i="1"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214539"/>
                  </a:ext>
                </a:extLst>
              </a:tr>
              <a:tr h="88049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Blistering rash on the body and head.</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424993"/>
                  </a:ext>
                </a:extLst>
              </a:tr>
              <a:tr h="126331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Direct skin contact.</a:t>
                      </a:r>
                    </a:p>
                    <a:p>
                      <a:r>
                        <a:rPr lang="en-GB" sz="2000" b="0" dirty="0">
                          <a:solidFill>
                            <a:schemeClr val="bg2">
                              <a:lumMod val="10000"/>
                            </a:schemeClr>
                          </a:solidFill>
                          <a:latin typeface="Arial" panose="020B0604020202020204" pitchFamily="34" charset="0"/>
                          <a:cs typeface="Arial" panose="020B0604020202020204" pitchFamily="34" charset="0"/>
                        </a:rPr>
                        <a:t>Spread in coughs and sneezes.</a:t>
                      </a:r>
                    </a:p>
                    <a:p>
                      <a:r>
                        <a:rPr lang="en-GB" sz="2000" b="0" dirty="0">
                          <a:solidFill>
                            <a:schemeClr val="bg2">
                              <a:lumMod val="10000"/>
                            </a:schemeClr>
                          </a:solidFill>
                          <a:latin typeface="Arial" panose="020B0604020202020204" pitchFamily="34" charset="0"/>
                          <a:cs typeface="Arial" panose="020B0604020202020204" pitchFamily="34" charset="0"/>
                        </a:rPr>
                        <a:t>Breathing virus in the air.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5789329"/>
                  </a:ext>
                </a:extLst>
              </a:tr>
              <a:tr h="88049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Vaccination. </a:t>
                      </a:r>
                    </a:p>
                    <a:p>
                      <a:r>
                        <a:rPr lang="en-GB" sz="2000" b="0" dirty="0">
                          <a:solidFill>
                            <a:schemeClr val="bg2">
                              <a:lumMod val="10000"/>
                            </a:schemeClr>
                          </a:solidFill>
                          <a:latin typeface="Arial" panose="020B0604020202020204" pitchFamily="34" charset="0"/>
                          <a:cs typeface="Arial" panose="020B0604020202020204" pitchFamily="34" charset="0"/>
                        </a:rPr>
                        <a:t>Handwashing.</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726867"/>
                  </a:ext>
                </a:extLst>
              </a:tr>
              <a:tr h="88049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Bed rest and fluid intake.</a:t>
                      </a:r>
                    </a:p>
                    <a:p>
                      <a:r>
                        <a:rPr lang="en-GB" sz="2000" b="0" dirty="0">
                          <a:solidFill>
                            <a:schemeClr val="bg2">
                              <a:lumMod val="10000"/>
                            </a:schemeClr>
                          </a:solidFill>
                          <a:latin typeface="Arial" panose="020B0604020202020204" pitchFamily="34" charset="0"/>
                          <a:cs typeface="Arial" panose="020B0604020202020204" pitchFamily="34" charset="0"/>
                        </a:rPr>
                        <a:t>Antivirals in some adult cases.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5973101"/>
                  </a:ext>
                </a:extLst>
              </a:tr>
            </a:tbl>
          </a:graphicData>
        </a:graphic>
      </p:graphicFrame>
      <p:sp>
        <p:nvSpPr>
          <p:cNvPr id="12" name="Rectangle: Rounded Corners 11">
            <a:extLst>
              <a:ext uri="{FF2B5EF4-FFF2-40B4-BE49-F238E27FC236}">
                <a16:creationId xmlns:a16="http://schemas.microsoft.com/office/drawing/2014/main" id="{E01FE9E3-FF41-4FBF-BD9B-733AE685DFC4}"/>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3" name="Oval 12">
            <a:extLst>
              <a:ext uri="{FF2B5EF4-FFF2-40B4-BE49-F238E27FC236}">
                <a16:creationId xmlns:a16="http://schemas.microsoft.com/office/drawing/2014/main" id="{C3F2C201-A254-4601-8784-C353291ABE45}"/>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4" name="Picture 13">
            <a:extLst>
              <a:ext uri="{FF2B5EF4-FFF2-40B4-BE49-F238E27FC236}">
                <a16:creationId xmlns:a16="http://schemas.microsoft.com/office/drawing/2014/main" id="{C52EAED7-5125-4ED7-AAB9-13C08220B17E}"/>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3" name="Footer Placeholder 2">
            <a:extLst>
              <a:ext uri="{FF2B5EF4-FFF2-40B4-BE49-F238E27FC236}">
                <a16:creationId xmlns:a16="http://schemas.microsoft.com/office/drawing/2014/main" id="{2431B303-580A-439C-99C9-1D7A0CBDA75C}"/>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7117816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BAA5E29-B159-4A5D-9B1F-66978C2CDED7}"/>
              </a:ext>
              <a:ext uri="{C183D7F6-B498-43B3-948B-1728B52AA6E4}">
                <adec:decorative xmlns:adec="http://schemas.microsoft.com/office/drawing/2017/decorative" val="0"/>
              </a:ext>
            </a:extLst>
          </p:cNvPr>
          <p:cNvSpPr txBox="1">
            <a:spLocks noGrp="1"/>
          </p:cNvSpPr>
          <p:nvPr>
            <p:ph type="title" idx="4294967295"/>
          </p:nvPr>
        </p:nvSpPr>
        <p:spPr>
          <a:xfrm>
            <a:off x="628650" y="-880122"/>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Disease Match Worksheet 1</a:t>
            </a:r>
          </a:p>
        </p:txBody>
      </p:sp>
      <p:sp>
        <p:nvSpPr>
          <p:cNvPr id="11" name="Title 1">
            <a:extLst>
              <a:ext uri="{FF2B5EF4-FFF2-40B4-BE49-F238E27FC236}">
                <a16:creationId xmlns:a16="http://schemas.microsoft.com/office/drawing/2014/main" id="{DBE7250B-F35C-48A3-8EA4-6C410506CA8F}"/>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Worksheet</a:t>
            </a:r>
            <a:endParaRPr lang="en-GB" sz="3000" b="1" dirty="0"/>
          </a:p>
        </p:txBody>
      </p:sp>
      <p:graphicFrame>
        <p:nvGraphicFramePr>
          <p:cNvPr id="5" name="Table 4" descr="1.Infectious Microbe&#10;">
            <a:extLst>
              <a:ext uri="{FF2B5EF4-FFF2-40B4-BE49-F238E27FC236}">
                <a16:creationId xmlns:a16="http://schemas.microsoft.com/office/drawing/2014/main" id="{886646F3-4CF3-4DE3-B093-FF20490A4DEA}"/>
              </a:ext>
            </a:extLst>
          </p:cNvPr>
          <p:cNvGraphicFramePr>
            <a:graphicFrameLocks noGrp="1"/>
          </p:cNvGraphicFramePr>
          <p:nvPr>
            <p:extLst>
              <p:ext uri="{D42A27DB-BD31-4B8C-83A1-F6EECF244321}">
                <p14:modId xmlns:p14="http://schemas.microsoft.com/office/powerpoint/2010/main" val="102332723"/>
              </p:ext>
            </p:extLst>
          </p:nvPr>
        </p:nvGraphicFramePr>
        <p:xfrm>
          <a:off x="959912" y="1454130"/>
          <a:ext cx="3688287" cy="4347808"/>
        </p:xfrm>
        <a:graphic>
          <a:graphicData uri="http://schemas.openxmlformats.org/drawingml/2006/table">
            <a:tbl>
              <a:tblPr firstRow="1" bandRow="1"/>
              <a:tblGrid>
                <a:gridCol w="1627620">
                  <a:extLst>
                    <a:ext uri="{9D8B030D-6E8A-4147-A177-3AD203B41FA5}">
                      <a16:colId xmlns:a16="http://schemas.microsoft.com/office/drawing/2014/main" val="3940649451"/>
                    </a:ext>
                  </a:extLst>
                </a:gridCol>
                <a:gridCol w="2060667">
                  <a:extLst>
                    <a:ext uri="{9D8B030D-6E8A-4147-A177-3AD203B41FA5}">
                      <a16:colId xmlns:a16="http://schemas.microsoft.com/office/drawing/2014/main" val="2814284796"/>
                    </a:ext>
                  </a:extLst>
                </a:gridCol>
              </a:tblGrid>
              <a:tr h="1255817">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1.Infectious Microbe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extLst>
                  <a:ext uri="{0D108BD9-81ED-4DB2-BD59-A6C34878D82A}">
                    <a16:rowId xmlns:a16="http://schemas.microsoft.com/office/drawing/2014/main" val="135155759"/>
                  </a:ext>
                </a:extLst>
              </a:tr>
              <a:tr h="90112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Bacteria</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Chlamydia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128974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Virus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1</a:t>
                      </a:r>
                    </a:p>
                    <a:p>
                      <a:r>
                        <a:rPr lang="en-GB" sz="2000" b="0" dirty="0">
                          <a:solidFill>
                            <a:schemeClr val="bg2">
                              <a:lumMod val="10000"/>
                            </a:schemeClr>
                          </a:solidFill>
                          <a:latin typeface="Arial" panose="020B0604020202020204" pitchFamily="34" charset="0"/>
                          <a:cs typeface="Arial" panose="020B0604020202020204" pitchFamily="34" charset="0"/>
                        </a:rPr>
                        <a:t>2</a:t>
                      </a:r>
                    </a:p>
                    <a:p>
                      <a:r>
                        <a:rPr lang="en-GB" sz="20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90112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Fungi</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bl>
          </a:graphicData>
        </a:graphic>
      </p:graphicFrame>
      <p:sp>
        <p:nvSpPr>
          <p:cNvPr id="6" name="Rectangle: Rounded Corners 5" descr="Procedure:&#10;&#10;1. Use the information sheets to find out with diseases should go in each empty box. This has been started for you.&#10;2. Do you notice any similarities or differences between the disease?&#10;">
            <a:extLst>
              <a:ext uri="{FF2B5EF4-FFF2-40B4-BE49-F238E27FC236}">
                <a16:creationId xmlns:a16="http://schemas.microsoft.com/office/drawing/2014/main" id="{21998A6A-B112-4C10-9BCF-1F98CF09D96F}"/>
              </a:ext>
            </a:extLst>
          </p:cNvPr>
          <p:cNvSpPr/>
          <p:nvPr/>
        </p:nvSpPr>
        <p:spPr>
          <a:xfrm>
            <a:off x="4850666" y="2390775"/>
            <a:ext cx="3187097" cy="3411163"/>
          </a:xfrm>
          <a:prstGeom prst="roundRect">
            <a:avLst/>
          </a:prstGeom>
          <a:solidFill>
            <a:srgbClr val="B7C0DE"/>
          </a:solidFill>
          <a:ln w="12700" cap="flat" cmpd="sng" algn="ctr">
            <a:solidFill>
              <a:srgbClr val="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b="1"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rPr>
              <a:t>Procedure:</a:t>
            </a:r>
            <a:br>
              <a:rPr kumimoji="0" lang="en-GB"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rPr>
            </a:br>
            <a:endParaRPr kumimoji="0" lang="en-GB"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rPr>
              <a:t>1. Use the information sheets to find out with diseases should go in each empty box. This has been started for you.</a:t>
            </a:r>
          </a:p>
          <a:p>
            <a:pPr marL="0" marR="0" lvl="0" indent="0" defTabSz="914400" eaLnBrk="1" fontAlgn="auto" latinLnBrk="0" hangingPunct="1">
              <a:lnSpc>
                <a:spcPct val="100000"/>
              </a:lnSpc>
              <a:spcBef>
                <a:spcPts val="0"/>
              </a:spcBef>
              <a:spcAft>
                <a:spcPts val="0"/>
              </a:spcAft>
              <a:buClrTx/>
              <a:buSzTx/>
              <a:buFontTx/>
              <a:buNone/>
              <a:tabLst/>
              <a:defRPr/>
            </a:pPr>
            <a:r>
              <a:rPr kumimoji="0" lang="en-GB"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rPr>
              <a:t>2. Do you notice any similarities or differences between the disease?</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p:txBody>
      </p:sp>
      <p:sp>
        <p:nvSpPr>
          <p:cNvPr id="8" name="Rectangle: Rounded Corners 7">
            <a:extLst>
              <a:ext uri="{FF2B5EF4-FFF2-40B4-BE49-F238E27FC236}">
                <a16:creationId xmlns:a16="http://schemas.microsoft.com/office/drawing/2014/main" id="{7ECAB354-AE22-45E2-BCAE-69DCBA1D20E3}"/>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9" name="Oval 8">
            <a:extLst>
              <a:ext uri="{FF2B5EF4-FFF2-40B4-BE49-F238E27FC236}">
                <a16:creationId xmlns:a16="http://schemas.microsoft.com/office/drawing/2014/main" id="{21AF35F0-8C61-419D-B8DE-801548B563E9}"/>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FC543E22-4BF0-4E7B-9D39-A874BB503E4D}"/>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3" name="Footer Placeholder 2">
            <a:extLst>
              <a:ext uri="{FF2B5EF4-FFF2-40B4-BE49-F238E27FC236}">
                <a16:creationId xmlns:a16="http://schemas.microsoft.com/office/drawing/2014/main" id="{EDCB757E-441C-4EEC-8860-CFE99E91A66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94496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18712E1-4134-497D-A9BC-F2A8FD2D33F3}"/>
              </a:ext>
              <a:ext uri="{C183D7F6-B498-43B3-948B-1728B52AA6E4}">
                <adec:decorative xmlns:adec="http://schemas.microsoft.com/office/drawing/2017/decorative" val="0"/>
              </a:ext>
            </a:extLst>
          </p:cNvPr>
          <p:cNvSpPr txBox="1">
            <a:spLocks noGrp="1"/>
          </p:cNvSpPr>
          <p:nvPr>
            <p:ph type="title" idx="4294967295"/>
          </p:nvPr>
        </p:nvSpPr>
        <p:spPr>
          <a:xfrm>
            <a:off x="628650" y="-870399"/>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Disease Match Worksheet 2</a:t>
            </a:r>
          </a:p>
        </p:txBody>
      </p:sp>
      <p:sp>
        <p:nvSpPr>
          <p:cNvPr id="11" name="Title 1">
            <a:extLst>
              <a:ext uri="{FF2B5EF4-FFF2-40B4-BE49-F238E27FC236}">
                <a16:creationId xmlns:a16="http://schemas.microsoft.com/office/drawing/2014/main" id="{4F7FE2EC-57BA-4528-A5F3-B130362157D9}"/>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Worksheet</a:t>
            </a:r>
            <a:endParaRPr lang="en-GB" sz="3000" b="1" dirty="0"/>
          </a:p>
        </p:txBody>
      </p:sp>
      <p:graphicFrame>
        <p:nvGraphicFramePr>
          <p:cNvPr id="5" name="Table 4" descr="2.Symptoms&#10;">
            <a:extLst>
              <a:ext uri="{FF2B5EF4-FFF2-40B4-BE49-F238E27FC236}">
                <a16:creationId xmlns:a16="http://schemas.microsoft.com/office/drawing/2014/main" id="{99298A9E-6E35-4BA8-87DF-2FE85AA07C10}"/>
              </a:ext>
            </a:extLst>
          </p:cNvPr>
          <p:cNvGraphicFramePr>
            <a:graphicFrameLocks noGrp="1"/>
          </p:cNvGraphicFramePr>
          <p:nvPr>
            <p:extLst>
              <p:ext uri="{D42A27DB-BD31-4B8C-83A1-F6EECF244321}">
                <p14:modId xmlns:p14="http://schemas.microsoft.com/office/powerpoint/2010/main" val="2645300769"/>
              </p:ext>
            </p:extLst>
          </p:nvPr>
        </p:nvGraphicFramePr>
        <p:xfrm>
          <a:off x="950385" y="1285342"/>
          <a:ext cx="3621615" cy="4791607"/>
        </p:xfrm>
        <a:graphic>
          <a:graphicData uri="http://schemas.openxmlformats.org/drawingml/2006/table">
            <a:tbl>
              <a:tblPr firstRow="1" bandRow="1"/>
              <a:tblGrid>
                <a:gridCol w="1907115">
                  <a:extLst>
                    <a:ext uri="{9D8B030D-6E8A-4147-A177-3AD203B41FA5}">
                      <a16:colId xmlns:a16="http://schemas.microsoft.com/office/drawing/2014/main" val="3940649451"/>
                    </a:ext>
                  </a:extLst>
                </a:gridCol>
                <a:gridCol w="1714500">
                  <a:extLst>
                    <a:ext uri="{9D8B030D-6E8A-4147-A177-3AD203B41FA5}">
                      <a16:colId xmlns:a16="http://schemas.microsoft.com/office/drawing/2014/main" val="2814284796"/>
                    </a:ext>
                  </a:extLst>
                </a:gridCol>
              </a:tblGrid>
              <a:tr h="585947">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2.Symptoms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extLst>
                  <a:ext uri="{0D108BD9-81ED-4DB2-BD59-A6C34878D82A}">
                    <a16:rowId xmlns:a16="http://schemas.microsoft.com/office/drawing/2014/main" val="135155759"/>
                  </a:ext>
                </a:extLst>
              </a:tr>
              <a:tr h="71476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Asymptomatic</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110669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Fever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1</a:t>
                      </a:r>
                    </a:p>
                    <a:p>
                      <a:r>
                        <a:rPr lang="en-GB" sz="2000" b="0" dirty="0">
                          <a:solidFill>
                            <a:schemeClr val="bg2">
                              <a:lumMod val="10000"/>
                            </a:schemeClr>
                          </a:solidFill>
                          <a:latin typeface="Arial" panose="020B0604020202020204" pitchFamily="34" charset="0"/>
                          <a:cs typeface="Arial" panose="020B0604020202020204" pitchFamily="34" charset="0"/>
                        </a:rPr>
                        <a:t>2</a:t>
                      </a:r>
                    </a:p>
                    <a:p>
                      <a:r>
                        <a:rPr lang="en-GB" sz="20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79050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Rash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1</a:t>
                      </a:r>
                    </a:p>
                    <a:p>
                      <a:r>
                        <a:rPr lang="en-GB" sz="2000" b="0" dirty="0">
                          <a:solidFill>
                            <a:schemeClr val="bg2">
                              <a:lumMod val="10000"/>
                            </a:schemeClr>
                          </a:solidFill>
                          <a:latin typeface="Arial" panose="020B0604020202020204" pitchFamily="34" charset="0"/>
                          <a:cs typeface="Arial" panose="020B0604020202020204" pitchFamily="34" charset="0"/>
                        </a:rPr>
                        <a:t>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71476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Sore throat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7753576"/>
                  </a:ext>
                </a:extLst>
              </a:tr>
              <a:tr h="87892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White discharge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1</a:t>
                      </a:r>
                    </a:p>
                    <a:p>
                      <a:r>
                        <a:rPr lang="en-GB" sz="2000" b="0" dirty="0">
                          <a:solidFill>
                            <a:schemeClr val="bg2">
                              <a:lumMod val="10000"/>
                            </a:schemeClr>
                          </a:solidFill>
                          <a:latin typeface="Arial" panose="020B0604020202020204" pitchFamily="34" charset="0"/>
                          <a:cs typeface="Arial" panose="020B0604020202020204" pitchFamily="34" charset="0"/>
                        </a:rPr>
                        <a:t>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12165934"/>
                  </a:ext>
                </a:extLst>
              </a:tr>
            </a:tbl>
          </a:graphicData>
        </a:graphic>
      </p:graphicFrame>
      <p:graphicFrame>
        <p:nvGraphicFramePr>
          <p:cNvPr id="6" name="Table 4" descr="3.Transmission&#10;">
            <a:extLst>
              <a:ext uri="{FF2B5EF4-FFF2-40B4-BE49-F238E27FC236}">
                <a16:creationId xmlns:a16="http://schemas.microsoft.com/office/drawing/2014/main" id="{48316891-0A71-4C39-B82F-24D651678672}"/>
              </a:ext>
            </a:extLst>
          </p:cNvPr>
          <p:cNvGraphicFramePr>
            <a:graphicFrameLocks noGrp="1"/>
          </p:cNvGraphicFramePr>
          <p:nvPr>
            <p:extLst>
              <p:ext uri="{D42A27DB-BD31-4B8C-83A1-F6EECF244321}">
                <p14:modId xmlns:p14="http://schemas.microsoft.com/office/powerpoint/2010/main" val="1611426591"/>
              </p:ext>
            </p:extLst>
          </p:nvPr>
        </p:nvGraphicFramePr>
        <p:xfrm>
          <a:off x="4764939" y="1285342"/>
          <a:ext cx="3428675" cy="4791607"/>
        </p:xfrm>
        <a:graphic>
          <a:graphicData uri="http://schemas.openxmlformats.org/drawingml/2006/table">
            <a:tbl>
              <a:tblPr firstRow="1" bandRow="1"/>
              <a:tblGrid>
                <a:gridCol w="2045436">
                  <a:extLst>
                    <a:ext uri="{9D8B030D-6E8A-4147-A177-3AD203B41FA5}">
                      <a16:colId xmlns:a16="http://schemas.microsoft.com/office/drawing/2014/main" val="3940649451"/>
                    </a:ext>
                  </a:extLst>
                </a:gridCol>
                <a:gridCol w="1383239">
                  <a:extLst>
                    <a:ext uri="{9D8B030D-6E8A-4147-A177-3AD203B41FA5}">
                      <a16:colId xmlns:a16="http://schemas.microsoft.com/office/drawing/2014/main" val="2814284796"/>
                    </a:ext>
                  </a:extLst>
                </a:gridCol>
              </a:tblGrid>
              <a:tr h="695211">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3.Transmission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extLst>
                  <a:ext uri="{0D108BD9-81ED-4DB2-BD59-A6C34878D82A}">
                    <a16:rowId xmlns:a16="http://schemas.microsoft.com/office/drawing/2014/main" val="135155759"/>
                  </a:ext>
                </a:extLst>
              </a:tr>
              <a:tr h="85578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Sexual contact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1</a:t>
                      </a:r>
                    </a:p>
                    <a:p>
                      <a:r>
                        <a:rPr lang="en-GB" sz="2000" b="0" dirty="0">
                          <a:solidFill>
                            <a:schemeClr val="bg2">
                              <a:lumMod val="10000"/>
                            </a:schemeClr>
                          </a:solidFill>
                          <a:latin typeface="Arial" panose="020B0604020202020204" pitchFamily="34" charset="0"/>
                          <a:cs typeface="Arial" panose="020B0604020202020204" pitchFamily="34" charset="0"/>
                        </a:rPr>
                        <a:t>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119241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Touch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1</a:t>
                      </a:r>
                    </a:p>
                    <a:p>
                      <a:r>
                        <a:rPr lang="en-GB" sz="2000" b="0" dirty="0">
                          <a:solidFill>
                            <a:schemeClr val="bg2">
                              <a:lumMod val="10000"/>
                            </a:schemeClr>
                          </a:solidFill>
                          <a:latin typeface="Arial" panose="020B0604020202020204" pitchFamily="34" charset="0"/>
                          <a:cs typeface="Arial" panose="020B0604020202020204" pitchFamily="34" charset="0"/>
                        </a:rPr>
                        <a:t>2</a:t>
                      </a:r>
                    </a:p>
                    <a:p>
                      <a:r>
                        <a:rPr lang="en-GB" sz="20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119241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Inhalation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1</a:t>
                      </a:r>
                    </a:p>
                    <a:p>
                      <a:r>
                        <a:rPr lang="en-GB" sz="2000" b="0" dirty="0">
                          <a:solidFill>
                            <a:schemeClr val="bg2">
                              <a:lumMod val="10000"/>
                            </a:schemeClr>
                          </a:solidFill>
                          <a:latin typeface="Arial" panose="020B0604020202020204" pitchFamily="34" charset="0"/>
                          <a:cs typeface="Arial" panose="020B0604020202020204" pitchFamily="34" charset="0"/>
                        </a:rPr>
                        <a:t>2</a:t>
                      </a:r>
                    </a:p>
                    <a:p>
                      <a:r>
                        <a:rPr lang="en-GB" sz="20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7753576"/>
                  </a:ext>
                </a:extLst>
              </a:tr>
              <a:tr h="85578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Mouth to mouth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2254079"/>
                  </a:ext>
                </a:extLst>
              </a:tr>
            </a:tbl>
          </a:graphicData>
        </a:graphic>
      </p:graphicFrame>
      <p:sp>
        <p:nvSpPr>
          <p:cNvPr id="8" name="Rectangle: Rounded Corners 7">
            <a:extLst>
              <a:ext uri="{FF2B5EF4-FFF2-40B4-BE49-F238E27FC236}">
                <a16:creationId xmlns:a16="http://schemas.microsoft.com/office/drawing/2014/main" id="{06F83B4E-4412-436B-BA11-943065F66E5D}"/>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9" name="Oval 8">
            <a:extLst>
              <a:ext uri="{FF2B5EF4-FFF2-40B4-BE49-F238E27FC236}">
                <a16:creationId xmlns:a16="http://schemas.microsoft.com/office/drawing/2014/main" id="{484D6D94-8DBA-4FD5-9263-7C4568E22077}"/>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4A0328AC-33AB-4207-B7C6-6FADDCBEBD80}"/>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3" name="Footer Placeholder 2">
            <a:extLst>
              <a:ext uri="{FF2B5EF4-FFF2-40B4-BE49-F238E27FC236}">
                <a16:creationId xmlns:a16="http://schemas.microsoft.com/office/drawing/2014/main" id="{5C5F425C-8D8C-4475-8C63-DB2D1482E219}"/>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9886920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F595AE2-E72B-49C2-85AE-94188E1E8F24}"/>
              </a:ext>
              <a:ext uri="{C183D7F6-B498-43B3-948B-1728B52AA6E4}">
                <adec:decorative xmlns:adec="http://schemas.microsoft.com/office/drawing/2017/decorative" val="0"/>
              </a:ext>
            </a:extLst>
          </p:cNvPr>
          <p:cNvSpPr txBox="1">
            <a:spLocks noGrp="1"/>
          </p:cNvSpPr>
          <p:nvPr>
            <p:ph type="title" idx="4294967295"/>
          </p:nvPr>
        </p:nvSpPr>
        <p:spPr>
          <a:xfrm>
            <a:off x="628650" y="-850947"/>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Disease Match Worksheet 3</a:t>
            </a:r>
          </a:p>
        </p:txBody>
      </p:sp>
      <p:sp>
        <p:nvSpPr>
          <p:cNvPr id="11" name="Title 1">
            <a:extLst>
              <a:ext uri="{FF2B5EF4-FFF2-40B4-BE49-F238E27FC236}">
                <a16:creationId xmlns:a16="http://schemas.microsoft.com/office/drawing/2014/main" id="{994C2D43-39E8-4777-BDE9-9657533A2347}"/>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Worksheet</a:t>
            </a:r>
            <a:endParaRPr lang="en-GB" sz="3000" b="1" dirty="0"/>
          </a:p>
        </p:txBody>
      </p:sp>
      <p:graphicFrame>
        <p:nvGraphicFramePr>
          <p:cNvPr id="5" name="Table 4" descr="4. Prevention&#10;">
            <a:extLst>
              <a:ext uri="{FF2B5EF4-FFF2-40B4-BE49-F238E27FC236}">
                <a16:creationId xmlns:a16="http://schemas.microsoft.com/office/drawing/2014/main" id="{43647EBD-282D-4B99-BC85-5217768D161B}"/>
              </a:ext>
            </a:extLst>
          </p:cNvPr>
          <p:cNvGraphicFramePr>
            <a:graphicFrameLocks noGrp="1"/>
          </p:cNvGraphicFramePr>
          <p:nvPr>
            <p:extLst>
              <p:ext uri="{D42A27DB-BD31-4B8C-83A1-F6EECF244321}">
                <p14:modId xmlns:p14="http://schemas.microsoft.com/office/powerpoint/2010/main" val="1804041787"/>
              </p:ext>
            </p:extLst>
          </p:nvPr>
        </p:nvGraphicFramePr>
        <p:xfrm>
          <a:off x="950975" y="1228725"/>
          <a:ext cx="3621025" cy="4903633"/>
        </p:xfrm>
        <a:graphic>
          <a:graphicData uri="http://schemas.openxmlformats.org/drawingml/2006/table">
            <a:tbl>
              <a:tblPr firstRow="1" bandRow="1"/>
              <a:tblGrid>
                <a:gridCol w="1628838">
                  <a:extLst>
                    <a:ext uri="{9D8B030D-6E8A-4147-A177-3AD203B41FA5}">
                      <a16:colId xmlns:a16="http://schemas.microsoft.com/office/drawing/2014/main" val="3940649451"/>
                    </a:ext>
                  </a:extLst>
                </a:gridCol>
                <a:gridCol w="1992187">
                  <a:extLst>
                    <a:ext uri="{9D8B030D-6E8A-4147-A177-3AD203B41FA5}">
                      <a16:colId xmlns:a16="http://schemas.microsoft.com/office/drawing/2014/main" val="2814284796"/>
                    </a:ext>
                  </a:extLst>
                </a:gridCol>
              </a:tblGrid>
              <a:tr h="487330">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4. 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extLst>
                  <a:ext uri="{0D108BD9-81ED-4DB2-BD59-A6C34878D82A}">
                    <a16:rowId xmlns:a16="http://schemas.microsoft.com/office/drawing/2014/main" val="135155759"/>
                  </a:ext>
                </a:extLst>
              </a:tr>
              <a:tr h="88570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Wash hands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p>
                      <a:r>
                        <a:rPr lang="en-GB" sz="18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88570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Cover coughs and sneezes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p>
                      <a:r>
                        <a:rPr lang="en-GB" sz="18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63264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Use a condom</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103302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Avoid unnecessary antibiotic use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7753576"/>
                  </a:ext>
                </a:extLst>
              </a:tr>
              <a:tr h="88570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Vaccination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p>
                      <a:r>
                        <a:rPr lang="en-GB" sz="18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2254079"/>
                  </a:ext>
                </a:extLst>
              </a:tr>
            </a:tbl>
          </a:graphicData>
        </a:graphic>
      </p:graphicFrame>
      <p:graphicFrame>
        <p:nvGraphicFramePr>
          <p:cNvPr id="6" name="Table 4" descr="5. Treatment&#10;">
            <a:extLst>
              <a:ext uri="{FF2B5EF4-FFF2-40B4-BE49-F238E27FC236}">
                <a16:creationId xmlns:a16="http://schemas.microsoft.com/office/drawing/2014/main" id="{0F13D28D-97B9-473C-857F-0D7B04AAC3D2}"/>
              </a:ext>
            </a:extLst>
          </p:cNvPr>
          <p:cNvGraphicFramePr>
            <a:graphicFrameLocks noGrp="1"/>
          </p:cNvGraphicFramePr>
          <p:nvPr>
            <p:extLst>
              <p:ext uri="{D42A27DB-BD31-4B8C-83A1-F6EECF244321}">
                <p14:modId xmlns:p14="http://schemas.microsoft.com/office/powerpoint/2010/main" val="4193157263"/>
              </p:ext>
            </p:extLst>
          </p:nvPr>
        </p:nvGraphicFramePr>
        <p:xfrm>
          <a:off x="4680572" y="1220942"/>
          <a:ext cx="3512453" cy="4903634"/>
        </p:xfrm>
        <a:graphic>
          <a:graphicData uri="http://schemas.openxmlformats.org/drawingml/2006/table">
            <a:tbl>
              <a:tblPr firstRow="1" bandRow="1"/>
              <a:tblGrid>
                <a:gridCol w="1549818">
                  <a:extLst>
                    <a:ext uri="{9D8B030D-6E8A-4147-A177-3AD203B41FA5}">
                      <a16:colId xmlns:a16="http://schemas.microsoft.com/office/drawing/2014/main" val="3940649451"/>
                    </a:ext>
                  </a:extLst>
                </a:gridCol>
                <a:gridCol w="1962635">
                  <a:extLst>
                    <a:ext uri="{9D8B030D-6E8A-4147-A177-3AD203B41FA5}">
                      <a16:colId xmlns:a16="http://schemas.microsoft.com/office/drawing/2014/main" val="2814284796"/>
                    </a:ext>
                  </a:extLst>
                </a:gridCol>
              </a:tblGrid>
              <a:tr h="695538">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5. 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extLst>
                  <a:ext uri="{0D108BD9-81ED-4DB2-BD59-A6C34878D82A}">
                    <a16:rowId xmlns:a16="http://schemas.microsoft.com/office/drawing/2014/main" val="135155759"/>
                  </a:ext>
                </a:extLst>
              </a:tr>
              <a:tr h="85785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Antibiotics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124619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Bed rest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p>
                      <a:r>
                        <a:rPr lang="en-GB" sz="18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85785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Antifungals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124619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Fluid intake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p>
                      <a:r>
                        <a:rPr lang="en-GB" sz="18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90922397"/>
                  </a:ext>
                </a:extLst>
              </a:tr>
            </a:tbl>
          </a:graphicData>
        </a:graphic>
      </p:graphicFrame>
      <p:sp>
        <p:nvSpPr>
          <p:cNvPr id="8" name="Rectangle: Rounded Corners 7">
            <a:extLst>
              <a:ext uri="{FF2B5EF4-FFF2-40B4-BE49-F238E27FC236}">
                <a16:creationId xmlns:a16="http://schemas.microsoft.com/office/drawing/2014/main" id="{6C8ED7F5-5043-4A7A-B7CA-E565FC19B65C}"/>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9" name="Oval 8">
            <a:extLst>
              <a:ext uri="{FF2B5EF4-FFF2-40B4-BE49-F238E27FC236}">
                <a16:creationId xmlns:a16="http://schemas.microsoft.com/office/drawing/2014/main" id="{6CCC4566-3B65-4708-B31E-2C8F1FAC9C5E}"/>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FCEFF929-FE48-40AF-9FF2-8CD70BD10F0B}"/>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3" name="Footer Placeholder 2">
            <a:extLst>
              <a:ext uri="{FF2B5EF4-FFF2-40B4-BE49-F238E27FC236}">
                <a16:creationId xmlns:a16="http://schemas.microsoft.com/office/drawing/2014/main" id="{A005E920-AFE6-4069-9348-4F4C6E763421}"/>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4502599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407E23F-0A49-4B17-B2CB-2698061D69F0}"/>
              </a:ext>
              <a:ext uri="{C183D7F6-B498-43B3-948B-1728B52AA6E4}">
                <adec:decorative xmlns:adec="http://schemas.microsoft.com/office/drawing/2017/decorative" val="0"/>
              </a:ext>
            </a:extLst>
          </p:cNvPr>
          <p:cNvSpPr txBox="1">
            <a:spLocks noGrp="1"/>
          </p:cNvSpPr>
          <p:nvPr>
            <p:ph type="title" idx="4294967295"/>
          </p:nvPr>
        </p:nvSpPr>
        <p:spPr>
          <a:xfrm>
            <a:off x="628650" y="-860674"/>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Disease Match Worksheet 4</a:t>
            </a:r>
          </a:p>
        </p:txBody>
      </p:sp>
      <p:sp>
        <p:nvSpPr>
          <p:cNvPr id="11" name="Title 1">
            <a:extLst>
              <a:ext uri="{FF2B5EF4-FFF2-40B4-BE49-F238E27FC236}">
                <a16:creationId xmlns:a16="http://schemas.microsoft.com/office/drawing/2014/main" id="{B0F8E891-7A4B-4C97-BF86-58BE06FF363A}"/>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Worksheet</a:t>
            </a:r>
            <a:endParaRPr lang="en-GB" sz="3000" b="1" dirty="0"/>
          </a:p>
        </p:txBody>
      </p:sp>
      <p:graphicFrame>
        <p:nvGraphicFramePr>
          <p:cNvPr id="5" name="Table 4" descr="1.Infectious Microbe&#10;">
            <a:extLst>
              <a:ext uri="{FF2B5EF4-FFF2-40B4-BE49-F238E27FC236}">
                <a16:creationId xmlns:a16="http://schemas.microsoft.com/office/drawing/2014/main" id="{C03D4A64-2E8B-4017-8567-A982FC947B69}"/>
              </a:ext>
            </a:extLst>
          </p:cNvPr>
          <p:cNvGraphicFramePr>
            <a:graphicFrameLocks noGrp="1"/>
          </p:cNvGraphicFramePr>
          <p:nvPr>
            <p:extLst>
              <p:ext uri="{D42A27DB-BD31-4B8C-83A1-F6EECF244321}">
                <p14:modId xmlns:p14="http://schemas.microsoft.com/office/powerpoint/2010/main" val="2995859553"/>
              </p:ext>
            </p:extLst>
          </p:nvPr>
        </p:nvGraphicFramePr>
        <p:xfrm>
          <a:off x="924821" y="1210863"/>
          <a:ext cx="3904353" cy="4875612"/>
        </p:xfrm>
        <a:graphic>
          <a:graphicData uri="http://schemas.openxmlformats.org/drawingml/2006/table">
            <a:tbl>
              <a:tblPr firstRow="1" bandRow="1"/>
              <a:tblGrid>
                <a:gridCol w="1722969">
                  <a:extLst>
                    <a:ext uri="{9D8B030D-6E8A-4147-A177-3AD203B41FA5}">
                      <a16:colId xmlns:a16="http://schemas.microsoft.com/office/drawing/2014/main" val="3940649451"/>
                    </a:ext>
                  </a:extLst>
                </a:gridCol>
                <a:gridCol w="2181384">
                  <a:extLst>
                    <a:ext uri="{9D8B030D-6E8A-4147-A177-3AD203B41FA5}">
                      <a16:colId xmlns:a16="http://schemas.microsoft.com/office/drawing/2014/main" val="2814284796"/>
                    </a:ext>
                  </a:extLst>
                </a:gridCol>
              </a:tblGrid>
              <a:tr h="1540467">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200" b="0" dirty="0">
                          <a:solidFill>
                            <a:schemeClr val="bg2">
                              <a:lumMod val="10000"/>
                            </a:schemeClr>
                          </a:solidFill>
                          <a:latin typeface="Arial" panose="020B0604020202020204" pitchFamily="34" charset="0"/>
                          <a:cs typeface="Arial" panose="020B0604020202020204" pitchFamily="34" charset="0"/>
                        </a:rPr>
                        <a:t>1.Infectious Microbe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2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extLst>
                  <a:ext uri="{0D108BD9-81ED-4DB2-BD59-A6C34878D82A}">
                    <a16:rowId xmlns:a16="http://schemas.microsoft.com/office/drawing/2014/main" val="135155759"/>
                  </a:ext>
                </a:extLst>
              </a:tr>
              <a:tr h="111171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200" b="0" dirty="0">
                          <a:solidFill>
                            <a:schemeClr val="bg2">
                              <a:lumMod val="10000"/>
                            </a:schemeClr>
                          </a:solidFill>
                          <a:latin typeface="Arial" panose="020B0604020202020204" pitchFamily="34" charset="0"/>
                          <a:cs typeface="Arial" panose="020B0604020202020204" pitchFamily="34" charset="0"/>
                        </a:rPr>
                        <a:t>Bacteria</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2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111171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200" b="0" dirty="0">
                          <a:solidFill>
                            <a:schemeClr val="bg2">
                              <a:lumMod val="10000"/>
                            </a:schemeClr>
                          </a:solidFill>
                          <a:latin typeface="Arial" panose="020B0604020202020204" pitchFamily="34" charset="0"/>
                          <a:cs typeface="Arial" panose="020B0604020202020204" pitchFamily="34" charset="0"/>
                        </a:rPr>
                        <a:t>Virus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2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111171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200" b="0" dirty="0">
                          <a:solidFill>
                            <a:schemeClr val="bg2">
                              <a:lumMod val="10000"/>
                            </a:schemeClr>
                          </a:solidFill>
                          <a:latin typeface="Arial" panose="020B0604020202020204" pitchFamily="34" charset="0"/>
                          <a:cs typeface="Arial" panose="020B0604020202020204" pitchFamily="34" charset="0"/>
                        </a:rPr>
                        <a:t>Fungi</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2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bl>
          </a:graphicData>
        </a:graphic>
      </p:graphicFrame>
      <p:sp>
        <p:nvSpPr>
          <p:cNvPr id="6" name="Rectangle: Rounded Corners 5" descr="Procedure:&#10;1. Group your disease cards according to the heading in each box.&#10;2. Do you notice any similarities or differences between the diseases based on each of the headings?&#10;">
            <a:extLst>
              <a:ext uri="{FF2B5EF4-FFF2-40B4-BE49-F238E27FC236}">
                <a16:creationId xmlns:a16="http://schemas.microsoft.com/office/drawing/2014/main" id="{391EFB02-59A6-4F28-9235-31F09AC4E60C}"/>
              </a:ext>
            </a:extLst>
          </p:cNvPr>
          <p:cNvSpPr/>
          <p:nvPr/>
        </p:nvSpPr>
        <p:spPr>
          <a:xfrm>
            <a:off x="5100127" y="2581275"/>
            <a:ext cx="3024697" cy="3505199"/>
          </a:xfrm>
          <a:prstGeom prst="roundRect">
            <a:avLst/>
          </a:prstGeom>
          <a:solidFill>
            <a:srgbClr val="B7C0DE"/>
          </a:solidFill>
          <a:ln w="12700" cap="flat" cmpd="sng" algn="ctr">
            <a:solidFill>
              <a:srgbClr val="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rPr>
              <a:t>Procedure:</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2000" b="1"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20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rPr>
              <a:t>1. Group your disease cards according to the heading in each box.</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20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rPr>
              <a:t>2. Do you notice any similarities or differences between the diseases based on each of the headings?</a:t>
            </a:r>
          </a:p>
        </p:txBody>
      </p:sp>
      <p:sp>
        <p:nvSpPr>
          <p:cNvPr id="8" name="Rectangle: Rounded Corners 7">
            <a:extLst>
              <a:ext uri="{FF2B5EF4-FFF2-40B4-BE49-F238E27FC236}">
                <a16:creationId xmlns:a16="http://schemas.microsoft.com/office/drawing/2014/main" id="{C1FA1A55-655A-454A-9D36-FD170676CC7F}"/>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9" name="Oval 8">
            <a:extLst>
              <a:ext uri="{FF2B5EF4-FFF2-40B4-BE49-F238E27FC236}">
                <a16:creationId xmlns:a16="http://schemas.microsoft.com/office/drawing/2014/main" id="{90498D29-F516-4288-BB07-A31CA27D6098}"/>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E1205A7C-97E2-4C34-9DC1-62B5E9EBE712}"/>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3" name="Footer Placeholder 2">
            <a:extLst>
              <a:ext uri="{FF2B5EF4-FFF2-40B4-BE49-F238E27FC236}">
                <a16:creationId xmlns:a16="http://schemas.microsoft.com/office/drawing/2014/main" id="{86D48CF5-295B-4737-8A60-237982171FA2}"/>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7304696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85B91ADF-5753-4889-8008-8A24A2DA3431}"/>
              </a:ext>
              <a:ext uri="{C183D7F6-B498-43B3-948B-1728B52AA6E4}">
                <adec:decorative xmlns:adec="http://schemas.microsoft.com/office/drawing/2017/decorative" val="0"/>
              </a:ext>
            </a:extLst>
          </p:cNvPr>
          <p:cNvSpPr txBox="1">
            <a:spLocks noGrp="1"/>
          </p:cNvSpPr>
          <p:nvPr>
            <p:ph type="title" idx="4294967295"/>
          </p:nvPr>
        </p:nvSpPr>
        <p:spPr>
          <a:xfrm>
            <a:off x="628650" y="-850942"/>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Disease Match Worksheet 5</a:t>
            </a:r>
          </a:p>
        </p:txBody>
      </p:sp>
      <p:sp>
        <p:nvSpPr>
          <p:cNvPr id="11" name="Title 1">
            <a:extLst>
              <a:ext uri="{FF2B5EF4-FFF2-40B4-BE49-F238E27FC236}">
                <a16:creationId xmlns:a16="http://schemas.microsoft.com/office/drawing/2014/main" id="{098F7067-B9D2-41A9-B653-84CBBC12A9E6}"/>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Worksheet</a:t>
            </a:r>
            <a:endParaRPr lang="en-GB" sz="3000" b="1" dirty="0"/>
          </a:p>
        </p:txBody>
      </p:sp>
      <p:graphicFrame>
        <p:nvGraphicFramePr>
          <p:cNvPr id="6" name="Table 4" descr="2.Symptoms&#10;">
            <a:extLst>
              <a:ext uri="{FF2B5EF4-FFF2-40B4-BE49-F238E27FC236}">
                <a16:creationId xmlns:a16="http://schemas.microsoft.com/office/drawing/2014/main" id="{35FA3D39-E7BB-42F3-A1EB-D09BF846A743}"/>
              </a:ext>
            </a:extLst>
          </p:cNvPr>
          <p:cNvGraphicFramePr>
            <a:graphicFrameLocks noGrp="1"/>
          </p:cNvGraphicFramePr>
          <p:nvPr>
            <p:extLst>
              <p:ext uri="{D42A27DB-BD31-4B8C-83A1-F6EECF244321}">
                <p14:modId xmlns:p14="http://schemas.microsoft.com/office/powerpoint/2010/main" val="3674913496"/>
              </p:ext>
            </p:extLst>
          </p:nvPr>
        </p:nvGraphicFramePr>
        <p:xfrm>
          <a:off x="926217" y="1222290"/>
          <a:ext cx="3521958" cy="4935908"/>
        </p:xfrm>
        <a:graphic>
          <a:graphicData uri="http://schemas.openxmlformats.org/drawingml/2006/table">
            <a:tbl>
              <a:tblPr firstRow="1" bandRow="1"/>
              <a:tblGrid>
                <a:gridCol w="1623581">
                  <a:extLst>
                    <a:ext uri="{9D8B030D-6E8A-4147-A177-3AD203B41FA5}">
                      <a16:colId xmlns:a16="http://schemas.microsoft.com/office/drawing/2014/main" val="3940649451"/>
                    </a:ext>
                  </a:extLst>
                </a:gridCol>
                <a:gridCol w="1898377">
                  <a:extLst>
                    <a:ext uri="{9D8B030D-6E8A-4147-A177-3AD203B41FA5}">
                      <a16:colId xmlns:a16="http://schemas.microsoft.com/office/drawing/2014/main" val="2814284796"/>
                    </a:ext>
                  </a:extLst>
                </a:gridCol>
              </a:tblGrid>
              <a:tr h="492468">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2.Symptoms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extLst>
                  <a:ext uri="{0D108BD9-81ED-4DB2-BD59-A6C34878D82A}">
                    <a16:rowId xmlns:a16="http://schemas.microsoft.com/office/drawing/2014/main" val="135155759"/>
                  </a:ext>
                </a:extLst>
              </a:tr>
              <a:tr h="60073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Asymptomatic</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60073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Fever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60073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Rash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60073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Sore throat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7753576"/>
                  </a:ext>
                </a:extLst>
              </a:tr>
              <a:tr h="60073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Tiredness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2254079"/>
                  </a:ext>
                </a:extLst>
              </a:tr>
              <a:tr h="60073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Lesions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07659135"/>
                  </a:ext>
                </a:extLst>
              </a:tr>
              <a:tr h="73870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White discharge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12165934"/>
                  </a:ext>
                </a:extLst>
              </a:tr>
            </a:tbl>
          </a:graphicData>
        </a:graphic>
      </p:graphicFrame>
      <p:graphicFrame>
        <p:nvGraphicFramePr>
          <p:cNvPr id="5" name="Table 4" descr="3.Transm-ission&#10;">
            <a:extLst>
              <a:ext uri="{FF2B5EF4-FFF2-40B4-BE49-F238E27FC236}">
                <a16:creationId xmlns:a16="http://schemas.microsoft.com/office/drawing/2014/main" id="{60F32D0E-E324-4EAD-B558-F0218D024019}"/>
              </a:ext>
            </a:extLst>
          </p:cNvPr>
          <p:cNvGraphicFramePr>
            <a:graphicFrameLocks noGrp="1"/>
          </p:cNvGraphicFramePr>
          <p:nvPr>
            <p:extLst>
              <p:ext uri="{D42A27DB-BD31-4B8C-83A1-F6EECF244321}">
                <p14:modId xmlns:p14="http://schemas.microsoft.com/office/powerpoint/2010/main" val="1331690815"/>
              </p:ext>
            </p:extLst>
          </p:nvPr>
        </p:nvGraphicFramePr>
        <p:xfrm>
          <a:off x="4572000" y="1222290"/>
          <a:ext cx="3645783" cy="4835605"/>
        </p:xfrm>
        <a:graphic>
          <a:graphicData uri="http://schemas.openxmlformats.org/drawingml/2006/table">
            <a:tbl>
              <a:tblPr firstRow="1" bandRow="1"/>
              <a:tblGrid>
                <a:gridCol w="1370330">
                  <a:extLst>
                    <a:ext uri="{9D8B030D-6E8A-4147-A177-3AD203B41FA5}">
                      <a16:colId xmlns:a16="http://schemas.microsoft.com/office/drawing/2014/main" val="3940649451"/>
                    </a:ext>
                  </a:extLst>
                </a:gridCol>
                <a:gridCol w="2275453">
                  <a:extLst>
                    <a:ext uri="{9D8B030D-6E8A-4147-A177-3AD203B41FA5}">
                      <a16:colId xmlns:a16="http://schemas.microsoft.com/office/drawing/2014/main" val="2814284796"/>
                    </a:ext>
                  </a:extLst>
                </a:gridCol>
              </a:tblGrid>
              <a:tr h="983369">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3.Transm-ission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extLst>
                  <a:ext uri="{0D108BD9-81ED-4DB2-BD59-A6C34878D82A}">
                    <a16:rowId xmlns:a16="http://schemas.microsoft.com/office/drawing/2014/main" val="135155759"/>
                  </a:ext>
                </a:extLst>
              </a:tr>
              <a:tr h="86767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Sexual contact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70562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Blood</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70562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Touch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70562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Inhalation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7753576"/>
                  </a:ext>
                </a:extLst>
              </a:tr>
              <a:tr h="86767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Mouth to mouth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2254079"/>
                  </a:ext>
                </a:extLst>
              </a:tr>
            </a:tbl>
          </a:graphicData>
        </a:graphic>
      </p:graphicFrame>
      <p:sp>
        <p:nvSpPr>
          <p:cNvPr id="8" name="Rectangle: Rounded Corners 7">
            <a:extLst>
              <a:ext uri="{FF2B5EF4-FFF2-40B4-BE49-F238E27FC236}">
                <a16:creationId xmlns:a16="http://schemas.microsoft.com/office/drawing/2014/main" id="{EEF21885-0EF5-48F5-9491-BD435D725182}"/>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9" name="Oval 8">
            <a:extLst>
              <a:ext uri="{FF2B5EF4-FFF2-40B4-BE49-F238E27FC236}">
                <a16:creationId xmlns:a16="http://schemas.microsoft.com/office/drawing/2014/main" id="{7DE0D846-F8A8-4BDA-8E70-952AEDB7DA7C}"/>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80712E93-E5B6-48FF-822C-6BD046AD6917}"/>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3" name="Footer Placeholder 2">
            <a:extLst>
              <a:ext uri="{FF2B5EF4-FFF2-40B4-BE49-F238E27FC236}">
                <a16:creationId xmlns:a16="http://schemas.microsoft.com/office/drawing/2014/main" id="{94CB067A-B6F8-4736-A93F-1AFDFBAB07B6}"/>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2928458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E19C68E-3095-4748-A4FB-BF292084F514}"/>
              </a:ext>
              <a:ext uri="{C183D7F6-B498-43B3-948B-1728B52AA6E4}">
                <adec:decorative xmlns:adec="http://schemas.microsoft.com/office/drawing/2017/decorative" val="0"/>
              </a:ext>
            </a:extLst>
          </p:cNvPr>
          <p:cNvSpPr txBox="1">
            <a:spLocks noGrp="1"/>
          </p:cNvSpPr>
          <p:nvPr>
            <p:ph type="title" idx="4294967295"/>
          </p:nvPr>
        </p:nvSpPr>
        <p:spPr>
          <a:xfrm>
            <a:off x="628650" y="-880117"/>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Disease Match Worksheet 6</a:t>
            </a:r>
          </a:p>
        </p:txBody>
      </p:sp>
      <p:sp>
        <p:nvSpPr>
          <p:cNvPr id="11" name="Title 1">
            <a:extLst>
              <a:ext uri="{FF2B5EF4-FFF2-40B4-BE49-F238E27FC236}">
                <a16:creationId xmlns:a16="http://schemas.microsoft.com/office/drawing/2014/main" id="{B57FA29B-A9B1-46DB-AC81-B317F45DA065}"/>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Worksheet</a:t>
            </a:r>
            <a:endParaRPr lang="en-GB" sz="3000" b="1" dirty="0"/>
          </a:p>
        </p:txBody>
      </p:sp>
      <p:graphicFrame>
        <p:nvGraphicFramePr>
          <p:cNvPr id="5" name="Table 4" descr="4. Prevention&#10;">
            <a:extLst>
              <a:ext uri="{FF2B5EF4-FFF2-40B4-BE49-F238E27FC236}">
                <a16:creationId xmlns:a16="http://schemas.microsoft.com/office/drawing/2014/main" id="{5907789E-B4A3-4730-A5D0-3D48FF037F8F}"/>
              </a:ext>
            </a:extLst>
          </p:cNvPr>
          <p:cNvGraphicFramePr>
            <a:graphicFrameLocks noGrp="1"/>
          </p:cNvGraphicFramePr>
          <p:nvPr>
            <p:extLst>
              <p:ext uri="{D42A27DB-BD31-4B8C-83A1-F6EECF244321}">
                <p14:modId xmlns:p14="http://schemas.microsoft.com/office/powerpoint/2010/main" val="2066314027"/>
              </p:ext>
            </p:extLst>
          </p:nvPr>
        </p:nvGraphicFramePr>
        <p:xfrm>
          <a:off x="906845" y="1205396"/>
          <a:ext cx="3598480" cy="4960750"/>
        </p:xfrm>
        <a:graphic>
          <a:graphicData uri="http://schemas.openxmlformats.org/drawingml/2006/table">
            <a:tbl>
              <a:tblPr firstRow="1" bandRow="1"/>
              <a:tblGrid>
                <a:gridCol w="1798255">
                  <a:extLst>
                    <a:ext uri="{9D8B030D-6E8A-4147-A177-3AD203B41FA5}">
                      <a16:colId xmlns:a16="http://schemas.microsoft.com/office/drawing/2014/main" val="3940649451"/>
                    </a:ext>
                  </a:extLst>
                </a:gridCol>
                <a:gridCol w="1800225">
                  <a:extLst>
                    <a:ext uri="{9D8B030D-6E8A-4147-A177-3AD203B41FA5}">
                      <a16:colId xmlns:a16="http://schemas.microsoft.com/office/drawing/2014/main" val="2814284796"/>
                    </a:ext>
                  </a:extLst>
                </a:gridCol>
              </a:tblGrid>
              <a:tr h="676816">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4. 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extLst>
                  <a:ext uri="{0D108BD9-81ED-4DB2-BD59-A6C34878D82A}">
                    <a16:rowId xmlns:a16="http://schemas.microsoft.com/office/drawing/2014/main" val="135155759"/>
                  </a:ext>
                </a:extLst>
              </a:tr>
              <a:tr h="68450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Wash hands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9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96907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Cover coughs and sneezes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9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68450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Use a condom</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9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126133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Avoid unnecessary antibiotic use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9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7753576"/>
                  </a:ext>
                </a:extLst>
              </a:tr>
              <a:tr h="68450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Vaccination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9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2254079"/>
                  </a:ext>
                </a:extLst>
              </a:tr>
            </a:tbl>
          </a:graphicData>
        </a:graphic>
      </p:graphicFrame>
      <p:graphicFrame>
        <p:nvGraphicFramePr>
          <p:cNvPr id="6" name="Table 4" descr="5. Treatment&#10;">
            <a:extLst>
              <a:ext uri="{FF2B5EF4-FFF2-40B4-BE49-F238E27FC236}">
                <a16:creationId xmlns:a16="http://schemas.microsoft.com/office/drawing/2014/main" id="{0A937DD7-352A-4776-8DD0-E1A282FFE3CD}"/>
              </a:ext>
            </a:extLst>
          </p:cNvPr>
          <p:cNvGraphicFramePr>
            <a:graphicFrameLocks noGrp="1"/>
          </p:cNvGraphicFramePr>
          <p:nvPr>
            <p:extLst>
              <p:ext uri="{D42A27DB-BD31-4B8C-83A1-F6EECF244321}">
                <p14:modId xmlns:p14="http://schemas.microsoft.com/office/powerpoint/2010/main" val="2750596522"/>
              </p:ext>
            </p:extLst>
          </p:nvPr>
        </p:nvGraphicFramePr>
        <p:xfrm>
          <a:off x="4683990" y="1205396"/>
          <a:ext cx="3486490" cy="4871553"/>
        </p:xfrm>
        <a:graphic>
          <a:graphicData uri="http://schemas.openxmlformats.org/drawingml/2006/table">
            <a:tbl>
              <a:tblPr firstRow="1" bandRow="1"/>
              <a:tblGrid>
                <a:gridCol w="1573935">
                  <a:extLst>
                    <a:ext uri="{9D8B030D-6E8A-4147-A177-3AD203B41FA5}">
                      <a16:colId xmlns:a16="http://schemas.microsoft.com/office/drawing/2014/main" val="3940649451"/>
                    </a:ext>
                  </a:extLst>
                </a:gridCol>
                <a:gridCol w="1912555">
                  <a:extLst>
                    <a:ext uri="{9D8B030D-6E8A-4147-A177-3AD203B41FA5}">
                      <a16:colId xmlns:a16="http://schemas.microsoft.com/office/drawing/2014/main" val="2814284796"/>
                    </a:ext>
                  </a:extLst>
                </a:gridCol>
              </a:tblGrid>
              <a:tr h="828577">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5. 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extLst>
                  <a:ext uri="{0D108BD9-81ED-4DB2-BD59-A6C34878D82A}">
                    <a16:rowId xmlns:a16="http://schemas.microsoft.com/office/drawing/2014/main" val="135155759"/>
                  </a:ext>
                </a:extLst>
              </a:tr>
              <a:tr h="101074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Antibiotics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9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101074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Bed rest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9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101074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Antifungals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9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101074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Fluid intake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9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90922397"/>
                  </a:ext>
                </a:extLst>
              </a:tr>
            </a:tbl>
          </a:graphicData>
        </a:graphic>
      </p:graphicFrame>
      <p:sp>
        <p:nvSpPr>
          <p:cNvPr id="8" name="Rectangle: Rounded Corners 7">
            <a:extLst>
              <a:ext uri="{FF2B5EF4-FFF2-40B4-BE49-F238E27FC236}">
                <a16:creationId xmlns:a16="http://schemas.microsoft.com/office/drawing/2014/main" id="{9BD4F8CD-D572-47B6-9F60-89D397809843}"/>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9" name="Oval 8">
            <a:extLst>
              <a:ext uri="{FF2B5EF4-FFF2-40B4-BE49-F238E27FC236}">
                <a16:creationId xmlns:a16="http://schemas.microsoft.com/office/drawing/2014/main" id="{A1E8A770-A2B0-4A90-A619-7EC2F84E4E93}"/>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4A9C956B-B76B-4712-87DD-67CC3BDC9110}"/>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3" name="Footer Placeholder 2">
            <a:extLst>
              <a:ext uri="{FF2B5EF4-FFF2-40B4-BE49-F238E27FC236}">
                <a16:creationId xmlns:a16="http://schemas.microsoft.com/office/drawing/2014/main" id="{6FB732B1-CAC1-419F-AD63-6DCF233A479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3818146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A5365C8-5E42-417B-8A82-64CA7B4801CC}"/>
              </a:ext>
              <a:ext uri="{C183D7F6-B498-43B3-948B-1728B52AA6E4}">
                <adec:decorative xmlns:adec="http://schemas.microsoft.com/office/drawing/2017/decorative" val="0"/>
              </a:ext>
            </a:extLst>
          </p:cNvPr>
          <p:cNvSpPr txBox="1">
            <a:spLocks noGrp="1"/>
          </p:cNvSpPr>
          <p:nvPr>
            <p:ph type="title" idx="4294967295"/>
          </p:nvPr>
        </p:nvSpPr>
        <p:spPr>
          <a:xfrm>
            <a:off x="628650" y="-860672"/>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Disease Match Worksheet 1 - Answers</a:t>
            </a:r>
          </a:p>
        </p:txBody>
      </p:sp>
      <p:sp>
        <p:nvSpPr>
          <p:cNvPr id="13" name="Title 1">
            <a:extLst>
              <a:ext uri="{FF2B5EF4-FFF2-40B4-BE49-F238E27FC236}">
                <a16:creationId xmlns:a16="http://schemas.microsoft.com/office/drawing/2014/main" id="{DF1335DF-57BE-40BD-9B81-B388E3A3FB77}"/>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Worksheet - Answers</a:t>
            </a:r>
            <a:endParaRPr lang="en-GB" sz="3000" b="1" dirty="0"/>
          </a:p>
        </p:txBody>
      </p:sp>
      <p:graphicFrame>
        <p:nvGraphicFramePr>
          <p:cNvPr id="5" name="Table 4" descr="1.Infectious Microbe&#10;">
            <a:extLst>
              <a:ext uri="{FF2B5EF4-FFF2-40B4-BE49-F238E27FC236}">
                <a16:creationId xmlns:a16="http://schemas.microsoft.com/office/drawing/2014/main" id="{3058CB65-294D-4A5A-9916-147E4A1133F3}"/>
              </a:ext>
            </a:extLst>
          </p:cNvPr>
          <p:cNvGraphicFramePr>
            <a:graphicFrameLocks noGrp="1"/>
          </p:cNvGraphicFramePr>
          <p:nvPr>
            <p:extLst>
              <p:ext uri="{D42A27DB-BD31-4B8C-83A1-F6EECF244321}">
                <p14:modId xmlns:p14="http://schemas.microsoft.com/office/powerpoint/2010/main" val="3287937245"/>
              </p:ext>
            </p:extLst>
          </p:nvPr>
        </p:nvGraphicFramePr>
        <p:xfrm>
          <a:off x="959912" y="1454130"/>
          <a:ext cx="3688287" cy="4347808"/>
        </p:xfrm>
        <a:graphic>
          <a:graphicData uri="http://schemas.openxmlformats.org/drawingml/2006/table">
            <a:tbl>
              <a:tblPr firstRow="1" bandRow="1"/>
              <a:tblGrid>
                <a:gridCol w="1627620">
                  <a:extLst>
                    <a:ext uri="{9D8B030D-6E8A-4147-A177-3AD203B41FA5}">
                      <a16:colId xmlns:a16="http://schemas.microsoft.com/office/drawing/2014/main" val="3940649451"/>
                    </a:ext>
                  </a:extLst>
                </a:gridCol>
                <a:gridCol w="2060667">
                  <a:extLst>
                    <a:ext uri="{9D8B030D-6E8A-4147-A177-3AD203B41FA5}">
                      <a16:colId xmlns:a16="http://schemas.microsoft.com/office/drawing/2014/main" val="2814284796"/>
                    </a:ext>
                  </a:extLst>
                </a:gridCol>
              </a:tblGrid>
              <a:tr h="1255817">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1.Infectious Microbe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extLst>
                  <a:ext uri="{0D108BD9-81ED-4DB2-BD59-A6C34878D82A}">
                    <a16:rowId xmlns:a16="http://schemas.microsoft.com/office/drawing/2014/main" val="135155759"/>
                  </a:ext>
                </a:extLst>
              </a:tr>
              <a:tr h="90112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Bacteria</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Chlamydia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128974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Virus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90112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Fungi</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bl>
          </a:graphicData>
        </a:graphic>
      </p:graphicFrame>
      <p:sp>
        <p:nvSpPr>
          <p:cNvPr id="6" name="Rectangle: Rounded Corners 5" descr="Procedure:&#10;&#10;1. Use the information sheets to find out with diseases should go in each empty box. This has been started for you.&#10;2. Do you notice any similarities or differences between the disease?&#10;">
            <a:extLst>
              <a:ext uri="{FF2B5EF4-FFF2-40B4-BE49-F238E27FC236}">
                <a16:creationId xmlns:a16="http://schemas.microsoft.com/office/drawing/2014/main" id="{5901BBF8-C19F-43A8-ACFC-23CF545BB05B}"/>
              </a:ext>
            </a:extLst>
          </p:cNvPr>
          <p:cNvSpPr/>
          <p:nvPr/>
        </p:nvSpPr>
        <p:spPr>
          <a:xfrm>
            <a:off x="4850666" y="2390775"/>
            <a:ext cx="3187097" cy="3411163"/>
          </a:xfrm>
          <a:prstGeom prst="roundRect">
            <a:avLst/>
          </a:prstGeom>
          <a:solidFill>
            <a:srgbClr val="B7C0DE"/>
          </a:solidFill>
          <a:ln w="12700" cap="flat" cmpd="sng" algn="ctr">
            <a:solidFill>
              <a:srgbClr val="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b="1"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rPr>
              <a:t>Procedure:</a:t>
            </a:r>
            <a:br>
              <a:rPr kumimoji="0" lang="en-GB"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rPr>
            </a:br>
            <a:endParaRPr kumimoji="0" lang="en-GB"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rPr>
              <a:t>1. Use the information sheets to find out with diseases should go in each empty box. This has been started for you.</a:t>
            </a:r>
          </a:p>
          <a:p>
            <a:pPr marL="0" marR="0" lvl="0" indent="0" defTabSz="914400" eaLnBrk="1" fontAlgn="auto" latinLnBrk="0" hangingPunct="1">
              <a:lnSpc>
                <a:spcPct val="100000"/>
              </a:lnSpc>
              <a:spcBef>
                <a:spcPts val="0"/>
              </a:spcBef>
              <a:spcAft>
                <a:spcPts val="0"/>
              </a:spcAft>
              <a:buClrTx/>
              <a:buSzTx/>
              <a:buFontTx/>
              <a:buNone/>
              <a:tabLst/>
              <a:defRPr/>
            </a:pPr>
            <a:r>
              <a:rPr kumimoji="0" lang="en-GB"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rPr>
              <a:t>2. Do you notice any similarities or differences between the disease?</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p:txBody>
      </p:sp>
      <p:sp>
        <p:nvSpPr>
          <p:cNvPr id="8" name="Rectangle: Rounded Corners 7">
            <a:extLst>
              <a:ext uri="{FF2B5EF4-FFF2-40B4-BE49-F238E27FC236}">
                <a16:creationId xmlns:a16="http://schemas.microsoft.com/office/drawing/2014/main" id="{23A362EA-9323-40BB-9A29-DC11BEEF48A9}"/>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9" name="Oval 8">
            <a:extLst>
              <a:ext uri="{FF2B5EF4-FFF2-40B4-BE49-F238E27FC236}">
                <a16:creationId xmlns:a16="http://schemas.microsoft.com/office/drawing/2014/main" id="{4E5479B0-4828-4402-A388-C65216C72406}"/>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EE08E598-3790-476F-A4CA-33E002DCCFC6}"/>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11" name="TextBox 10">
            <a:extLst>
              <a:ext uri="{FF2B5EF4-FFF2-40B4-BE49-F238E27FC236}">
                <a16:creationId xmlns:a16="http://schemas.microsoft.com/office/drawing/2014/main" id="{74E752B1-2BE5-45F6-806F-B2055A26FF4A}"/>
              </a:ext>
            </a:extLst>
          </p:cNvPr>
          <p:cNvSpPr txBox="1"/>
          <p:nvPr/>
        </p:nvSpPr>
        <p:spPr>
          <a:xfrm>
            <a:off x="2657475" y="3666517"/>
            <a:ext cx="1874568" cy="1015663"/>
          </a:xfrm>
          <a:prstGeom prst="rect">
            <a:avLst/>
          </a:prstGeom>
          <a:noFill/>
        </p:spPr>
        <p:txBody>
          <a:bodyPr wrap="square" rtlCol="0">
            <a:spAutoFit/>
          </a:bodyPr>
          <a:lstStyle/>
          <a:p>
            <a:pPr fontAlgn="t"/>
            <a:r>
              <a:rPr lang="en-GB" sz="2000" b="1" dirty="0">
                <a:solidFill>
                  <a:schemeClr val="accent6">
                    <a:lumMod val="75000"/>
                  </a:schemeClr>
                </a:solidFill>
                <a:latin typeface="Arial" panose="020B0604020202020204" pitchFamily="34" charset="0"/>
                <a:cs typeface="Arial" panose="020B0604020202020204" pitchFamily="34" charset="0"/>
              </a:rPr>
              <a:t>Chickenpox Flu</a:t>
            </a:r>
          </a:p>
          <a:p>
            <a:pPr fontAlgn="t"/>
            <a:r>
              <a:rPr lang="en-GB" sz="2000" b="1" dirty="0">
                <a:solidFill>
                  <a:schemeClr val="accent6">
                    <a:lumMod val="75000"/>
                  </a:schemeClr>
                </a:solidFill>
                <a:latin typeface="Arial" panose="020B0604020202020204" pitchFamily="34" charset="0"/>
                <a:cs typeface="Arial" panose="020B0604020202020204" pitchFamily="34" charset="0"/>
              </a:rPr>
              <a:t>Measle</a:t>
            </a:r>
          </a:p>
        </p:txBody>
      </p:sp>
      <p:sp>
        <p:nvSpPr>
          <p:cNvPr id="12" name="TextBox 11">
            <a:extLst>
              <a:ext uri="{FF2B5EF4-FFF2-40B4-BE49-F238E27FC236}">
                <a16:creationId xmlns:a16="http://schemas.microsoft.com/office/drawing/2014/main" id="{D4EF8B96-D0BE-411C-AA6F-C05121ACCDF7}"/>
              </a:ext>
            </a:extLst>
          </p:cNvPr>
          <p:cNvSpPr txBox="1"/>
          <p:nvPr/>
        </p:nvSpPr>
        <p:spPr>
          <a:xfrm>
            <a:off x="2682347" y="5080249"/>
            <a:ext cx="1874568" cy="400110"/>
          </a:xfrm>
          <a:prstGeom prst="rect">
            <a:avLst/>
          </a:prstGeom>
          <a:noFill/>
        </p:spPr>
        <p:txBody>
          <a:bodyPr wrap="square" rtlCol="0">
            <a:spAutoFit/>
          </a:bodyPr>
          <a:lstStyle/>
          <a:p>
            <a:pPr fontAlgn="t"/>
            <a:r>
              <a:rPr lang="en-GB" sz="2000" b="1" dirty="0">
                <a:solidFill>
                  <a:schemeClr val="accent6">
                    <a:lumMod val="75000"/>
                  </a:schemeClr>
                </a:solidFill>
                <a:latin typeface="Arial" panose="020B0604020202020204" pitchFamily="34" charset="0"/>
                <a:cs typeface="Arial" panose="020B0604020202020204" pitchFamily="34" charset="0"/>
              </a:rPr>
              <a:t>Thrush </a:t>
            </a:r>
          </a:p>
        </p:txBody>
      </p:sp>
      <p:sp>
        <p:nvSpPr>
          <p:cNvPr id="3" name="Footer Placeholder 2">
            <a:extLst>
              <a:ext uri="{FF2B5EF4-FFF2-40B4-BE49-F238E27FC236}">
                <a16:creationId xmlns:a16="http://schemas.microsoft.com/office/drawing/2014/main" id="{D8A644A1-82F8-49C3-A564-D1229E18A28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500898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A11B2-8075-4534-A494-0F1ED6521F72}"/>
              </a:ext>
            </a:extLst>
          </p:cNvPr>
          <p:cNvSpPr>
            <a:spLocks noGrp="1"/>
          </p:cNvSpPr>
          <p:nvPr>
            <p:ph type="title"/>
          </p:nvPr>
        </p:nvSpPr>
        <p:spPr>
          <a:xfrm>
            <a:off x="628650" y="41274"/>
            <a:ext cx="7886700" cy="1325563"/>
          </a:xfrm>
        </p:spPr>
        <p:txBody>
          <a:bodyPr>
            <a:normAutofit/>
          </a:bodyPr>
          <a:lstStyle/>
          <a:p>
            <a:pPr algn="ctr"/>
            <a:r>
              <a:rPr lang="en-GB" b="1" dirty="0"/>
              <a:t>Northern Ireland Curriculum Links</a:t>
            </a:r>
          </a:p>
        </p:txBody>
      </p:sp>
      <p:sp>
        <p:nvSpPr>
          <p:cNvPr id="3" name="Rectangle 2">
            <a:extLst>
              <a:ext uri="{FF2B5EF4-FFF2-40B4-BE49-F238E27FC236}">
                <a16:creationId xmlns:a16="http://schemas.microsoft.com/office/drawing/2014/main" id="{7A9820AE-DDC2-447E-BDA2-75A703098C62}"/>
              </a:ext>
            </a:extLst>
          </p:cNvPr>
          <p:cNvSpPr/>
          <p:nvPr/>
        </p:nvSpPr>
        <p:spPr>
          <a:xfrm>
            <a:off x="842962" y="1624305"/>
            <a:ext cx="7458075" cy="4602607"/>
          </a:xfrm>
          <a:prstGeom prst="rect">
            <a:avLst/>
          </a:prstGeom>
        </p:spPr>
        <p:txBody>
          <a:bodyPr wrap="square">
            <a:spAutoFit/>
          </a:bodyPr>
          <a:lstStyle/>
          <a:p>
            <a:pPr>
              <a:spcBef>
                <a:spcPts val="200"/>
              </a:spcBef>
            </a:pPr>
            <a:r>
              <a:rPr lang="en-GB" sz="2400" b="1" dirty="0">
                <a:effectLst/>
                <a:latin typeface="Arial Bold" panose="020B0704020202020204" pitchFamily="34" charset="0"/>
                <a:ea typeface="Times New Roman" panose="02020603050405020304" pitchFamily="18" charset="0"/>
                <a:cs typeface="Times New Roman" panose="02020603050405020304" pitchFamily="18" charset="0"/>
              </a:rPr>
              <a:t>Curriculum Key Elements </a:t>
            </a:r>
            <a:endParaRPr lang="en-US" sz="2400" b="1" dirty="0">
              <a:effectLst/>
              <a:latin typeface="Arial Bold" panose="020B0704020202020204" pitchFamily="34" charset="0"/>
              <a:ea typeface="Times New Roman" panose="02020603050405020304" pitchFamily="18" charset="0"/>
              <a:cs typeface="Times New Roman" panose="02020603050405020304" pitchFamily="18" charset="0"/>
            </a:endParaRPr>
          </a:p>
          <a:p>
            <a:pPr marL="342900" lvl="0" indent="-342900">
              <a:lnSpc>
                <a:spcPct val="107000"/>
              </a:lnSpc>
              <a:spcAft>
                <a:spcPts val="600"/>
              </a:spcAft>
              <a:buFont typeface="Symbol" panose="05050102010706020507" pitchFamily="18" charset="2"/>
              <a:buChar char=""/>
            </a:pPr>
            <a:r>
              <a:rPr lang="en-GB" sz="2400" dirty="0">
                <a:effectLst/>
                <a:latin typeface="Arial" panose="020B0604020202020204" pitchFamily="34" charset="0"/>
                <a:ea typeface="Calibri" panose="020F0502020204030204" pitchFamily="34" charset="0"/>
                <a:cs typeface="Arial" panose="020B0604020202020204" pitchFamily="34" charset="0"/>
              </a:rPr>
              <a:t>Personal Health and Moral Character</a:t>
            </a:r>
            <a:endParaRPr lang="en-US" sz="2400" dirty="0">
              <a:effectLst/>
              <a:latin typeface="Arial" panose="020B0604020202020204" pitchFamily="34" charset="0"/>
              <a:ea typeface="Calibri" panose="020F0502020204030204" pitchFamily="34" charset="0"/>
              <a:cs typeface="Times New Roman" panose="02020603050405020304" pitchFamily="18" charset="0"/>
            </a:endParaRPr>
          </a:p>
          <a:p>
            <a:pPr>
              <a:spcBef>
                <a:spcPts val="200"/>
              </a:spcBef>
            </a:pPr>
            <a:r>
              <a:rPr lang="en-GB" sz="2400" b="1" dirty="0">
                <a:effectLst/>
                <a:latin typeface="Arial Bold" panose="020B0704020202020204" pitchFamily="34" charset="0"/>
                <a:ea typeface="Times New Roman" panose="02020603050405020304" pitchFamily="18" charset="0"/>
                <a:cs typeface="Times New Roman" panose="02020603050405020304" pitchFamily="18" charset="0"/>
              </a:rPr>
              <a:t>Curriculum Skills </a:t>
            </a:r>
            <a:endParaRPr lang="en-US" sz="2400" b="1" dirty="0">
              <a:effectLst/>
              <a:latin typeface="Arial Bold" panose="020B0704020202020204" pitchFamily="34" charset="0"/>
              <a:ea typeface="Times New Roman" panose="02020603050405020304" pitchFamily="18" charset="0"/>
              <a:cs typeface="Times New Roman" panose="02020603050405020304" pitchFamily="18" charset="0"/>
            </a:endParaRPr>
          </a:p>
          <a:p>
            <a:pPr marL="342900" lvl="0" indent="-342900">
              <a:lnSpc>
                <a:spcPct val="107000"/>
              </a:lnSpc>
              <a:spcAft>
                <a:spcPts val="600"/>
              </a:spcAft>
              <a:buFont typeface="Symbol" panose="05050102010706020507" pitchFamily="18" charset="2"/>
              <a:buChar char=""/>
            </a:pPr>
            <a:r>
              <a:rPr lang="en-GB" sz="2400" dirty="0">
                <a:effectLst/>
                <a:latin typeface="Arial" panose="020B0604020202020204" pitchFamily="34" charset="0"/>
                <a:ea typeface="Calibri" panose="020F0502020204030204" pitchFamily="34" charset="0"/>
                <a:cs typeface="Arial" panose="020B0604020202020204" pitchFamily="34" charset="0"/>
              </a:rPr>
              <a:t>Communication</a:t>
            </a:r>
            <a:r>
              <a:rPr lang="en-US" sz="2400" dirty="0">
                <a:latin typeface="Arial" panose="020B0604020202020204" pitchFamily="34" charset="0"/>
                <a:ea typeface="Calibri" panose="020F0502020204030204" pitchFamily="34" charset="0"/>
                <a:cs typeface="Times New Roman" panose="02020603050405020304" pitchFamily="18" charset="0"/>
              </a:rPr>
              <a:t>, </a:t>
            </a:r>
            <a:r>
              <a:rPr lang="en-GB" sz="2400" dirty="0">
                <a:effectLst/>
                <a:latin typeface="Arial" panose="020B0604020202020204" pitchFamily="34" charset="0"/>
                <a:ea typeface="Calibri" panose="020F0502020204030204" pitchFamily="34" charset="0"/>
                <a:cs typeface="Arial" panose="020B0604020202020204" pitchFamily="34" charset="0"/>
              </a:rPr>
              <a:t>Managing Information</a:t>
            </a:r>
            <a:r>
              <a:rPr lang="en-US" sz="2400" dirty="0">
                <a:latin typeface="Arial" panose="020B0604020202020204" pitchFamily="34" charset="0"/>
                <a:ea typeface="Calibri" panose="020F0502020204030204" pitchFamily="34" charset="0"/>
                <a:cs typeface="Times New Roman" panose="02020603050405020304" pitchFamily="18" charset="0"/>
              </a:rPr>
              <a:t>, </a:t>
            </a:r>
            <a:r>
              <a:rPr lang="en-GB" sz="2400" dirty="0">
                <a:effectLst/>
                <a:latin typeface="Arial" panose="020B0604020202020204" pitchFamily="34" charset="0"/>
                <a:ea typeface="Calibri" panose="020F0502020204030204" pitchFamily="34" charset="0"/>
                <a:cs typeface="Arial" panose="020B0604020202020204" pitchFamily="34" charset="0"/>
              </a:rPr>
              <a:t>Thinking</a:t>
            </a:r>
            <a:r>
              <a:rPr lang="en-US" sz="2400" dirty="0">
                <a:latin typeface="Arial" panose="020B0604020202020204" pitchFamily="34" charset="0"/>
                <a:ea typeface="Calibri" panose="020F0502020204030204" pitchFamily="34" charset="0"/>
                <a:cs typeface="Times New Roman" panose="02020603050405020304" pitchFamily="18" charset="0"/>
              </a:rPr>
              <a:t>, </a:t>
            </a:r>
            <a:r>
              <a:rPr lang="en-GB" sz="2400" dirty="0">
                <a:effectLst/>
                <a:latin typeface="Arial" panose="020B0604020202020204" pitchFamily="34" charset="0"/>
                <a:ea typeface="Calibri" panose="020F0502020204030204" pitchFamily="34" charset="0"/>
                <a:cs typeface="Arial" panose="020B0604020202020204" pitchFamily="34" charset="0"/>
              </a:rPr>
              <a:t>Problem Solving and Decision-Making</a:t>
            </a:r>
            <a:r>
              <a:rPr lang="en-US" sz="2400" dirty="0">
                <a:latin typeface="Arial" panose="020B0604020202020204" pitchFamily="34" charset="0"/>
                <a:ea typeface="Calibri" panose="020F0502020204030204" pitchFamily="34" charset="0"/>
                <a:cs typeface="Times New Roman" panose="02020603050405020304" pitchFamily="18" charset="0"/>
              </a:rPr>
              <a:t>, </a:t>
            </a:r>
            <a:r>
              <a:rPr lang="en-GB" sz="2400" dirty="0">
                <a:effectLst/>
                <a:latin typeface="Arial" panose="020B0604020202020204" pitchFamily="34" charset="0"/>
                <a:ea typeface="Calibri" panose="020F0502020204030204" pitchFamily="34" charset="0"/>
                <a:cs typeface="Arial" panose="020B0604020202020204" pitchFamily="34" charset="0"/>
              </a:rPr>
              <a:t>Working with others </a:t>
            </a:r>
            <a:endParaRPr lang="en-US" sz="2400" dirty="0">
              <a:effectLst/>
              <a:latin typeface="Arial" panose="020B0604020202020204" pitchFamily="34" charset="0"/>
              <a:ea typeface="Calibri" panose="020F0502020204030204" pitchFamily="34" charset="0"/>
              <a:cs typeface="Times New Roman" panose="02020603050405020304" pitchFamily="18" charset="0"/>
            </a:endParaRPr>
          </a:p>
          <a:p>
            <a:pPr>
              <a:spcBef>
                <a:spcPts val="200"/>
              </a:spcBef>
            </a:pPr>
            <a:r>
              <a:rPr lang="en-GB" sz="2400" b="1" dirty="0">
                <a:effectLst/>
                <a:latin typeface="Arial Bold" panose="020B0704020202020204" pitchFamily="34" charset="0"/>
                <a:ea typeface="Times New Roman" panose="02020603050405020304" pitchFamily="18" charset="0"/>
                <a:cs typeface="Times New Roman" panose="02020603050405020304" pitchFamily="18" charset="0"/>
              </a:rPr>
              <a:t>Curriculum Areas of Learning </a:t>
            </a:r>
            <a:endParaRPr lang="en-US" sz="2400" b="1" dirty="0">
              <a:effectLst/>
              <a:latin typeface="Arial Bold" panose="020B0704020202020204" pitchFamily="34" charset="0"/>
              <a:ea typeface="Times New Roman" panose="02020603050405020304" pitchFamily="18" charset="0"/>
              <a:cs typeface="Times New Roman" panose="02020603050405020304" pitchFamily="18" charset="0"/>
            </a:endParaRPr>
          </a:p>
          <a:p>
            <a:pPr marL="342900" lvl="0" indent="-342900">
              <a:lnSpc>
                <a:spcPct val="107000"/>
              </a:lnSpc>
              <a:spcAft>
                <a:spcPts val="600"/>
              </a:spcAft>
              <a:buFont typeface="Symbol" panose="05050102010706020507" pitchFamily="18" charset="2"/>
              <a:buChar char=""/>
            </a:pPr>
            <a:r>
              <a:rPr lang="en-GB" sz="2400" dirty="0">
                <a:effectLst/>
                <a:latin typeface="Arial" panose="020B0604020202020204" pitchFamily="34" charset="0"/>
                <a:ea typeface="Calibri" panose="020F0502020204030204" pitchFamily="34" charset="0"/>
                <a:cs typeface="Times New Roman" panose="02020603050405020304" pitchFamily="18" charset="0"/>
              </a:rPr>
              <a:t>Learning for Life and Work (Personal Development: Personal Health), Science and Technology (Science: Organisms and Health)</a:t>
            </a:r>
            <a:endParaRPr lang="en-US" sz="2400" dirty="0">
              <a:effectLst/>
              <a:latin typeface="Arial" panose="020B0604020202020204" pitchFamily="34" charset="0"/>
              <a:ea typeface="Calibri" panose="020F0502020204030204" pitchFamily="34" charset="0"/>
              <a:cs typeface="Times New Roman" panose="02020603050405020304" pitchFamily="18" charset="0"/>
            </a:endParaRPr>
          </a:p>
          <a:p>
            <a:endParaRPr lang="en-GB" sz="2300" dirty="0">
              <a:latin typeface="Arial" panose="020B0604020202020204" pitchFamily="34" charset="0"/>
              <a:cs typeface="Arial" panose="020B0604020202020204" pitchFamily="34" charset="0"/>
            </a:endParaRPr>
          </a:p>
        </p:txBody>
      </p:sp>
      <p:sp>
        <p:nvSpPr>
          <p:cNvPr id="4" name="Footer Placeholder 3">
            <a:extLst>
              <a:ext uri="{FF2B5EF4-FFF2-40B4-BE49-F238E27FC236}">
                <a16:creationId xmlns:a16="http://schemas.microsoft.com/office/drawing/2014/main" id="{E239E9D1-1D86-449E-83D9-C62F5CB0813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073844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C0DE9F4B-55DB-401D-91A6-E221B2E24087}"/>
              </a:ext>
              <a:ext uri="{C183D7F6-B498-43B3-948B-1728B52AA6E4}">
                <adec:decorative xmlns:adec="http://schemas.microsoft.com/office/drawing/2017/decorative" val="0"/>
              </a:ext>
            </a:extLst>
          </p:cNvPr>
          <p:cNvSpPr txBox="1">
            <a:spLocks noGrp="1"/>
          </p:cNvSpPr>
          <p:nvPr>
            <p:ph type="title" idx="4294967295"/>
          </p:nvPr>
        </p:nvSpPr>
        <p:spPr>
          <a:xfrm>
            <a:off x="628650" y="-870400"/>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Disease Match Worksheet 2 - Answers</a:t>
            </a:r>
          </a:p>
        </p:txBody>
      </p:sp>
      <p:sp>
        <p:nvSpPr>
          <p:cNvPr id="20" name="Title 1">
            <a:extLst>
              <a:ext uri="{FF2B5EF4-FFF2-40B4-BE49-F238E27FC236}">
                <a16:creationId xmlns:a16="http://schemas.microsoft.com/office/drawing/2014/main" id="{8AFD7D08-3E9D-4CB9-94F1-898EF1046EA3}"/>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Worksheet - Answers</a:t>
            </a:r>
            <a:endParaRPr lang="en-GB" sz="3000" b="1" dirty="0"/>
          </a:p>
        </p:txBody>
      </p:sp>
      <p:graphicFrame>
        <p:nvGraphicFramePr>
          <p:cNvPr id="4" name="Table 3" descr="2.Symptoms&#10;">
            <a:extLst>
              <a:ext uri="{FF2B5EF4-FFF2-40B4-BE49-F238E27FC236}">
                <a16:creationId xmlns:a16="http://schemas.microsoft.com/office/drawing/2014/main" id="{14D68098-CA30-4094-B93B-4467D714BF2D}"/>
              </a:ext>
            </a:extLst>
          </p:cNvPr>
          <p:cNvGraphicFramePr>
            <a:graphicFrameLocks noGrp="1"/>
          </p:cNvGraphicFramePr>
          <p:nvPr>
            <p:extLst>
              <p:ext uri="{D42A27DB-BD31-4B8C-83A1-F6EECF244321}">
                <p14:modId xmlns:p14="http://schemas.microsoft.com/office/powerpoint/2010/main" val="395102316"/>
              </p:ext>
            </p:extLst>
          </p:nvPr>
        </p:nvGraphicFramePr>
        <p:xfrm>
          <a:off x="958820" y="1270713"/>
          <a:ext cx="3621615" cy="4791607"/>
        </p:xfrm>
        <a:graphic>
          <a:graphicData uri="http://schemas.openxmlformats.org/drawingml/2006/table">
            <a:tbl>
              <a:tblPr firstRow="1" bandRow="1"/>
              <a:tblGrid>
                <a:gridCol w="1878540">
                  <a:extLst>
                    <a:ext uri="{9D8B030D-6E8A-4147-A177-3AD203B41FA5}">
                      <a16:colId xmlns:a16="http://schemas.microsoft.com/office/drawing/2014/main" val="3940649451"/>
                    </a:ext>
                  </a:extLst>
                </a:gridCol>
                <a:gridCol w="1743075">
                  <a:extLst>
                    <a:ext uri="{9D8B030D-6E8A-4147-A177-3AD203B41FA5}">
                      <a16:colId xmlns:a16="http://schemas.microsoft.com/office/drawing/2014/main" val="2814284796"/>
                    </a:ext>
                  </a:extLst>
                </a:gridCol>
              </a:tblGrid>
              <a:tr h="585947">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2.Symptoms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extLst>
                  <a:ext uri="{0D108BD9-81ED-4DB2-BD59-A6C34878D82A}">
                    <a16:rowId xmlns:a16="http://schemas.microsoft.com/office/drawing/2014/main" val="135155759"/>
                  </a:ext>
                </a:extLst>
              </a:tr>
              <a:tr h="71476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Asymptomatic</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110669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Fever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79050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Rash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71476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Sore throat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7753576"/>
                  </a:ext>
                </a:extLst>
              </a:tr>
              <a:tr h="87892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White discharge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12165934"/>
                  </a:ext>
                </a:extLst>
              </a:tr>
            </a:tbl>
          </a:graphicData>
        </a:graphic>
      </p:graphicFrame>
      <p:sp>
        <p:nvSpPr>
          <p:cNvPr id="11" name="TextBox 10">
            <a:extLst>
              <a:ext uri="{FF2B5EF4-FFF2-40B4-BE49-F238E27FC236}">
                <a16:creationId xmlns:a16="http://schemas.microsoft.com/office/drawing/2014/main" id="{C2E11A55-8831-4A7A-A875-AA37832E5399}"/>
              </a:ext>
            </a:extLst>
          </p:cNvPr>
          <p:cNvSpPr txBox="1"/>
          <p:nvPr/>
        </p:nvSpPr>
        <p:spPr>
          <a:xfrm>
            <a:off x="2821342" y="2012610"/>
            <a:ext cx="1874568" cy="400110"/>
          </a:xfrm>
          <a:prstGeom prst="rect">
            <a:avLst/>
          </a:prstGeom>
          <a:noFill/>
        </p:spPr>
        <p:txBody>
          <a:bodyPr wrap="square" rtlCol="0">
            <a:spAutoFit/>
          </a:bodyPr>
          <a:lstStyle/>
          <a:p>
            <a:pPr fontAlgn="t"/>
            <a:r>
              <a:rPr lang="en-GB" sz="2000" b="1" dirty="0">
                <a:solidFill>
                  <a:schemeClr val="accent6">
                    <a:lumMod val="75000"/>
                  </a:schemeClr>
                </a:solidFill>
                <a:latin typeface="Arial" panose="020B0604020202020204" pitchFamily="34" charset="0"/>
                <a:cs typeface="Arial" panose="020B0604020202020204" pitchFamily="34" charset="0"/>
              </a:rPr>
              <a:t>Chlamydia</a:t>
            </a:r>
          </a:p>
        </p:txBody>
      </p:sp>
      <p:sp>
        <p:nvSpPr>
          <p:cNvPr id="12" name="TextBox 11">
            <a:extLst>
              <a:ext uri="{FF2B5EF4-FFF2-40B4-BE49-F238E27FC236}">
                <a16:creationId xmlns:a16="http://schemas.microsoft.com/office/drawing/2014/main" id="{E081E7EF-8511-4BBD-A301-9265BC2027CF}"/>
              </a:ext>
            </a:extLst>
          </p:cNvPr>
          <p:cNvSpPr txBox="1"/>
          <p:nvPr/>
        </p:nvSpPr>
        <p:spPr>
          <a:xfrm>
            <a:off x="2835252" y="2627374"/>
            <a:ext cx="1874568" cy="1015663"/>
          </a:xfrm>
          <a:prstGeom prst="rect">
            <a:avLst/>
          </a:prstGeom>
          <a:noFill/>
        </p:spPr>
        <p:txBody>
          <a:bodyPr wrap="square" rtlCol="0">
            <a:spAutoFit/>
          </a:bodyPr>
          <a:lstStyle/>
          <a:p>
            <a:pPr fontAlgn="t"/>
            <a:r>
              <a:rPr lang="en-GB" sz="2000" b="1" dirty="0">
                <a:solidFill>
                  <a:schemeClr val="accent6">
                    <a:lumMod val="75000"/>
                  </a:schemeClr>
                </a:solidFill>
                <a:latin typeface="Arial" panose="020B0604020202020204" pitchFamily="34" charset="0"/>
                <a:cs typeface="Arial" panose="020B0604020202020204" pitchFamily="34" charset="0"/>
              </a:rPr>
              <a:t>Chickenpox Flu</a:t>
            </a:r>
          </a:p>
          <a:p>
            <a:pPr fontAlgn="t"/>
            <a:r>
              <a:rPr lang="en-GB" sz="2000" b="1" dirty="0">
                <a:solidFill>
                  <a:schemeClr val="accent6">
                    <a:lumMod val="75000"/>
                  </a:schemeClr>
                </a:solidFill>
                <a:latin typeface="Arial" panose="020B0604020202020204" pitchFamily="34" charset="0"/>
                <a:cs typeface="Arial" panose="020B0604020202020204" pitchFamily="34" charset="0"/>
              </a:rPr>
              <a:t>Measles</a:t>
            </a:r>
          </a:p>
        </p:txBody>
      </p:sp>
      <p:sp>
        <p:nvSpPr>
          <p:cNvPr id="13" name="TextBox 12">
            <a:extLst>
              <a:ext uri="{FF2B5EF4-FFF2-40B4-BE49-F238E27FC236}">
                <a16:creationId xmlns:a16="http://schemas.microsoft.com/office/drawing/2014/main" id="{CB1ED9DB-8D51-4029-B210-E92CE626AD36}"/>
              </a:ext>
            </a:extLst>
          </p:cNvPr>
          <p:cNvSpPr txBox="1"/>
          <p:nvPr/>
        </p:nvSpPr>
        <p:spPr>
          <a:xfrm>
            <a:off x="2821342" y="3717283"/>
            <a:ext cx="1874568" cy="707886"/>
          </a:xfrm>
          <a:prstGeom prst="rect">
            <a:avLst/>
          </a:prstGeom>
          <a:noFill/>
        </p:spPr>
        <p:txBody>
          <a:bodyPr wrap="square" rtlCol="0">
            <a:spAutoFit/>
          </a:bodyPr>
          <a:lstStyle/>
          <a:p>
            <a:pPr fontAlgn="t"/>
            <a:r>
              <a:rPr lang="en-GB" sz="2000" b="1" dirty="0">
                <a:solidFill>
                  <a:schemeClr val="accent6">
                    <a:lumMod val="75000"/>
                  </a:schemeClr>
                </a:solidFill>
                <a:latin typeface="Arial" panose="020B0604020202020204" pitchFamily="34" charset="0"/>
                <a:cs typeface="Arial" panose="020B0604020202020204" pitchFamily="34" charset="0"/>
              </a:rPr>
              <a:t>Chickenpox</a:t>
            </a:r>
          </a:p>
          <a:p>
            <a:pPr fontAlgn="t"/>
            <a:r>
              <a:rPr lang="en-GB" sz="2000" b="1" dirty="0">
                <a:solidFill>
                  <a:schemeClr val="accent6">
                    <a:lumMod val="75000"/>
                  </a:schemeClr>
                </a:solidFill>
                <a:latin typeface="Arial" panose="020B0604020202020204" pitchFamily="34" charset="0"/>
                <a:cs typeface="Arial" panose="020B0604020202020204" pitchFamily="34" charset="0"/>
              </a:rPr>
              <a:t>Measles</a:t>
            </a:r>
          </a:p>
        </p:txBody>
      </p:sp>
      <p:sp>
        <p:nvSpPr>
          <p:cNvPr id="14" name="TextBox 13">
            <a:extLst>
              <a:ext uri="{FF2B5EF4-FFF2-40B4-BE49-F238E27FC236}">
                <a16:creationId xmlns:a16="http://schemas.microsoft.com/office/drawing/2014/main" id="{2258DB2B-99E0-44DF-94E0-A7C25D418C71}"/>
              </a:ext>
            </a:extLst>
          </p:cNvPr>
          <p:cNvSpPr txBox="1"/>
          <p:nvPr/>
        </p:nvSpPr>
        <p:spPr>
          <a:xfrm>
            <a:off x="2821342" y="4639821"/>
            <a:ext cx="1874568" cy="400110"/>
          </a:xfrm>
          <a:prstGeom prst="rect">
            <a:avLst/>
          </a:prstGeom>
          <a:noFill/>
        </p:spPr>
        <p:txBody>
          <a:bodyPr wrap="square" rtlCol="0">
            <a:spAutoFit/>
          </a:bodyPr>
          <a:lstStyle/>
          <a:p>
            <a:pPr fontAlgn="t"/>
            <a:r>
              <a:rPr lang="en-GB" sz="2000" b="1" dirty="0">
                <a:solidFill>
                  <a:schemeClr val="accent6">
                    <a:lumMod val="75000"/>
                  </a:schemeClr>
                </a:solidFill>
                <a:latin typeface="Arial" panose="020B0604020202020204" pitchFamily="34" charset="0"/>
                <a:cs typeface="Arial" panose="020B0604020202020204" pitchFamily="34" charset="0"/>
              </a:rPr>
              <a:t>Flu</a:t>
            </a:r>
          </a:p>
        </p:txBody>
      </p:sp>
      <p:sp>
        <p:nvSpPr>
          <p:cNvPr id="15" name="TextBox 14">
            <a:extLst>
              <a:ext uri="{FF2B5EF4-FFF2-40B4-BE49-F238E27FC236}">
                <a16:creationId xmlns:a16="http://schemas.microsoft.com/office/drawing/2014/main" id="{9DB8950C-65BF-4923-8803-DA2891D13430}"/>
              </a:ext>
            </a:extLst>
          </p:cNvPr>
          <p:cNvSpPr txBox="1"/>
          <p:nvPr/>
        </p:nvSpPr>
        <p:spPr>
          <a:xfrm>
            <a:off x="2806555" y="5254583"/>
            <a:ext cx="1874568" cy="707886"/>
          </a:xfrm>
          <a:prstGeom prst="rect">
            <a:avLst/>
          </a:prstGeom>
          <a:noFill/>
        </p:spPr>
        <p:txBody>
          <a:bodyPr wrap="square" rtlCol="0">
            <a:spAutoFit/>
          </a:bodyPr>
          <a:lstStyle/>
          <a:p>
            <a:pPr fontAlgn="t"/>
            <a:r>
              <a:rPr lang="en-GB" sz="2000" b="1" dirty="0">
                <a:solidFill>
                  <a:schemeClr val="accent6">
                    <a:lumMod val="75000"/>
                  </a:schemeClr>
                </a:solidFill>
                <a:latin typeface="Arial" panose="020B0604020202020204" pitchFamily="34" charset="0"/>
                <a:cs typeface="Arial" panose="020B0604020202020204" pitchFamily="34" charset="0"/>
              </a:rPr>
              <a:t>Chlamydia</a:t>
            </a:r>
          </a:p>
          <a:p>
            <a:pPr fontAlgn="t"/>
            <a:r>
              <a:rPr lang="en-GB" sz="2000" b="1" dirty="0">
                <a:solidFill>
                  <a:schemeClr val="accent6">
                    <a:lumMod val="75000"/>
                  </a:schemeClr>
                </a:solidFill>
                <a:latin typeface="Arial" panose="020B0604020202020204" pitchFamily="34" charset="0"/>
                <a:cs typeface="Arial" panose="020B0604020202020204" pitchFamily="34" charset="0"/>
              </a:rPr>
              <a:t>Thrush</a:t>
            </a:r>
          </a:p>
        </p:txBody>
      </p:sp>
      <p:graphicFrame>
        <p:nvGraphicFramePr>
          <p:cNvPr id="5" name="Table 4" descr="3.Transmission&#10;">
            <a:extLst>
              <a:ext uri="{FF2B5EF4-FFF2-40B4-BE49-F238E27FC236}">
                <a16:creationId xmlns:a16="http://schemas.microsoft.com/office/drawing/2014/main" id="{090A7D0D-0E8E-4934-98ED-D6FE8E2BE085}"/>
              </a:ext>
            </a:extLst>
          </p:cNvPr>
          <p:cNvGraphicFramePr>
            <a:graphicFrameLocks noGrp="1"/>
          </p:cNvGraphicFramePr>
          <p:nvPr>
            <p:extLst>
              <p:ext uri="{D42A27DB-BD31-4B8C-83A1-F6EECF244321}">
                <p14:modId xmlns:p14="http://schemas.microsoft.com/office/powerpoint/2010/main" val="3518007407"/>
              </p:ext>
            </p:extLst>
          </p:nvPr>
        </p:nvGraphicFramePr>
        <p:xfrm>
          <a:off x="4764939" y="1285342"/>
          <a:ext cx="3428675" cy="4791607"/>
        </p:xfrm>
        <a:graphic>
          <a:graphicData uri="http://schemas.openxmlformats.org/drawingml/2006/table">
            <a:tbl>
              <a:tblPr firstRow="1" bandRow="1"/>
              <a:tblGrid>
                <a:gridCol w="1950186">
                  <a:extLst>
                    <a:ext uri="{9D8B030D-6E8A-4147-A177-3AD203B41FA5}">
                      <a16:colId xmlns:a16="http://schemas.microsoft.com/office/drawing/2014/main" val="3940649451"/>
                    </a:ext>
                  </a:extLst>
                </a:gridCol>
                <a:gridCol w="1478489">
                  <a:extLst>
                    <a:ext uri="{9D8B030D-6E8A-4147-A177-3AD203B41FA5}">
                      <a16:colId xmlns:a16="http://schemas.microsoft.com/office/drawing/2014/main" val="2814284796"/>
                    </a:ext>
                  </a:extLst>
                </a:gridCol>
              </a:tblGrid>
              <a:tr h="695211">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3.Transmission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extLst>
                  <a:ext uri="{0D108BD9-81ED-4DB2-BD59-A6C34878D82A}">
                    <a16:rowId xmlns:a16="http://schemas.microsoft.com/office/drawing/2014/main" val="135155759"/>
                  </a:ext>
                </a:extLst>
              </a:tr>
              <a:tr h="85578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Sexual contact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119241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Touch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119241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Inhalation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7753576"/>
                  </a:ext>
                </a:extLst>
              </a:tr>
              <a:tr h="85578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Mouth to mouth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2254079"/>
                  </a:ext>
                </a:extLst>
              </a:tr>
            </a:tbl>
          </a:graphicData>
        </a:graphic>
      </p:graphicFrame>
      <p:sp>
        <p:nvSpPr>
          <p:cNvPr id="16" name="TextBox 15">
            <a:extLst>
              <a:ext uri="{FF2B5EF4-FFF2-40B4-BE49-F238E27FC236}">
                <a16:creationId xmlns:a16="http://schemas.microsoft.com/office/drawing/2014/main" id="{F96FC6CB-DC3B-4EBB-AD93-3A9096AB0A34}"/>
              </a:ext>
            </a:extLst>
          </p:cNvPr>
          <p:cNvSpPr txBox="1"/>
          <p:nvPr/>
        </p:nvSpPr>
        <p:spPr>
          <a:xfrm>
            <a:off x="6666322" y="1982125"/>
            <a:ext cx="1874568" cy="707886"/>
          </a:xfrm>
          <a:prstGeom prst="rect">
            <a:avLst/>
          </a:prstGeom>
          <a:noFill/>
        </p:spPr>
        <p:txBody>
          <a:bodyPr wrap="square" rtlCol="0">
            <a:spAutoFit/>
          </a:bodyPr>
          <a:lstStyle/>
          <a:p>
            <a:pPr fontAlgn="t"/>
            <a:r>
              <a:rPr lang="en-GB" sz="2000" b="1" dirty="0">
                <a:solidFill>
                  <a:schemeClr val="accent6">
                    <a:lumMod val="75000"/>
                  </a:schemeClr>
                </a:solidFill>
                <a:latin typeface="Arial" panose="020B0604020202020204" pitchFamily="34" charset="0"/>
                <a:cs typeface="Arial" panose="020B0604020202020204" pitchFamily="34" charset="0"/>
              </a:rPr>
              <a:t>Chlamydia</a:t>
            </a:r>
          </a:p>
          <a:p>
            <a:pPr fontAlgn="t"/>
            <a:r>
              <a:rPr lang="en-GB" sz="2000" b="1" dirty="0">
                <a:solidFill>
                  <a:schemeClr val="accent6">
                    <a:lumMod val="75000"/>
                  </a:schemeClr>
                </a:solidFill>
                <a:latin typeface="Arial" panose="020B0604020202020204" pitchFamily="34" charset="0"/>
                <a:cs typeface="Arial" panose="020B0604020202020204" pitchFamily="34" charset="0"/>
              </a:rPr>
              <a:t>Thrush</a:t>
            </a:r>
          </a:p>
        </p:txBody>
      </p:sp>
      <p:sp>
        <p:nvSpPr>
          <p:cNvPr id="17" name="TextBox 16">
            <a:extLst>
              <a:ext uri="{FF2B5EF4-FFF2-40B4-BE49-F238E27FC236}">
                <a16:creationId xmlns:a16="http://schemas.microsoft.com/office/drawing/2014/main" id="{113F0CD9-C978-4365-875F-8AB0C9674172}"/>
              </a:ext>
            </a:extLst>
          </p:cNvPr>
          <p:cNvSpPr txBox="1"/>
          <p:nvPr/>
        </p:nvSpPr>
        <p:spPr>
          <a:xfrm>
            <a:off x="6658960" y="2849735"/>
            <a:ext cx="1874568" cy="1015663"/>
          </a:xfrm>
          <a:prstGeom prst="rect">
            <a:avLst/>
          </a:prstGeom>
          <a:noFill/>
        </p:spPr>
        <p:txBody>
          <a:bodyPr wrap="square" rtlCol="0">
            <a:spAutoFit/>
          </a:bodyPr>
          <a:lstStyle/>
          <a:p>
            <a:pPr fontAlgn="t"/>
            <a:r>
              <a:rPr lang="en-GB" sz="2000" b="1" dirty="0">
                <a:solidFill>
                  <a:schemeClr val="accent6">
                    <a:lumMod val="75000"/>
                  </a:schemeClr>
                </a:solidFill>
                <a:latin typeface="Arial" panose="020B0604020202020204" pitchFamily="34" charset="0"/>
                <a:cs typeface="Arial" panose="020B0604020202020204" pitchFamily="34" charset="0"/>
              </a:rPr>
              <a:t>Chickenpox Flu</a:t>
            </a:r>
          </a:p>
          <a:p>
            <a:pPr fontAlgn="t"/>
            <a:r>
              <a:rPr lang="en-GB" sz="2000" b="1" dirty="0">
                <a:solidFill>
                  <a:schemeClr val="accent6">
                    <a:lumMod val="75000"/>
                  </a:schemeClr>
                </a:solidFill>
                <a:latin typeface="Arial" panose="020B0604020202020204" pitchFamily="34" charset="0"/>
                <a:cs typeface="Arial" panose="020B0604020202020204" pitchFamily="34" charset="0"/>
              </a:rPr>
              <a:t>Measles</a:t>
            </a:r>
          </a:p>
        </p:txBody>
      </p:sp>
      <p:sp>
        <p:nvSpPr>
          <p:cNvPr id="18" name="TextBox 17">
            <a:extLst>
              <a:ext uri="{FF2B5EF4-FFF2-40B4-BE49-F238E27FC236}">
                <a16:creationId xmlns:a16="http://schemas.microsoft.com/office/drawing/2014/main" id="{0C3669E6-5B80-477C-AA7B-D2E22A8A8AF7}"/>
              </a:ext>
            </a:extLst>
          </p:cNvPr>
          <p:cNvSpPr txBox="1"/>
          <p:nvPr/>
        </p:nvSpPr>
        <p:spPr>
          <a:xfrm>
            <a:off x="6644412" y="4094679"/>
            <a:ext cx="1874568" cy="1015663"/>
          </a:xfrm>
          <a:prstGeom prst="rect">
            <a:avLst/>
          </a:prstGeom>
          <a:noFill/>
        </p:spPr>
        <p:txBody>
          <a:bodyPr wrap="square" rtlCol="0">
            <a:spAutoFit/>
          </a:bodyPr>
          <a:lstStyle/>
          <a:p>
            <a:pPr fontAlgn="t"/>
            <a:r>
              <a:rPr lang="en-GB" sz="2000" b="1" dirty="0">
                <a:solidFill>
                  <a:schemeClr val="accent6">
                    <a:lumMod val="75000"/>
                  </a:schemeClr>
                </a:solidFill>
                <a:latin typeface="Arial" panose="020B0604020202020204" pitchFamily="34" charset="0"/>
                <a:cs typeface="Arial" panose="020B0604020202020204" pitchFamily="34" charset="0"/>
              </a:rPr>
              <a:t>Chickenpox Flu</a:t>
            </a:r>
          </a:p>
          <a:p>
            <a:pPr fontAlgn="t"/>
            <a:r>
              <a:rPr lang="en-GB" sz="2000" b="1" dirty="0">
                <a:solidFill>
                  <a:schemeClr val="accent6">
                    <a:lumMod val="75000"/>
                  </a:schemeClr>
                </a:solidFill>
                <a:latin typeface="Arial" panose="020B0604020202020204" pitchFamily="34" charset="0"/>
                <a:cs typeface="Arial" panose="020B0604020202020204" pitchFamily="34" charset="0"/>
              </a:rPr>
              <a:t>Measles</a:t>
            </a:r>
          </a:p>
        </p:txBody>
      </p:sp>
      <p:sp>
        <p:nvSpPr>
          <p:cNvPr id="19" name="TextBox 18">
            <a:extLst>
              <a:ext uri="{FF2B5EF4-FFF2-40B4-BE49-F238E27FC236}">
                <a16:creationId xmlns:a16="http://schemas.microsoft.com/office/drawing/2014/main" id="{2E4AE0C2-702E-4F30-A742-A7A9A2B00354}"/>
              </a:ext>
            </a:extLst>
          </p:cNvPr>
          <p:cNvSpPr txBox="1"/>
          <p:nvPr/>
        </p:nvSpPr>
        <p:spPr>
          <a:xfrm>
            <a:off x="6768671" y="5429791"/>
            <a:ext cx="1874568" cy="400110"/>
          </a:xfrm>
          <a:prstGeom prst="rect">
            <a:avLst/>
          </a:prstGeom>
          <a:noFill/>
        </p:spPr>
        <p:txBody>
          <a:bodyPr wrap="square" rtlCol="0">
            <a:spAutoFit/>
          </a:bodyPr>
          <a:lstStyle/>
          <a:p>
            <a:pPr fontAlgn="t"/>
            <a:r>
              <a:rPr lang="en-GB" sz="2000" b="1" dirty="0">
                <a:solidFill>
                  <a:schemeClr val="accent6">
                    <a:lumMod val="75000"/>
                  </a:schemeClr>
                </a:solidFill>
                <a:latin typeface="Arial" panose="020B0604020202020204" pitchFamily="34" charset="0"/>
                <a:cs typeface="Arial" panose="020B0604020202020204" pitchFamily="34" charset="0"/>
              </a:rPr>
              <a:t>Flu</a:t>
            </a:r>
          </a:p>
        </p:txBody>
      </p:sp>
      <p:sp>
        <p:nvSpPr>
          <p:cNvPr id="7" name="Rectangle: Rounded Corners 6">
            <a:extLst>
              <a:ext uri="{FF2B5EF4-FFF2-40B4-BE49-F238E27FC236}">
                <a16:creationId xmlns:a16="http://schemas.microsoft.com/office/drawing/2014/main" id="{4C964BCF-AA97-4E87-BF04-AADDDEB27F18}"/>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Oval 7">
            <a:extLst>
              <a:ext uri="{FF2B5EF4-FFF2-40B4-BE49-F238E27FC236}">
                <a16:creationId xmlns:a16="http://schemas.microsoft.com/office/drawing/2014/main" id="{62794C10-2CF0-452C-B57E-6CDC448D1BCA}"/>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9" name="Picture 8">
            <a:extLst>
              <a:ext uri="{FF2B5EF4-FFF2-40B4-BE49-F238E27FC236}">
                <a16:creationId xmlns:a16="http://schemas.microsoft.com/office/drawing/2014/main" id="{1767BACC-9EA9-43B9-922A-6BD5995652A8}"/>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3" name="Footer Placeholder 2">
            <a:extLst>
              <a:ext uri="{FF2B5EF4-FFF2-40B4-BE49-F238E27FC236}">
                <a16:creationId xmlns:a16="http://schemas.microsoft.com/office/drawing/2014/main" id="{A09AA8E8-F380-400F-B598-461424DA4CBB}"/>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253723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15" grpId="0"/>
      <p:bldP spid="16" grpId="0"/>
      <p:bldP spid="17" grpId="0"/>
      <p:bldP spid="18" grpId="0"/>
      <p:bldP spid="19"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5B406B24-E219-4112-AFC5-EFE9A5C88100}"/>
              </a:ext>
              <a:ext uri="{C183D7F6-B498-43B3-948B-1728B52AA6E4}">
                <adec:decorative xmlns:adec="http://schemas.microsoft.com/office/drawing/2017/decorative" val="0"/>
              </a:ext>
            </a:extLst>
          </p:cNvPr>
          <p:cNvSpPr txBox="1">
            <a:spLocks noGrp="1"/>
          </p:cNvSpPr>
          <p:nvPr>
            <p:ph type="title" idx="4294967295"/>
          </p:nvPr>
        </p:nvSpPr>
        <p:spPr>
          <a:xfrm>
            <a:off x="628650" y="-850945"/>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Disease Match Worksheet 3 - Answers</a:t>
            </a:r>
          </a:p>
        </p:txBody>
      </p:sp>
      <p:sp>
        <p:nvSpPr>
          <p:cNvPr id="20" name="Title 1">
            <a:extLst>
              <a:ext uri="{FF2B5EF4-FFF2-40B4-BE49-F238E27FC236}">
                <a16:creationId xmlns:a16="http://schemas.microsoft.com/office/drawing/2014/main" id="{8B431C4D-D7A5-4092-B7C7-16FF75091C32}"/>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Worksheet - Answers</a:t>
            </a:r>
            <a:endParaRPr lang="en-GB" sz="3000" b="1" dirty="0"/>
          </a:p>
        </p:txBody>
      </p:sp>
      <p:graphicFrame>
        <p:nvGraphicFramePr>
          <p:cNvPr id="4" name="Table 3" descr="4. Prevention&#10;">
            <a:extLst>
              <a:ext uri="{FF2B5EF4-FFF2-40B4-BE49-F238E27FC236}">
                <a16:creationId xmlns:a16="http://schemas.microsoft.com/office/drawing/2014/main" id="{BFA3C95C-C395-4006-AED1-DC3E0FFD9B0D}"/>
              </a:ext>
            </a:extLst>
          </p:cNvPr>
          <p:cNvGraphicFramePr>
            <a:graphicFrameLocks noGrp="1"/>
          </p:cNvGraphicFramePr>
          <p:nvPr>
            <p:extLst>
              <p:ext uri="{D42A27DB-BD31-4B8C-83A1-F6EECF244321}">
                <p14:modId xmlns:p14="http://schemas.microsoft.com/office/powerpoint/2010/main" val="1562035935"/>
              </p:ext>
            </p:extLst>
          </p:nvPr>
        </p:nvGraphicFramePr>
        <p:xfrm>
          <a:off x="950975" y="1228725"/>
          <a:ext cx="3621025" cy="4817557"/>
        </p:xfrm>
        <a:graphic>
          <a:graphicData uri="http://schemas.openxmlformats.org/drawingml/2006/table">
            <a:tbl>
              <a:tblPr firstRow="1" bandRow="1"/>
              <a:tblGrid>
                <a:gridCol w="1628838">
                  <a:extLst>
                    <a:ext uri="{9D8B030D-6E8A-4147-A177-3AD203B41FA5}">
                      <a16:colId xmlns:a16="http://schemas.microsoft.com/office/drawing/2014/main" val="3940649451"/>
                    </a:ext>
                  </a:extLst>
                </a:gridCol>
                <a:gridCol w="1992187">
                  <a:extLst>
                    <a:ext uri="{9D8B030D-6E8A-4147-A177-3AD203B41FA5}">
                      <a16:colId xmlns:a16="http://schemas.microsoft.com/office/drawing/2014/main" val="2814284796"/>
                    </a:ext>
                  </a:extLst>
                </a:gridCol>
              </a:tblGrid>
              <a:tr h="487330">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4. 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extLst>
                  <a:ext uri="{0D108BD9-81ED-4DB2-BD59-A6C34878D82A}">
                    <a16:rowId xmlns:a16="http://schemas.microsoft.com/office/drawing/2014/main" val="135155759"/>
                  </a:ext>
                </a:extLst>
              </a:tr>
              <a:tr h="88570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Wash hands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88570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Cover coughs and sneezes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63264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Use a condom</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103302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Avoid unnecessary antibiotic use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7753576"/>
                  </a:ext>
                </a:extLst>
              </a:tr>
              <a:tr h="88570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Vaccination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2254079"/>
                  </a:ext>
                </a:extLst>
              </a:tr>
            </a:tbl>
          </a:graphicData>
        </a:graphic>
      </p:graphicFrame>
      <p:sp>
        <p:nvSpPr>
          <p:cNvPr id="11" name="TextBox 10">
            <a:extLst>
              <a:ext uri="{FF2B5EF4-FFF2-40B4-BE49-F238E27FC236}">
                <a16:creationId xmlns:a16="http://schemas.microsoft.com/office/drawing/2014/main" id="{93636EF6-C1F7-4314-A508-334565A8ADCE}"/>
              </a:ext>
            </a:extLst>
          </p:cNvPr>
          <p:cNvSpPr txBox="1"/>
          <p:nvPr/>
        </p:nvSpPr>
        <p:spPr>
          <a:xfrm>
            <a:off x="2564082" y="1665349"/>
            <a:ext cx="1874568" cy="1015663"/>
          </a:xfrm>
          <a:prstGeom prst="rect">
            <a:avLst/>
          </a:prstGeom>
          <a:noFill/>
        </p:spPr>
        <p:txBody>
          <a:bodyPr wrap="square" rtlCol="0">
            <a:spAutoFit/>
          </a:bodyPr>
          <a:lstStyle/>
          <a:p>
            <a:pPr fontAlgn="t"/>
            <a:r>
              <a:rPr lang="en-GB" sz="2000" b="1" dirty="0">
                <a:solidFill>
                  <a:schemeClr val="accent6">
                    <a:lumMod val="75000"/>
                  </a:schemeClr>
                </a:solidFill>
                <a:latin typeface="Arial" panose="020B0604020202020204" pitchFamily="34" charset="0"/>
                <a:cs typeface="Arial" panose="020B0604020202020204" pitchFamily="34" charset="0"/>
              </a:rPr>
              <a:t>Chickenpox Flu</a:t>
            </a:r>
          </a:p>
          <a:p>
            <a:pPr fontAlgn="t"/>
            <a:r>
              <a:rPr lang="en-GB" sz="2000" b="1" dirty="0">
                <a:solidFill>
                  <a:schemeClr val="accent6">
                    <a:lumMod val="75000"/>
                  </a:schemeClr>
                </a:solidFill>
                <a:latin typeface="Arial" panose="020B0604020202020204" pitchFamily="34" charset="0"/>
                <a:cs typeface="Arial" panose="020B0604020202020204" pitchFamily="34" charset="0"/>
              </a:rPr>
              <a:t>Measles</a:t>
            </a:r>
          </a:p>
        </p:txBody>
      </p:sp>
      <p:sp>
        <p:nvSpPr>
          <p:cNvPr id="12" name="TextBox 11">
            <a:extLst>
              <a:ext uri="{FF2B5EF4-FFF2-40B4-BE49-F238E27FC236}">
                <a16:creationId xmlns:a16="http://schemas.microsoft.com/office/drawing/2014/main" id="{4645A723-94E6-45A5-B601-36D822454F93}"/>
              </a:ext>
            </a:extLst>
          </p:cNvPr>
          <p:cNvSpPr txBox="1"/>
          <p:nvPr/>
        </p:nvSpPr>
        <p:spPr>
          <a:xfrm>
            <a:off x="2531166" y="2547175"/>
            <a:ext cx="1874568" cy="1015663"/>
          </a:xfrm>
          <a:prstGeom prst="rect">
            <a:avLst/>
          </a:prstGeom>
          <a:noFill/>
        </p:spPr>
        <p:txBody>
          <a:bodyPr wrap="square" rtlCol="0">
            <a:spAutoFit/>
          </a:bodyPr>
          <a:lstStyle/>
          <a:p>
            <a:pPr fontAlgn="t"/>
            <a:r>
              <a:rPr lang="en-GB" sz="2000" b="1" dirty="0">
                <a:solidFill>
                  <a:schemeClr val="accent6">
                    <a:lumMod val="75000"/>
                  </a:schemeClr>
                </a:solidFill>
                <a:latin typeface="Arial" panose="020B0604020202020204" pitchFamily="34" charset="0"/>
                <a:cs typeface="Arial" panose="020B0604020202020204" pitchFamily="34" charset="0"/>
              </a:rPr>
              <a:t>Chickenpox Flu</a:t>
            </a:r>
          </a:p>
          <a:p>
            <a:pPr fontAlgn="t"/>
            <a:r>
              <a:rPr lang="en-GB" sz="2000" b="1" dirty="0">
                <a:solidFill>
                  <a:schemeClr val="accent6">
                    <a:lumMod val="75000"/>
                  </a:schemeClr>
                </a:solidFill>
                <a:latin typeface="Arial" panose="020B0604020202020204" pitchFamily="34" charset="0"/>
                <a:cs typeface="Arial" panose="020B0604020202020204" pitchFamily="34" charset="0"/>
              </a:rPr>
              <a:t>Measles</a:t>
            </a:r>
          </a:p>
        </p:txBody>
      </p:sp>
      <p:sp>
        <p:nvSpPr>
          <p:cNvPr id="13" name="TextBox 12">
            <a:extLst>
              <a:ext uri="{FF2B5EF4-FFF2-40B4-BE49-F238E27FC236}">
                <a16:creationId xmlns:a16="http://schemas.microsoft.com/office/drawing/2014/main" id="{2DD24CE9-6F33-4ADD-8E3A-7055C315F81B}"/>
              </a:ext>
            </a:extLst>
          </p:cNvPr>
          <p:cNvSpPr txBox="1"/>
          <p:nvPr/>
        </p:nvSpPr>
        <p:spPr>
          <a:xfrm>
            <a:off x="2498250" y="3467100"/>
            <a:ext cx="1874568" cy="707886"/>
          </a:xfrm>
          <a:prstGeom prst="rect">
            <a:avLst/>
          </a:prstGeom>
          <a:noFill/>
        </p:spPr>
        <p:txBody>
          <a:bodyPr wrap="square" rtlCol="0">
            <a:spAutoFit/>
          </a:bodyPr>
          <a:lstStyle/>
          <a:p>
            <a:pPr fontAlgn="t"/>
            <a:r>
              <a:rPr lang="en-GB" sz="2000" b="1" dirty="0">
                <a:solidFill>
                  <a:schemeClr val="accent6">
                    <a:lumMod val="75000"/>
                  </a:schemeClr>
                </a:solidFill>
                <a:latin typeface="Arial" panose="020B0604020202020204" pitchFamily="34" charset="0"/>
                <a:cs typeface="Arial" panose="020B0604020202020204" pitchFamily="34" charset="0"/>
              </a:rPr>
              <a:t>Chlamydia</a:t>
            </a:r>
          </a:p>
          <a:p>
            <a:pPr fontAlgn="t"/>
            <a:r>
              <a:rPr lang="en-GB" sz="2000" b="1" dirty="0">
                <a:solidFill>
                  <a:schemeClr val="accent6">
                    <a:lumMod val="75000"/>
                  </a:schemeClr>
                </a:solidFill>
                <a:latin typeface="Arial" panose="020B0604020202020204" pitchFamily="34" charset="0"/>
                <a:cs typeface="Arial" panose="020B0604020202020204" pitchFamily="34" charset="0"/>
              </a:rPr>
              <a:t>Thrush</a:t>
            </a:r>
          </a:p>
        </p:txBody>
      </p:sp>
      <p:sp>
        <p:nvSpPr>
          <p:cNvPr id="14" name="TextBox 13">
            <a:extLst>
              <a:ext uri="{FF2B5EF4-FFF2-40B4-BE49-F238E27FC236}">
                <a16:creationId xmlns:a16="http://schemas.microsoft.com/office/drawing/2014/main" id="{A871816D-EC4C-45F6-A242-1A572F2E6CD5}"/>
              </a:ext>
            </a:extLst>
          </p:cNvPr>
          <p:cNvSpPr txBox="1"/>
          <p:nvPr/>
        </p:nvSpPr>
        <p:spPr>
          <a:xfrm>
            <a:off x="2528138" y="4443255"/>
            <a:ext cx="1874568" cy="400110"/>
          </a:xfrm>
          <a:prstGeom prst="rect">
            <a:avLst/>
          </a:prstGeom>
          <a:noFill/>
        </p:spPr>
        <p:txBody>
          <a:bodyPr wrap="square" rtlCol="0">
            <a:spAutoFit/>
          </a:bodyPr>
          <a:lstStyle/>
          <a:p>
            <a:pPr fontAlgn="t"/>
            <a:r>
              <a:rPr lang="en-GB" sz="2000" b="1" dirty="0">
                <a:solidFill>
                  <a:schemeClr val="accent6">
                    <a:lumMod val="75000"/>
                  </a:schemeClr>
                </a:solidFill>
                <a:latin typeface="Arial" panose="020B0604020202020204" pitchFamily="34" charset="0"/>
                <a:cs typeface="Arial" panose="020B0604020202020204" pitchFamily="34" charset="0"/>
              </a:rPr>
              <a:t>Thrush</a:t>
            </a:r>
          </a:p>
        </p:txBody>
      </p:sp>
      <p:sp>
        <p:nvSpPr>
          <p:cNvPr id="15" name="TextBox 14">
            <a:extLst>
              <a:ext uri="{FF2B5EF4-FFF2-40B4-BE49-F238E27FC236}">
                <a16:creationId xmlns:a16="http://schemas.microsoft.com/office/drawing/2014/main" id="{26154016-EA50-4E1F-82D0-C3EB725BF0A2}"/>
              </a:ext>
            </a:extLst>
          </p:cNvPr>
          <p:cNvSpPr txBox="1"/>
          <p:nvPr/>
        </p:nvSpPr>
        <p:spPr>
          <a:xfrm>
            <a:off x="2588861" y="5111635"/>
            <a:ext cx="1874568" cy="1015663"/>
          </a:xfrm>
          <a:prstGeom prst="rect">
            <a:avLst/>
          </a:prstGeom>
          <a:noFill/>
        </p:spPr>
        <p:txBody>
          <a:bodyPr wrap="square" rtlCol="0">
            <a:spAutoFit/>
          </a:bodyPr>
          <a:lstStyle/>
          <a:p>
            <a:pPr fontAlgn="t"/>
            <a:r>
              <a:rPr lang="en-GB" sz="2000" b="1" dirty="0">
                <a:solidFill>
                  <a:schemeClr val="accent6">
                    <a:lumMod val="75000"/>
                  </a:schemeClr>
                </a:solidFill>
                <a:latin typeface="Arial" panose="020B0604020202020204" pitchFamily="34" charset="0"/>
                <a:cs typeface="Arial" panose="020B0604020202020204" pitchFamily="34" charset="0"/>
              </a:rPr>
              <a:t>Chickenpox Flu</a:t>
            </a:r>
          </a:p>
          <a:p>
            <a:pPr fontAlgn="t"/>
            <a:r>
              <a:rPr lang="en-GB" sz="2000" b="1" dirty="0">
                <a:solidFill>
                  <a:schemeClr val="accent6">
                    <a:lumMod val="75000"/>
                  </a:schemeClr>
                </a:solidFill>
                <a:latin typeface="Arial" panose="020B0604020202020204" pitchFamily="34" charset="0"/>
                <a:cs typeface="Arial" panose="020B0604020202020204" pitchFamily="34" charset="0"/>
              </a:rPr>
              <a:t>Measles</a:t>
            </a:r>
          </a:p>
        </p:txBody>
      </p:sp>
      <p:graphicFrame>
        <p:nvGraphicFramePr>
          <p:cNvPr id="5" name="Table 4" descr="5. Treatment&#10;">
            <a:extLst>
              <a:ext uri="{FF2B5EF4-FFF2-40B4-BE49-F238E27FC236}">
                <a16:creationId xmlns:a16="http://schemas.microsoft.com/office/drawing/2014/main" id="{9451647B-E168-4766-B5C4-6DE8A87E1BDC}"/>
              </a:ext>
            </a:extLst>
          </p:cNvPr>
          <p:cNvGraphicFramePr>
            <a:graphicFrameLocks noGrp="1"/>
          </p:cNvGraphicFramePr>
          <p:nvPr>
            <p:extLst>
              <p:ext uri="{D42A27DB-BD31-4B8C-83A1-F6EECF244321}">
                <p14:modId xmlns:p14="http://schemas.microsoft.com/office/powerpoint/2010/main" val="4179913666"/>
              </p:ext>
            </p:extLst>
          </p:nvPr>
        </p:nvGraphicFramePr>
        <p:xfrm>
          <a:off x="4680572" y="1220942"/>
          <a:ext cx="3512453" cy="4903634"/>
        </p:xfrm>
        <a:graphic>
          <a:graphicData uri="http://schemas.openxmlformats.org/drawingml/2006/table">
            <a:tbl>
              <a:tblPr firstRow="1" bandRow="1"/>
              <a:tblGrid>
                <a:gridCol w="1549818">
                  <a:extLst>
                    <a:ext uri="{9D8B030D-6E8A-4147-A177-3AD203B41FA5}">
                      <a16:colId xmlns:a16="http://schemas.microsoft.com/office/drawing/2014/main" val="3940649451"/>
                    </a:ext>
                  </a:extLst>
                </a:gridCol>
                <a:gridCol w="1962635">
                  <a:extLst>
                    <a:ext uri="{9D8B030D-6E8A-4147-A177-3AD203B41FA5}">
                      <a16:colId xmlns:a16="http://schemas.microsoft.com/office/drawing/2014/main" val="2814284796"/>
                    </a:ext>
                  </a:extLst>
                </a:gridCol>
              </a:tblGrid>
              <a:tr h="695538">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5. 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extLst>
                  <a:ext uri="{0D108BD9-81ED-4DB2-BD59-A6C34878D82A}">
                    <a16:rowId xmlns:a16="http://schemas.microsoft.com/office/drawing/2014/main" val="135155759"/>
                  </a:ext>
                </a:extLst>
              </a:tr>
              <a:tr h="85785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Antibiotics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124619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Bed rest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85785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Antifungals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124619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Fluid intake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90922397"/>
                  </a:ext>
                </a:extLst>
              </a:tr>
            </a:tbl>
          </a:graphicData>
        </a:graphic>
      </p:graphicFrame>
      <p:sp>
        <p:nvSpPr>
          <p:cNvPr id="16" name="TextBox 15">
            <a:extLst>
              <a:ext uri="{FF2B5EF4-FFF2-40B4-BE49-F238E27FC236}">
                <a16:creationId xmlns:a16="http://schemas.microsoft.com/office/drawing/2014/main" id="{45C70DF0-37D2-48DB-B43D-97D917797272}"/>
              </a:ext>
            </a:extLst>
          </p:cNvPr>
          <p:cNvSpPr txBox="1"/>
          <p:nvPr/>
        </p:nvSpPr>
        <p:spPr>
          <a:xfrm>
            <a:off x="6257942" y="2099847"/>
            <a:ext cx="1874568" cy="400110"/>
          </a:xfrm>
          <a:prstGeom prst="rect">
            <a:avLst/>
          </a:prstGeom>
          <a:noFill/>
        </p:spPr>
        <p:txBody>
          <a:bodyPr wrap="square" rtlCol="0">
            <a:spAutoFit/>
          </a:bodyPr>
          <a:lstStyle/>
          <a:p>
            <a:pPr fontAlgn="t"/>
            <a:r>
              <a:rPr lang="en-GB" sz="2000" b="1" dirty="0">
                <a:solidFill>
                  <a:schemeClr val="accent6">
                    <a:lumMod val="75000"/>
                  </a:schemeClr>
                </a:solidFill>
                <a:latin typeface="Arial" panose="020B0604020202020204" pitchFamily="34" charset="0"/>
                <a:cs typeface="Arial" panose="020B0604020202020204" pitchFamily="34" charset="0"/>
              </a:rPr>
              <a:t>Chlamydia</a:t>
            </a:r>
          </a:p>
        </p:txBody>
      </p:sp>
      <p:sp>
        <p:nvSpPr>
          <p:cNvPr id="17" name="TextBox 16">
            <a:extLst>
              <a:ext uri="{FF2B5EF4-FFF2-40B4-BE49-F238E27FC236}">
                <a16:creationId xmlns:a16="http://schemas.microsoft.com/office/drawing/2014/main" id="{68CD9C44-CC64-4334-B3B8-EF3C071106A3}"/>
              </a:ext>
            </a:extLst>
          </p:cNvPr>
          <p:cNvSpPr txBox="1"/>
          <p:nvPr/>
        </p:nvSpPr>
        <p:spPr>
          <a:xfrm>
            <a:off x="6257942" y="2887058"/>
            <a:ext cx="1874568" cy="1015663"/>
          </a:xfrm>
          <a:prstGeom prst="rect">
            <a:avLst/>
          </a:prstGeom>
          <a:noFill/>
        </p:spPr>
        <p:txBody>
          <a:bodyPr wrap="square" rtlCol="0">
            <a:spAutoFit/>
          </a:bodyPr>
          <a:lstStyle/>
          <a:p>
            <a:pPr fontAlgn="t"/>
            <a:r>
              <a:rPr lang="en-GB" sz="2000" b="1" dirty="0">
                <a:solidFill>
                  <a:schemeClr val="accent6">
                    <a:lumMod val="75000"/>
                  </a:schemeClr>
                </a:solidFill>
                <a:latin typeface="Arial" panose="020B0604020202020204" pitchFamily="34" charset="0"/>
                <a:cs typeface="Arial" panose="020B0604020202020204" pitchFamily="34" charset="0"/>
              </a:rPr>
              <a:t>Chickenpox Flu</a:t>
            </a:r>
          </a:p>
          <a:p>
            <a:pPr fontAlgn="t"/>
            <a:r>
              <a:rPr lang="en-GB" sz="2000" b="1" dirty="0">
                <a:solidFill>
                  <a:schemeClr val="accent6">
                    <a:lumMod val="75000"/>
                  </a:schemeClr>
                </a:solidFill>
                <a:latin typeface="Arial" panose="020B0604020202020204" pitchFamily="34" charset="0"/>
                <a:cs typeface="Arial" panose="020B0604020202020204" pitchFamily="34" charset="0"/>
              </a:rPr>
              <a:t>Measles</a:t>
            </a:r>
          </a:p>
        </p:txBody>
      </p:sp>
      <p:sp>
        <p:nvSpPr>
          <p:cNvPr id="18" name="TextBox 17">
            <a:extLst>
              <a:ext uri="{FF2B5EF4-FFF2-40B4-BE49-F238E27FC236}">
                <a16:creationId xmlns:a16="http://schemas.microsoft.com/office/drawing/2014/main" id="{C8306987-03FB-4A8B-82F6-2C0942036271}"/>
              </a:ext>
            </a:extLst>
          </p:cNvPr>
          <p:cNvSpPr txBox="1"/>
          <p:nvPr/>
        </p:nvSpPr>
        <p:spPr>
          <a:xfrm>
            <a:off x="6172837" y="4221606"/>
            <a:ext cx="1874568" cy="400110"/>
          </a:xfrm>
          <a:prstGeom prst="rect">
            <a:avLst/>
          </a:prstGeom>
          <a:noFill/>
        </p:spPr>
        <p:txBody>
          <a:bodyPr wrap="square" rtlCol="0">
            <a:spAutoFit/>
          </a:bodyPr>
          <a:lstStyle/>
          <a:p>
            <a:pPr fontAlgn="t"/>
            <a:r>
              <a:rPr lang="en-GB" sz="2000" b="1" dirty="0">
                <a:solidFill>
                  <a:schemeClr val="accent6">
                    <a:lumMod val="75000"/>
                  </a:schemeClr>
                </a:solidFill>
                <a:latin typeface="Arial" panose="020B0604020202020204" pitchFamily="34" charset="0"/>
                <a:cs typeface="Arial" panose="020B0604020202020204" pitchFamily="34" charset="0"/>
              </a:rPr>
              <a:t>Thrush</a:t>
            </a:r>
          </a:p>
        </p:txBody>
      </p:sp>
      <p:sp>
        <p:nvSpPr>
          <p:cNvPr id="19" name="TextBox 18">
            <a:extLst>
              <a:ext uri="{FF2B5EF4-FFF2-40B4-BE49-F238E27FC236}">
                <a16:creationId xmlns:a16="http://schemas.microsoft.com/office/drawing/2014/main" id="{F69CD260-F4FB-4C93-88FE-4530B5ED1AC0}"/>
              </a:ext>
            </a:extLst>
          </p:cNvPr>
          <p:cNvSpPr txBox="1"/>
          <p:nvPr/>
        </p:nvSpPr>
        <p:spPr>
          <a:xfrm>
            <a:off x="6294845" y="5008561"/>
            <a:ext cx="1874568" cy="1015663"/>
          </a:xfrm>
          <a:prstGeom prst="rect">
            <a:avLst/>
          </a:prstGeom>
          <a:noFill/>
        </p:spPr>
        <p:txBody>
          <a:bodyPr wrap="square" rtlCol="0">
            <a:spAutoFit/>
          </a:bodyPr>
          <a:lstStyle/>
          <a:p>
            <a:pPr fontAlgn="t"/>
            <a:r>
              <a:rPr lang="en-GB" sz="2000" b="1" dirty="0">
                <a:solidFill>
                  <a:schemeClr val="accent6">
                    <a:lumMod val="75000"/>
                  </a:schemeClr>
                </a:solidFill>
                <a:latin typeface="Arial" panose="020B0604020202020204" pitchFamily="34" charset="0"/>
                <a:cs typeface="Arial" panose="020B0604020202020204" pitchFamily="34" charset="0"/>
              </a:rPr>
              <a:t>Chickenpox Flu</a:t>
            </a:r>
          </a:p>
          <a:p>
            <a:pPr fontAlgn="t"/>
            <a:r>
              <a:rPr lang="en-GB" sz="2000" b="1" dirty="0">
                <a:solidFill>
                  <a:schemeClr val="accent6">
                    <a:lumMod val="75000"/>
                  </a:schemeClr>
                </a:solidFill>
                <a:latin typeface="Arial" panose="020B0604020202020204" pitchFamily="34" charset="0"/>
                <a:cs typeface="Arial" panose="020B0604020202020204" pitchFamily="34" charset="0"/>
              </a:rPr>
              <a:t>Measles</a:t>
            </a:r>
          </a:p>
        </p:txBody>
      </p:sp>
      <p:sp>
        <p:nvSpPr>
          <p:cNvPr id="7" name="Rectangle: Rounded Corners 6">
            <a:extLst>
              <a:ext uri="{FF2B5EF4-FFF2-40B4-BE49-F238E27FC236}">
                <a16:creationId xmlns:a16="http://schemas.microsoft.com/office/drawing/2014/main" id="{931C5D89-46AE-42D5-A7A3-D29DDAAB4346}"/>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Oval 7">
            <a:extLst>
              <a:ext uri="{FF2B5EF4-FFF2-40B4-BE49-F238E27FC236}">
                <a16:creationId xmlns:a16="http://schemas.microsoft.com/office/drawing/2014/main" id="{16EA873F-E0D6-4F81-8CED-C27FF00B7AFB}"/>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9" name="Picture 8">
            <a:extLst>
              <a:ext uri="{FF2B5EF4-FFF2-40B4-BE49-F238E27FC236}">
                <a16:creationId xmlns:a16="http://schemas.microsoft.com/office/drawing/2014/main" id="{4C6B46A3-BFBF-4E88-9847-E69AC16278E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3" name="Footer Placeholder 2">
            <a:extLst>
              <a:ext uri="{FF2B5EF4-FFF2-40B4-BE49-F238E27FC236}">
                <a16:creationId xmlns:a16="http://schemas.microsoft.com/office/drawing/2014/main" id="{CC9EC5E5-DE63-4AE2-BE84-3609F1350460}"/>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579825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15" grpId="0"/>
      <p:bldP spid="16" grpId="0"/>
      <p:bldP spid="17" grpId="0"/>
      <p:bldP spid="18" grpId="0"/>
      <p:bldP spid="19"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2051F8B-A496-4605-BCA7-7EF2B4B92734}"/>
              </a:ext>
              <a:ext uri="{C183D7F6-B498-43B3-948B-1728B52AA6E4}">
                <adec:decorative xmlns:adec="http://schemas.microsoft.com/office/drawing/2017/decorative" val="0"/>
              </a:ext>
            </a:extLst>
          </p:cNvPr>
          <p:cNvSpPr txBox="1">
            <a:spLocks noGrp="1"/>
          </p:cNvSpPr>
          <p:nvPr>
            <p:ph type="title" idx="4294967295"/>
          </p:nvPr>
        </p:nvSpPr>
        <p:spPr>
          <a:xfrm>
            <a:off x="628650" y="-860672"/>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Disease Match Worksheet 4 - Answers</a:t>
            </a:r>
          </a:p>
        </p:txBody>
      </p:sp>
      <p:sp>
        <p:nvSpPr>
          <p:cNvPr id="15" name="Title 1">
            <a:extLst>
              <a:ext uri="{FF2B5EF4-FFF2-40B4-BE49-F238E27FC236}">
                <a16:creationId xmlns:a16="http://schemas.microsoft.com/office/drawing/2014/main" id="{B75B7A72-8BA8-4518-81E9-EABE5655E8C7}"/>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Worksheet - Answers</a:t>
            </a:r>
            <a:endParaRPr lang="en-GB" sz="3000" b="1" dirty="0"/>
          </a:p>
        </p:txBody>
      </p:sp>
      <p:graphicFrame>
        <p:nvGraphicFramePr>
          <p:cNvPr id="5" name="Table 4" descr="1.Infectious Microbe&#10;">
            <a:extLst>
              <a:ext uri="{FF2B5EF4-FFF2-40B4-BE49-F238E27FC236}">
                <a16:creationId xmlns:a16="http://schemas.microsoft.com/office/drawing/2014/main" id="{FEB497D7-1840-440D-BDFB-D410B81F4B76}"/>
              </a:ext>
            </a:extLst>
          </p:cNvPr>
          <p:cNvGraphicFramePr>
            <a:graphicFrameLocks noGrp="1"/>
          </p:cNvGraphicFramePr>
          <p:nvPr>
            <p:extLst>
              <p:ext uri="{D42A27DB-BD31-4B8C-83A1-F6EECF244321}">
                <p14:modId xmlns:p14="http://schemas.microsoft.com/office/powerpoint/2010/main" val="2922810567"/>
              </p:ext>
            </p:extLst>
          </p:nvPr>
        </p:nvGraphicFramePr>
        <p:xfrm>
          <a:off x="924821" y="1210863"/>
          <a:ext cx="3904353" cy="4875612"/>
        </p:xfrm>
        <a:graphic>
          <a:graphicData uri="http://schemas.openxmlformats.org/drawingml/2006/table">
            <a:tbl>
              <a:tblPr firstRow="1" bandRow="1"/>
              <a:tblGrid>
                <a:gridCol w="1722969">
                  <a:extLst>
                    <a:ext uri="{9D8B030D-6E8A-4147-A177-3AD203B41FA5}">
                      <a16:colId xmlns:a16="http://schemas.microsoft.com/office/drawing/2014/main" val="3940649451"/>
                    </a:ext>
                  </a:extLst>
                </a:gridCol>
                <a:gridCol w="2181384">
                  <a:extLst>
                    <a:ext uri="{9D8B030D-6E8A-4147-A177-3AD203B41FA5}">
                      <a16:colId xmlns:a16="http://schemas.microsoft.com/office/drawing/2014/main" val="2814284796"/>
                    </a:ext>
                  </a:extLst>
                </a:gridCol>
              </a:tblGrid>
              <a:tr h="1540467">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200" b="0" dirty="0">
                          <a:solidFill>
                            <a:schemeClr val="bg2">
                              <a:lumMod val="10000"/>
                            </a:schemeClr>
                          </a:solidFill>
                          <a:latin typeface="Arial" panose="020B0604020202020204" pitchFamily="34" charset="0"/>
                          <a:cs typeface="Arial" panose="020B0604020202020204" pitchFamily="34" charset="0"/>
                        </a:rPr>
                        <a:t>1.Infectious Microbe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2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extLst>
                  <a:ext uri="{0D108BD9-81ED-4DB2-BD59-A6C34878D82A}">
                    <a16:rowId xmlns:a16="http://schemas.microsoft.com/office/drawing/2014/main" val="135155759"/>
                  </a:ext>
                </a:extLst>
              </a:tr>
              <a:tr h="111171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200" b="0" dirty="0">
                          <a:solidFill>
                            <a:schemeClr val="bg2">
                              <a:lumMod val="10000"/>
                            </a:schemeClr>
                          </a:solidFill>
                          <a:latin typeface="Arial" panose="020B0604020202020204" pitchFamily="34" charset="0"/>
                          <a:cs typeface="Arial" panose="020B0604020202020204" pitchFamily="34" charset="0"/>
                        </a:rPr>
                        <a:t>Bacteria</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2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111171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200" b="0" dirty="0">
                          <a:solidFill>
                            <a:schemeClr val="bg2">
                              <a:lumMod val="10000"/>
                            </a:schemeClr>
                          </a:solidFill>
                          <a:latin typeface="Arial" panose="020B0604020202020204" pitchFamily="34" charset="0"/>
                          <a:cs typeface="Arial" panose="020B0604020202020204" pitchFamily="34" charset="0"/>
                        </a:rPr>
                        <a:t>Virus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2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111171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200" b="0" dirty="0">
                          <a:solidFill>
                            <a:schemeClr val="bg2">
                              <a:lumMod val="10000"/>
                            </a:schemeClr>
                          </a:solidFill>
                          <a:latin typeface="Arial" panose="020B0604020202020204" pitchFamily="34" charset="0"/>
                          <a:cs typeface="Arial" panose="020B0604020202020204" pitchFamily="34" charset="0"/>
                        </a:rPr>
                        <a:t>Fungi</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2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bl>
          </a:graphicData>
        </a:graphic>
      </p:graphicFrame>
      <p:sp>
        <p:nvSpPr>
          <p:cNvPr id="11" name="TextBox 10">
            <a:extLst>
              <a:ext uri="{FF2B5EF4-FFF2-40B4-BE49-F238E27FC236}">
                <a16:creationId xmlns:a16="http://schemas.microsoft.com/office/drawing/2014/main" id="{82549E12-B33C-4576-BC2D-6FD5E7CFE2BE}"/>
              </a:ext>
            </a:extLst>
          </p:cNvPr>
          <p:cNvSpPr txBox="1"/>
          <p:nvPr/>
        </p:nvSpPr>
        <p:spPr>
          <a:xfrm>
            <a:off x="2631056" y="2786073"/>
            <a:ext cx="2362755" cy="969496"/>
          </a:xfrm>
          <a:prstGeom prst="rect">
            <a:avLst/>
          </a:prstGeom>
          <a:noFill/>
        </p:spPr>
        <p:txBody>
          <a:bodyPr wrap="square" rtlCol="0">
            <a:spAutoFit/>
          </a:bodyPr>
          <a:lstStyle/>
          <a:p>
            <a:pPr lvl="0" defTabSz="685800"/>
            <a:r>
              <a:rPr lang="en-GB" sz="1900" b="1" dirty="0">
                <a:solidFill>
                  <a:schemeClr val="accent6">
                    <a:lumMod val="75000"/>
                  </a:schemeClr>
                </a:solidFill>
                <a:latin typeface="Arial" panose="020B0604020202020204" pitchFamily="34" charset="0"/>
                <a:cs typeface="Arial" panose="020B0604020202020204" pitchFamily="34" charset="0"/>
              </a:rPr>
              <a:t>Bacterial meningitis,</a:t>
            </a:r>
          </a:p>
          <a:p>
            <a:pPr lvl="0" defTabSz="685800"/>
            <a:r>
              <a:rPr lang="en-GB" sz="1900" b="1" dirty="0">
                <a:solidFill>
                  <a:schemeClr val="accent6">
                    <a:lumMod val="75000"/>
                  </a:schemeClr>
                </a:solidFill>
                <a:latin typeface="Arial" panose="020B0604020202020204" pitchFamily="34" charset="0"/>
                <a:cs typeface="Arial" panose="020B0604020202020204" pitchFamily="34" charset="0"/>
              </a:rPr>
              <a:t>Chlamydia, MRSA</a:t>
            </a:r>
          </a:p>
        </p:txBody>
      </p:sp>
      <p:sp>
        <p:nvSpPr>
          <p:cNvPr id="13" name="TextBox 12">
            <a:extLst>
              <a:ext uri="{FF2B5EF4-FFF2-40B4-BE49-F238E27FC236}">
                <a16:creationId xmlns:a16="http://schemas.microsoft.com/office/drawing/2014/main" id="{E3CB9B2F-5338-4695-B986-76AA8BC6053D}"/>
              </a:ext>
            </a:extLst>
          </p:cNvPr>
          <p:cNvSpPr txBox="1"/>
          <p:nvPr/>
        </p:nvSpPr>
        <p:spPr>
          <a:xfrm>
            <a:off x="2631055" y="3889049"/>
            <a:ext cx="2362755" cy="969496"/>
          </a:xfrm>
          <a:prstGeom prst="rect">
            <a:avLst/>
          </a:prstGeom>
          <a:noFill/>
        </p:spPr>
        <p:txBody>
          <a:bodyPr wrap="square" rtlCol="0">
            <a:spAutoFit/>
          </a:bodyPr>
          <a:lstStyle/>
          <a:p>
            <a:pPr lvl="0" defTabSz="685800"/>
            <a:r>
              <a:rPr lang="en-GB" sz="1900" b="1">
                <a:solidFill>
                  <a:schemeClr val="accent6">
                    <a:lumMod val="75000"/>
                  </a:schemeClr>
                </a:solidFill>
                <a:latin typeface="Arial" panose="020B0604020202020204" pitchFamily="34" charset="0"/>
                <a:cs typeface="Arial" panose="020B0604020202020204" pitchFamily="34" charset="0"/>
              </a:rPr>
              <a:t>HIV, Chickenpox, Flu, Measles, Glandular fever</a:t>
            </a:r>
            <a:endParaRPr lang="en-GB" sz="1900" b="1" dirty="0">
              <a:solidFill>
                <a:schemeClr val="accent6">
                  <a:lumMod val="75000"/>
                </a:schemeClr>
              </a:solidFill>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8D1C69DA-B1E0-4024-98ED-6F52FD5213C2}"/>
              </a:ext>
            </a:extLst>
          </p:cNvPr>
          <p:cNvSpPr txBox="1"/>
          <p:nvPr/>
        </p:nvSpPr>
        <p:spPr>
          <a:xfrm>
            <a:off x="2631055" y="5276928"/>
            <a:ext cx="2362755" cy="384721"/>
          </a:xfrm>
          <a:prstGeom prst="rect">
            <a:avLst/>
          </a:prstGeom>
          <a:noFill/>
        </p:spPr>
        <p:txBody>
          <a:bodyPr wrap="square" rtlCol="0">
            <a:spAutoFit/>
          </a:bodyPr>
          <a:lstStyle/>
          <a:p>
            <a:pPr lvl="0" defTabSz="685800"/>
            <a:r>
              <a:rPr lang="en-GB" sz="1900" b="1" dirty="0">
                <a:solidFill>
                  <a:schemeClr val="accent6">
                    <a:lumMod val="75000"/>
                  </a:schemeClr>
                </a:solidFill>
                <a:latin typeface="Arial" panose="020B0604020202020204" pitchFamily="34" charset="0"/>
                <a:cs typeface="Arial" panose="020B0604020202020204" pitchFamily="34" charset="0"/>
              </a:rPr>
              <a:t>Thrush</a:t>
            </a:r>
          </a:p>
        </p:txBody>
      </p:sp>
      <p:sp>
        <p:nvSpPr>
          <p:cNvPr id="6" name="Rectangle: Rounded Corners 5" descr="Procedure:&#10;1. Group your disease cards according to the heading in each box.&#10;2. Do you notice any similarities or differences between the diseases based on each of the headings?&#10;">
            <a:extLst>
              <a:ext uri="{FF2B5EF4-FFF2-40B4-BE49-F238E27FC236}">
                <a16:creationId xmlns:a16="http://schemas.microsoft.com/office/drawing/2014/main" id="{121D1990-FE99-4D18-B86F-B79B640BF989}"/>
              </a:ext>
            </a:extLst>
          </p:cNvPr>
          <p:cNvSpPr/>
          <p:nvPr/>
        </p:nvSpPr>
        <p:spPr>
          <a:xfrm>
            <a:off x="5100127" y="2581275"/>
            <a:ext cx="3024697" cy="3505199"/>
          </a:xfrm>
          <a:prstGeom prst="roundRect">
            <a:avLst/>
          </a:prstGeom>
          <a:solidFill>
            <a:srgbClr val="B7C0DE"/>
          </a:solidFill>
          <a:ln w="12700" cap="flat" cmpd="sng" algn="ctr">
            <a:solidFill>
              <a:srgbClr val="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rPr>
              <a:t>Procedure:</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2000" b="1"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20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rPr>
              <a:t>1. Group your disease cards according to the heading in each box.</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20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rPr>
              <a:t>2. Do you notice any similarities or differences between the diseases based on each of the headings?</a:t>
            </a:r>
          </a:p>
        </p:txBody>
      </p:sp>
      <p:sp>
        <p:nvSpPr>
          <p:cNvPr id="8" name="Rectangle: Rounded Corners 7">
            <a:extLst>
              <a:ext uri="{FF2B5EF4-FFF2-40B4-BE49-F238E27FC236}">
                <a16:creationId xmlns:a16="http://schemas.microsoft.com/office/drawing/2014/main" id="{1DD1DFDB-DEDF-4CF4-99F6-4A0AACDA74B3}"/>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9" name="Oval 8">
            <a:extLst>
              <a:ext uri="{FF2B5EF4-FFF2-40B4-BE49-F238E27FC236}">
                <a16:creationId xmlns:a16="http://schemas.microsoft.com/office/drawing/2014/main" id="{2AF489ED-E78B-4FA1-A3D4-F37406C448EA}"/>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C52DEDDD-9802-4BD9-B75E-FFB85DC919D8}"/>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3" name="Footer Placeholder 2">
            <a:extLst>
              <a:ext uri="{FF2B5EF4-FFF2-40B4-BE49-F238E27FC236}">
                <a16:creationId xmlns:a16="http://schemas.microsoft.com/office/drawing/2014/main" id="{D25FD6C1-7C38-4FDC-AE21-4E43269AF75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621607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P spid="14"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8C87B703-F700-47B4-A6E4-6C72FE199698}"/>
              </a:ext>
              <a:ext uri="{C183D7F6-B498-43B3-948B-1728B52AA6E4}">
                <adec:decorative xmlns:adec="http://schemas.microsoft.com/office/drawing/2017/decorative" val="0"/>
              </a:ext>
            </a:extLst>
          </p:cNvPr>
          <p:cNvSpPr txBox="1">
            <a:spLocks noGrp="1"/>
          </p:cNvSpPr>
          <p:nvPr>
            <p:ph type="title" idx="4294967295"/>
          </p:nvPr>
        </p:nvSpPr>
        <p:spPr>
          <a:xfrm>
            <a:off x="628650" y="-841217"/>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Disease Match Worksheet 5 - Answers</a:t>
            </a:r>
          </a:p>
        </p:txBody>
      </p:sp>
      <p:sp>
        <p:nvSpPr>
          <p:cNvPr id="23" name="Title 1">
            <a:extLst>
              <a:ext uri="{FF2B5EF4-FFF2-40B4-BE49-F238E27FC236}">
                <a16:creationId xmlns:a16="http://schemas.microsoft.com/office/drawing/2014/main" id="{A3E3A4D2-AFF8-4123-8153-9D6B995F4E61}"/>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Worksheet - Answers</a:t>
            </a:r>
            <a:endParaRPr lang="en-GB" sz="3000" b="1" dirty="0"/>
          </a:p>
        </p:txBody>
      </p:sp>
      <p:graphicFrame>
        <p:nvGraphicFramePr>
          <p:cNvPr id="5" name="Table 4" descr="2.Symptoms&#10;">
            <a:extLst>
              <a:ext uri="{FF2B5EF4-FFF2-40B4-BE49-F238E27FC236}">
                <a16:creationId xmlns:a16="http://schemas.microsoft.com/office/drawing/2014/main" id="{30DA4083-5032-4E8E-81D0-ABBCB7F6A44C}"/>
              </a:ext>
            </a:extLst>
          </p:cNvPr>
          <p:cNvGraphicFramePr>
            <a:graphicFrameLocks noGrp="1"/>
          </p:cNvGraphicFramePr>
          <p:nvPr>
            <p:extLst>
              <p:ext uri="{D42A27DB-BD31-4B8C-83A1-F6EECF244321}">
                <p14:modId xmlns:p14="http://schemas.microsoft.com/office/powerpoint/2010/main" val="4211074932"/>
              </p:ext>
            </p:extLst>
          </p:nvPr>
        </p:nvGraphicFramePr>
        <p:xfrm>
          <a:off x="926217" y="1222290"/>
          <a:ext cx="3521958" cy="4935908"/>
        </p:xfrm>
        <a:graphic>
          <a:graphicData uri="http://schemas.openxmlformats.org/drawingml/2006/table">
            <a:tbl>
              <a:tblPr firstRow="1" bandRow="1"/>
              <a:tblGrid>
                <a:gridCol w="1623581">
                  <a:extLst>
                    <a:ext uri="{9D8B030D-6E8A-4147-A177-3AD203B41FA5}">
                      <a16:colId xmlns:a16="http://schemas.microsoft.com/office/drawing/2014/main" val="3940649451"/>
                    </a:ext>
                  </a:extLst>
                </a:gridCol>
                <a:gridCol w="1898377">
                  <a:extLst>
                    <a:ext uri="{9D8B030D-6E8A-4147-A177-3AD203B41FA5}">
                      <a16:colId xmlns:a16="http://schemas.microsoft.com/office/drawing/2014/main" val="2814284796"/>
                    </a:ext>
                  </a:extLst>
                </a:gridCol>
              </a:tblGrid>
              <a:tr h="492468">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2.Symptoms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extLst>
                  <a:ext uri="{0D108BD9-81ED-4DB2-BD59-A6C34878D82A}">
                    <a16:rowId xmlns:a16="http://schemas.microsoft.com/office/drawing/2014/main" val="135155759"/>
                  </a:ext>
                </a:extLst>
              </a:tr>
              <a:tr h="60073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Asymptomatic</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60073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Fever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60073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Rash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60073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Sore throat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7753576"/>
                  </a:ext>
                </a:extLst>
              </a:tr>
              <a:tr h="60073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Tiredness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2254079"/>
                  </a:ext>
                </a:extLst>
              </a:tr>
              <a:tr h="60073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Lesions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07659135"/>
                  </a:ext>
                </a:extLst>
              </a:tr>
              <a:tr h="73870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White discharge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12165934"/>
                  </a:ext>
                </a:extLst>
              </a:tr>
            </a:tbl>
          </a:graphicData>
        </a:graphic>
      </p:graphicFrame>
      <p:sp>
        <p:nvSpPr>
          <p:cNvPr id="11" name="TextBox 10">
            <a:extLst>
              <a:ext uri="{FF2B5EF4-FFF2-40B4-BE49-F238E27FC236}">
                <a16:creationId xmlns:a16="http://schemas.microsoft.com/office/drawing/2014/main" id="{B7B5E11D-DC9C-4A62-A504-3F124EB64C67}"/>
              </a:ext>
            </a:extLst>
          </p:cNvPr>
          <p:cNvSpPr txBox="1"/>
          <p:nvPr/>
        </p:nvSpPr>
        <p:spPr>
          <a:xfrm>
            <a:off x="2524196" y="1700223"/>
            <a:ext cx="1985891" cy="677108"/>
          </a:xfrm>
          <a:prstGeom prst="rect">
            <a:avLst/>
          </a:prstGeom>
          <a:noFill/>
        </p:spPr>
        <p:txBody>
          <a:bodyPr wrap="square" rtlCol="0">
            <a:spAutoFit/>
          </a:bodyPr>
          <a:lstStyle/>
          <a:p>
            <a:pPr lvl="0" defTabSz="685800"/>
            <a:r>
              <a:rPr lang="en-GB" sz="1900" b="1" dirty="0">
                <a:solidFill>
                  <a:schemeClr val="accent6">
                    <a:lumMod val="75000"/>
                  </a:schemeClr>
                </a:solidFill>
                <a:latin typeface="Arial" panose="020B0604020202020204" pitchFamily="34" charset="0"/>
                <a:cs typeface="Arial" panose="020B0604020202020204" pitchFamily="34" charset="0"/>
              </a:rPr>
              <a:t>Chlamydia, MRSA</a:t>
            </a:r>
          </a:p>
        </p:txBody>
      </p:sp>
      <p:sp>
        <p:nvSpPr>
          <p:cNvPr id="12" name="TextBox 11">
            <a:extLst>
              <a:ext uri="{FF2B5EF4-FFF2-40B4-BE49-F238E27FC236}">
                <a16:creationId xmlns:a16="http://schemas.microsoft.com/office/drawing/2014/main" id="{271A93ED-A5FB-43EC-9620-B437882C4983}"/>
              </a:ext>
            </a:extLst>
          </p:cNvPr>
          <p:cNvSpPr txBox="1"/>
          <p:nvPr/>
        </p:nvSpPr>
        <p:spPr>
          <a:xfrm>
            <a:off x="2535806" y="2348756"/>
            <a:ext cx="1912369" cy="738664"/>
          </a:xfrm>
          <a:prstGeom prst="rect">
            <a:avLst/>
          </a:prstGeom>
          <a:noFill/>
        </p:spPr>
        <p:txBody>
          <a:bodyPr wrap="square" rtlCol="0">
            <a:spAutoFit/>
          </a:bodyPr>
          <a:lstStyle/>
          <a:p>
            <a:pPr lvl="0" defTabSz="685800"/>
            <a:r>
              <a:rPr lang="en-GB" sz="1400" b="1" dirty="0">
                <a:solidFill>
                  <a:schemeClr val="accent6">
                    <a:lumMod val="75000"/>
                  </a:schemeClr>
                </a:solidFill>
                <a:latin typeface="Arial" panose="020B0604020202020204" pitchFamily="34" charset="0"/>
                <a:cs typeface="Arial" panose="020B0604020202020204" pitchFamily="34" charset="0"/>
              </a:rPr>
              <a:t>Flu, Measles,</a:t>
            </a:r>
          </a:p>
          <a:p>
            <a:pPr lvl="0" defTabSz="685800"/>
            <a:r>
              <a:rPr lang="en-GB" sz="1400" b="1" dirty="0">
                <a:solidFill>
                  <a:schemeClr val="accent6">
                    <a:lumMod val="75000"/>
                  </a:schemeClr>
                </a:solidFill>
                <a:latin typeface="Arial" panose="020B0604020202020204" pitchFamily="34" charset="0"/>
                <a:cs typeface="Arial" panose="020B0604020202020204" pitchFamily="34" charset="0"/>
              </a:rPr>
              <a:t>Chickenpox, Bacterial meningitis</a:t>
            </a:r>
          </a:p>
        </p:txBody>
      </p:sp>
      <p:sp>
        <p:nvSpPr>
          <p:cNvPr id="13" name="TextBox 12">
            <a:extLst>
              <a:ext uri="{FF2B5EF4-FFF2-40B4-BE49-F238E27FC236}">
                <a16:creationId xmlns:a16="http://schemas.microsoft.com/office/drawing/2014/main" id="{56EB98BC-9342-4C5E-840E-CB00B30C3156}"/>
              </a:ext>
            </a:extLst>
          </p:cNvPr>
          <p:cNvSpPr txBox="1"/>
          <p:nvPr/>
        </p:nvSpPr>
        <p:spPr>
          <a:xfrm>
            <a:off x="2490832" y="3021493"/>
            <a:ext cx="2266337" cy="523220"/>
          </a:xfrm>
          <a:prstGeom prst="rect">
            <a:avLst/>
          </a:prstGeom>
          <a:noFill/>
        </p:spPr>
        <p:txBody>
          <a:bodyPr wrap="square" rtlCol="0">
            <a:spAutoFit/>
          </a:bodyPr>
          <a:lstStyle/>
          <a:p>
            <a:pPr lvl="0" defTabSz="685800"/>
            <a:r>
              <a:rPr lang="en-GB" sz="1400" b="1" dirty="0">
                <a:solidFill>
                  <a:schemeClr val="accent6">
                    <a:lumMod val="75000"/>
                  </a:schemeClr>
                </a:solidFill>
                <a:latin typeface="Arial" panose="020B0604020202020204" pitchFamily="34" charset="0"/>
                <a:cs typeface="Arial" panose="020B0604020202020204" pitchFamily="34" charset="0"/>
              </a:rPr>
              <a:t>Bacterial meningitis,</a:t>
            </a:r>
          </a:p>
          <a:p>
            <a:pPr lvl="0" defTabSz="685800"/>
            <a:r>
              <a:rPr lang="en-GB" sz="1400" b="1" dirty="0">
                <a:solidFill>
                  <a:schemeClr val="accent6">
                    <a:lumMod val="75000"/>
                  </a:schemeClr>
                </a:solidFill>
                <a:latin typeface="Arial" panose="020B0604020202020204" pitchFamily="34" charset="0"/>
                <a:cs typeface="Arial" panose="020B0604020202020204" pitchFamily="34" charset="0"/>
              </a:rPr>
              <a:t>Chickenpox, Measles</a:t>
            </a:r>
          </a:p>
        </p:txBody>
      </p:sp>
      <p:sp>
        <p:nvSpPr>
          <p:cNvPr id="14" name="TextBox 13">
            <a:extLst>
              <a:ext uri="{FF2B5EF4-FFF2-40B4-BE49-F238E27FC236}">
                <a16:creationId xmlns:a16="http://schemas.microsoft.com/office/drawing/2014/main" id="{B0F740FC-A27A-4C84-8FA2-09B1ECCC0813}"/>
              </a:ext>
            </a:extLst>
          </p:cNvPr>
          <p:cNvSpPr txBox="1"/>
          <p:nvPr/>
        </p:nvSpPr>
        <p:spPr>
          <a:xfrm>
            <a:off x="2518911" y="3579559"/>
            <a:ext cx="2266337" cy="677108"/>
          </a:xfrm>
          <a:prstGeom prst="rect">
            <a:avLst/>
          </a:prstGeom>
          <a:noFill/>
        </p:spPr>
        <p:txBody>
          <a:bodyPr wrap="square" rtlCol="0">
            <a:spAutoFit/>
          </a:bodyPr>
          <a:lstStyle/>
          <a:p>
            <a:pPr lvl="0" defTabSz="685800"/>
            <a:r>
              <a:rPr lang="en-GB" sz="1900" b="1" dirty="0">
                <a:solidFill>
                  <a:schemeClr val="accent6">
                    <a:lumMod val="75000"/>
                  </a:schemeClr>
                </a:solidFill>
                <a:latin typeface="Arial" panose="020B0604020202020204" pitchFamily="34" charset="0"/>
                <a:cs typeface="Arial" panose="020B0604020202020204" pitchFamily="34" charset="0"/>
              </a:rPr>
              <a:t>Flu, </a:t>
            </a:r>
          </a:p>
          <a:p>
            <a:pPr lvl="0" defTabSz="685800"/>
            <a:r>
              <a:rPr lang="en-GB" sz="1900" b="1" dirty="0">
                <a:solidFill>
                  <a:schemeClr val="accent6">
                    <a:lumMod val="75000"/>
                  </a:schemeClr>
                </a:solidFill>
                <a:latin typeface="Arial" panose="020B0604020202020204" pitchFamily="34" charset="0"/>
                <a:cs typeface="Arial" panose="020B0604020202020204" pitchFamily="34" charset="0"/>
              </a:rPr>
              <a:t>Glandular fever</a:t>
            </a:r>
          </a:p>
        </p:txBody>
      </p:sp>
      <p:sp>
        <p:nvSpPr>
          <p:cNvPr id="15" name="TextBox 14">
            <a:extLst>
              <a:ext uri="{FF2B5EF4-FFF2-40B4-BE49-F238E27FC236}">
                <a16:creationId xmlns:a16="http://schemas.microsoft.com/office/drawing/2014/main" id="{DFC64456-53C0-487F-8F0C-25EC610A59A7}"/>
              </a:ext>
            </a:extLst>
          </p:cNvPr>
          <p:cNvSpPr txBox="1"/>
          <p:nvPr/>
        </p:nvSpPr>
        <p:spPr>
          <a:xfrm>
            <a:off x="2518912" y="4296355"/>
            <a:ext cx="2266337" cy="384721"/>
          </a:xfrm>
          <a:prstGeom prst="rect">
            <a:avLst/>
          </a:prstGeom>
          <a:noFill/>
        </p:spPr>
        <p:txBody>
          <a:bodyPr wrap="square" rtlCol="0">
            <a:spAutoFit/>
          </a:bodyPr>
          <a:lstStyle/>
          <a:p>
            <a:pPr lvl="0" defTabSz="685800"/>
            <a:r>
              <a:rPr lang="en-GB" sz="1900" b="1" dirty="0">
                <a:solidFill>
                  <a:schemeClr val="accent6">
                    <a:lumMod val="75000"/>
                  </a:schemeClr>
                </a:solidFill>
                <a:latin typeface="Arial" panose="020B0604020202020204" pitchFamily="34" charset="0"/>
                <a:cs typeface="Arial" panose="020B0604020202020204" pitchFamily="34" charset="0"/>
              </a:rPr>
              <a:t>Glandular fever</a:t>
            </a:r>
          </a:p>
        </p:txBody>
      </p:sp>
      <p:sp>
        <p:nvSpPr>
          <p:cNvPr id="16" name="TextBox 15">
            <a:extLst>
              <a:ext uri="{FF2B5EF4-FFF2-40B4-BE49-F238E27FC236}">
                <a16:creationId xmlns:a16="http://schemas.microsoft.com/office/drawing/2014/main" id="{6922FE4E-5EF3-4AEC-9DE1-C8CC9BE6C524}"/>
              </a:ext>
            </a:extLst>
          </p:cNvPr>
          <p:cNvSpPr txBox="1"/>
          <p:nvPr/>
        </p:nvSpPr>
        <p:spPr>
          <a:xfrm>
            <a:off x="2535806" y="4928191"/>
            <a:ext cx="2266337" cy="384721"/>
          </a:xfrm>
          <a:prstGeom prst="rect">
            <a:avLst/>
          </a:prstGeom>
          <a:noFill/>
        </p:spPr>
        <p:txBody>
          <a:bodyPr wrap="square" rtlCol="0">
            <a:spAutoFit/>
          </a:bodyPr>
          <a:lstStyle/>
          <a:p>
            <a:pPr lvl="0" defTabSz="685800"/>
            <a:r>
              <a:rPr lang="en-GB" sz="1900" b="1" dirty="0">
                <a:solidFill>
                  <a:schemeClr val="accent6">
                    <a:lumMod val="75000"/>
                  </a:schemeClr>
                </a:solidFill>
                <a:latin typeface="Arial" panose="020B0604020202020204" pitchFamily="34" charset="0"/>
                <a:cs typeface="Arial" panose="020B0604020202020204" pitchFamily="34" charset="0"/>
              </a:rPr>
              <a:t>HIV</a:t>
            </a:r>
          </a:p>
        </p:txBody>
      </p:sp>
      <p:sp>
        <p:nvSpPr>
          <p:cNvPr id="17" name="TextBox 16">
            <a:extLst>
              <a:ext uri="{FF2B5EF4-FFF2-40B4-BE49-F238E27FC236}">
                <a16:creationId xmlns:a16="http://schemas.microsoft.com/office/drawing/2014/main" id="{660662B7-DA3E-4EE9-B495-72781F11A531}"/>
              </a:ext>
            </a:extLst>
          </p:cNvPr>
          <p:cNvSpPr txBox="1"/>
          <p:nvPr/>
        </p:nvSpPr>
        <p:spPr>
          <a:xfrm>
            <a:off x="2535806" y="5432718"/>
            <a:ext cx="2266337" cy="677108"/>
          </a:xfrm>
          <a:prstGeom prst="rect">
            <a:avLst/>
          </a:prstGeom>
          <a:noFill/>
        </p:spPr>
        <p:txBody>
          <a:bodyPr wrap="square" rtlCol="0">
            <a:spAutoFit/>
          </a:bodyPr>
          <a:lstStyle/>
          <a:p>
            <a:pPr lvl="0" defTabSz="685800"/>
            <a:r>
              <a:rPr lang="en-GB" sz="1900" b="1" dirty="0">
                <a:solidFill>
                  <a:schemeClr val="accent6">
                    <a:lumMod val="75000"/>
                  </a:schemeClr>
                </a:solidFill>
                <a:latin typeface="Arial" panose="020B0604020202020204" pitchFamily="34" charset="0"/>
                <a:cs typeface="Arial" panose="020B0604020202020204" pitchFamily="34" charset="0"/>
              </a:rPr>
              <a:t>Chlamydia, Thrush</a:t>
            </a:r>
          </a:p>
        </p:txBody>
      </p:sp>
      <p:graphicFrame>
        <p:nvGraphicFramePr>
          <p:cNvPr id="4" name="Table 3" descr="3.Transm-ission&#10;">
            <a:extLst>
              <a:ext uri="{FF2B5EF4-FFF2-40B4-BE49-F238E27FC236}">
                <a16:creationId xmlns:a16="http://schemas.microsoft.com/office/drawing/2014/main" id="{235000D1-A3E5-45EA-9D52-2CAC031D3BBA}"/>
              </a:ext>
            </a:extLst>
          </p:cNvPr>
          <p:cNvGraphicFramePr>
            <a:graphicFrameLocks noGrp="1"/>
          </p:cNvGraphicFramePr>
          <p:nvPr>
            <p:extLst>
              <p:ext uri="{D42A27DB-BD31-4B8C-83A1-F6EECF244321}">
                <p14:modId xmlns:p14="http://schemas.microsoft.com/office/powerpoint/2010/main" val="2798785692"/>
              </p:ext>
            </p:extLst>
          </p:nvPr>
        </p:nvGraphicFramePr>
        <p:xfrm>
          <a:off x="4572000" y="1222290"/>
          <a:ext cx="3645783" cy="4835605"/>
        </p:xfrm>
        <a:graphic>
          <a:graphicData uri="http://schemas.openxmlformats.org/drawingml/2006/table">
            <a:tbl>
              <a:tblPr firstRow="1" bandRow="1"/>
              <a:tblGrid>
                <a:gridCol w="1370330">
                  <a:extLst>
                    <a:ext uri="{9D8B030D-6E8A-4147-A177-3AD203B41FA5}">
                      <a16:colId xmlns:a16="http://schemas.microsoft.com/office/drawing/2014/main" val="3940649451"/>
                    </a:ext>
                  </a:extLst>
                </a:gridCol>
                <a:gridCol w="2275453">
                  <a:extLst>
                    <a:ext uri="{9D8B030D-6E8A-4147-A177-3AD203B41FA5}">
                      <a16:colId xmlns:a16="http://schemas.microsoft.com/office/drawing/2014/main" val="2814284796"/>
                    </a:ext>
                  </a:extLst>
                </a:gridCol>
              </a:tblGrid>
              <a:tr h="983369">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3.Transm-ission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extLst>
                  <a:ext uri="{0D108BD9-81ED-4DB2-BD59-A6C34878D82A}">
                    <a16:rowId xmlns:a16="http://schemas.microsoft.com/office/drawing/2014/main" val="135155759"/>
                  </a:ext>
                </a:extLst>
              </a:tr>
              <a:tr h="86767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Sexual contact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70562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Blood</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70562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Touch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70562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Inhalation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7753576"/>
                  </a:ext>
                </a:extLst>
              </a:tr>
              <a:tr h="86767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Mouth to mouth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2254079"/>
                  </a:ext>
                </a:extLst>
              </a:tr>
            </a:tbl>
          </a:graphicData>
        </a:graphic>
      </p:graphicFrame>
      <p:sp>
        <p:nvSpPr>
          <p:cNvPr id="18" name="TextBox 17">
            <a:extLst>
              <a:ext uri="{FF2B5EF4-FFF2-40B4-BE49-F238E27FC236}">
                <a16:creationId xmlns:a16="http://schemas.microsoft.com/office/drawing/2014/main" id="{657D8430-EECC-4132-BE05-34DA87935A1E}"/>
              </a:ext>
            </a:extLst>
          </p:cNvPr>
          <p:cNvSpPr txBox="1"/>
          <p:nvPr/>
        </p:nvSpPr>
        <p:spPr>
          <a:xfrm>
            <a:off x="5962721" y="2229848"/>
            <a:ext cx="1985891" cy="677108"/>
          </a:xfrm>
          <a:prstGeom prst="rect">
            <a:avLst/>
          </a:prstGeom>
          <a:noFill/>
        </p:spPr>
        <p:txBody>
          <a:bodyPr wrap="square" rtlCol="0">
            <a:spAutoFit/>
          </a:bodyPr>
          <a:lstStyle/>
          <a:p>
            <a:pPr lvl="0" defTabSz="685800"/>
            <a:r>
              <a:rPr lang="en-GB" sz="1900" b="1" dirty="0">
                <a:solidFill>
                  <a:schemeClr val="accent6">
                    <a:lumMod val="75000"/>
                  </a:schemeClr>
                </a:solidFill>
                <a:latin typeface="Arial" panose="020B0604020202020204" pitchFamily="34" charset="0"/>
                <a:cs typeface="Arial" panose="020B0604020202020204" pitchFamily="34" charset="0"/>
              </a:rPr>
              <a:t>Chlamydia, HIV, Thrush</a:t>
            </a:r>
          </a:p>
        </p:txBody>
      </p:sp>
      <p:sp>
        <p:nvSpPr>
          <p:cNvPr id="19" name="TextBox 18">
            <a:extLst>
              <a:ext uri="{FF2B5EF4-FFF2-40B4-BE49-F238E27FC236}">
                <a16:creationId xmlns:a16="http://schemas.microsoft.com/office/drawing/2014/main" id="{E0633C61-B485-4BA8-B51A-55F385077683}"/>
              </a:ext>
            </a:extLst>
          </p:cNvPr>
          <p:cNvSpPr txBox="1"/>
          <p:nvPr/>
        </p:nvSpPr>
        <p:spPr>
          <a:xfrm>
            <a:off x="6077155" y="3065247"/>
            <a:ext cx="1985891" cy="677108"/>
          </a:xfrm>
          <a:prstGeom prst="rect">
            <a:avLst/>
          </a:prstGeom>
          <a:noFill/>
        </p:spPr>
        <p:txBody>
          <a:bodyPr wrap="square" rtlCol="0">
            <a:spAutoFit/>
          </a:bodyPr>
          <a:lstStyle/>
          <a:p>
            <a:pPr lvl="0" defTabSz="685800"/>
            <a:r>
              <a:rPr lang="en-GB" sz="1900" b="1" dirty="0">
                <a:solidFill>
                  <a:schemeClr val="accent6">
                    <a:lumMod val="75000"/>
                  </a:schemeClr>
                </a:solidFill>
                <a:latin typeface="Arial" panose="020B0604020202020204" pitchFamily="34" charset="0"/>
                <a:cs typeface="Arial" panose="020B0604020202020204" pitchFamily="34" charset="0"/>
              </a:rPr>
              <a:t>HIV, Bacterial meningitis</a:t>
            </a:r>
          </a:p>
        </p:txBody>
      </p:sp>
      <p:sp>
        <p:nvSpPr>
          <p:cNvPr id="20" name="TextBox 19">
            <a:extLst>
              <a:ext uri="{FF2B5EF4-FFF2-40B4-BE49-F238E27FC236}">
                <a16:creationId xmlns:a16="http://schemas.microsoft.com/office/drawing/2014/main" id="{580C81AA-9215-4767-9E58-1AD512779207}"/>
              </a:ext>
            </a:extLst>
          </p:cNvPr>
          <p:cNvSpPr txBox="1"/>
          <p:nvPr/>
        </p:nvSpPr>
        <p:spPr>
          <a:xfrm>
            <a:off x="5890229" y="3751743"/>
            <a:ext cx="2451379" cy="677108"/>
          </a:xfrm>
          <a:prstGeom prst="rect">
            <a:avLst/>
          </a:prstGeom>
          <a:noFill/>
        </p:spPr>
        <p:txBody>
          <a:bodyPr wrap="square" rtlCol="0">
            <a:spAutoFit/>
          </a:bodyPr>
          <a:lstStyle/>
          <a:p>
            <a:pPr lvl="0" defTabSz="685800"/>
            <a:r>
              <a:rPr lang="en-GB" sz="1900" b="1" dirty="0">
                <a:solidFill>
                  <a:schemeClr val="accent6">
                    <a:lumMod val="75000"/>
                  </a:schemeClr>
                </a:solidFill>
                <a:latin typeface="Arial" panose="020B0604020202020204" pitchFamily="34" charset="0"/>
                <a:cs typeface="Arial" panose="020B0604020202020204" pitchFamily="34" charset="0"/>
              </a:rPr>
              <a:t>Flu, Measles, Chickenpox, MRSA</a:t>
            </a:r>
          </a:p>
        </p:txBody>
      </p:sp>
      <p:sp>
        <p:nvSpPr>
          <p:cNvPr id="21" name="TextBox 20">
            <a:extLst>
              <a:ext uri="{FF2B5EF4-FFF2-40B4-BE49-F238E27FC236}">
                <a16:creationId xmlns:a16="http://schemas.microsoft.com/office/drawing/2014/main" id="{4E210660-DDE4-43E9-A2A1-5D1253232188}"/>
              </a:ext>
            </a:extLst>
          </p:cNvPr>
          <p:cNvSpPr txBox="1"/>
          <p:nvPr/>
        </p:nvSpPr>
        <p:spPr>
          <a:xfrm>
            <a:off x="5902225" y="4454555"/>
            <a:ext cx="2794099" cy="784830"/>
          </a:xfrm>
          <a:prstGeom prst="rect">
            <a:avLst/>
          </a:prstGeom>
          <a:noFill/>
        </p:spPr>
        <p:txBody>
          <a:bodyPr wrap="square" rtlCol="0">
            <a:spAutoFit/>
          </a:bodyPr>
          <a:lstStyle/>
          <a:p>
            <a:pPr lvl="0" defTabSz="685800"/>
            <a:r>
              <a:rPr lang="en-GB" sz="1500" b="1" dirty="0">
                <a:solidFill>
                  <a:schemeClr val="accent6">
                    <a:lumMod val="75000"/>
                  </a:schemeClr>
                </a:solidFill>
                <a:latin typeface="Arial" panose="020B0604020202020204" pitchFamily="34" charset="0"/>
                <a:cs typeface="Arial" panose="020B0604020202020204" pitchFamily="34" charset="0"/>
              </a:rPr>
              <a:t>Flu, Measles,</a:t>
            </a:r>
          </a:p>
          <a:p>
            <a:pPr lvl="0" defTabSz="685800"/>
            <a:r>
              <a:rPr lang="en-GB" sz="1500" b="1" dirty="0">
                <a:solidFill>
                  <a:schemeClr val="accent6">
                    <a:lumMod val="75000"/>
                  </a:schemeClr>
                </a:solidFill>
                <a:latin typeface="Arial" panose="020B0604020202020204" pitchFamily="34" charset="0"/>
                <a:cs typeface="Arial" panose="020B0604020202020204" pitchFamily="34" charset="0"/>
              </a:rPr>
              <a:t>Chickenpox, Bacterial meningitis</a:t>
            </a:r>
          </a:p>
        </p:txBody>
      </p:sp>
      <p:sp>
        <p:nvSpPr>
          <p:cNvPr id="22" name="TextBox 21">
            <a:extLst>
              <a:ext uri="{FF2B5EF4-FFF2-40B4-BE49-F238E27FC236}">
                <a16:creationId xmlns:a16="http://schemas.microsoft.com/office/drawing/2014/main" id="{0990D878-3D8E-46DD-809F-7ED2E1F536C3}"/>
              </a:ext>
            </a:extLst>
          </p:cNvPr>
          <p:cNvSpPr txBox="1"/>
          <p:nvPr/>
        </p:nvSpPr>
        <p:spPr>
          <a:xfrm>
            <a:off x="5927591" y="5226210"/>
            <a:ext cx="1985891" cy="677108"/>
          </a:xfrm>
          <a:prstGeom prst="rect">
            <a:avLst/>
          </a:prstGeom>
          <a:noFill/>
        </p:spPr>
        <p:txBody>
          <a:bodyPr wrap="square" rtlCol="0">
            <a:spAutoFit/>
          </a:bodyPr>
          <a:lstStyle/>
          <a:p>
            <a:pPr lvl="0" defTabSz="685800"/>
            <a:r>
              <a:rPr lang="en-GB" sz="1900" b="1" dirty="0">
                <a:solidFill>
                  <a:schemeClr val="accent6">
                    <a:lumMod val="75000"/>
                  </a:schemeClr>
                </a:solidFill>
                <a:latin typeface="Arial" panose="020B0604020202020204" pitchFamily="34" charset="0"/>
                <a:cs typeface="Arial" panose="020B0604020202020204" pitchFamily="34" charset="0"/>
              </a:rPr>
              <a:t>Flu, Glandular fever</a:t>
            </a:r>
          </a:p>
        </p:txBody>
      </p:sp>
      <p:sp>
        <p:nvSpPr>
          <p:cNvPr id="7" name="Rectangle: Rounded Corners 6">
            <a:extLst>
              <a:ext uri="{FF2B5EF4-FFF2-40B4-BE49-F238E27FC236}">
                <a16:creationId xmlns:a16="http://schemas.microsoft.com/office/drawing/2014/main" id="{B13D5DD2-1F27-474C-A66C-1CAB100BE6F8}"/>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Oval 7">
            <a:extLst>
              <a:ext uri="{FF2B5EF4-FFF2-40B4-BE49-F238E27FC236}">
                <a16:creationId xmlns:a16="http://schemas.microsoft.com/office/drawing/2014/main" id="{FC2AD64A-AAB8-4988-A8D5-8808C1742C9D}"/>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9" name="Picture 8">
            <a:extLst>
              <a:ext uri="{FF2B5EF4-FFF2-40B4-BE49-F238E27FC236}">
                <a16:creationId xmlns:a16="http://schemas.microsoft.com/office/drawing/2014/main" id="{DCD714BD-725C-45D5-8BC0-0BB7422A61D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3" name="Footer Placeholder 2">
            <a:extLst>
              <a:ext uri="{FF2B5EF4-FFF2-40B4-BE49-F238E27FC236}">
                <a16:creationId xmlns:a16="http://schemas.microsoft.com/office/drawing/2014/main" id="{A398416B-2C43-4EDE-A220-D4E47E96204D}"/>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513748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15" grpId="0"/>
      <p:bldP spid="16" grpId="0"/>
      <p:bldP spid="17" grpId="0"/>
      <p:bldP spid="18" grpId="0"/>
      <p:bldP spid="19" grpId="0"/>
      <p:bldP spid="20" grpId="0"/>
      <p:bldP spid="21" grpId="0"/>
      <p:bldP spid="22"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767EFC3C-BCD2-4974-B15F-C9A8B32EF7E6}"/>
              </a:ext>
              <a:ext uri="{C183D7F6-B498-43B3-948B-1728B52AA6E4}">
                <adec:decorative xmlns:adec="http://schemas.microsoft.com/office/drawing/2017/decorative" val="0"/>
              </a:ext>
            </a:extLst>
          </p:cNvPr>
          <p:cNvSpPr txBox="1">
            <a:spLocks noGrp="1"/>
          </p:cNvSpPr>
          <p:nvPr>
            <p:ph type="title" idx="4294967295"/>
          </p:nvPr>
        </p:nvSpPr>
        <p:spPr>
          <a:xfrm>
            <a:off x="628650" y="-850939"/>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Disease Match Worksheet 6 - Answers</a:t>
            </a:r>
          </a:p>
        </p:txBody>
      </p:sp>
      <p:sp>
        <p:nvSpPr>
          <p:cNvPr id="21" name="Title 1">
            <a:extLst>
              <a:ext uri="{FF2B5EF4-FFF2-40B4-BE49-F238E27FC236}">
                <a16:creationId xmlns:a16="http://schemas.microsoft.com/office/drawing/2014/main" id="{4F86F74F-3077-4B56-BA6C-4D2919966E26}"/>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Worksheet - Answers</a:t>
            </a:r>
            <a:endParaRPr lang="en-GB" sz="3000" b="1" dirty="0"/>
          </a:p>
        </p:txBody>
      </p:sp>
      <p:graphicFrame>
        <p:nvGraphicFramePr>
          <p:cNvPr id="4" name="Table 3" descr="4. Prevention&#10;">
            <a:extLst>
              <a:ext uri="{FF2B5EF4-FFF2-40B4-BE49-F238E27FC236}">
                <a16:creationId xmlns:a16="http://schemas.microsoft.com/office/drawing/2014/main" id="{E532E42C-162E-4C5D-8F7A-784D42556FD0}"/>
              </a:ext>
            </a:extLst>
          </p:cNvPr>
          <p:cNvGraphicFramePr>
            <a:graphicFrameLocks noGrp="1"/>
          </p:cNvGraphicFramePr>
          <p:nvPr>
            <p:extLst>
              <p:ext uri="{D42A27DB-BD31-4B8C-83A1-F6EECF244321}">
                <p14:modId xmlns:p14="http://schemas.microsoft.com/office/powerpoint/2010/main" val="2297749870"/>
              </p:ext>
            </p:extLst>
          </p:nvPr>
        </p:nvGraphicFramePr>
        <p:xfrm>
          <a:off x="906845" y="1205396"/>
          <a:ext cx="3598480" cy="4960750"/>
        </p:xfrm>
        <a:graphic>
          <a:graphicData uri="http://schemas.openxmlformats.org/drawingml/2006/table">
            <a:tbl>
              <a:tblPr firstRow="1" bandRow="1"/>
              <a:tblGrid>
                <a:gridCol w="1798255">
                  <a:extLst>
                    <a:ext uri="{9D8B030D-6E8A-4147-A177-3AD203B41FA5}">
                      <a16:colId xmlns:a16="http://schemas.microsoft.com/office/drawing/2014/main" val="3940649451"/>
                    </a:ext>
                  </a:extLst>
                </a:gridCol>
                <a:gridCol w="1800225">
                  <a:extLst>
                    <a:ext uri="{9D8B030D-6E8A-4147-A177-3AD203B41FA5}">
                      <a16:colId xmlns:a16="http://schemas.microsoft.com/office/drawing/2014/main" val="2814284796"/>
                    </a:ext>
                  </a:extLst>
                </a:gridCol>
              </a:tblGrid>
              <a:tr h="676816">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4. 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extLst>
                  <a:ext uri="{0D108BD9-81ED-4DB2-BD59-A6C34878D82A}">
                    <a16:rowId xmlns:a16="http://schemas.microsoft.com/office/drawing/2014/main" val="135155759"/>
                  </a:ext>
                </a:extLst>
              </a:tr>
              <a:tr h="68450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Wash hands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9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96907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Cover coughs and sneezes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9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68450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Use a condom</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9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126133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Avoid unnecessary antibiotic use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9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7753576"/>
                  </a:ext>
                </a:extLst>
              </a:tr>
              <a:tr h="68450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Vaccination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9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2254079"/>
                  </a:ext>
                </a:extLst>
              </a:tr>
            </a:tbl>
          </a:graphicData>
        </a:graphic>
      </p:graphicFrame>
      <p:sp>
        <p:nvSpPr>
          <p:cNvPr id="16" name="TextBox 15">
            <a:extLst>
              <a:ext uri="{FF2B5EF4-FFF2-40B4-BE49-F238E27FC236}">
                <a16:creationId xmlns:a16="http://schemas.microsoft.com/office/drawing/2014/main" id="{08E0BAF3-F83E-4DD9-86D3-B9517CB58089}"/>
              </a:ext>
            </a:extLst>
          </p:cNvPr>
          <p:cNvSpPr txBox="1"/>
          <p:nvPr/>
        </p:nvSpPr>
        <p:spPr>
          <a:xfrm>
            <a:off x="2652785" y="1847129"/>
            <a:ext cx="1985891" cy="738664"/>
          </a:xfrm>
          <a:prstGeom prst="rect">
            <a:avLst/>
          </a:prstGeom>
          <a:noFill/>
        </p:spPr>
        <p:txBody>
          <a:bodyPr wrap="square" rtlCol="0">
            <a:spAutoFit/>
          </a:bodyPr>
          <a:lstStyle/>
          <a:p>
            <a:pPr lvl="0" defTabSz="685800"/>
            <a:r>
              <a:rPr lang="en-GB" sz="1400" b="1" dirty="0">
                <a:solidFill>
                  <a:schemeClr val="accent6">
                    <a:lumMod val="75000"/>
                  </a:schemeClr>
                </a:solidFill>
                <a:latin typeface="Arial" panose="020B0604020202020204" pitchFamily="34" charset="0"/>
                <a:cs typeface="Arial" panose="020B0604020202020204" pitchFamily="34" charset="0"/>
              </a:rPr>
              <a:t>Flu, Measles,</a:t>
            </a:r>
          </a:p>
          <a:p>
            <a:pPr lvl="0" defTabSz="685800"/>
            <a:r>
              <a:rPr lang="en-GB" sz="1400" b="1" dirty="0">
                <a:solidFill>
                  <a:schemeClr val="accent6">
                    <a:lumMod val="75000"/>
                  </a:schemeClr>
                </a:solidFill>
                <a:latin typeface="Arial" panose="020B0604020202020204" pitchFamily="34" charset="0"/>
                <a:cs typeface="Arial" panose="020B0604020202020204" pitchFamily="34" charset="0"/>
              </a:rPr>
              <a:t>Chickenpox, MRSA,</a:t>
            </a:r>
          </a:p>
          <a:p>
            <a:pPr lvl="0" defTabSz="685800"/>
            <a:r>
              <a:rPr lang="en-GB" sz="1400" b="1" dirty="0">
                <a:solidFill>
                  <a:schemeClr val="accent6">
                    <a:lumMod val="75000"/>
                  </a:schemeClr>
                </a:solidFill>
                <a:latin typeface="Arial" panose="020B0604020202020204" pitchFamily="34" charset="0"/>
                <a:cs typeface="Arial" panose="020B0604020202020204" pitchFamily="34" charset="0"/>
              </a:rPr>
              <a:t>Bacterial meningitis</a:t>
            </a:r>
          </a:p>
        </p:txBody>
      </p:sp>
      <p:sp>
        <p:nvSpPr>
          <p:cNvPr id="12" name="TextBox 11">
            <a:extLst>
              <a:ext uri="{FF2B5EF4-FFF2-40B4-BE49-F238E27FC236}">
                <a16:creationId xmlns:a16="http://schemas.microsoft.com/office/drawing/2014/main" id="{9630949E-EAE2-4213-A3C8-7A1E5C5DB013}"/>
              </a:ext>
            </a:extLst>
          </p:cNvPr>
          <p:cNvSpPr txBox="1"/>
          <p:nvPr/>
        </p:nvSpPr>
        <p:spPr>
          <a:xfrm>
            <a:off x="2682050" y="2567624"/>
            <a:ext cx="1985891" cy="1015663"/>
          </a:xfrm>
          <a:prstGeom prst="rect">
            <a:avLst/>
          </a:prstGeom>
          <a:noFill/>
        </p:spPr>
        <p:txBody>
          <a:bodyPr wrap="square" rtlCol="0">
            <a:spAutoFit/>
          </a:bodyPr>
          <a:lstStyle/>
          <a:p>
            <a:pPr lvl="0" defTabSz="685800"/>
            <a:r>
              <a:rPr lang="en-GB" sz="1500" b="1" dirty="0">
                <a:solidFill>
                  <a:schemeClr val="accent6">
                    <a:lumMod val="75000"/>
                  </a:schemeClr>
                </a:solidFill>
                <a:latin typeface="Arial" panose="020B0604020202020204" pitchFamily="34" charset="0"/>
                <a:cs typeface="Arial" panose="020B0604020202020204" pitchFamily="34" charset="0"/>
              </a:rPr>
              <a:t>Flu, Measles,</a:t>
            </a:r>
          </a:p>
          <a:p>
            <a:pPr lvl="0" defTabSz="685800"/>
            <a:r>
              <a:rPr lang="en-GB" sz="1500" b="1" dirty="0">
                <a:solidFill>
                  <a:schemeClr val="accent6">
                    <a:lumMod val="75000"/>
                  </a:schemeClr>
                </a:solidFill>
                <a:latin typeface="Arial" panose="020B0604020202020204" pitchFamily="34" charset="0"/>
                <a:cs typeface="Arial" panose="020B0604020202020204" pitchFamily="34" charset="0"/>
              </a:rPr>
              <a:t>Chickenpox, Bacterial meningitis</a:t>
            </a:r>
          </a:p>
        </p:txBody>
      </p:sp>
      <p:sp>
        <p:nvSpPr>
          <p:cNvPr id="13" name="TextBox 12">
            <a:extLst>
              <a:ext uri="{FF2B5EF4-FFF2-40B4-BE49-F238E27FC236}">
                <a16:creationId xmlns:a16="http://schemas.microsoft.com/office/drawing/2014/main" id="{465EEBA1-FA3C-4A64-80AE-B73FA9CABF23}"/>
              </a:ext>
            </a:extLst>
          </p:cNvPr>
          <p:cNvSpPr txBox="1"/>
          <p:nvPr/>
        </p:nvSpPr>
        <p:spPr>
          <a:xfrm>
            <a:off x="2698099" y="3572756"/>
            <a:ext cx="1985891" cy="584775"/>
          </a:xfrm>
          <a:prstGeom prst="rect">
            <a:avLst/>
          </a:prstGeom>
          <a:noFill/>
        </p:spPr>
        <p:txBody>
          <a:bodyPr wrap="square" rtlCol="0">
            <a:spAutoFit/>
          </a:bodyPr>
          <a:lstStyle/>
          <a:p>
            <a:pPr lvl="0" defTabSz="685800"/>
            <a:r>
              <a:rPr lang="en-GB" sz="1600" b="1" dirty="0">
                <a:solidFill>
                  <a:schemeClr val="accent6">
                    <a:lumMod val="75000"/>
                  </a:schemeClr>
                </a:solidFill>
                <a:latin typeface="Arial" panose="020B0604020202020204" pitchFamily="34" charset="0"/>
                <a:cs typeface="Arial" panose="020B0604020202020204" pitchFamily="34" charset="0"/>
              </a:rPr>
              <a:t>Chlamydia, HIV,</a:t>
            </a:r>
          </a:p>
          <a:p>
            <a:pPr lvl="0" defTabSz="685800"/>
            <a:r>
              <a:rPr lang="en-GB" sz="1600" b="1" dirty="0">
                <a:solidFill>
                  <a:schemeClr val="accent6">
                    <a:lumMod val="75000"/>
                  </a:schemeClr>
                </a:solidFill>
                <a:latin typeface="Arial" panose="020B0604020202020204" pitchFamily="34" charset="0"/>
                <a:cs typeface="Arial" panose="020B0604020202020204" pitchFamily="34" charset="0"/>
              </a:rPr>
              <a:t>Thrush</a:t>
            </a:r>
          </a:p>
        </p:txBody>
      </p:sp>
      <p:sp>
        <p:nvSpPr>
          <p:cNvPr id="14" name="TextBox 13">
            <a:extLst>
              <a:ext uri="{FF2B5EF4-FFF2-40B4-BE49-F238E27FC236}">
                <a16:creationId xmlns:a16="http://schemas.microsoft.com/office/drawing/2014/main" id="{D0AD3A74-EC62-4DA3-81D7-38C9E2CC22C5}"/>
              </a:ext>
            </a:extLst>
          </p:cNvPr>
          <p:cNvSpPr txBox="1"/>
          <p:nvPr/>
        </p:nvSpPr>
        <p:spPr>
          <a:xfrm>
            <a:off x="2668834" y="4407226"/>
            <a:ext cx="1985891" cy="677108"/>
          </a:xfrm>
          <a:prstGeom prst="rect">
            <a:avLst/>
          </a:prstGeom>
          <a:noFill/>
        </p:spPr>
        <p:txBody>
          <a:bodyPr wrap="square" rtlCol="0">
            <a:spAutoFit/>
          </a:bodyPr>
          <a:lstStyle/>
          <a:p>
            <a:pPr lvl="0" defTabSz="685800"/>
            <a:r>
              <a:rPr lang="en-GB" sz="1900" b="1" dirty="0">
                <a:solidFill>
                  <a:schemeClr val="accent6">
                    <a:lumMod val="75000"/>
                  </a:schemeClr>
                </a:solidFill>
                <a:latin typeface="Arial" panose="020B0604020202020204" pitchFamily="34" charset="0"/>
                <a:cs typeface="Arial" panose="020B0604020202020204" pitchFamily="34" charset="0"/>
              </a:rPr>
              <a:t>Thrush,</a:t>
            </a:r>
          </a:p>
          <a:p>
            <a:pPr lvl="0" defTabSz="685800"/>
            <a:r>
              <a:rPr lang="en-GB" sz="1900" b="1" dirty="0">
                <a:solidFill>
                  <a:schemeClr val="accent6">
                    <a:lumMod val="75000"/>
                  </a:schemeClr>
                </a:solidFill>
                <a:latin typeface="Arial" panose="020B0604020202020204" pitchFamily="34" charset="0"/>
                <a:cs typeface="Arial" panose="020B0604020202020204" pitchFamily="34" charset="0"/>
              </a:rPr>
              <a:t>MRSA</a:t>
            </a:r>
          </a:p>
        </p:txBody>
      </p:sp>
      <p:sp>
        <p:nvSpPr>
          <p:cNvPr id="15" name="TextBox 14">
            <a:extLst>
              <a:ext uri="{FF2B5EF4-FFF2-40B4-BE49-F238E27FC236}">
                <a16:creationId xmlns:a16="http://schemas.microsoft.com/office/drawing/2014/main" id="{D00759D8-9B76-4CE4-994D-FABBFACCE7B5}"/>
              </a:ext>
            </a:extLst>
          </p:cNvPr>
          <p:cNvSpPr txBox="1"/>
          <p:nvPr/>
        </p:nvSpPr>
        <p:spPr>
          <a:xfrm>
            <a:off x="2632267" y="5489038"/>
            <a:ext cx="1985891" cy="584775"/>
          </a:xfrm>
          <a:prstGeom prst="rect">
            <a:avLst/>
          </a:prstGeom>
          <a:noFill/>
        </p:spPr>
        <p:txBody>
          <a:bodyPr wrap="square" rtlCol="0">
            <a:spAutoFit/>
          </a:bodyPr>
          <a:lstStyle/>
          <a:p>
            <a:pPr lvl="0" defTabSz="685800"/>
            <a:r>
              <a:rPr lang="en-GB" sz="1600" b="1" dirty="0">
                <a:solidFill>
                  <a:schemeClr val="accent6">
                    <a:lumMod val="75000"/>
                  </a:schemeClr>
                </a:solidFill>
                <a:latin typeface="Arial" panose="020B0604020202020204" pitchFamily="34" charset="0"/>
                <a:cs typeface="Arial" panose="020B0604020202020204" pitchFamily="34" charset="0"/>
              </a:rPr>
              <a:t>Flu, Chickenpox, Measles</a:t>
            </a:r>
          </a:p>
        </p:txBody>
      </p:sp>
      <p:graphicFrame>
        <p:nvGraphicFramePr>
          <p:cNvPr id="5" name="Table 4" descr="5. Treatment&#10;">
            <a:extLst>
              <a:ext uri="{FF2B5EF4-FFF2-40B4-BE49-F238E27FC236}">
                <a16:creationId xmlns:a16="http://schemas.microsoft.com/office/drawing/2014/main" id="{3CAB6091-6205-4C2D-97E9-EE0F00294212}"/>
              </a:ext>
            </a:extLst>
          </p:cNvPr>
          <p:cNvGraphicFramePr>
            <a:graphicFrameLocks noGrp="1"/>
          </p:cNvGraphicFramePr>
          <p:nvPr>
            <p:extLst>
              <p:ext uri="{D42A27DB-BD31-4B8C-83A1-F6EECF244321}">
                <p14:modId xmlns:p14="http://schemas.microsoft.com/office/powerpoint/2010/main" val="293577147"/>
              </p:ext>
            </p:extLst>
          </p:nvPr>
        </p:nvGraphicFramePr>
        <p:xfrm>
          <a:off x="4683990" y="1205396"/>
          <a:ext cx="3486490" cy="4871553"/>
        </p:xfrm>
        <a:graphic>
          <a:graphicData uri="http://schemas.openxmlformats.org/drawingml/2006/table">
            <a:tbl>
              <a:tblPr firstRow="1" bandRow="1"/>
              <a:tblGrid>
                <a:gridCol w="1573935">
                  <a:extLst>
                    <a:ext uri="{9D8B030D-6E8A-4147-A177-3AD203B41FA5}">
                      <a16:colId xmlns:a16="http://schemas.microsoft.com/office/drawing/2014/main" val="3940649451"/>
                    </a:ext>
                  </a:extLst>
                </a:gridCol>
                <a:gridCol w="1912555">
                  <a:extLst>
                    <a:ext uri="{9D8B030D-6E8A-4147-A177-3AD203B41FA5}">
                      <a16:colId xmlns:a16="http://schemas.microsoft.com/office/drawing/2014/main" val="2814284796"/>
                    </a:ext>
                  </a:extLst>
                </a:gridCol>
              </a:tblGrid>
              <a:tr h="828577">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5. 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extLst>
                  <a:ext uri="{0D108BD9-81ED-4DB2-BD59-A6C34878D82A}">
                    <a16:rowId xmlns:a16="http://schemas.microsoft.com/office/drawing/2014/main" val="135155759"/>
                  </a:ext>
                </a:extLst>
              </a:tr>
              <a:tr h="101074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Antibiotics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9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101074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Bed rest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9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101074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Antifungals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9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101074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Fluid intake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9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90922397"/>
                  </a:ext>
                </a:extLst>
              </a:tr>
            </a:tbl>
          </a:graphicData>
        </a:graphic>
      </p:graphicFrame>
      <p:sp>
        <p:nvSpPr>
          <p:cNvPr id="11" name="TextBox 10">
            <a:extLst>
              <a:ext uri="{FF2B5EF4-FFF2-40B4-BE49-F238E27FC236}">
                <a16:creationId xmlns:a16="http://schemas.microsoft.com/office/drawing/2014/main" id="{2833A91D-B9AF-4157-9427-DE40207CA218}"/>
              </a:ext>
            </a:extLst>
          </p:cNvPr>
          <p:cNvSpPr txBox="1"/>
          <p:nvPr/>
        </p:nvSpPr>
        <p:spPr>
          <a:xfrm>
            <a:off x="6237747" y="2112504"/>
            <a:ext cx="2097879" cy="877163"/>
          </a:xfrm>
          <a:prstGeom prst="rect">
            <a:avLst/>
          </a:prstGeom>
          <a:noFill/>
        </p:spPr>
        <p:txBody>
          <a:bodyPr wrap="square" rtlCol="0">
            <a:spAutoFit/>
          </a:bodyPr>
          <a:lstStyle/>
          <a:p>
            <a:pPr lvl="0" defTabSz="685800"/>
            <a:r>
              <a:rPr lang="en-GB" sz="1700" b="1" dirty="0">
                <a:solidFill>
                  <a:schemeClr val="accent6">
                    <a:lumMod val="75000"/>
                  </a:schemeClr>
                </a:solidFill>
                <a:latin typeface="Arial" panose="020B0604020202020204" pitchFamily="34" charset="0"/>
                <a:cs typeface="Arial" panose="020B0604020202020204" pitchFamily="34" charset="0"/>
              </a:rPr>
              <a:t>Chlamydia, Bacterial meningitis, MRSA</a:t>
            </a:r>
          </a:p>
        </p:txBody>
      </p:sp>
      <p:sp>
        <p:nvSpPr>
          <p:cNvPr id="17" name="TextBox 16">
            <a:extLst>
              <a:ext uri="{FF2B5EF4-FFF2-40B4-BE49-F238E27FC236}">
                <a16:creationId xmlns:a16="http://schemas.microsoft.com/office/drawing/2014/main" id="{6929F998-1E22-4101-A584-81E843685064}"/>
              </a:ext>
            </a:extLst>
          </p:cNvPr>
          <p:cNvSpPr txBox="1"/>
          <p:nvPr/>
        </p:nvSpPr>
        <p:spPr>
          <a:xfrm>
            <a:off x="6229902" y="3090446"/>
            <a:ext cx="1985891" cy="877163"/>
          </a:xfrm>
          <a:prstGeom prst="rect">
            <a:avLst/>
          </a:prstGeom>
          <a:noFill/>
        </p:spPr>
        <p:txBody>
          <a:bodyPr wrap="square" rtlCol="0">
            <a:spAutoFit/>
          </a:bodyPr>
          <a:lstStyle/>
          <a:p>
            <a:pPr lvl="0" defTabSz="685800"/>
            <a:r>
              <a:rPr lang="de-DE" sz="1700" b="1" dirty="0">
                <a:solidFill>
                  <a:schemeClr val="accent6">
                    <a:lumMod val="75000"/>
                  </a:schemeClr>
                </a:solidFill>
                <a:latin typeface="Arial" panose="020B0604020202020204" pitchFamily="34" charset="0"/>
                <a:cs typeface="Arial" panose="020B0604020202020204" pitchFamily="34" charset="0"/>
              </a:rPr>
              <a:t>Chickenpox, Glandular fever, Measles, Flu</a:t>
            </a:r>
          </a:p>
        </p:txBody>
      </p:sp>
      <p:sp>
        <p:nvSpPr>
          <p:cNvPr id="19" name="TextBox 18">
            <a:extLst>
              <a:ext uri="{FF2B5EF4-FFF2-40B4-BE49-F238E27FC236}">
                <a16:creationId xmlns:a16="http://schemas.microsoft.com/office/drawing/2014/main" id="{268177CF-7FA7-48DA-9F27-6BA77CA36D0E}"/>
              </a:ext>
            </a:extLst>
          </p:cNvPr>
          <p:cNvSpPr txBox="1"/>
          <p:nvPr/>
        </p:nvSpPr>
        <p:spPr>
          <a:xfrm>
            <a:off x="6237747" y="4291107"/>
            <a:ext cx="1985891" cy="384721"/>
          </a:xfrm>
          <a:prstGeom prst="rect">
            <a:avLst/>
          </a:prstGeom>
          <a:noFill/>
        </p:spPr>
        <p:txBody>
          <a:bodyPr wrap="square" rtlCol="0">
            <a:spAutoFit/>
          </a:bodyPr>
          <a:lstStyle/>
          <a:p>
            <a:pPr lvl="0" defTabSz="685800"/>
            <a:r>
              <a:rPr lang="en-GB" sz="1900" b="1" dirty="0">
                <a:solidFill>
                  <a:schemeClr val="accent6">
                    <a:lumMod val="75000"/>
                  </a:schemeClr>
                </a:solidFill>
                <a:latin typeface="Arial" panose="020B0604020202020204" pitchFamily="34" charset="0"/>
                <a:cs typeface="Arial" panose="020B0604020202020204" pitchFamily="34" charset="0"/>
              </a:rPr>
              <a:t>Thrush</a:t>
            </a:r>
          </a:p>
        </p:txBody>
      </p:sp>
      <p:sp>
        <p:nvSpPr>
          <p:cNvPr id="20" name="TextBox 19">
            <a:extLst>
              <a:ext uri="{FF2B5EF4-FFF2-40B4-BE49-F238E27FC236}">
                <a16:creationId xmlns:a16="http://schemas.microsoft.com/office/drawing/2014/main" id="{93F1D2AE-091A-4C9C-9B1C-44184D0FC023}"/>
              </a:ext>
            </a:extLst>
          </p:cNvPr>
          <p:cNvSpPr txBox="1"/>
          <p:nvPr/>
        </p:nvSpPr>
        <p:spPr>
          <a:xfrm>
            <a:off x="6254148" y="5150484"/>
            <a:ext cx="1985891" cy="877163"/>
          </a:xfrm>
          <a:prstGeom prst="rect">
            <a:avLst/>
          </a:prstGeom>
          <a:noFill/>
        </p:spPr>
        <p:txBody>
          <a:bodyPr wrap="square" rtlCol="0">
            <a:spAutoFit/>
          </a:bodyPr>
          <a:lstStyle/>
          <a:p>
            <a:pPr lvl="0" defTabSz="685800"/>
            <a:r>
              <a:rPr lang="de-DE" sz="1700" b="1" dirty="0">
                <a:solidFill>
                  <a:schemeClr val="accent6">
                    <a:lumMod val="75000"/>
                  </a:schemeClr>
                </a:solidFill>
                <a:latin typeface="Arial" panose="020B0604020202020204" pitchFamily="34" charset="0"/>
                <a:cs typeface="Arial" panose="020B0604020202020204" pitchFamily="34" charset="0"/>
              </a:rPr>
              <a:t>Chickenpox, Glandular fever, Measles, Flu</a:t>
            </a:r>
          </a:p>
        </p:txBody>
      </p:sp>
      <p:sp>
        <p:nvSpPr>
          <p:cNvPr id="7" name="Rectangle: Rounded Corners 6">
            <a:extLst>
              <a:ext uri="{FF2B5EF4-FFF2-40B4-BE49-F238E27FC236}">
                <a16:creationId xmlns:a16="http://schemas.microsoft.com/office/drawing/2014/main" id="{08CCB8EA-1354-4350-B9E4-42ADD0D6D7AF}"/>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Oval 7">
            <a:extLst>
              <a:ext uri="{FF2B5EF4-FFF2-40B4-BE49-F238E27FC236}">
                <a16:creationId xmlns:a16="http://schemas.microsoft.com/office/drawing/2014/main" id="{799D1094-30CA-4378-A6DA-F6063737ABDC}"/>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9" name="Picture 8">
            <a:extLst>
              <a:ext uri="{FF2B5EF4-FFF2-40B4-BE49-F238E27FC236}">
                <a16:creationId xmlns:a16="http://schemas.microsoft.com/office/drawing/2014/main" id="{22E6D3A5-66B1-41D9-A8EC-6F03D1534322}"/>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3" name="Footer Placeholder 2">
            <a:extLst>
              <a:ext uri="{FF2B5EF4-FFF2-40B4-BE49-F238E27FC236}">
                <a16:creationId xmlns:a16="http://schemas.microsoft.com/office/drawing/2014/main" id="{BA007EBE-936A-449C-A25C-2140964ABD5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1592365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2" grpId="0"/>
      <p:bldP spid="13" grpId="0"/>
      <p:bldP spid="14" grpId="0"/>
      <p:bldP spid="15" grpId="0"/>
      <p:bldP spid="11" grpId="0"/>
      <p:bldP spid="17" grpId="0"/>
      <p:bldP spid="19" grpId="0"/>
      <p:bldP spid="20"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A2C741F-1321-435E-BF2F-61A42D2AC77F}"/>
              </a:ext>
            </a:extLst>
          </p:cNvPr>
          <p:cNvSpPr>
            <a:spLocks noGrp="1"/>
          </p:cNvSpPr>
          <p:nvPr>
            <p:ph type="title"/>
          </p:nvPr>
        </p:nvSpPr>
        <p:spPr>
          <a:xfrm>
            <a:off x="796415" y="779256"/>
            <a:ext cx="7886700" cy="830343"/>
          </a:xfrm>
        </p:spPr>
        <p:txBody>
          <a:bodyPr>
            <a:normAutofit/>
          </a:bodyPr>
          <a:lstStyle/>
          <a:p>
            <a:pPr algn="ctr"/>
            <a:r>
              <a:rPr lang="en-GB" b="1" dirty="0"/>
              <a:t>Fascinating Fact</a:t>
            </a:r>
          </a:p>
        </p:txBody>
      </p:sp>
      <p:sp>
        <p:nvSpPr>
          <p:cNvPr id="5" name="Rectangle 4">
            <a:extLst>
              <a:ext uri="{FF2B5EF4-FFF2-40B4-BE49-F238E27FC236}">
                <a16:creationId xmlns:a16="http://schemas.microsoft.com/office/drawing/2014/main" id="{6917AF0F-FD86-4A30-A5FA-78A7F686C68F}"/>
              </a:ext>
            </a:extLst>
          </p:cNvPr>
          <p:cNvSpPr/>
          <p:nvPr/>
        </p:nvSpPr>
        <p:spPr>
          <a:xfrm>
            <a:off x="460884" y="2257425"/>
            <a:ext cx="8222231" cy="23431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000" b="1" dirty="0">
                <a:latin typeface="Arial" panose="020B0604020202020204" pitchFamily="34" charset="0"/>
                <a:cs typeface="Arial" panose="020B0604020202020204" pitchFamily="34" charset="0"/>
              </a:rPr>
              <a:t>According to the WHO, the top 10 causes of death in 2019 accounted for 55% of the 55.4 million deaths worldwide. Four out of ten were caused by infectious diseases.</a:t>
            </a:r>
          </a:p>
        </p:txBody>
      </p:sp>
      <p:sp>
        <p:nvSpPr>
          <p:cNvPr id="3" name="Footer Placeholder 2">
            <a:extLst>
              <a:ext uri="{FF2B5EF4-FFF2-40B4-BE49-F238E27FC236}">
                <a16:creationId xmlns:a16="http://schemas.microsoft.com/office/drawing/2014/main" id="{13114E2F-F504-492E-8AA7-2AC87A0CF18D}"/>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05965923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6341AE90-EAF8-456C-AD11-2707678F39F4}"/>
              </a:ext>
            </a:extLst>
          </p:cNvPr>
          <p:cNvSpPr>
            <a:spLocks noGrp="1"/>
          </p:cNvSpPr>
          <p:nvPr>
            <p:ph type="title"/>
          </p:nvPr>
        </p:nvSpPr>
        <p:spPr>
          <a:xfrm>
            <a:off x="202406" y="1519239"/>
            <a:ext cx="8739187" cy="2852737"/>
          </a:xfrm>
        </p:spPr>
        <p:txBody>
          <a:bodyPr/>
          <a:lstStyle/>
          <a:p>
            <a:r>
              <a:rPr lang="en-GB" b="1" dirty="0"/>
              <a:t>Learning Consolidation</a:t>
            </a:r>
          </a:p>
        </p:txBody>
      </p:sp>
      <p:sp>
        <p:nvSpPr>
          <p:cNvPr id="4" name="Footer Placeholder 3">
            <a:extLst>
              <a:ext uri="{FF2B5EF4-FFF2-40B4-BE49-F238E27FC236}">
                <a16:creationId xmlns:a16="http://schemas.microsoft.com/office/drawing/2014/main" id="{E46F500E-48A2-4E3E-ADD1-18906C964CE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77012264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C3128E7-157A-47AD-8D05-8359D48E99D4}"/>
              </a:ext>
            </a:extLst>
          </p:cNvPr>
          <p:cNvSpPr txBox="1">
            <a:spLocks noGrp="1"/>
          </p:cNvSpPr>
          <p:nvPr>
            <p:ph type="title" idx="4294967295"/>
          </p:nvPr>
        </p:nvSpPr>
        <p:spPr>
          <a:xfrm>
            <a:off x="323057" y="887165"/>
            <a:ext cx="8497885" cy="4555093"/>
          </a:xfrm>
          <a:prstGeom prst="rect">
            <a:avLst/>
          </a:prstGeom>
          <a:solidFill>
            <a:schemeClr val="lt1"/>
          </a:solidFill>
          <a:ln w="57150" cap="flat" cmpd="sng" algn="ctr">
            <a:solidFill>
              <a:schemeClr val="accent5"/>
            </a:solidFill>
            <a:prstDash val="solid"/>
            <a:miter lim="800000"/>
          </a:ln>
          <a:effectLst/>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91440" tIns="45720" rIns="91440" bIns="45720" numCol="1" spcCol="0" rtlCol="0" fromWordArt="0" anchor="b" anchorCtr="0" forceAA="0" compatLnSpc="1">
            <a:prstTxWarp prst="textNoShape">
              <a:avLst/>
            </a:prstTxWarp>
            <a:spAutoFit/>
          </a:bodyPr>
          <a:lstStyle/>
          <a:p>
            <a:pPr marL="0" marR="0" lvl="0" indent="0" algn="ctr" defTabSz="457200" rtl="0" eaLnBrk="1" fontAlgn="auto" latinLnBrk="0" hangingPunct="1">
              <a:lnSpc>
                <a:spcPct val="100000"/>
              </a:lnSpc>
              <a:spcBef>
                <a:spcPts val="600"/>
              </a:spcBef>
              <a:spcAft>
                <a:spcPts val="600"/>
              </a:spcAft>
              <a:buClrTx/>
              <a:buSzTx/>
              <a:buFontTx/>
              <a:buNone/>
              <a:tabLst/>
              <a:defRPr/>
            </a:pPr>
            <a:r>
              <a:rPr kumimoji="0" lang="en-GB" sz="4500" b="1" i="0" u="none" strike="noStrike" kern="1200" cap="none" spc="0" normalizeH="0" baseline="0" noProof="0" dirty="0">
                <a:ln>
                  <a:noFill/>
                </a:ln>
                <a:solidFill>
                  <a:schemeClr val="tx1"/>
                </a:solidFill>
                <a:effectLst/>
                <a:uLnTx/>
                <a:uFillTx/>
                <a:latin typeface="Arial" panose="020B0604020202020204" pitchFamily="34" charset="0"/>
                <a:ea typeface="Calibri" panose="020F0502020204030204" pitchFamily="34" charset="0"/>
                <a:cs typeface="Arial" panose="020B0604020202020204" pitchFamily="34" charset="0"/>
              </a:rPr>
              <a:t>Write a paragraph or three statements to summarise what you have learned during the lesson.</a:t>
            </a:r>
          </a:p>
          <a:p>
            <a:pPr marL="0" marR="0" lvl="0" indent="0" algn="ctr" defTabSz="457200" rtl="0" eaLnBrk="1" fontAlgn="auto" latinLnBrk="0" hangingPunct="1">
              <a:lnSpc>
                <a:spcPct val="100000"/>
              </a:lnSpc>
              <a:spcBef>
                <a:spcPts val="600"/>
              </a:spcBef>
              <a:spcAft>
                <a:spcPts val="600"/>
              </a:spcAft>
              <a:buClrTx/>
              <a:buSzTx/>
              <a:buFontTx/>
              <a:buNone/>
              <a:tabLst/>
              <a:defRPr/>
            </a:pPr>
            <a:r>
              <a:rPr kumimoji="0" lang="en-GB" sz="10000" b="1" i="0" u="none" strike="noStrike" kern="1200" cap="none" spc="0" normalizeH="0" baseline="0" noProof="0" dirty="0">
                <a:ln>
                  <a:noFill/>
                </a:ln>
                <a:solidFill>
                  <a:schemeClr val="tx1"/>
                </a:solidFill>
                <a:effectLst/>
                <a:uLnTx/>
                <a:uFillTx/>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endParaRPr kumimoji="0" lang="en-GB" sz="10000" b="1" i="0" u="none" strike="noStrike" kern="1200" cap="none" spc="0" normalizeH="0" baseline="0" noProof="0" dirty="0">
              <a:ln>
                <a:noFill/>
              </a:ln>
              <a:solidFill>
                <a:schemeClr val="tx1"/>
              </a:solidFill>
              <a:effectLst/>
              <a:uLnTx/>
              <a:uFillTx/>
              <a:latin typeface="Arial" panose="020B0604020202020204" pitchFamily="34" charset="0"/>
              <a:ea typeface="Calibri" panose="020F0502020204030204" pitchFamily="34" charset="0"/>
              <a:cs typeface="Arial" panose="020B0604020202020204" pitchFamily="34" charset="0"/>
            </a:endParaRPr>
          </a:p>
        </p:txBody>
      </p:sp>
      <p:sp>
        <p:nvSpPr>
          <p:cNvPr id="3" name="Footer Placeholder 2">
            <a:extLst>
              <a:ext uri="{FF2B5EF4-FFF2-40B4-BE49-F238E27FC236}">
                <a16:creationId xmlns:a16="http://schemas.microsoft.com/office/drawing/2014/main" id="{2A3F9123-2B40-4525-82B6-D640397CDB01}"/>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4927082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988F3-1CDB-432E-ACB4-6ABF432BB161}"/>
              </a:ext>
            </a:extLst>
          </p:cNvPr>
          <p:cNvSpPr>
            <a:spLocks noGrp="1"/>
          </p:cNvSpPr>
          <p:nvPr>
            <p:ph type="title"/>
          </p:nvPr>
        </p:nvSpPr>
        <p:spPr>
          <a:xfrm>
            <a:off x="628650" y="290768"/>
            <a:ext cx="7886700" cy="830343"/>
          </a:xfrm>
        </p:spPr>
        <p:txBody>
          <a:bodyPr>
            <a:normAutofit/>
          </a:bodyPr>
          <a:lstStyle/>
          <a:p>
            <a:pPr algn="ctr"/>
            <a:r>
              <a:rPr lang="en-GB" sz="3500" b="1" dirty="0"/>
              <a:t>What are Harmful Microbes?</a:t>
            </a:r>
          </a:p>
        </p:txBody>
      </p:sp>
      <p:sp>
        <p:nvSpPr>
          <p:cNvPr id="6" name="Rectangle: Rounded Corners 5">
            <a:extLst>
              <a:ext uri="{FF2B5EF4-FFF2-40B4-BE49-F238E27FC236}">
                <a16:creationId xmlns:a16="http://schemas.microsoft.com/office/drawing/2014/main" id="{FC9FDEF3-F100-4275-94D9-06427CE18B74}"/>
              </a:ext>
            </a:extLst>
          </p:cNvPr>
          <p:cNvSpPr/>
          <p:nvPr/>
        </p:nvSpPr>
        <p:spPr>
          <a:xfrm>
            <a:off x="488651" y="1298522"/>
            <a:ext cx="8026695" cy="1482778"/>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900" dirty="0">
                <a:latin typeface="Arial" panose="020B0604020202020204" pitchFamily="34" charset="0"/>
                <a:cs typeface="Arial" panose="020B0604020202020204" pitchFamily="34" charset="0"/>
              </a:rPr>
              <a:t>Sometimes microbes can be harmful to humans. Bacteria can produce toxins when they reproduce which are harmful to the body. Viruses enter the body and stick to the cell surface multiplying inside our cells and destroying them. Some fungi like to grow on our skin making it itchy and sore.</a:t>
            </a:r>
          </a:p>
        </p:txBody>
      </p:sp>
      <p:sp>
        <p:nvSpPr>
          <p:cNvPr id="7" name="Rectangle: Rounded Corners 6">
            <a:extLst>
              <a:ext uri="{FF2B5EF4-FFF2-40B4-BE49-F238E27FC236}">
                <a16:creationId xmlns:a16="http://schemas.microsoft.com/office/drawing/2014/main" id="{C3553325-B2C0-42B8-A18F-06E265B10E0B}"/>
              </a:ext>
            </a:extLst>
          </p:cNvPr>
          <p:cNvSpPr/>
          <p:nvPr/>
        </p:nvSpPr>
        <p:spPr>
          <a:xfrm>
            <a:off x="488650" y="2943350"/>
            <a:ext cx="8026696" cy="760631"/>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lgn="ctr"/>
            <a:r>
              <a:rPr lang="en-GB" sz="1900" dirty="0">
                <a:latin typeface="Arial" panose="020B0604020202020204" pitchFamily="34" charset="0"/>
                <a:cs typeface="Arial" panose="020B0604020202020204" pitchFamily="34" charset="0"/>
              </a:rPr>
              <a:t>In the early 1900s the disease of greatest threat was measles; thankfully today we now have a vaccine to prevent this. </a:t>
            </a:r>
          </a:p>
        </p:txBody>
      </p:sp>
      <p:sp>
        <p:nvSpPr>
          <p:cNvPr id="8" name="Rectangle: Rounded Corners 7">
            <a:extLst>
              <a:ext uri="{FF2B5EF4-FFF2-40B4-BE49-F238E27FC236}">
                <a16:creationId xmlns:a16="http://schemas.microsoft.com/office/drawing/2014/main" id="{172BC8F9-1EBE-4120-B57C-FCC0C1D51A52}"/>
              </a:ext>
            </a:extLst>
          </p:cNvPr>
          <p:cNvSpPr/>
          <p:nvPr/>
        </p:nvSpPr>
        <p:spPr>
          <a:xfrm>
            <a:off x="488650" y="3856997"/>
            <a:ext cx="8026696" cy="1302131"/>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lgn="ctr"/>
            <a:r>
              <a:rPr lang="en-GB" sz="1900" dirty="0">
                <a:latin typeface="Arial" panose="020B0604020202020204" pitchFamily="34" charset="0"/>
                <a:cs typeface="Arial" panose="020B0604020202020204" pitchFamily="34" charset="0"/>
              </a:rPr>
              <a:t>Bacteria and other microbes that can cause infection and which can spread easily from person to person are called infectious. For example, the difference between an infectious microbe and a non-infectious is the </a:t>
            </a:r>
            <a:r>
              <a:rPr lang="en-GB" sz="1900" i="1" dirty="0">
                <a:latin typeface="Arial" panose="020B0604020202020204" pitchFamily="34" charset="0"/>
                <a:cs typeface="Arial" panose="020B0604020202020204" pitchFamily="34" charset="0"/>
              </a:rPr>
              <a:t>Lactobacilli</a:t>
            </a:r>
            <a:r>
              <a:rPr lang="en-GB" sz="1900" dirty="0">
                <a:latin typeface="Arial" panose="020B0604020202020204" pitchFamily="34" charset="0"/>
                <a:cs typeface="Arial" panose="020B0604020202020204" pitchFamily="34" charset="0"/>
              </a:rPr>
              <a:t> bacteria we learned about in lesson 2. </a:t>
            </a:r>
          </a:p>
        </p:txBody>
      </p:sp>
      <p:sp>
        <p:nvSpPr>
          <p:cNvPr id="9" name="Rectangle: Rounded Corners 8">
            <a:extLst>
              <a:ext uri="{FF2B5EF4-FFF2-40B4-BE49-F238E27FC236}">
                <a16:creationId xmlns:a16="http://schemas.microsoft.com/office/drawing/2014/main" id="{DD2490EE-B54F-4A68-A83F-1FD8D26C48E1}"/>
              </a:ext>
            </a:extLst>
          </p:cNvPr>
          <p:cNvSpPr/>
          <p:nvPr/>
        </p:nvSpPr>
        <p:spPr>
          <a:xfrm>
            <a:off x="488650" y="5308728"/>
            <a:ext cx="8026696" cy="843332"/>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lgn="ctr"/>
            <a:r>
              <a:rPr lang="en-GB" sz="1900" dirty="0">
                <a:latin typeface="Arial" panose="020B0604020202020204" pitchFamily="34" charset="0"/>
                <a:cs typeface="Arial" panose="020B0604020202020204" pitchFamily="34" charset="0"/>
              </a:rPr>
              <a:t>There are various routes of transmission, for example, touch, water, food, body fluid and air. </a:t>
            </a:r>
          </a:p>
        </p:txBody>
      </p:sp>
      <p:sp>
        <p:nvSpPr>
          <p:cNvPr id="4" name="Footer Placeholder 3">
            <a:extLst>
              <a:ext uri="{FF2B5EF4-FFF2-40B4-BE49-F238E27FC236}">
                <a16:creationId xmlns:a16="http://schemas.microsoft.com/office/drawing/2014/main" id="{24F20DC4-83EC-40B7-8A22-3E70A660F7A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7901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3ED08FFF-0E9F-453A-8F49-5B102D33C6B9}"/>
              </a:ext>
            </a:extLst>
          </p:cNvPr>
          <p:cNvSpPr txBox="1">
            <a:spLocks noGrp="1"/>
          </p:cNvSpPr>
          <p:nvPr>
            <p:ph type="title" idx="4294967295"/>
          </p:nvPr>
        </p:nvSpPr>
        <p:spPr>
          <a:xfrm>
            <a:off x="250032" y="2231231"/>
            <a:ext cx="8643936" cy="2988469"/>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l" defTabSz="914400" rtl="0" eaLnBrk="1" latinLnBrk="0" hangingPunct="1">
              <a:lnSpc>
                <a:spcPct val="90000"/>
              </a:lnSpc>
              <a:spcBef>
                <a:spcPct val="0"/>
              </a:spcBef>
              <a:buNone/>
              <a:defRPr sz="6000" kern="1200">
                <a:solidFill>
                  <a:schemeClr val="bg1"/>
                </a:solidFill>
                <a:latin typeface="Arial"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6000" b="1" i="0" u="none" strike="noStrike" kern="1200" cap="none"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rPr>
              <a:t>Main Activity:</a:t>
            </a:r>
          </a:p>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6000" b="1" i="0" u="none" strike="noStrike" kern="1200" cap="none"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rPr>
              <a:t>Infectious Disease Group Discussion</a:t>
            </a:r>
          </a:p>
        </p:txBody>
      </p:sp>
      <p:sp>
        <p:nvSpPr>
          <p:cNvPr id="4" name="Footer Placeholder 3">
            <a:extLst>
              <a:ext uri="{FF2B5EF4-FFF2-40B4-BE49-F238E27FC236}">
                <a16:creationId xmlns:a16="http://schemas.microsoft.com/office/drawing/2014/main" id="{44739148-4C6B-4D57-BD8B-E0741941407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794547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EB5E89-A49D-4C47-9BFA-F6C7AD21BF9C}"/>
              </a:ext>
              <a:ext uri="{C183D7F6-B498-43B3-948B-1728B52AA6E4}">
                <adec:decorative xmlns:adec="http://schemas.microsoft.com/office/drawing/2017/decorative" val="0"/>
              </a:ext>
            </a:extLst>
          </p:cNvPr>
          <p:cNvSpPr>
            <a:spLocks noGrp="1"/>
          </p:cNvSpPr>
          <p:nvPr>
            <p:ph type="title"/>
          </p:nvPr>
        </p:nvSpPr>
        <p:spPr>
          <a:xfrm>
            <a:off x="623888" y="-2852737"/>
            <a:ext cx="7886700" cy="2852737"/>
          </a:xfrm>
        </p:spPr>
        <p:txBody>
          <a:bodyPr vert="horz" lIns="91440" tIns="45720" rIns="91440" bIns="45720" rtlCol="0" anchor="b">
            <a:normAutofit/>
          </a:bodyPr>
          <a:lstStyle/>
          <a:p>
            <a:r>
              <a:rPr lang="en-GB" dirty="0"/>
              <a:t>Disease Match Steps</a:t>
            </a:r>
          </a:p>
        </p:txBody>
      </p:sp>
      <p:pic>
        <p:nvPicPr>
          <p:cNvPr id="5" name="Picture 4">
            <a:extLst>
              <a:ext uri="{FF2B5EF4-FFF2-40B4-BE49-F238E27FC236}">
                <a16:creationId xmlns:a16="http://schemas.microsoft.com/office/drawing/2014/main" id="{AB142679-70DF-4A42-A870-E0E54911E30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57162" y="717947"/>
            <a:ext cx="8905875" cy="5216128"/>
          </a:xfrm>
          <a:prstGeom prst="rect">
            <a:avLst/>
          </a:prstGeom>
        </p:spPr>
      </p:pic>
      <p:pic>
        <p:nvPicPr>
          <p:cNvPr id="19" name="Picture 18" descr="Magnifying glass with microbes and example worksheet">
            <a:extLst>
              <a:ext uri="{FF2B5EF4-FFF2-40B4-BE49-F238E27FC236}">
                <a16:creationId xmlns:a16="http://schemas.microsoft.com/office/drawing/2014/main" id="{8B7DBD73-6D67-4711-9466-0D7E35BEE46F}"/>
              </a:ext>
            </a:extLst>
          </p:cNvPr>
          <p:cNvPicPr>
            <a:picLocks noChangeAspect="1"/>
          </p:cNvPicPr>
          <p:nvPr/>
        </p:nvPicPr>
        <p:blipFill>
          <a:blip r:embed="rId3"/>
          <a:srcRect/>
          <a:stretch/>
        </p:blipFill>
        <p:spPr>
          <a:xfrm>
            <a:off x="363812" y="923925"/>
            <a:ext cx="8473428" cy="4629150"/>
          </a:xfrm>
          <a:prstGeom prst="rect">
            <a:avLst/>
          </a:prstGeom>
        </p:spPr>
      </p:pic>
      <p:sp>
        <p:nvSpPr>
          <p:cNvPr id="20" name="TextBox 19">
            <a:extLst>
              <a:ext uri="{FF2B5EF4-FFF2-40B4-BE49-F238E27FC236}">
                <a16:creationId xmlns:a16="http://schemas.microsoft.com/office/drawing/2014/main" id="{A28E06C8-D548-464A-A458-C1318913C7BD}"/>
              </a:ext>
            </a:extLst>
          </p:cNvPr>
          <p:cNvSpPr txBox="1"/>
          <p:nvPr/>
        </p:nvSpPr>
        <p:spPr>
          <a:xfrm>
            <a:off x="591671" y="1120676"/>
            <a:ext cx="3210959" cy="2308324"/>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2400" kern="0" dirty="0">
                <a:solidFill>
                  <a:schemeClr val="accent6">
                    <a:lumMod val="75000"/>
                  </a:schemeClr>
                </a:solidFill>
                <a:latin typeface="Arial" panose="020B0604020202020204" pitchFamily="34" charset="0"/>
                <a:cs typeface="Arial" panose="020B0604020202020204" pitchFamily="34" charset="0"/>
              </a:rPr>
              <a:t>1.</a:t>
            </a:r>
            <a:r>
              <a:rPr kumimoji="0" lang="en-GB" sz="2400" b="0" i="0" u="none" strike="noStrike" kern="0" cap="none" spc="0" normalizeH="0" baseline="0" noProof="0" dirty="0">
                <a:ln>
                  <a:noFill/>
                </a:ln>
                <a:solidFill>
                  <a:schemeClr val="accent6">
                    <a:lumMod val="75000"/>
                  </a:schemeClr>
                </a:solidFill>
                <a:effectLst/>
                <a:uLnTx/>
                <a:uFillTx/>
                <a:latin typeface="Arial" panose="020B0604020202020204" pitchFamily="34" charset="0"/>
                <a:cs typeface="Arial" panose="020B0604020202020204" pitchFamily="34" charset="0"/>
              </a:rPr>
              <a:t> Discover the different types of infectious diseases caused by harmful microbes and their characteristics</a:t>
            </a:r>
          </a:p>
        </p:txBody>
      </p:sp>
      <p:sp>
        <p:nvSpPr>
          <p:cNvPr id="21" name="TextBox 20">
            <a:extLst>
              <a:ext uri="{FF2B5EF4-FFF2-40B4-BE49-F238E27FC236}">
                <a16:creationId xmlns:a16="http://schemas.microsoft.com/office/drawing/2014/main" id="{D82AC13F-91AA-4CBF-9A0A-F2153535A3D8}"/>
              </a:ext>
            </a:extLst>
          </p:cNvPr>
          <p:cNvSpPr txBox="1"/>
          <p:nvPr/>
        </p:nvSpPr>
        <p:spPr>
          <a:xfrm>
            <a:off x="3564802" y="1120676"/>
            <a:ext cx="3327236" cy="2308324"/>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2400" b="0" i="0" u="none" strike="noStrike" kern="0" cap="none" spc="0" normalizeH="0" baseline="0" noProof="0" dirty="0">
                <a:ln>
                  <a:noFill/>
                </a:ln>
                <a:solidFill>
                  <a:schemeClr val="accent6">
                    <a:lumMod val="75000"/>
                  </a:schemeClr>
                </a:solidFill>
                <a:effectLst/>
                <a:uLnTx/>
                <a:uFillTx/>
                <a:latin typeface="Arial" panose="020B0604020202020204" pitchFamily="34" charset="0"/>
                <a:cs typeface="Arial" panose="020B0604020202020204" pitchFamily="34" charset="0"/>
              </a:rPr>
              <a:t>2. By working in groups, fill in the various subheadings (symptoms, transmission, treatment)</a:t>
            </a:r>
          </a:p>
        </p:txBody>
      </p:sp>
      <p:sp>
        <p:nvSpPr>
          <p:cNvPr id="22" name="TextBox 21">
            <a:extLst>
              <a:ext uri="{FF2B5EF4-FFF2-40B4-BE49-F238E27FC236}">
                <a16:creationId xmlns:a16="http://schemas.microsoft.com/office/drawing/2014/main" id="{B9BBB2DC-047D-42FB-AB97-D9A838C12F0A}"/>
              </a:ext>
            </a:extLst>
          </p:cNvPr>
          <p:cNvSpPr txBox="1"/>
          <p:nvPr/>
        </p:nvSpPr>
        <p:spPr>
          <a:xfrm>
            <a:off x="6584436" y="1120676"/>
            <a:ext cx="1967893" cy="1200329"/>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2400" b="0" i="0" u="none" strike="noStrike" kern="0" cap="none" spc="0" normalizeH="0" baseline="0" noProof="0" dirty="0">
                <a:ln>
                  <a:noFill/>
                </a:ln>
                <a:solidFill>
                  <a:schemeClr val="accent6">
                    <a:lumMod val="75000"/>
                  </a:schemeClr>
                </a:solidFill>
                <a:effectLst/>
                <a:uLnTx/>
                <a:uFillTx/>
                <a:latin typeface="Arial" panose="020B0604020202020204" pitchFamily="34" charset="0"/>
                <a:cs typeface="Arial" panose="020B0604020202020204" pitchFamily="34" charset="0"/>
              </a:rPr>
              <a:t>3. Present your results to the class</a:t>
            </a:r>
          </a:p>
        </p:txBody>
      </p:sp>
      <p:sp>
        <p:nvSpPr>
          <p:cNvPr id="4" name="Footer Placeholder 3">
            <a:extLst>
              <a:ext uri="{FF2B5EF4-FFF2-40B4-BE49-F238E27FC236}">
                <a16:creationId xmlns:a16="http://schemas.microsoft.com/office/drawing/2014/main" id="{01249FA5-0928-4D05-A3D5-72D12D319C1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695315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82222F51-5C30-489C-A3B3-A33E335BF558}"/>
              </a:ext>
            </a:extLst>
          </p:cNvPr>
          <p:cNvSpPr>
            <a:spLocks noGrp="1"/>
          </p:cNvSpPr>
          <p:nvPr>
            <p:ph type="title"/>
          </p:nvPr>
        </p:nvSpPr>
        <p:spPr>
          <a:xfrm>
            <a:off x="471488" y="1690689"/>
            <a:ext cx="7886700" cy="2852737"/>
          </a:xfrm>
        </p:spPr>
        <p:txBody>
          <a:bodyPr>
            <a:normAutofit/>
          </a:bodyPr>
          <a:lstStyle/>
          <a:p>
            <a:r>
              <a:rPr lang="en-GB" sz="7000" b="1" dirty="0"/>
              <a:t>Discussion</a:t>
            </a:r>
          </a:p>
        </p:txBody>
      </p:sp>
      <p:sp>
        <p:nvSpPr>
          <p:cNvPr id="4" name="Footer Placeholder 3">
            <a:extLst>
              <a:ext uri="{FF2B5EF4-FFF2-40B4-BE49-F238E27FC236}">
                <a16:creationId xmlns:a16="http://schemas.microsoft.com/office/drawing/2014/main" id="{7322B7C3-3391-49B0-8341-C8976E7D54A5}"/>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882915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047D5-953C-4EFC-86FB-9E2307B99B8C}"/>
              </a:ext>
            </a:extLst>
          </p:cNvPr>
          <p:cNvSpPr>
            <a:spLocks noGrp="1"/>
          </p:cNvSpPr>
          <p:nvPr>
            <p:ph type="title"/>
          </p:nvPr>
        </p:nvSpPr>
        <p:spPr>
          <a:xfrm>
            <a:off x="393613" y="61865"/>
            <a:ext cx="3867151" cy="1325563"/>
          </a:xfrm>
        </p:spPr>
        <p:txBody>
          <a:bodyPr>
            <a:normAutofit/>
          </a:bodyPr>
          <a:lstStyle/>
          <a:p>
            <a:r>
              <a:rPr lang="en-GB" sz="3200" b="1" dirty="0"/>
              <a:t>Discussion Points</a:t>
            </a:r>
          </a:p>
        </p:txBody>
      </p:sp>
      <p:sp>
        <p:nvSpPr>
          <p:cNvPr id="8" name="Speech Bubble: Rectangle 7">
            <a:extLst>
              <a:ext uri="{FF2B5EF4-FFF2-40B4-BE49-F238E27FC236}">
                <a16:creationId xmlns:a16="http://schemas.microsoft.com/office/drawing/2014/main" id="{87B9B448-9D88-46BF-A48A-C936F89E1B5C}"/>
              </a:ext>
            </a:extLst>
          </p:cNvPr>
          <p:cNvSpPr/>
          <p:nvPr/>
        </p:nvSpPr>
        <p:spPr>
          <a:xfrm>
            <a:off x="4482880" y="890020"/>
            <a:ext cx="3867151" cy="727762"/>
          </a:xfrm>
          <a:prstGeom prst="wedgeRectCallout">
            <a:avLst>
              <a:gd name="adj1" fmla="val -63776"/>
              <a:gd name="adj2" fmla="val 1114"/>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200">
                <a:latin typeface="Arial" panose="020B0604020202020204" pitchFamily="34" charset="0"/>
                <a:cs typeface="Arial" panose="020B0604020202020204" pitchFamily="34" charset="0"/>
              </a:rPr>
              <a:t>What is a disease?</a:t>
            </a:r>
            <a:endParaRPr lang="en-GB" sz="2200" dirty="0">
              <a:latin typeface="Arial" panose="020B0604020202020204" pitchFamily="34" charset="0"/>
              <a:cs typeface="Arial" panose="020B0604020202020204" pitchFamily="34" charset="0"/>
            </a:endParaRPr>
          </a:p>
        </p:txBody>
      </p:sp>
      <p:sp>
        <p:nvSpPr>
          <p:cNvPr id="5" name="Speech Bubble: Rectangle 4">
            <a:extLst>
              <a:ext uri="{FF2B5EF4-FFF2-40B4-BE49-F238E27FC236}">
                <a16:creationId xmlns:a16="http://schemas.microsoft.com/office/drawing/2014/main" id="{00B59D23-6C52-4D8A-B0B6-28B760991FD7}"/>
              </a:ext>
            </a:extLst>
          </p:cNvPr>
          <p:cNvSpPr/>
          <p:nvPr/>
        </p:nvSpPr>
        <p:spPr>
          <a:xfrm>
            <a:off x="663101" y="1898220"/>
            <a:ext cx="3831060" cy="1111494"/>
          </a:xfrm>
          <a:prstGeom prst="wedgeRectCallout">
            <a:avLst>
              <a:gd name="adj1" fmla="val 63551"/>
              <a:gd name="adj2" fmla="val 4069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200">
                <a:latin typeface="Arial" panose="020B0604020202020204" pitchFamily="34" charset="0"/>
                <a:cs typeface="Arial" panose="020B0604020202020204" pitchFamily="34" charset="0"/>
              </a:rPr>
              <a:t>What is an infectious disease?</a:t>
            </a:r>
            <a:endParaRPr lang="en-GB" sz="2200" dirty="0">
              <a:latin typeface="Arial" panose="020B0604020202020204" pitchFamily="34" charset="0"/>
              <a:cs typeface="Arial" panose="020B0604020202020204" pitchFamily="34" charset="0"/>
            </a:endParaRPr>
          </a:p>
        </p:txBody>
      </p:sp>
      <p:sp>
        <p:nvSpPr>
          <p:cNvPr id="6" name="Speech Bubble: Rectangle 5">
            <a:extLst>
              <a:ext uri="{FF2B5EF4-FFF2-40B4-BE49-F238E27FC236}">
                <a16:creationId xmlns:a16="http://schemas.microsoft.com/office/drawing/2014/main" id="{C9BECB05-84B6-4D62-B1A1-03FC183AD9A4}"/>
              </a:ext>
            </a:extLst>
          </p:cNvPr>
          <p:cNvSpPr/>
          <p:nvPr/>
        </p:nvSpPr>
        <p:spPr>
          <a:xfrm>
            <a:off x="4482880" y="3290152"/>
            <a:ext cx="4017991" cy="1500923"/>
          </a:xfrm>
          <a:prstGeom prst="wedgeRectCallout">
            <a:avLst>
              <a:gd name="adj1" fmla="val -68281"/>
              <a:gd name="adj2" fmla="val 12881"/>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200" dirty="0">
                <a:latin typeface="Arial" panose="020B0604020202020204" pitchFamily="34" charset="0"/>
                <a:cs typeface="Arial" panose="020B0604020202020204" pitchFamily="34" charset="0"/>
              </a:rPr>
              <a:t>Why do we see infectious diseases that used to be found in a single region, all over the world today? </a:t>
            </a:r>
          </a:p>
        </p:txBody>
      </p:sp>
      <p:sp>
        <p:nvSpPr>
          <p:cNvPr id="13" name="Speech Bubble: Rectangle 12">
            <a:extLst>
              <a:ext uri="{FF2B5EF4-FFF2-40B4-BE49-F238E27FC236}">
                <a16:creationId xmlns:a16="http://schemas.microsoft.com/office/drawing/2014/main" id="{81525367-697C-4CB7-913D-2FC27CEB2DB5}"/>
              </a:ext>
            </a:extLst>
          </p:cNvPr>
          <p:cNvSpPr/>
          <p:nvPr/>
        </p:nvSpPr>
        <p:spPr>
          <a:xfrm>
            <a:off x="629264" y="5071513"/>
            <a:ext cx="3853616" cy="810516"/>
          </a:xfrm>
          <a:prstGeom prst="wedgeRectCallout">
            <a:avLst>
              <a:gd name="adj1" fmla="val 63551"/>
              <a:gd name="adj2" fmla="val 4069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200" dirty="0">
                <a:latin typeface="Arial" panose="020B0604020202020204" pitchFamily="34" charset="0"/>
                <a:cs typeface="Arial" panose="020B0604020202020204" pitchFamily="34" charset="0"/>
              </a:rPr>
              <a:t>Are all microbes harmful?</a:t>
            </a:r>
          </a:p>
        </p:txBody>
      </p:sp>
      <p:sp>
        <p:nvSpPr>
          <p:cNvPr id="4" name="Footer Placeholder 3">
            <a:extLst>
              <a:ext uri="{FF2B5EF4-FFF2-40B4-BE49-F238E27FC236}">
                <a16:creationId xmlns:a16="http://schemas.microsoft.com/office/drawing/2014/main" id="{CFAA32E4-BB94-49DD-B748-CD7586841A2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374591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1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4630561D-A0B6-44F0-940F-0AD3146CB021}"/>
              </a:ext>
            </a:extLst>
          </p:cNvPr>
          <p:cNvSpPr txBox="1">
            <a:spLocks noGrp="1"/>
          </p:cNvSpPr>
          <p:nvPr>
            <p:ph type="title" idx="4294967295"/>
          </p:nvPr>
        </p:nvSpPr>
        <p:spPr>
          <a:xfrm>
            <a:off x="628650" y="-84121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Disease Match Information</a:t>
            </a:r>
            <a:r>
              <a:rPr kumimoji="0" lang="en-GB" sz="3000" b="1" i="0" u="none" strike="noStrike" kern="1200" cap="none" spc="0" normalizeH="0" noProof="0" dirty="0">
                <a:ln>
                  <a:noFill/>
                </a:ln>
                <a:solidFill>
                  <a:schemeClr val="tx1"/>
                </a:solidFill>
                <a:effectLst/>
                <a:uLnTx/>
                <a:uFillTx/>
                <a:latin typeface="Arial" panose="020B0604020202020204" pitchFamily="34" charset="0"/>
                <a:ea typeface="+mj-ea"/>
                <a:cs typeface="Arial" panose="020B0604020202020204" pitchFamily="34" charset="0"/>
              </a:rPr>
              <a:t> (MRSA)</a:t>
            </a:r>
            <a:endPar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10" name="Title 1">
            <a:extLst>
              <a:ext uri="{FF2B5EF4-FFF2-40B4-BE49-F238E27FC236}">
                <a16:creationId xmlns:a16="http://schemas.microsoft.com/office/drawing/2014/main" id="{C1E54D6E-A948-44AC-9417-A09AEBB46EB1}"/>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Information</a:t>
            </a:r>
            <a:endParaRPr lang="en-GB" sz="3000" b="1" dirty="0"/>
          </a:p>
        </p:txBody>
      </p:sp>
      <p:sp>
        <p:nvSpPr>
          <p:cNvPr id="13" name="TextBox 12">
            <a:extLst>
              <a:ext uri="{FF2B5EF4-FFF2-40B4-BE49-F238E27FC236}">
                <a16:creationId xmlns:a16="http://schemas.microsoft.com/office/drawing/2014/main" id="{2EB5B5AA-062D-4E97-BFE7-D179F801F911}"/>
              </a:ext>
            </a:extLst>
          </p:cNvPr>
          <p:cNvSpPr txBox="1"/>
          <p:nvPr/>
        </p:nvSpPr>
        <p:spPr>
          <a:xfrm>
            <a:off x="964275" y="1330289"/>
            <a:ext cx="7185280" cy="369332"/>
          </a:xfrm>
          <a:prstGeom prst="rect">
            <a:avLst/>
          </a:prstGeom>
          <a:solidFill>
            <a:srgbClr val="B7C0DE"/>
          </a:solidFill>
          <a:ln>
            <a:solidFill>
              <a:srgbClr val="000000"/>
            </a:solidFill>
          </a:ln>
        </p:spPr>
        <p:txBody>
          <a:bodyPr wrap="square">
            <a:spAutoFit/>
          </a:bodyPr>
          <a:lstStyle/>
          <a:p>
            <a:r>
              <a:rPr lang="en-GB" sz="1800" b="1" dirty="0">
                <a:solidFill>
                  <a:schemeClr val="bg2">
                    <a:lumMod val="10000"/>
                  </a:schemeClr>
                </a:solidFill>
                <a:latin typeface="Arial" panose="020B0604020202020204" pitchFamily="34" charset="0"/>
                <a:cs typeface="Arial" panose="020B0604020202020204" pitchFamily="34" charset="0"/>
              </a:rPr>
              <a:t>Methicillin Resistant </a:t>
            </a:r>
            <a:r>
              <a:rPr lang="en-GB" sz="1800" b="1" i="1" dirty="0">
                <a:solidFill>
                  <a:schemeClr val="bg2">
                    <a:lumMod val="10000"/>
                  </a:schemeClr>
                </a:solidFill>
                <a:latin typeface="Arial" panose="020B0604020202020204" pitchFamily="34" charset="0"/>
                <a:cs typeface="Arial" panose="020B0604020202020204" pitchFamily="34" charset="0"/>
              </a:rPr>
              <a:t>Staphylococcus aureus </a:t>
            </a:r>
            <a:r>
              <a:rPr lang="en-GB" sz="1800" b="1" dirty="0">
                <a:solidFill>
                  <a:schemeClr val="bg2">
                    <a:lumMod val="10000"/>
                  </a:schemeClr>
                </a:solidFill>
                <a:latin typeface="Arial" panose="020B0604020202020204" pitchFamily="34" charset="0"/>
                <a:cs typeface="Arial" panose="020B0604020202020204" pitchFamily="34" charset="0"/>
              </a:rPr>
              <a:t>(MRSA)</a:t>
            </a:r>
          </a:p>
        </p:txBody>
      </p:sp>
      <p:graphicFrame>
        <p:nvGraphicFramePr>
          <p:cNvPr id="11" name="Table 7" descr="Methicillin Resistant Staphylococcus aureus (MRSA)&#10;">
            <a:extLst>
              <a:ext uri="{FF2B5EF4-FFF2-40B4-BE49-F238E27FC236}">
                <a16:creationId xmlns:a16="http://schemas.microsoft.com/office/drawing/2014/main" id="{443EB90C-0D47-43EA-9F3B-C486069D3FAC}"/>
              </a:ext>
            </a:extLst>
          </p:cNvPr>
          <p:cNvGraphicFramePr>
            <a:graphicFrameLocks noGrp="1"/>
          </p:cNvGraphicFramePr>
          <p:nvPr>
            <p:extLst>
              <p:ext uri="{D42A27DB-BD31-4B8C-83A1-F6EECF244321}">
                <p14:modId xmlns:p14="http://schemas.microsoft.com/office/powerpoint/2010/main" val="1183721167"/>
              </p:ext>
            </p:extLst>
          </p:nvPr>
        </p:nvGraphicFramePr>
        <p:xfrm>
          <a:off x="964275" y="1699621"/>
          <a:ext cx="7185280" cy="4368403"/>
        </p:xfrm>
        <a:graphic>
          <a:graphicData uri="http://schemas.openxmlformats.org/drawingml/2006/table">
            <a:tbl>
              <a:tblPr firstRow="1" bandRow="1"/>
              <a:tblGrid>
                <a:gridCol w="1739974">
                  <a:extLst>
                    <a:ext uri="{9D8B030D-6E8A-4147-A177-3AD203B41FA5}">
                      <a16:colId xmlns:a16="http://schemas.microsoft.com/office/drawing/2014/main" val="2248629582"/>
                    </a:ext>
                  </a:extLst>
                </a:gridCol>
                <a:gridCol w="5445306">
                  <a:extLst>
                    <a:ext uri="{9D8B030D-6E8A-4147-A177-3AD203B41FA5}">
                      <a16:colId xmlns:a16="http://schemas.microsoft.com/office/drawing/2014/main" val="761776255"/>
                    </a:ext>
                  </a:extLst>
                </a:gridCol>
              </a:tblGrid>
              <a:tr h="45552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Infectious agent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Bacterium: </a:t>
                      </a:r>
                      <a:r>
                        <a:rPr lang="en-GB" sz="1700" b="0" i="1" u="none" strike="noStrike" kern="1200" baseline="0" dirty="0">
                          <a:solidFill>
                            <a:schemeClr val="bg2">
                              <a:lumMod val="10000"/>
                            </a:schemeClr>
                          </a:solidFill>
                          <a:latin typeface="Arial" panose="020B0604020202020204" pitchFamily="34" charset="0"/>
                          <a:ea typeface="+mn-ea"/>
                          <a:cs typeface="Arial" panose="020B0604020202020204" pitchFamily="34" charset="0"/>
                        </a:rPr>
                        <a:t>Staphylococcus aureus</a:t>
                      </a:r>
                      <a:endParaRPr lang="en-GB" sz="17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214539"/>
                  </a:ext>
                </a:extLst>
              </a:tr>
              <a:tr h="95389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Asymptomatic in healthy individuals. Can cause skin infections, infect surgical wounds, the bloodstream, the lungs, or the urinary tract in previously ill patients.</a:t>
                      </a:r>
                      <a:endParaRPr lang="en-GB" sz="17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424993"/>
                  </a:ext>
                </a:extLst>
              </a:tr>
              <a:tr h="45552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Diagnosis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Swab and antibiotic sensitivity test.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9935107"/>
                  </a:ext>
                </a:extLst>
              </a:tr>
              <a:tr h="45552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Mortality rate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High – if not given the correct antibiotics.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58055024"/>
                  </a:ext>
                </a:extLst>
              </a:tr>
              <a:tr h="45552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Contagious. Direct skin contact.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5789329"/>
                  </a:ext>
                </a:extLst>
              </a:tr>
              <a:tr h="45552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Regular hand washing.</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726867"/>
                  </a:ext>
                </a:extLst>
              </a:tr>
              <a:tr h="68135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Resistant to many antibiotics. While some antibiotics still work, MRSA is constantly adapting.</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5973101"/>
                  </a:ext>
                </a:extLst>
              </a:tr>
              <a:tr h="45552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History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First reported 1961, increasing problem globally.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98879336"/>
                  </a:ext>
                </a:extLst>
              </a:tr>
            </a:tbl>
          </a:graphicData>
        </a:graphic>
      </p:graphicFrame>
      <p:sp>
        <p:nvSpPr>
          <p:cNvPr id="17" name="Rectangle: Rounded Corners 16">
            <a:extLst>
              <a:ext uri="{FF2B5EF4-FFF2-40B4-BE49-F238E27FC236}">
                <a16:creationId xmlns:a16="http://schemas.microsoft.com/office/drawing/2014/main" id="{334CE14A-8995-4F8B-B4FA-2EFF1FB62A32}"/>
              </a:ext>
              <a:ext uri="{C183D7F6-B498-43B3-948B-1728B52AA6E4}">
                <adec:decorative xmlns:adec="http://schemas.microsoft.com/office/drawing/2017/decorative" val="1"/>
              </a:ext>
            </a:extLst>
          </p:cNvPr>
          <p:cNvSpPr/>
          <p:nvPr/>
        </p:nvSpPr>
        <p:spPr>
          <a:xfrm>
            <a:off x="757445" y="1056060"/>
            <a:ext cx="7598941" cy="5220914"/>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98604B85-28FB-4DDF-9981-8F5EA85B175A}"/>
              </a:ext>
              <a:ext uri="{C183D7F6-B498-43B3-948B-1728B52AA6E4}">
                <adec:decorative xmlns:adec="http://schemas.microsoft.com/office/drawing/2017/decorative" val="1"/>
              </a:ext>
            </a:extLst>
          </p:cNvPr>
          <p:cNvSpPr/>
          <p:nvPr/>
        </p:nvSpPr>
        <p:spPr>
          <a:xfrm>
            <a:off x="7910235" y="920118"/>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4" name="Picture 13">
            <a:extLst>
              <a:ext uri="{FF2B5EF4-FFF2-40B4-BE49-F238E27FC236}">
                <a16:creationId xmlns:a16="http://schemas.microsoft.com/office/drawing/2014/main" id="{DE3E2385-F95F-4BDE-BAF2-DF1C01AE2EAA}"/>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958985" y="943496"/>
            <a:ext cx="579416" cy="523798"/>
          </a:xfrm>
          <a:prstGeom prst="rect">
            <a:avLst/>
          </a:prstGeom>
        </p:spPr>
      </p:pic>
      <p:sp>
        <p:nvSpPr>
          <p:cNvPr id="3" name="Footer Placeholder 2">
            <a:extLst>
              <a:ext uri="{FF2B5EF4-FFF2-40B4-BE49-F238E27FC236}">
                <a16:creationId xmlns:a16="http://schemas.microsoft.com/office/drawing/2014/main" id="{B595AD2B-7D81-4E9C-BF31-676222D6258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40944611"/>
      </p:ext>
    </p:extLst>
  </p:cSld>
  <p:clrMapOvr>
    <a:masterClrMapping/>
  </p:clrMapOvr>
</p:sld>
</file>

<file path=ppt/theme/theme1.xml><?xml version="1.0" encoding="utf-8"?>
<a:theme xmlns:a="http://schemas.openxmlformats.org/drawingml/2006/main" name="Office Theme">
  <a:themeElements>
    <a:clrScheme name="e-Bug master">
      <a:dk1>
        <a:srgbClr val="302564"/>
      </a:dk1>
      <a:lt1>
        <a:sysClr val="window" lastClr="FFFFFF"/>
      </a:lt1>
      <a:dk2>
        <a:srgbClr val="007C91"/>
      </a:dk2>
      <a:lt2>
        <a:srgbClr val="E7E6E6"/>
      </a:lt2>
      <a:accent1>
        <a:srgbClr val="F16436"/>
      </a:accent1>
      <a:accent2>
        <a:srgbClr val="FAC02B"/>
      </a:accent2>
      <a:accent3>
        <a:srgbClr val="8DC641"/>
      </a:accent3>
      <a:accent4>
        <a:srgbClr val="12B38F"/>
      </a:accent4>
      <a:accent5>
        <a:srgbClr val="2862A5"/>
      </a:accent5>
      <a:accent6>
        <a:srgbClr val="712B8F"/>
      </a:accent6>
      <a:hlink>
        <a:srgbClr val="302564"/>
      </a:hlink>
      <a:folHlink>
        <a:srgbClr val="712B8F"/>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Bug template" id="{75579902-F6E3-4C71-AB71-3B7D5BD1337B}" vid="{C1FBD216-3121-4865-9F19-D768D575CE4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e-Bug template</Template>
  <TotalTime>1992</TotalTime>
  <Words>2477</Words>
  <Application>Microsoft Office PowerPoint</Application>
  <PresentationFormat>On-screen Show (4:3)</PresentationFormat>
  <Paragraphs>601</Paragraphs>
  <Slides>37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37</vt:i4>
      </vt:variant>
    </vt:vector>
  </HeadingPairs>
  <TitlesOfParts>
    <vt:vector size="42" baseType="lpstr">
      <vt:lpstr>Arial</vt:lpstr>
      <vt:lpstr>Arial Bold</vt:lpstr>
      <vt:lpstr>Calibri</vt:lpstr>
      <vt:lpstr>Symbol</vt:lpstr>
      <vt:lpstr>Office Theme</vt:lpstr>
      <vt:lpstr>Micro-organisms: Harmful Microbes</vt:lpstr>
      <vt:lpstr>Learning Intention</vt:lpstr>
      <vt:lpstr>Northern Ireland Curriculum Links</vt:lpstr>
      <vt:lpstr>What are Harmful Microbes?</vt:lpstr>
      <vt:lpstr>Main Activity: Infectious Disease Group Discussion</vt:lpstr>
      <vt:lpstr>Disease Match Steps</vt:lpstr>
      <vt:lpstr>Discussion</vt:lpstr>
      <vt:lpstr>Discussion Points</vt:lpstr>
      <vt:lpstr>Disease Match Information (MRSA)</vt:lpstr>
      <vt:lpstr>Disease Match Information (Measles)</vt:lpstr>
      <vt:lpstr>Disease Match Information (Flu)</vt:lpstr>
      <vt:lpstr>Disease Match Information (Thrush)</vt:lpstr>
      <vt:lpstr>Disease Match Information (Chlamydia)</vt:lpstr>
      <vt:lpstr>Disease Match Information (Meningitis)</vt:lpstr>
      <vt:lpstr>Disease Match Information (HIV)</vt:lpstr>
      <vt:lpstr>Disease Match Information (Glandular Fever)</vt:lpstr>
      <vt:lpstr>Disease Match Information (Chickenpox)</vt:lpstr>
      <vt:lpstr>Disease Match Information - Measles</vt:lpstr>
      <vt:lpstr>Disease Match Information - Flu</vt:lpstr>
      <vt:lpstr>Disease Match Information - Thrush</vt:lpstr>
      <vt:lpstr>Disease Match Information - Chlamydia</vt:lpstr>
      <vt:lpstr>Disease Match Information - Chickenpox</vt:lpstr>
      <vt:lpstr>Disease Match Worksheet 1</vt:lpstr>
      <vt:lpstr>Disease Match Worksheet 2</vt:lpstr>
      <vt:lpstr>Disease Match Worksheet 3</vt:lpstr>
      <vt:lpstr>Disease Match Worksheet 4</vt:lpstr>
      <vt:lpstr>Disease Match Worksheet 5</vt:lpstr>
      <vt:lpstr>Disease Match Worksheet 6</vt:lpstr>
      <vt:lpstr>Disease Match Worksheet 1 - Answers</vt:lpstr>
      <vt:lpstr>Disease Match Worksheet 2 - Answers</vt:lpstr>
      <vt:lpstr>Disease Match Worksheet 3 - Answers</vt:lpstr>
      <vt:lpstr>Disease Match Worksheet 4 - Answers</vt:lpstr>
      <vt:lpstr>Disease Match Worksheet 5 - Answers</vt:lpstr>
      <vt:lpstr>Disease Match Worksheet 6 - Answers</vt:lpstr>
      <vt:lpstr>Fascinating Fact</vt:lpstr>
      <vt:lpstr>Learning Consolidation</vt:lpstr>
      <vt:lpstr>Write a paragraph or three statements to summarise what you have learned during the lesson.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Hand Hygiene</dc:title>
  <dc:creator>Amy Jackson</dc:creator>
  <cp:lastModifiedBy>Megan Whistance</cp:lastModifiedBy>
  <cp:revision>249</cp:revision>
  <dcterms:created xsi:type="dcterms:W3CDTF">2022-02-28T09:25:11Z</dcterms:created>
  <dcterms:modified xsi:type="dcterms:W3CDTF">2025-03-05T09:04:12Z</dcterms:modified>
</cp:coreProperties>
</file>