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63" r:id="rId4"/>
    <p:sldId id="258" r:id="rId5"/>
    <p:sldId id="483" r:id="rId6"/>
    <p:sldId id="484" r:id="rId7"/>
    <p:sldId id="490" r:id="rId8"/>
    <p:sldId id="523" r:id="rId9"/>
    <p:sldId id="524" r:id="rId10"/>
    <p:sldId id="525" r:id="rId11"/>
    <p:sldId id="526" r:id="rId12"/>
    <p:sldId id="527" r:id="rId13"/>
    <p:sldId id="546" r:id="rId14"/>
    <p:sldId id="547" r:id="rId15"/>
    <p:sldId id="485" r:id="rId16"/>
    <p:sldId id="267" r:id="rId17"/>
    <p:sldId id="545" r:id="rId18"/>
    <p:sldId id="486" r:id="rId19"/>
    <p:sldId id="552" r:id="rId20"/>
    <p:sldId id="553" r:id="rId21"/>
    <p:sldId id="548" r:id="rId22"/>
    <p:sldId id="537" r:id="rId23"/>
    <p:sldId id="538" r:id="rId24"/>
    <p:sldId id="539" r:id="rId25"/>
    <p:sldId id="541" r:id="rId26"/>
    <p:sldId id="542" r:id="rId27"/>
    <p:sldId id="543" r:id="rId28"/>
    <p:sldId id="549" r:id="rId29"/>
    <p:sldId id="550" r:id="rId30"/>
    <p:sldId id="55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2A5"/>
    <a:srgbClr val="302564"/>
    <a:srgbClr val="12B38F"/>
    <a:srgbClr val="8DC641"/>
    <a:srgbClr val="712B8F"/>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110" d="100"/>
          <a:sy n="110" d="100"/>
        </p:scale>
        <p:origin x="1680" y="114"/>
      </p:cViewPr>
      <p:guideLst/>
    </p:cSldViewPr>
  </p:slideViewPr>
  <p:outlineViewPr>
    <p:cViewPr>
      <p:scale>
        <a:sx n="33" d="100"/>
        <a:sy n="33" d="100"/>
      </p:scale>
      <p:origin x="0" y="-1356"/>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05/03/2025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57275" y="3041738"/>
            <a:ext cx="9144000" cy="2387600"/>
          </a:xfrm>
        </p:spPr>
        <p:txBody>
          <a:bodyPr>
            <a:normAutofit/>
          </a:bodyPr>
          <a:lstStyle/>
          <a:p>
            <a:r>
              <a:rPr lang="en-GB" sz="5000" dirty="0"/>
              <a:t>Infection Prevention and Control (IPC):</a:t>
            </a:r>
            <a:br>
              <a:rPr lang="en-GB" sz="5000" dirty="0"/>
            </a:br>
            <a:r>
              <a:rPr lang="en-GB" sz="5000" dirty="0"/>
              <a:t>Respiratory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57275" y="5362663"/>
            <a:ext cx="5170978" cy="552405"/>
          </a:xfrm>
        </p:spPr>
        <p:txBody>
          <a:bodyPr/>
          <a:lstStyle/>
          <a:p>
            <a:r>
              <a:rPr lang="en-GB" dirty="0"/>
              <a:t>Key Stage 3</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C0F210-FAA8-4986-8273-FB2230BD7F4A}"/>
              </a:ext>
              <a:ext uri="{C183D7F6-B498-43B3-948B-1728B52AA6E4}">
                <adec:decorative xmlns:adec="http://schemas.microsoft.com/office/drawing/2017/decorative" val="0"/>
              </a:ext>
            </a:extLst>
          </p:cNvPr>
          <p:cNvSpPr>
            <a:spLocks noGrp="1"/>
          </p:cNvSpPr>
          <p:nvPr>
            <p:ph type="title"/>
          </p:nvPr>
        </p:nvSpPr>
        <p:spPr>
          <a:xfrm>
            <a:off x="628650" y="-987127"/>
            <a:ext cx="7886700" cy="830343"/>
          </a:xfrm>
        </p:spPr>
        <p:txBody>
          <a:bodyPr>
            <a:normAutofit/>
          </a:bodyPr>
          <a:lstStyle/>
          <a:p>
            <a:pPr algn="ctr"/>
            <a:r>
              <a:rPr lang="en-GB" sz="3000" b="1" dirty="0"/>
              <a:t>Snot Gun Experiment - Conclusions</a:t>
            </a:r>
          </a:p>
        </p:txBody>
      </p:sp>
      <p:sp>
        <p:nvSpPr>
          <p:cNvPr id="8" name="Title 1">
            <a:extLst>
              <a:ext uri="{FF2B5EF4-FFF2-40B4-BE49-F238E27FC236}">
                <a16:creationId xmlns:a16="http://schemas.microsoft.com/office/drawing/2014/main" id="{54E996D3-3716-404C-B33B-3B0BB58771BF}"/>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18" name="Rectangle: Rounded Corners 17" descr="Conclusions&#10;Based on this experiment what have you learnt about microbial transmission?&#10;&gt; Microbes can pass very easily from person to person through sneezing and touch.&#10;If we don’t wash our hands after sneezing into them, what might happen?&#10;&gt; We can still transfer the harmful microbes found in a sneeze to other people when we touch them&#10;Which method is best for preventing the spread of infection, sneezing into your hand or sneezing into a tissue? Why?&#10;&gt; Sneezing into a tissue; this causes the microbes to get trapped and we can then throw the tissue away&#10;">
            <a:extLst>
              <a:ext uri="{FF2B5EF4-FFF2-40B4-BE49-F238E27FC236}">
                <a16:creationId xmlns:a16="http://schemas.microsoft.com/office/drawing/2014/main" id="{36917812-9A88-43E5-B010-009DC303F9EB}"/>
              </a:ext>
            </a:extLst>
          </p:cNvPr>
          <p:cNvSpPr/>
          <p:nvPr/>
        </p:nvSpPr>
        <p:spPr>
          <a:xfrm>
            <a:off x="878456" y="1214921"/>
            <a:ext cx="7322569" cy="4890604"/>
          </a:xfrm>
          <a:prstGeom prst="roundRect">
            <a:avLst>
              <a:gd name="adj" fmla="val 4235"/>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this experiment what have you learnt about microbial transmission?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we don’t wash our hands after sneezing into them, what might happen?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is best for preventing the spread of infection, sneezing into your hand or sneezing into a tissue?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p>
        </p:txBody>
      </p:sp>
      <p:sp>
        <p:nvSpPr>
          <p:cNvPr id="11" name="Rectangle: Rounded Corners 10">
            <a:extLst>
              <a:ext uri="{FF2B5EF4-FFF2-40B4-BE49-F238E27FC236}">
                <a16:creationId xmlns:a16="http://schemas.microsoft.com/office/drawing/2014/main" id="{D1D0014A-50D1-45E0-9229-0055E020FD88}"/>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D025987-6EB7-4930-9FC5-15E125AE4C8B}"/>
              </a:ext>
              <a:ext uri="{C183D7F6-B498-43B3-948B-1728B52AA6E4}">
                <adec:decorative xmlns:adec="http://schemas.microsoft.com/office/drawing/2017/decorative" val="1"/>
              </a:ext>
            </a:extLst>
          </p:cNvPr>
          <p:cNvSpPr/>
          <p:nvPr/>
        </p:nvSpPr>
        <p:spPr>
          <a:xfrm>
            <a:off x="7860530" y="88256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2E03360-7DD7-4A0D-8248-F08B84C4BD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7981" y="929320"/>
            <a:ext cx="579416" cy="523798"/>
          </a:xfrm>
          <a:prstGeom prst="rect">
            <a:avLst/>
          </a:prstGeom>
        </p:spPr>
      </p:pic>
      <p:sp>
        <p:nvSpPr>
          <p:cNvPr id="3" name="Footer Placeholder 2">
            <a:extLst>
              <a:ext uri="{FF2B5EF4-FFF2-40B4-BE49-F238E27FC236}">
                <a16:creationId xmlns:a16="http://schemas.microsoft.com/office/drawing/2014/main" id="{F8368733-8F9B-4219-A2E1-B89329F8A5F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0836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7444877-F480-4042-B2E9-455B377C5F6A}"/>
              </a:ext>
              <a:ext uri="{C183D7F6-B498-43B3-948B-1728B52AA6E4}">
                <adec:decorative xmlns:adec="http://schemas.microsoft.com/office/drawing/2017/decorative" val="0"/>
              </a:ext>
            </a:extLst>
          </p:cNvPr>
          <p:cNvSpPr>
            <a:spLocks noGrp="1"/>
          </p:cNvSpPr>
          <p:nvPr>
            <p:ph type="title"/>
          </p:nvPr>
        </p:nvSpPr>
        <p:spPr>
          <a:xfrm>
            <a:off x="628650" y="-938488"/>
            <a:ext cx="7886700" cy="830343"/>
          </a:xfrm>
        </p:spPr>
        <p:txBody>
          <a:bodyPr>
            <a:normAutofit/>
          </a:bodyPr>
          <a:lstStyle/>
          <a:p>
            <a:pPr algn="ctr"/>
            <a:r>
              <a:rPr lang="en-GB" sz="3000" b="1" dirty="0"/>
              <a:t>Snot Gun Experiment 1 -  Answers</a:t>
            </a:r>
          </a:p>
        </p:txBody>
      </p:sp>
      <p:sp>
        <p:nvSpPr>
          <p:cNvPr id="12" name="Title 1">
            <a:extLst>
              <a:ext uri="{FF2B5EF4-FFF2-40B4-BE49-F238E27FC236}">
                <a16:creationId xmlns:a16="http://schemas.microsoft.com/office/drawing/2014/main" id="{266ED1DF-0128-43A4-B35A-F5373627945D}"/>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9" name="Rectangle: Rounded Corners 8">
            <a:extLst>
              <a:ext uri="{FF2B5EF4-FFF2-40B4-BE49-F238E27FC236}">
                <a16:creationId xmlns:a16="http://schemas.microsoft.com/office/drawing/2014/main" id="{BBC01F94-8B1E-41C9-A98E-85149E235334}"/>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0551488-6067-47F1-B004-908B0A63A41C}"/>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37DE26E-DAEC-432A-A565-90E42096EC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460" y="938299"/>
            <a:ext cx="579416" cy="523798"/>
          </a:xfrm>
          <a:prstGeom prst="rect">
            <a:avLst/>
          </a:prstGeom>
        </p:spPr>
      </p:pic>
      <p:sp>
        <p:nvSpPr>
          <p:cNvPr id="18" name="TextBox 17" descr="Questions&#10;Which disk do you think will be most affected by the sneeze?&#10;&gt; The paper disks directly in front of and to the sides of the sneezer will be the most affected&#10;Which people do you think will be least affected by the sneeze?&#10;&gt; The person behind the sneezer and those furthest away&#10;What do you think will happen when you place a gloved hand over the sneeze?&#10;&gt; The sneeze will not travel to as many people but the microbes will be found on the hand&#10;What do you think will happen when you place a tissue over the sneeze?&#10;&gt; All the microbes will be trapped in the tissue&#10;">
            <a:extLst>
              <a:ext uri="{FF2B5EF4-FFF2-40B4-BE49-F238E27FC236}">
                <a16:creationId xmlns:a16="http://schemas.microsoft.com/office/drawing/2014/main" id="{761BEE55-B5F5-4A34-B525-DF34222912E3}"/>
              </a:ext>
            </a:extLst>
          </p:cNvPr>
          <p:cNvSpPr txBox="1"/>
          <p:nvPr/>
        </p:nvSpPr>
        <p:spPr>
          <a:xfrm>
            <a:off x="911442" y="1167294"/>
            <a:ext cx="7251483" cy="5016758"/>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Questions</a:t>
            </a:r>
          </a:p>
          <a:p>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disk do you think will be most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people do you think will be least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gloved hand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tissue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p:txBody>
      </p:sp>
      <p:sp>
        <p:nvSpPr>
          <p:cNvPr id="2" name="TextBox 1">
            <a:extLst>
              <a:ext uri="{FF2B5EF4-FFF2-40B4-BE49-F238E27FC236}">
                <a16:creationId xmlns:a16="http://schemas.microsoft.com/office/drawing/2014/main" id="{7F01234C-BE80-4539-AF0D-2B5D90BB3336}"/>
              </a:ext>
            </a:extLst>
          </p:cNvPr>
          <p:cNvSpPr txBox="1"/>
          <p:nvPr/>
        </p:nvSpPr>
        <p:spPr>
          <a:xfrm>
            <a:off x="962025" y="2125457"/>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paper disks directly in front of and to the sides of the sneezer will be the most affected.</a:t>
            </a:r>
          </a:p>
        </p:txBody>
      </p:sp>
      <p:sp>
        <p:nvSpPr>
          <p:cNvPr id="19" name="TextBox 18">
            <a:extLst>
              <a:ext uri="{FF2B5EF4-FFF2-40B4-BE49-F238E27FC236}">
                <a16:creationId xmlns:a16="http://schemas.microsoft.com/office/drawing/2014/main" id="{FE10AB96-5133-47F9-81C6-0FCCDBB0363F}"/>
              </a:ext>
            </a:extLst>
          </p:cNvPr>
          <p:cNvSpPr txBox="1"/>
          <p:nvPr/>
        </p:nvSpPr>
        <p:spPr>
          <a:xfrm>
            <a:off x="962025" y="3406573"/>
            <a:ext cx="7213383" cy="369332"/>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person behind the sneezer and those furthest away.</a:t>
            </a:r>
          </a:p>
        </p:txBody>
      </p:sp>
      <p:sp>
        <p:nvSpPr>
          <p:cNvPr id="20" name="TextBox 19">
            <a:extLst>
              <a:ext uri="{FF2B5EF4-FFF2-40B4-BE49-F238E27FC236}">
                <a16:creationId xmlns:a16="http://schemas.microsoft.com/office/drawing/2014/main" id="{C673183D-D755-43FC-90B9-5892AE0A2ADF}"/>
              </a:ext>
            </a:extLst>
          </p:cNvPr>
          <p:cNvSpPr txBox="1"/>
          <p:nvPr/>
        </p:nvSpPr>
        <p:spPr>
          <a:xfrm>
            <a:off x="962025" y="4533282"/>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sneeze will not travel to as many people but the microbes will be found on the hand.</a:t>
            </a:r>
          </a:p>
        </p:txBody>
      </p:sp>
      <p:sp>
        <p:nvSpPr>
          <p:cNvPr id="21" name="TextBox 20">
            <a:extLst>
              <a:ext uri="{FF2B5EF4-FFF2-40B4-BE49-F238E27FC236}">
                <a16:creationId xmlns:a16="http://schemas.microsoft.com/office/drawing/2014/main" id="{1016FABB-2808-4D81-99CE-55BA8BCE5EBB}"/>
              </a:ext>
            </a:extLst>
          </p:cNvPr>
          <p:cNvSpPr txBox="1"/>
          <p:nvPr/>
        </p:nvSpPr>
        <p:spPr>
          <a:xfrm>
            <a:off x="981075" y="5785594"/>
            <a:ext cx="7213383" cy="369332"/>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All the microbes will be trapped in the tissue.</a:t>
            </a:r>
          </a:p>
        </p:txBody>
      </p:sp>
      <p:sp>
        <p:nvSpPr>
          <p:cNvPr id="3" name="Footer Placeholder 2">
            <a:extLst>
              <a:ext uri="{FF2B5EF4-FFF2-40B4-BE49-F238E27FC236}">
                <a16:creationId xmlns:a16="http://schemas.microsoft.com/office/drawing/2014/main" id="{43EABB87-49E6-4DDC-8A21-F471FC3F43F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26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6057F21-3FC1-41C9-A321-FFB35378BF2C}"/>
              </a:ext>
              <a:ext uri="{C183D7F6-B498-43B3-948B-1728B52AA6E4}">
                <adec:decorative xmlns:adec="http://schemas.microsoft.com/office/drawing/2017/decorative" val="0"/>
              </a:ext>
            </a:extLst>
          </p:cNvPr>
          <p:cNvSpPr>
            <a:spLocks noGrp="1"/>
          </p:cNvSpPr>
          <p:nvPr>
            <p:ph type="title"/>
          </p:nvPr>
        </p:nvSpPr>
        <p:spPr>
          <a:xfrm>
            <a:off x="628650" y="-928761"/>
            <a:ext cx="7886700" cy="830343"/>
          </a:xfrm>
        </p:spPr>
        <p:txBody>
          <a:bodyPr>
            <a:normAutofit/>
          </a:bodyPr>
          <a:lstStyle/>
          <a:p>
            <a:pPr algn="ctr"/>
            <a:r>
              <a:rPr lang="en-GB" sz="3000" b="1" dirty="0"/>
              <a:t>Snot Gun Experiment 2 -  Answers</a:t>
            </a:r>
          </a:p>
        </p:txBody>
      </p:sp>
      <p:sp>
        <p:nvSpPr>
          <p:cNvPr id="10" name="Title 1">
            <a:extLst>
              <a:ext uri="{FF2B5EF4-FFF2-40B4-BE49-F238E27FC236}">
                <a16:creationId xmlns:a16="http://schemas.microsoft.com/office/drawing/2014/main" id="{693D2EA7-D6C6-4EC2-91F2-0964FC01C393}"/>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18" name="Rectangle: Rounded Corners 17"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D51B08A1-55E4-4C90-8949-15D3C038D215}"/>
              </a:ext>
            </a:extLst>
          </p:cNvPr>
          <p:cNvSpPr/>
          <p:nvPr/>
        </p:nvSpPr>
        <p:spPr>
          <a:xfrm>
            <a:off x="909932" y="1238250"/>
            <a:ext cx="7229862" cy="4810125"/>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What was the furthest distance the sneeze travelled?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graphicFrame>
        <p:nvGraphicFramePr>
          <p:cNvPr id="19" name="Table 9" descr="Table for results">
            <a:extLst>
              <a:ext uri="{FF2B5EF4-FFF2-40B4-BE49-F238E27FC236}">
                <a16:creationId xmlns:a16="http://schemas.microsoft.com/office/drawing/2014/main" id="{A5002424-9C9D-4EFC-8436-1306306C6FB4}"/>
              </a:ext>
            </a:extLst>
          </p:cNvPr>
          <p:cNvGraphicFramePr>
            <a:graphicFrameLocks noGrp="1"/>
          </p:cNvGraphicFramePr>
          <p:nvPr>
            <p:extLst>
              <p:ext uri="{D42A27DB-BD31-4B8C-83A1-F6EECF244321}">
                <p14:modId xmlns:p14="http://schemas.microsoft.com/office/powerpoint/2010/main" val="1195070259"/>
              </p:ext>
            </p:extLst>
          </p:nvPr>
        </p:nvGraphicFramePr>
        <p:xfrm>
          <a:off x="1004206" y="2714626"/>
          <a:ext cx="6954780" cy="3162993"/>
        </p:xfrm>
        <a:graphic>
          <a:graphicData uri="http://schemas.openxmlformats.org/drawingml/2006/table">
            <a:tbl>
              <a:tblPr firstRow="1" bandRow="1"/>
              <a:tblGrid>
                <a:gridCol w="2318260">
                  <a:extLst>
                    <a:ext uri="{9D8B030D-6E8A-4147-A177-3AD203B41FA5}">
                      <a16:colId xmlns:a16="http://schemas.microsoft.com/office/drawing/2014/main" val="801373018"/>
                    </a:ext>
                  </a:extLst>
                </a:gridCol>
                <a:gridCol w="2318260">
                  <a:extLst>
                    <a:ext uri="{9D8B030D-6E8A-4147-A177-3AD203B41FA5}">
                      <a16:colId xmlns:a16="http://schemas.microsoft.com/office/drawing/2014/main" val="1364566338"/>
                    </a:ext>
                  </a:extLst>
                </a:gridCol>
                <a:gridCol w="2318260">
                  <a:extLst>
                    <a:ext uri="{9D8B030D-6E8A-4147-A177-3AD203B41FA5}">
                      <a16:colId xmlns:a16="http://schemas.microsoft.com/office/drawing/2014/main" val="3123924349"/>
                    </a:ext>
                  </a:extLst>
                </a:gridCol>
              </a:tblGrid>
              <a:tr h="11296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Distance travelled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Number of people contaminated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60088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22" name="TextBox 21">
            <a:extLst>
              <a:ext uri="{FF2B5EF4-FFF2-40B4-BE49-F238E27FC236}">
                <a16:creationId xmlns:a16="http://schemas.microsoft.com/office/drawing/2014/main" id="{AFEEB015-1228-42A2-A686-E11B9479FC51}"/>
              </a:ext>
            </a:extLst>
          </p:cNvPr>
          <p:cNvSpPr txBox="1"/>
          <p:nvPr/>
        </p:nvSpPr>
        <p:spPr>
          <a:xfrm>
            <a:off x="3352801" y="3849482"/>
            <a:ext cx="4592895" cy="2031325"/>
          </a:xfrm>
          <a:prstGeom prst="rect">
            <a:avLst/>
          </a:prstGeom>
          <a:solidFill>
            <a:schemeClr val="bg1"/>
          </a:solidFill>
        </p:spPr>
        <p:txBody>
          <a:bodyPr wrap="square" rtlCol="0">
            <a:spAutoFit/>
          </a:bodyPr>
          <a:lstStyle/>
          <a:p>
            <a:pPr algn="just"/>
            <a:r>
              <a:rPr lang="en-GB" sz="2100" b="1" dirty="0">
                <a:solidFill>
                  <a:schemeClr val="accent6">
                    <a:lumMod val="75000"/>
                  </a:schemeClr>
                </a:solidFill>
                <a:latin typeface="Arial" panose="020B0604020202020204" pitchFamily="34" charset="0"/>
                <a:cs typeface="Arial" panose="020B0604020202020204" pitchFamily="34" charset="0"/>
              </a:rPr>
              <a:t>This will vary depending on the type of spray bottle used, but in general the sneeze alone will infect more people and travel the furthest. The sneeze in the tissue should affect the least.</a:t>
            </a:r>
          </a:p>
        </p:txBody>
      </p:sp>
      <p:sp>
        <p:nvSpPr>
          <p:cNvPr id="17" name="Rectangle: Rounded Corners 16">
            <a:extLst>
              <a:ext uri="{FF2B5EF4-FFF2-40B4-BE49-F238E27FC236}">
                <a16:creationId xmlns:a16="http://schemas.microsoft.com/office/drawing/2014/main" id="{61D5EF63-78D4-4207-9909-349AE78203BB}"/>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73E090E-8567-494D-A82A-E0A5637097BA}"/>
              </a:ext>
              <a:ext uri="{C183D7F6-B498-43B3-948B-1728B52AA6E4}">
                <adec:decorative xmlns:adec="http://schemas.microsoft.com/office/drawing/2017/decorative" val="1"/>
              </a:ext>
            </a:extLst>
          </p:cNvPr>
          <p:cNvSpPr/>
          <p:nvPr/>
        </p:nvSpPr>
        <p:spPr>
          <a:xfrm>
            <a:off x="7936171" y="913706"/>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2848A591-F369-4EA8-8634-2987E96F38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7906" y="937084"/>
            <a:ext cx="579416" cy="523798"/>
          </a:xfrm>
          <a:prstGeom prst="rect">
            <a:avLst/>
          </a:prstGeom>
        </p:spPr>
      </p:pic>
      <p:sp>
        <p:nvSpPr>
          <p:cNvPr id="3" name="Footer Placeholder 2">
            <a:extLst>
              <a:ext uri="{FF2B5EF4-FFF2-40B4-BE49-F238E27FC236}">
                <a16:creationId xmlns:a16="http://schemas.microsoft.com/office/drawing/2014/main" id="{A1679967-05F2-412E-B015-B5DE75E3F60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073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44E242-18EA-442E-B391-7286CC21018A}"/>
              </a:ext>
              <a:ext uri="{C183D7F6-B498-43B3-948B-1728B52AA6E4}">
                <adec:decorative xmlns:adec="http://schemas.microsoft.com/office/drawing/2017/decorative" val="0"/>
              </a:ext>
            </a:extLst>
          </p:cNvPr>
          <p:cNvSpPr>
            <a:spLocks noGrp="1"/>
          </p:cNvSpPr>
          <p:nvPr>
            <p:ph type="title"/>
          </p:nvPr>
        </p:nvSpPr>
        <p:spPr>
          <a:xfrm>
            <a:off x="628650" y="-948216"/>
            <a:ext cx="7886700" cy="830343"/>
          </a:xfrm>
        </p:spPr>
        <p:txBody>
          <a:bodyPr>
            <a:normAutofit/>
          </a:bodyPr>
          <a:lstStyle/>
          <a:p>
            <a:pPr algn="ctr"/>
            <a:r>
              <a:rPr lang="en-GB" sz="3000" b="1" dirty="0"/>
              <a:t>Snot Gun Experiment 3 -  Answers</a:t>
            </a:r>
          </a:p>
        </p:txBody>
      </p:sp>
      <p:sp>
        <p:nvSpPr>
          <p:cNvPr id="12" name="Title 1">
            <a:extLst>
              <a:ext uri="{FF2B5EF4-FFF2-40B4-BE49-F238E27FC236}">
                <a16:creationId xmlns:a16="http://schemas.microsoft.com/office/drawing/2014/main" id="{653922C7-B80C-4695-9AD1-9EDE0516A30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6" name="Rectangle: Rounded Corners 5"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04543BF7-E808-4477-8D34-2BFB01A2D3B6}"/>
              </a:ext>
            </a:extLst>
          </p:cNvPr>
          <p:cNvSpPr/>
          <p:nvPr/>
        </p:nvSpPr>
        <p:spPr>
          <a:xfrm>
            <a:off x="918481" y="1192230"/>
            <a:ext cx="7307038" cy="4922819"/>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Did any of the sneezes contaminate any of the people on the side lines? If so, how many?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‘microbes’ landed on the person behind the sneezer?</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p>
        </p:txBody>
      </p:sp>
      <p:graphicFrame>
        <p:nvGraphicFramePr>
          <p:cNvPr id="7" name="Table 9" descr="Table for results">
            <a:extLst>
              <a:ext uri="{FF2B5EF4-FFF2-40B4-BE49-F238E27FC236}">
                <a16:creationId xmlns:a16="http://schemas.microsoft.com/office/drawing/2014/main" id="{6FDDF763-48D8-448C-B7AC-787E69194574}"/>
              </a:ext>
            </a:extLst>
          </p:cNvPr>
          <p:cNvGraphicFramePr>
            <a:graphicFrameLocks noGrp="1"/>
          </p:cNvGraphicFramePr>
          <p:nvPr>
            <p:extLst>
              <p:ext uri="{D42A27DB-BD31-4B8C-83A1-F6EECF244321}">
                <p14:modId xmlns:p14="http://schemas.microsoft.com/office/powerpoint/2010/main" val="2993736828"/>
              </p:ext>
            </p:extLst>
          </p:nvPr>
        </p:nvGraphicFramePr>
        <p:xfrm>
          <a:off x="1064078" y="2149031"/>
          <a:ext cx="7015844" cy="2289618"/>
        </p:xfrm>
        <a:graphic>
          <a:graphicData uri="http://schemas.openxmlformats.org/drawingml/2006/table">
            <a:tbl>
              <a:tblPr firstRow="1" bandRow="1"/>
              <a:tblGrid>
                <a:gridCol w="2338615">
                  <a:extLst>
                    <a:ext uri="{9D8B030D-6E8A-4147-A177-3AD203B41FA5}">
                      <a16:colId xmlns:a16="http://schemas.microsoft.com/office/drawing/2014/main" val="801373018"/>
                    </a:ext>
                  </a:extLst>
                </a:gridCol>
                <a:gridCol w="4677229">
                  <a:extLst>
                    <a:ext uri="{9D8B030D-6E8A-4147-A177-3AD203B41FA5}">
                      <a16:colId xmlns:a16="http://schemas.microsoft.com/office/drawing/2014/main" val="1364566338"/>
                    </a:ext>
                  </a:extLst>
                </a:gridCol>
              </a:tblGrid>
              <a:tr h="7632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10" name="TextBox 9">
            <a:extLst>
              <a:ext uri="{FF2B5EF4-FFF2-40B4-BE49-F238E27FC236}">
                <a16:creationId xmlns:a16="http://schemas.microsoft.com/office/drawing/2014/main" id="{65CF8F81-FC78-407D-AD1C-72AA4DA69156}"/>
              </a:ext>
            </a:extLst>
          </p:cNvPr>
          <p:cNvSpPr txBox="1"/>
          <p:nvPr/>
        </p:nvSpPr>
        <p:spPr>
          <a:xfrm>
            <a:off x="3409951" y="2149031"/>
            <a:ext cx="4669971" cy="2031325"/>
          </a:xfrm>
          <a:prstGeom prst="rect">
            <a:avLst/>
          </a:prstGeom>
          <a:solidFill>
            <a:schemeClr val="bg1"/>
          </a:solidFill>
        </p:spPr>
        <p:txBody>
          <a:bodyPr wrap="square" rtlCol="0">
            <a:spAutoFit/>
          </a:bodyPr>
          <a:lstStyle/>
          <a:p>
            <a:pPr algn="just"/>
            <a:r>
              <a:rPr lang="en-GB" sz="2100" b="1" dirty="0">
                <a:solidFill>
                  <a:schemeClr val="accent6">
                    <a:lumMod val="75000"/>
                  </a:schemeClr>
                </a:solidFill>
                <a:latin typeface="Arial" panose="020B0604020202020204" pitchFamily="34" charset="0"/>
                <a:cs typeface="Arial" panose="020B0604020202020204" pitchFamily="34" charset="0"/>
              </a:rPr>
              <a:t>This will vary depending on the type of spray bottle used, but in general the sneeze alone will infect more people and travel the furthest. The sneeze in the tissue should affect the least.</a:t>
            </a:r>
          </a:p>
        </p:txBody>
      </p:sp>
      <p:sp>
        <p:nvSpPr>
          <p:cNvPr id="11" name="TextBox 10">
            <a:extLst>
              <a:ext uri="{FF2B5EF4-FFF2-40B4-BE49-F238E27FC236}">
                <a16:creationId xmlns:a16="http://schemas.microsoft.com/office/drawing/2014/main" id="{296680B5-CCA0-405E-BFAC-FDB466E5CCA8}"/>
              </a:ext>
            </a:extLst>
          </p:cNvPr>
          <p:cNvSpPr txBox="1"/>
          <p:nvPr/>
        </p:nvSpPr>
        <p:spPr>
          <a:xfrm>
            <a:off x="981075" y="5433550"/>
            <a:ext cx="7225394" cy="415498"/>
          </a:xfrm>
          <a:prstGeom prst="rect">
            <a:avLst/>
          </a:prstGeom>
          <a:solidFill>
            <a:schemeClr val="bg1"/>
          </a:solidFill>
        </p:spPr>
        <p:txBody>
          <a:bodyPr wrap="square" rtlCol="0">
            <a:spAutoFit/>
          </a:bodyPr>
          <a:lstStyle/>
          <a:p>
            <a:pPr algn="just"/>
            <a:r>
              <a:rPr lang="en-GB" sz="2100" b="1" dirty="0">
                <a:solidFill>
                  <a:schemeClr val="accent6">
                    <a:lumMod val="75000"/>
                  </a:schemeClr>
                </a:solidFill>
                <a:latin typeface="Arial" panose="020B0604020202020204" pitchFamily="34" charset="0"/>
                <a:cs typeface="Arial" panose="020B0604020202020204" pitchFamily="34" charset="0"/>
              </a:rPr>
              <a:t>Your results from experiment in class.</a:t>
            </a:r>
          </a:p>
        </p:txBody>
      </p:sp>
      <p:sp>
        <p:nvSpPr>
          <p:cNvPr id="5" name="Rectangle: Rounded Corners 4">
            <a:extLst>
              <a:ext uri="{FF2B5EF4-FFF2-40B4-BE49-F238E27FC236}">
                <a16:creationId xmlns:a16="http://schemas.microsoft.com/office/drawing/2014/main" id="{944E01D1-34F1-48D2-AB74-3DDA2543E7D2}"/>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51F8698-E900-49CD-A94F-FA96509956DF}"/>
              </a:ext>
              <a:ext uri="{C183D7F6-B498-43B3-948B-1728B52AA6E4}">
                <adec:decorative xmlns:adec="http://schemas.microsoft.com/office/drawing/2017/decorative" val="1"/>
              </a:ext>
            </a:extLst>
          </p:cNvPr>
          <p:cNvSpPr/>
          <p:nvPr/>
        </p:nvSpPr>
        <p:spPr>
          <a:xfrm>
            <a:off x="7864133" y="88621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CF4F96E-3E90-49AD-8B0B-15813F37EE5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0033" y="912952"/>
            <a:ext cx="579416" cy="523798"/>
          </a:xfrm>
          <a:prstGeom prst="rect">
            <a:avLst/>
          </a:prstGeom>
        </p:spPr>
      </p:pic>
      <p:sp>
        <p:nvSpPr>
          <p:cNvPr id="3" name="Footer Placeholder 2">
            <a:extLst>
              <a:ext uri="{FF2B5EF4-FFF2-40B4-BE49-F238E27FC236}">
                <a16:creationId xmlns:a16="http://schemas.microsoft.com/office/drawing/2014/main" id="{44B446E5-46A6-4181-AA3C-76E3CB69704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349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3815EE-3D5A-4084-93FA-F174DB6E2EFC}"/>
              </a:ext>
              <a:ext uri="{C183D7F6-B498-43B3-948B-1728B52AA6E4}">
                <adec:decorative xmlns:adec="http://schemas.microsoft.com/office/drawing/2017/decorative" val="0"/>
              </a:ext>
            </a:extLst>
          </p:cNvPr>
          <p:cNvSpPr>
            <a:spLocks noGrp="1"/>
          </p:cNvSpPr>
          <p:nvPr>
            <p:ph type="title"/>
          </p:nvPr>
        </p:nvSpPr>
        <p:spPr>
          <a:xfrm>
            <a:off x="628650" y="-1162223"/>
            <a:ext cx="7886700" cy="830343"/>
          </a:xfrm>
        </p:spPr>
        <p:txBody>
          <a:bodyPr>
            <a:normAutofit/>
          </a:bodyPr>
          <a:lstStyle/>
          <a:p>
            <a:pPr algn="ctr"/>
            <a:r>
              <a:rPr lang="en-GB" sz="3000" b="1" dirty="0"/>
              <a:t>Snot Gun Experiment 4 -  Answers</a:t>
            </a:r>
          </a:p>
        </p:txBody>
      </p:sp>
      <p:sp>
        <p:nvSpPr>
          <p:cNvPr id="12" name="Title 1">
            <a:extLst>
              <a:ext uri="{FF2B5EF4-FFF2-40B4-BE49-F238E27FC236}">
                <a16:creationId xmlns:a16="http://schemas.microsoft.com/office/drawing/2014/main" id="{3D2369FD-E668-4072-BAB1-5D94E71E4F7C}"/>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6" name="Rectangle: Rounded Corners 5" descr="Conclusions&#10;Based on this experiment what have you learnt about microbial transmission?&#10;&gt; Microbes can pass very easily from person to person through sneezing and touch.&#10;If we don’t wash our hands after sneezing into them, what might happen?&#10;&gt; We can still transfer the harmful microbes found in a sneeze to other people when we touch them&#10;Which method is best for preventing the spread of infection, sneezing into your hand or sneezing into a tissue? Why?&#10;&gt; Sneezing into a tissue; this causes the microbes to get trapped and we can then throw the tissue away&#10;">
            <a:extLst>
              <a:ext uri="{FF2B5EF4-FFF2-40B4-BE49-F238E27FC236}">
                <a16:creationId xmlns:a16="http://schemas.microsoft.com/office/drawing/2014/main" id="{FA7B521B-5488-4F96-B9D7-8E812ABFD0F5}"/>
              </a:ext>
            </a:extLst>
          </p:cNvPr>
          <p:cNvSpPr/>
          <p:nvPr/>
        </p:nvSpPr>
        <p:spPr>
          <a:xfrm>
            <a:off x="878456" y="1214921"/>
            <a:ext cx="7322569" cy="4890604"/>
          </a:xfrm>
          <a:prstGeom prst="roundRect">
            <a:avLst>
              <a:gd name="adj" fmla="val 4235"/>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this experiment what have you learnt about microbial transmission?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we don’t wash our hands after sneezing into them, what might happen?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is best for preventing the spread of infection, sneezing into your hand or sneezing into a tissue?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p>
        </p:txBody>
      </p:sp>
      <p:sp>
        <p:nvSpPr>
          <p:cNvPr id="9" name="TextBox 8">
            <a:extLst>
              <a:ext uri="{FF2B5EF4-FFF2-40B4-BE49-F238E27FC236}">
                <a16:creationId xmlns:a16="http://schemas.microsoft.com/office/drawing/2014/main" id="{BA1AC759-0514-4EEA-A4A4-4BCBDE719631}"/>
              </a:ext>
            </a:extLst>
          </p:cNvPr>
          <p:cNvSpPr txBox="1"/>
          <p:nvPr/>
        </p:nvSpPr>
        <p:spPr>
          <a:xfrm>
            <a:off x="949542" y="2603671"/>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Microbes can pass very easily from person to person through sneezing and touch.</a:t>
            </a:r>
          </a:p>
        </p:txBody>
      </p:sp>
      <p:sp>
        <p:nvSpPr>
          <p:cNvPr id="10" name="TextBox 9">
            <a:extLst>
              <a:ext uri="{FF2B5EF4-FFF2-40B4-BE49-F238E27FC236}">
                <a16:creationId xmlns:a16="http://schemas.microsoft.com/office/drawing/2014/main" id="{63EC6271-5944-4E6A-B40E-6581133E2A3F}"/>
              </a:ext>
            </a:extLst>
          </p:cNvPr>
          <p:cNvSpPr txBox="1"/>
          <p:nvPr/>
        </p:nvSpPr>
        <p:spPr>
          <a:xfrm>
            <a:off x="959067" y="3829337"/>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We can still transfer the harmful microbes found in a sneeze to other people when we touch them.</a:t>
            </a:r>
          </a:p>
        </p:txBody>
      </p:sp>
      <p:sp>
        <p:nvSpPr>
          <p:cNvPr id="11" name="TextBox 10">
            <a:extLst>
              <a:ext uri="{FF2B5EF4-FFF2-40B4-BE49-F238E27FC236}">
                <a16:creationId xmlns:a16="http://schemas.microsoft.com/office/drawing/2014/main" id="{B589916D-E4D9-4CBC-A9C0-08D19EFC0477}"/>
              </a:ext>
            </a:extLst>
          </p:cNvPr>
          <p:cNvSpPr txBox="1"/>
          <p:nvPr/>
        </p:nvSpPr>
        <p:spPr>
          <a:xfrm>
            <a:off x="972755" y="5109043"/>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Sneezing into a tissue; this causes the microbes to get trapped and we can then throw the tissue away.</a:t>
            </a:r>
          </a:p>
        </p:txBody>
      </p:sp>
      <p:sp>
        <p:nvSpPr>
          <p:cNvPr id="5" name="Rectangle: Rounded Corners 4">
            <a:extLst>
              <a:ext uri="{FF2B5EF4-FFF2-40B4-BE49-F238E27FC236}">
                <a16:creationId xmlns:a16="http://schemas.microsoft.com/office/drawing/2014/main" id="{16E2623B-E1A6-47A1-8E83-CF2FBD1F290B}"/>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E6C5E9E-9B73-4F9C-BF68-22484C5461A4}"/>
              </a:ext>
              <a:ext uri="{C183D7F6-B498-43B3-948B-1728B52AA6E4}">
                <adec:decorative xmlns:adec="http://schemas.microsoft.com/office/drawing/2017/decorative" val="1"/>
              </a:ext>
            </a:extLst>
          </p:cNvPr>
          <p:cNvSpPr/>
          <p:nvPr/>
        </p:nvSpPr>
        <p:spPr>
          <a:xfrm>
            <a:off x="7860530" y="88256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2DA9312-EFF6-471A-BF88-B8D2ED3E948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7981" y="909864"/>
            <a:ext cx="579416" cy="523798"/>
          </a:xfrm>
          <a:prstGeom prst="rect">
            <a:avLst/>
          </a:prstGeom>
        </p:spPr>
      </p:pic>
      <p:sp>
        <p:nvSpPr>
          <p:cNvPr id="3" name="Footer Placeholder 2">
            <a:extLst>
              <a:ext uri="{FF2B5EF4-FFF2-40B4-BE49-F238E27FC236}">
                <a16:creationId xmlns:a16="http://schemas.microsoft.com/office/drawing/2014/main" id="{4F6B0083-A1F3-4B3A-A34C-AD90627060D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2880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22F51-5C30-489C-A3B3-A33E335BF558}"/>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7322B7C3-3391-49B0-8341-C8976E7D54A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882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39530" y="389518"/>
            <a:ext cx="3867151"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0" y="1118196"/>
            <a:ext cx="3867151" cy="802029"/>
          </a:xfrm>
          <a:prstGeom prst="wedgeRectCallout">
            <a:avLst>
              <a:gd name="adj1" fmla="val -63776"/>
              <a:gd name="adj2" fmla="val 111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Were you surprised by the results in the activity?</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0" y="2095702"/>
            <a:ext cx="3831060" cy="1139228"/>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has this experiment taught you about the transmission of microbes?</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0" y="3394927"/>
            <a:ext cx="4017991" cy="1005623"/>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a:latin typeface="Arial" panose="020B0604020202020204" pitchFamily="34" charset="0"/>
                <a:cs typeface="Arial" panose="020B0604020202020204" pitchFamily="34" charset="0"/>
              </a:rPr>
              <a:t>How many students would have been infected by a sneeze?</a:t>
            </a:r>
            <a:endParaRPr lang="en-GB" sz="2200" dirty="0">
              <a:latin typeface="Arial" panose="020B0604020202020204" pitchFamily="34" charset="0"/>
              <a:cs typeface="Arial" panose="020B0604020202020204" pitchFamily="34" charset="0"/>
            </a:endParaRP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64" y="4560547"/>
            <a:ext cx="3853616" cy="1481479"/>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a:latin typeface="Arial" panose="020B0604020202020204" pitchFamily="34" charset="0"/>
                <a:cs typeface="Arial" panose="020B0604020202020204" pitchFamily="34" charset="0"/>
              </a:rPr>
              <a:t>Would there be a change in the results if the experiment was carried out outside on a windy day?</a:t>
            </a:r>
            <a:endParaRPr lang="en-GB" sz="2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B77EE9-24C8-4F07-838B-F137E4011DA8}"/>
              </a:ext>
            </a:extLst>
          </p:cNvPr>
          <p:cNvSpPr>
            <a:spLocks noGrp="1"/>
          </p:cNvSpPr>
          <p:nvPr>
            <p:ph type="title"/>
          </p:nvPr>
        </p:nvSpPr>
        <p:spPr>
          <a:xfrm>
            <a:off x="628650" y="617331"/>
            <a:ext cx="7886700" cy="830343"/>
          </a:xfrm>
        </p:spPr>
        <p:txBody>
          <a:bodyPr>
            <a:normAutofit/>
          </a:bodyPr>
          <a:lstStyle/>
          <a:p>
            <a:pPr algn="ctr"/>
            <a:r>
              <a:rPr lang="en-GB" sz="4500" b="1" dirty="0"/>
              <a:t>Fascinating Fact</a:t>
            </a:r>
          </a:p>
        </p:txBody>
      </p:sp>
      <p:sp>
        <p:nvSpPr>
          <p:cNvPr id="5" name="Rectangle 4">
            <a:extLst>
              <a:ext uri="{FF2B5EF4-FFF2-40B4-BE49-F238E27FC236}">
                <a16:creationId xmlns:a16="http://schemas.microsoft.com/office/drawing/2014/main" id="{D52CED9C-0AA2-47BE-96E2-12068F8D99DB}"/>
              </a:ext>
            </a:extLst>
          </p:cNvPr>
          <p:cNvSpPr/>
          <p:nvPr/>
        </p:nvSpPr>
        <p:spPr>
          <a:xfrm>
            <a:off x="704850" y="2185987"/>
            <a:ext cx="7734300" cy="248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panose="020B0604020202020204" pitchFamily="34" charset="0"/>
                <a:cs typeface="Arial" panose="020B0604020202020204" pitchFamily="34" charset="0"/>
              </a:rPr>
              <a:t>Lower respiratory infections remain the world’s most deadly communicable (infectious) disease, ranked as the 4th leading cause of death. In 2019 it claimed 2.6 million lives.</a:t>
            </a:r>
          </a:p>
        </p:txBody>
      </p:sp>
      <p:sp>
        <p:nvSpPr>
          <p:cNvPr id="3" name="Footer Placeholder 2">
            <a:extLst>
              <a:ext uri="{FF2B5EF4-FFF2-40B4-BE49-F238E27FC236}">
                <a16:creationId xmlns:a16="http://schemas.microsoft.com/office/drawing/2014/main" id="{32EFC672-754B-4A79-8AA8-5B906217D62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4994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3D800-ABBF-4E8A-A28B-7A768C49B0C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772F2FA2-6A24-4C5C-B636-02482848337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3192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4D88EA-6D3F-4040-A21B-A2798E8335C2}"/>
              </a:ext>
            </a:extLst>
          </p:cNvPr>
          <p:cNvSpPr>
            <a:spLocks noGrp="1"/>
          </p:cNvSpPr>
          <p:nvPr>
            <p:ph type="title"/>
          </p:nvPr>
        </p:nvSpPr>
        <p:spPr>
          <a:xfrm>
            <a:off x="628650" y="179181"/>
            <a:ext cx="7886700" cy="830343"/>
          </a:xfrm>
        </p:spPr>
        <p:txBody>
          <a:bodyPr>
            <a:normAutofit fontScale="90000"/>
          </a:bodyPr>
          <a:lstStyle/>
          <a:p>
            <a:pPr algn="ctr"/>
            <a:r>
              <a:rPr lang="en-GB" sz="3000" b="1" dirty="0"/>
              <a:t>Spread of Infection on a Cruise Discussion</a:t>
            </a:r>
          </a:p>
        </p:txBody>
      </p:sp>
      <p:sp>
        <p:nvSpPr>
          <p:cNvPr id="5" name="Rectangle: Rounded Corners 4">
            <a:extLst>
              <a:ext uri="{FF2B5EF4-FFF2-40B4-BE49-F238E27FC236}">
                <a16:creationId xmlns:a16="http://schemas.microsoft.com/office/drawing/2014/main" id="{0F7CC4CA-72C1-4F84-ADD5-A0844E4896F8}"/>
              </a:ext>
              <a:ext uri="{C183D7F6-B498-43B3-948B-1728B52AA6E4}">
                <adec:decorative xmlns:adec="http://schemas.microsoft.com/office/drawing/2017/decorative" val="0"/>
              </a:ext>
            </a:extLst>
          </p:cNvPr>
          <p:cNvSpPr/>
          <p:nvPr/>
        </p:nvSpPr>
        <p:spPr>
          <a:xfrm>
            <a:off x="347870" y="1181100"/>
            <a:ext cx="8357980" cy="4819650"/>
          </a:xfrm>
          <a:prstGeom prst="roundRect">
            <a:avLst>
              <a:gd name="adj" fmla="val 2575"/>
            </a:avLst>
          </a:prstGeom>
          <a:noFill/>
          <a:ln w="76200" cap="sq" cmpd="sng" algn="ctr">
            <a:solidFill>
              <a:srgbClr val="2B599E"/>
            </a:solidFill>
            <a:prstDash val="solid"/>
            <a:bevel/>
          </a:ln>
          <a:effectLst/>
        </p:spPr>
        <p:txBody>
          <a:bodyPr rtlCol="0" anchor="ctr"/>
          <a:lstStyle/>
          <a:p>
            <a:pPr lvl="0" algn="just">
              <a:spcAft>
                <a:spcPts val="600"/>
              </a:spcAft>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Imagine that you are on a Mediterranean cruise that will call at ports in Spain, France, Italy, Malta and Greece. At each port-of-call passengers can get off for shore excursions. On the cruise there are: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A family of 4 on their way back to Australia.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12 passengers planning an onward journey from Greece to Turkey.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4 passengers planning an interrailing excursion through Hungary, Czech Republic and Germany.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The remaining passengers plan to return to the USA </a:t>
            </a:r>
          </a:p>
          <a:p>
            <a:pPr lvl="0" algn="just">
              <a:spcAft>
                <a:spcPts val="600"/>
              </a:spcAft>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On this cruise one man has </a:t>
            </a:r>
            <a:r>
              <a:rPr lang="en-GB" sz="19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a new strain of the influenza virus</a:t>
            </a: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 and it is very contagious. </a:t>
            </a:r>
          </a:p>
          <a:p>
            <a:pPr marL="742950" lvl="1" indent="-285750" algn="just">
              <a:spcAft>
                <a:spcPts val="600"/>
              </a:spcAft>
              <a:buFont typeface="+mj-lt"/>
              <a:buAutoNum type="alphaLcPeriod"/>
            </a:pPr>
            <a:r>
              <a:rPr lang="en-GB" sz="19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Hypothesise and consider how many people will he infect and how far will this virus travel in 24 hours, and in 1 week? </a:t>
            </a:r>
          </a:p>
          <a:p>
            <a:pPr marL="742950" lvl="1" indent="-285750" algn="just">
              <a:spcAft>
                <a:spcPts val="600"/>
              </a:spcAft>
              <a:buFont typeface="+mj-lt"/>
              <a:buAutoNum type="alphaLcPeriod"/>
            </a:pPr>
            <a:r>
              <a:rPr lang="en-GB" sz="19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What could have been done to prevent the infection travelling so far? </a:t>
            </a:r>
          </a:p>
        </p:txBody>
      </p:sp>
      <p:sp>
        <p:nvSpPr>
          <p:cNvPr id="3" name="Footer Placeholder 2">
            <a:extLst>
              <a:ext uri="{FF2B5EF4-FFF2-40B4-BE49-F238E27FC236}">
                <a16:creationId xmlns:a16="http://schemas.microsoft.com/office/drawing/2014/main" id="{31390D75-8BA5-439B-AC77-CB29A826772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9838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4" y="7141"/>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4" y="1295400"/>
            <a:ext cx="8637019" cy="4899026"/>
          </a:xfrm>
        </p:spPr>
        <p:txBody>
          <a:bodyPr>
            <a:noAutofit/>
          </a:bodyPr>
          <a:lstStyle/>
          <a:p>
            <a:pPr marL="0" indent="0" algn="just">
              <a:spcAft>
                <a:spcPts val="0"/>
              </a:spcAft>
              <a:buNone/>
            </a:pPr>
            <a:r>
              <a:rPr lang="en-GB" sz="2000" b="1" dirty="0">
                <a:ea typeface="Calibri" panose="020F0502020204030204" pitchFamily="34" charset="0"/>
              </a:rPr>
              <a:t>All pupils will: </a:t>
            </a:r>
            <a:endParaRPr lang="en-GB" sz="2000" b="1" dirty="0">
              <a:ea typeface="Calibri" panose="020F0502020204030204" pitchFamily="34" charset="0"/>
              <a:cs typeface="Times New Roman" panose="02020603050405020304" pitchFamily="18" charset="0"/>
            </a:endParaRPr>
          </a:p>
          <a:p>
            <a:pPr algn="just">
              <a:lnSpc>
                <a:spcPct val="120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Understand how microbes can cause illness, how infections spread, and the importance of good hygiene practices in preventing transmission.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en-GB" sz="20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FB8EAC-8859-43A5-AAC6-5E801DBF08F8}"/>
              </a:ext>
            </a:extLst>
          </p:cNvPr>
          <p:cNvSpPr>
            <a:spLocks noGrp="1"/>
          </p:cNvSpPr>
          <p:nvPr>
            <p:ph type="title"/>
          </p:nvPr>
        </p:nvSpPr>
        <p:spPr>
          <a:xfrm>
            <a:off x="628650" y="179388"/>
            <a:ext cx="7886700" cy="830262"/>
          </a:xfrm>
        </p:spPr>
        <p:txBody>
          <a:bodyPr>
            <a:noAutofit/>
          </a:bodyPr>
          <a:lstStyle/>
          <a:p>
            <a:pPr algn="ctr">
              <a:spcAft>
                <a:spcPts val="0"/>
              </a:spcAft>
            </a:pPr>
            <a:r>
              <a:rPr lang="en-GB" sz="3000" b="1" dirty="0">
                <a:ea typeface="Calibri" panose="020F0502020204030204" pitchFamily="34" charset="0"/>
                <a:cs typeface="Times New Roman" panose="02020603050405020304" pitchFamily="18" charset="0"/>
              </a:rPr>
              <a:t>Respiratory Hygiene Best Practice </a:t>
            </a:r>
            <a:endParaRPr lang="en-GB" sz="3000" b="1" dirty="0"/>
          </a:p>
        </p:txBody>
      </p:sp>
      <p:sp>
        <p:nvSpPr>
          <p:cNvPr id="7" name="Rectangle: Rounded Corners 6">
            <a:extLst>
              <a:ext uri="{FF2B5EF4-FFF2-40B4-BE49-F238E27FC236}">
                <a16:creationId xmlns:a16="http://schemas.microsoft.com/office/drawing/2014/main" id="{53078D6A-6B58-45B3-8348-E550E4D3603C}"/>
              </a:ext>
              <a:ext uri="{C183D7F6-B498-43B3-948B-1728B52AA6E4}">
                <adec:decorative xmlns:adec="http://schemas.microsoft.com/office/drawing/2017/decorative" val="0"/>
              </a:ext>
            </a:extLst>
          </p:cNvPr>
          <p:cNvSpPr/>
          <p:nvPr/>
        </p:nvSpPr>
        <p:spPr>
          <a:xfrm>
            <a:off x="347870" y="1181100"/>
            <a:ext cx="8357980" cy="4819650"/>
          </a:xfrm>
          <a:prstGeom prst="roundRect">
            <a:avLst>
              <a:gd name="adj" fmla="val 2575"/>
            </a:avLst>
          </a:prstGeom>
          <a:noFill/>
          <a:ln w="76200" cap="sq" cmpd="sng" algn="ctr">
            <a:solidFill>
              <a:srgbClr val="2B599E"/>
            </a:solidFill>
            <a:prstDash val="solid"/>
            <a:bevel/>
          </a:ln>
          <a:effectLst/>
        </p:spPr>
        <p:txBody>
          <a:bodyPr rtlCol="0" anchor="t"/>
          <a:lstStyle/>
          <a:p>
            <a:pPr lvl="0" algn="just">
              <a:spcAft>
                <a:spcPts val="600"/>
              </a:spcAft>
            </a:pPr>
            <a:r>
              <a:rPr lang="en-GB" sz="17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Three school friends, Sara, Elisa and Chloe, have all caught a cold and are coughing a lot. As you can see from the picture below, each student has adopted a different way of covering their coughs and sneezes. One is sneezing into a tissue, one into their elbow, and one on their hand.</a:t>
            </a:r>
          </a:p>
          <a:p>
            <a:pPr lvl="0" algn="just">
              <a:spcAft>
                <a:spcPts val="600"/>
              </a:spcAft>
            </a:pPr>
            <a:endParaRPr lang="en-GB" sz="17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lvl="0" algn="just">
              <a:spcAft>
                <a:spcPts val="600"/>
              </a:spcAft>
            </a:pPr>
            <a:r>
              <a:rPr lang="en-GB" sz="17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Discuss the advantages and disadvantages of each method in the context of: </a:t>
            </a:r>
          </a:p>
          <a:p>
            <a:pPr marL="742950" lvl="1" indent="-285750" algn="just">
              <a:spcAft>
                <a:spcPts val="600"/>
              </a:spcAft>
              <a:buFont typeface="+mj-lt"/>
              <a:buAutoNum type="alphaLcPeriod"/>
            </a:pPr>
            <a:r>
              <a:rPr lang="en-GB" sz="17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Their daily life</a:t>
            </a:r>
          </a:p>
          <a:p>
            <a:pPr marL="742950" lvl="1" indent="-285750" algn="just">
              <a:spcAft>
                <a:spcPts val="600"/>
              </a:spcAft>
              <a:buFont typeface="+mj-lt"/>
              <a:buAutoNum type="alphaLcPeriod"/>
            </a:pPr>
            <a:r>
              <a:rPr lang="en-GB" sz="17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Reducing the spread of infection.</a:t>
            </a:r>
          </a:p>
        </p:txBody>
      </p:sp>
      <p:pic>
        <p:nvPicPr>
          <p:cNvPr id="8" name="Picture 7" descr="Picture of 3 girls sneezing: one is sneezing into a tissue, one into her elbow, and one into her hand">
            <a:extLst>
              <a:ext uri="{FF2B5EF4-FFF2-40B4-BE49-F238E27FC236}">
                <a16:creationId xmlns:a16="http://schemas.microsoft.com/office/drawing/2014/main" id="{00057F2A-262C-4B4D-B5BB-55650C310A46}"/>
              </a:ext>
            </a:extLst>
          </p:cNvPr>
          <p:cNvPicPr/>
          <p:nvPr/>
        </p:nvPicPr>
        <p:blipFill rotWithShape="1">
          <a:blip r:embed="rId2"/>
          <a:srcRect l="29800" t="21695" r="3568" b="19802"/>
          <a:stretch/>
        </p:blipFill>
        <p:spPr bwMode="auto">
          <a:xfrm>
            <a:off x="1564255" y="3721715"/>
            <a:ext cx="5855719" cy="2233561"/>
          </a:xfrm>
          <a:prstGeom prst="rect">
            <a:avLst/>
          </a:prstGeom>
          <a:ln>
            <a:noFill/>
          </a:ln>
          <a:extLst>
            <a:ext uri="{53640926-AAD7-44D8-BBD7-CCE9431645EC}">
              <a14:shadowObscured xmlns:a14="http://schemas.microsoft.com/office/drawing/2010/main"/>
            </a:ext>
          </a:extLst>
        </p:spPr>
      </p:pic>
      <p:sp>
        <p:nvSpPr>
          <p:cNvPr id="3" name="Footer Placeholder 2">
            <a:extLst>
              <a:ext uri="{FF2B5EF4-FFF2-40B4-BE49-F238E27FC236}">
                <a16:creationId xmlns:a16="http://schemas.microsoft.com/office/drawing/2014/main" id="{C412FB91-0D72-4D3E-AF53-25E54F29840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71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E7BA36-7C3C-4BC4-B9A8-9BD282D5D9B3}"/>
              </a:ext>
            </a:extLst>
          </p:cNvPr>
          <p:cNvSpPr>
            <a:spLocks noGrp="1"/>
          </p:cNvSpPr>
          <p:nvPr>
            <p:ph type="title"/>
          </p:nvPr>
        </p:nvSpPr>
        <p:spPr>
          <a:xfrm>
            <a:off x="247649" y="569706"/>
            <a:ext cx="3086099" cy="1335294"/>
          </a:xfrm>
        </p:spPr>
        <p:txBody>
          <a:bodyPr>
            <a:noAutofit/>
          </a:bodyPr>
          <a:lstStyle/>
          <a:p>
            <a:r>
              <a:rPr lang="en-GB" b="1" dirty="0"/>
              <a:t>Respiratory Hygiene Poster</a:t>
            </a:r>
          </a:p>
        </p:txBody>
      </p:sp>
      <p:sp>
        <p:nvSpPr>
          <p:cNvPr id="10" name="TextBox 9" descr="TS1 - Hand Shaking Experiment Teacher Answer Sheet - Section A&#10;">
            <a:extLst>
              <a:ext uri="{FF2B5EF4-FFF2-40B4-BE49-F238E27FC236}">
                <a16:creationId xmlns:a16="http://schemas.microsoft.com/office/drawing/2014/main" id="{D63FFB51-4F53-418A-876D-5DDF1C125DB0}"/>
              </a:ext>
            </a:extLst>
          </p:cNvPr>
          <p:cNvSpPr txBox="1"/>
          <p:nvPr/>
        </p:nvSpPr>
        <p:spPr>
          <a:xfrm>
            <a:off x="3794528" y="179226"/>
            <a:ext cx="4682722"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Cover your coughs and sneezes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descr="Person sneezing into tissue and into their arm. Hands being washed">
            <a:extLst>
              <a:ext uri="{FF2B5EF4-FFF2-40B4-BE49-F238E27FC236}">
                <a16:creationId xmlns:a16="http://schemas.microsoft.com/office/drawing/2014/main" id="{2E896AE1-4449-4E16-A8DD-48B609BEA75D}"/>
              </a:ext>
            </a:extLst>
          </p:cNvPr>
          <p:cNvPicPr>
            <a:picLocks noChangeAspect="1"/>
          </p:cNvPicPr>
          <p:nvPr/>
        </p:nvPicPr>
        <p:blipFill rotWithShape="1">
          <a:blip r:embed="rId2">
            <a:extLst>
              <a:ext uri="{28A0092B-C50C-407E-A947-70E740481C1C}">
                <a14:useLocalDpi xmlns:a14="http://schemas.microsoft.com/office/drawing/2010/main" val="0"/>
              </a:ext>
            </a:extLst>
          </a:blip>
          <a:srcRect l="1772" t="3625" r="3649" b="1539"/>
          <a:stretch/>
        </p:blipFill>
        <p:spPr>
          <a:xfrm>
            <a:off x="3613075" y="181672"/>
            <a:ext cx="5098782" cy="6516457"/>
          </a:xfrm>
          <a:prstGeom prst="rect">
            <a:avLst/>
          </a:prstGeom>
        </p:spPr>
      </p:pic>
      <p:sp>
        <p:nvSpPr>
          <p:cNvPr id="7" name="Rectangle: Rounded Corners 6">
            <a:extLst>
              <a:ext uri="{FF2B5EF4-FFF2-40B4-BE49-F238E27FC236}">
                <a16:creationId xmlns:a16="http://schemas.microsoft.com/office/drawing/2014/main" id="{FE3CEE41-3392-4DBB-9B83-4AE5CDBF020F}"/>
              </a:ext>
              <a:ext uri="{C183D7F6-B498-43B3-948B-1728B52AA6E4}">
                <adec:decorative xmlns:adec="http://schemas.microsoft.com/office/drawing/2017/decorative" val="1"/>
              </a:ext>
            </a:extLst>
          </p:cNvPr>
          <p:cNvSpPr/>
          <p:nvPr/>
        </p:nvSpPr>
        <p:spPr>
          <a:xfrm>
            <a:off x="3581400" y="198668"/>
            <a:ext cx="5112746" cy="6516457"/>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F8E8EAC-7FB2-4C82-894A-1D08C8DF92E8}"/>
              </a:ext>
              <a:ext uri="{C183D7F6-B498-43B3-948B-1728B52AA6E4}">
                <adec:decorative xmlns:adec="http://schemas.microsoft.com/office/drawing/2017/decorative" val="1"/>
              </a:ext>
            </a:extLst>
          </p:cNvPr>
          <p:cNvSpPr/>
          <p:nvPr/>
        </p:nvSpPr>
        <p:spPr>
          <a:xfrm>
            <a:off x="8327523" y="-28157"/>
            <a:ext cx="473577" cy="414766"/>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4B8FCE3-4D5E-4268-95D0-315DA70FFB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62945" y="-13431"/>
            <a:ext cx="402732" cy="385314"/>
          </a:xfrm>
          <a:prstGeom prst="rect">
            <a:avLst/>
          </a:prstGeom>
        </p:spPr>
      </p:pic>
      <p:sp>
        <p:nvSpPr>
          <p:cNvPr id="13" name="TextBox 12" descr="TS1 - Hand Shaking Experiment Teacher Answer Sheet - Section A&#10;">
            <a:extLst>
              <a:ext uri="{FF2B5EF4-FFF2-40B4-BE49-F238E27FC236}">
                <a16:creationId xmlns:a16="http://schemas.microsoft.com/office/drawing/2014/main" id="{2F96D933-AA8B-4E56-AA01-8F7E8BD6CDE7}"/>
              </a:ext>
            </a:extLst>
          </p:cNvPr>
          <p:cNvSpPr txBox="1"/>
          <p:nvPr/>
        </p:nvSpPr>
        <p:spPr>
          <a:xfrm>
            <a:off x="3804458" y="1381825"/>
            <a:ext cx="1573268" cy="385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1" name="TextBox 10" descr="TS1 - Hand Shaking Experiment Teacher Answer Sheet - Section A&#10;">
            <a:extLst>
              <a:ext uri="{FF2B5EF4-FFF2-40B4-BE49-F238E27FC236}">
                <a16:creationId xmlns:a16="http://schemas.microsoft.com/office/drawing/2014/main" id="{ED123D52-01CE-4BA2-868A-9696F2D7D74D}"/>
              </a:ext>
            </a:extLst>
          </p:cNvPr>
          <p:cNvSpPr txBox="1"/>
          <p:nvPr/>
        </p:nvSpPr>
        <p:spPr>
          <a:xfrm>
            <a:off x="4086820" y="2562954"/>
            <a:ext cx="1923443" cy="12464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 a tissue if you have one</a:t>
            </a:r>
          </a:p>
        </p:txBody>
      </p:sp>
      <p:sp>
        <p:nvSpPr>
          <p:cNvPr id="12" name="TextBox 11" descr="TS1 - Hand Shaking Experiment Teacher Answer Sheet - Section A&#10;">
            <a:extLst>
              <a:ext uri="{FF2B5EF4-FFF2-40B4-BE49-F238E27FC236}">
                <a16:creationId xmlns:a16="http://schemas.microsoft.com/office/drawing/2014/main" id="{C28FC063-1BFE-4FC6-BA57-BF297C5B77EF}"/>
              </a:ext>
            </a:extLst>
          </p:cNvPr>
          <p:cNvSpPr txBox="1"/>
          <p:nvPr/>
        </p:nvSpPr>
        <p:spPr>
          <a:xfrm>
            <a:off x="6322129" y="2562954"/>
            <a:ext cx="2242182" cy="12464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you have no tissue use your sleeve</a:t>
            </a:r>
          </a:p>
        </p:txBody>
      </p:sp>
      <p:sp>
        <p:nvSpPr>
          <p:cNvPr id="3" name="Footer Placeholder 2">
            <a:extLst>
              <a:ext uri="{FF2B5EF4-FFF2-40B4-BE49-F238E27FC236}">
                <a16:creationId xmlns:a16="http://schemas.microsoft.com/office/drawing/2014/main" id="{71325790-205C-45FE-BF6D-C4CEBCE56DFF}"/>
              </a:ext>
            </a:extLst>
          </p:cNvPr>
          <p:cNvSpPr>
            <a:spLocks noGrp="1"/>
          </p:cNvSpPr>
          <p:nvPr>
            <p:ph type="ftr" sz="quarter" idx="11"/>
          </p:nvPr>
        </p:nvSpPr>
        <p:spPr/>
        <p:txBody>
          <a:bodyPr/>
          <a:lstStyle/>
          <a:p>
            <a:r>
              <a:rPr lang="en-GB"/>
              <a:t>e-Bug.eu</a:t>
            </a:r>
            <a:endParaRPr lang="en-GB" dirty="0"/>
          </a:p>
        </p:txBody>
      </p:sp>
      <p:sp>
        <p:nvSpPr>
          <p:cNvPr id="14" name="TextBox 13" descr="TS1 - Hand Shaking Experiment Teacher Answer Sheet - Section A&#10;">
            <a:extLst>
              <a:ext uri="{FF2B5EF4-FFF2-40B4-BE49-F238E27FC236}">
                <a16:creationId xmlns:a16="http://schemas.microsoft.com/office/drawing/2014/main" id="{805655AE-3707-4191-B770-9A639FD2CD33}"/>
              </a:ext>
            </a:extLst>
          </p:cNvPr>
          <p:cNvSpPr txBox="1"/>
          <p:nvPr/>
        </p:nvSpPr>
        <p:spPr>
          <a:xfrm>
            <a:off x="3808916" y="4455070"/>
            <a:ext cx="1573268" cy="385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15" name="TextBox 14" descr="TS1 - Hand Shaking Experiment Teacher Answer Sheet - Section A&#10;">
            <a:extLst>
              <a:ext uri="{FF2B5EF4-FFF2-40B4-BE49-F238E27FC236}">
                <a16:creationId xmlns:a16="http://schemas.microsoft.com/office/drawing/2014/main" id="{BBFCBAFA-CAEE-4A25-8BD0-B98C4500B27E}"/>
              </a:ext>
            </a:extLst>
          </p:cNvPr>
          <p:cNvSpPr txBox="1"/>
          <p:nvPr/>
        </p:nvSpPr>
        <p:spPr>
          <a:xfrm>
            <a:off x="5302971" y="4398793"/>
            <a:ext cx="2902608" cy="2215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Wash your hands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for 20 seconds with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soap and water.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To help keep time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sing ‘Happy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Birthday’ twice</a:t>
            </a:r>
          </a:p>
        </p:txBody>
      </p:sp>
    </p:spTree>
    <p:extLst>
      <p:ext uri="{BB962C8B-B14F-4D97-AF65-F5344CB8AC3E}">
        <p14:creationId xmlns:p14="http://schemas.microsoft.com/office/powerpoint/2010/main" val="18213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340261-2BDB-4DC1-A01C-1515EA95A5BA}"/>
              </a:ext>
            </a:extLst>
          </p:cNvPr>
          <p:cNvSpPr>
            <a:spLocks noGrp="1"/>
          </p:cNvSpPr>
          <p:nvPr>
            <p:ph type="title"/>
          </p:nvPr>
        </p:nvSpPr>
        <p:spPr>
          <a:xfrm>
            <a:off x="628650" y="255381"/>
            <a:ext cx="7886700" cy="830343"/>
          </a:xfrm>
        </p:spPr>
        <p:txBody>
          <a:bodyPr>
            <a:normAutofit/>
          </a:bodyPr>
          <a:lstStyle/>
          <a:p>
            <a:pPr algn="ctr"/>
            <a:r>
              <a:rPr lang="en-GB" b="1" dirty="0"/>
              <a:t>Respiratory Hygiene Quiz</a:t>
            </a:r>
          </a:p>
        </p:txBody>
      </p:sp>
      <p:sp>
        <p:nvSpPr>
          <p:cNvPr id="8" name="Title 1">
            <a:extLst>
              <a:ext uri="{FF2B5EF4-FFF2-40B4-BE49-F238E27FC236}">
                <a16:creationId xmlns:a16="http://schemas.microsoft.com/office/drawing/2014/main" id="{3630D86C-C00C-4662-B011-9082C47DFB3D}"/>
              </a:ext>
              <a:ext uri="{C183D7F6-B498-43B3-948B-1728B52AA6E4}">
                <adec:decorative xmlns:adec="http://schemas.microsoft.com/office/drawing/2017/decorative" val="0"/>
              </a:ext>
            </a:extLst>
          </p:cNvPr>
          <p:cNvSpPr txBox="1">
            <a:spLocks/>
          </p:cNvSpPr>
          <p:nvPr/>
        </p:nvSpPr>
        <p:spPr>
          <a:xfrm>
            <a:off x="628650" y="-1325563"/>
            <a:ext cx="78867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dirty="0"/>
              <a:t>Respiratory Hygiene Quiz 1</a:t>
            </a:r>
          </a:p>
        </p:txBody>
      </p:sp>
      <p:sp>
        <p:nvSpPr>
          <p:cNvPr id="5" name="Rectangle: Rounded Corners 4">
            <a:extLst>
              <a:ext uri="{FF2B5EF4-FFF2-40B4-BE49-F238E27FC236}">
                <a16:creationId xmlns:a16="http://schemas.microsoft.com/office/drawing/2014/main" id="{D7ED7EE2-01AD-49AC-B889-0A29F26AEE91}"/>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Touching</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Sleeping</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Sneezing</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C30D000-7827-49A3-BCEB-52E3126A460C}"/>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FC191F5-00F9-498F-AE64-3737B2A55948}"/>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1005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421D-DB5E-41FC-BD0D-00259729426F}"/>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Hygiene Quiz 2</a:t>
            </a:r>
          </a:p>
        </p:txBody>
      </p:sp>
      <p:sp>
        <p:nvSpPr>
          <p:cNvPr id="10" name="Title 1">
            <a:extLst>
              <a:ext uri="{FF2B5EF4-FFF2-40B4-BE49-F238E27FC236}">
                <a16:creationId xmlns:a16="http://schemas.microsoft.com/office/drawing/2014/main" id="{E442E0F4-E9D3-45A5-894F-CFCFF80CC9D3}"/>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a:t>
            </a:r>
            <a:endParaRPr lang="en-GB" b="1" dirty="0"/>
          </a:p>
        </p:txBody>
      </p:sp>
      <p:sp>
        <p:nvSpPr>
          <p:cNvPr id="5" name="Rectangle: Rounded Corners 4">
            <a:extLst>
              <a:ext uri="{FF2B5EF4-FFF2-40B4-BE49-F238E27FC236}">
                <a16:creationId xmlns:a16="http://schemas.microsoft.com/office/drawing/2014/main" id="{08D1C346-EC9E-4285-A26E-20CDB46C225D}"/>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Into your hands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Into your sleeve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Into an empty space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Onto your desk</a:t>
            </a:r>
            <a:endParaRPr lang="en-GB" sz="2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792AB9A-1312-43AA-A3BB-12F48911CE99}"/>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1A3269B-698C-4729-B30B-AF8C483862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49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20A1BD-329D-4F89-B5A9-9CC2A9A28432}"/>
              </a:ext>
              <a:ext uri="{C183D7F6-B498-43B3-948B-1728B52AA6E4}">
                <adec:decorative xmlns:adec="http://schemas.microsoft.com/office/drawing/2017/decorative" val="0"/>
              </a:ext>
            </a:extLst>
          </p:cNvPr>
          <p:cNvSpPr>
            <a:spLocks noGrp="1"/>
          </p:cNvSpPr>
          <p:nvPr>
            <p:ph type="title"/>
          </p:nvPr>
        </p:nvSpPr>
        <p:spPr>
          <a:xfrm>
            <a:off x="628650" y="-931397"/>
            <a:ext cx="7886700" cy="830343"/>
          </a:xfrm>
        </p:spPr>
        <p:txBody>
          <a:bodyPr>
            <a:normAutofit/>
          </a:bodyPr>
          <a:lstStyle/>
          <a:p>
            <a:r>
              <a:rPr lang="en-GB" dirty="0"/>
              <a:t>Respiratory Hygiene Quiz 3</a:t>
            </a:r>
          </a:p>
        </p:txBody>
      </p:sp>
      <p:sp>
        <p:nvSpPr>
          <p:cNvPr id="11" name="Title 1">
            <a:extLst>
              <a:ext uri="{FF2B5EF4-FFF2-40B4-BE49-F238E27FC236}">
                <a16:creationId xmlns:a16="http://schemas.microsoft.com/office/drawing/2014/main" id="{F2437ED5-7F7F-448D-9B4C-06DBF182463A}"/>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a:t>
            </a:r>
            <a:endParaRPr lang="en-GB" b="1" dirty="0"/>
          </a:p>
        </p:txBody>
      </p:sp>
      <p:sp>
        <p:nvSpPr>
          <p:cNvPr id="5" name="Rectangle: Rounded Corners 4">
            <a:extLst>
              <a:ext uri="{FF2B5EF4-FFF2-40B4-BE49-F238E27FC236}">
                <a16:creationId xmlns:a16="http://schemas.microsoft.com/office/drawing/2014/main" id="{AD8C2200-0911-4661-A714-1E6362699E0D}"/>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60A5C6-CD44-44F6-B562-FFC4B873B790}"/>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2CFE81C-B2FF-409C-A265-48ACB07B71C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4348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A9F940F-7B14-4D7E-9671-D561D4AB1BA1}"/>
              </a:ext>
              <a:ext uri="{C183D7F6-B498-43B3-948B-1728B52AA6E4}">
                <adec:decorative xmlns:adec="http://schemas.microsoft.com/office/drawing/2017/decorative" val="0"/>
              </a:ext>
            </a:extLst>
          </p:cNvPr>
          <p:cNvSpPr>
            <a:spLocks noGrp="1"/>
          </p:cNvSpPr>
          <p:nvPr>
            <p:ph type="title"/>
          </p:nvPr>
        </p:nvSpPr>
        <p:spPr>
          <a:xfrm>
            <a:off x="314325" y="-927112"/>
            <a:ext cx="8515350" cy="830343"/>
          </a:xfrm>
        </p:spPr>
        <p:txBody>
          <a:bodyPr>
            <a:normAutofit/>
          </a:bodyPr>
          <a:lstStyle/>
          <a:p>
            <a:pPr algn="ctr"/>
            <a:r>
              <a:rPr lang="en-GB" sz="3200" b="1" dirty="0"/>
              <a:t>Respiratory Hygiene Quiz – Answers 1</a:t>
            </a:r>
          </a:p>
        </p:txBody>
      </p:sp>
      <p:sp>
        <p:nvSpPr>
          <p:cNvPr id="12" name="Title 1">
            <a:extLst>
              <a:ext uri="{FF2B5EF4-FFF2-40B4-BE49-F238E27FC236}">
                <a16:creationId xmlns:a16="http://schemas.microsoft.com/office/drawing/2014/main" id="{E17F9786-8619-41BE-8827-B08F59E71B0C}"/>
              </a:ext>
            </a:extLst>
          </p:cNvPr>
          <p:cNvSpPr txBox="1">
            <a:spLocks/>
          </p:cNvSpPr>
          <p:nvPr/>
        </p:nvSpPr>
        <p:spPr>
          <a:xfrm>
            <a:off x="314325" y="279118"/>
            <a:ext cx="8515350" cy="8303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 - Answers</a:t>
            </a:r>
            <a:endParaRPr lang="en-GB" b="1" dirty="0"/>
          </a:p>
        </p:txBody>
      </p:sp>
      <p:sp>
        <p:nvSpPr>
          <p:cNvPr id="18" name="Rectangle: Rounded Corners 17">
            <a:extLst>
              <a:ext uri="{FF2B5EF4-FFF2-40B4-BE49-F238E27FC236}">
                <a16:creationId xmlns:a16="http://schemas.microsoft.com/office/drawing/2014/main" id="{946EB343-CB8C-4D88-A4C7-1BC0689A90C6}"/>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Touching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Sleeping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Sneezing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DA08BE7-CDC7-4C78-B5D1-1C4CAF97B49F}"/>
              </a:ext>
            </a:extLst>
          </p:cNvPr>
          <p:cNvSpPr txBox="1"/>
          <p:nvPr/>
        </p:nvSpPr>
        <p:spPr>
          <a:xfrm>
            <a:off x="385124" y="3582373"/>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22" name="TextBox 21">
            <a:extLst>
              <a:ext uri="{FF2B5EF4-FFF2-40B4-BE49-F238E27FC236}">
                <a16:creationId xmlns:a16="http://schemas.microsoft.com/office/drawing/2014/main" id="{2FAC7DBA-74D1-4135-9660-D7764CB03AC1}"/>
              </a:ext>
            </a:extLst>
          </p:cNvPr>
          <p:cNvSpPr txBox="1"/>
          <p:nvPr/>
        </p:nvSpPr>
        <p:spPr>
          <a:xfrm>
            <a:off x="385125" y="443855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23" name="TextBox 22">
            <a:extLst>
              <a:ext uri="{FF2B5EF4-FFF2-40B4-BE49-F238E27FC236}">
                <a16:creationId xmlns:a16="http://schemas.microsoft.com/office/drawing/2014/main" id="{F9119B8F-1478-4317-8621-D771EA1CA847}"/>
              </a:ext>
            </a:extLst>
          </p:cNvPr>
          <p:cNvSpPr txBox="1"/>
          <p:nvPr/>
        </p:nvSpPr>
        <p:spPr>
          <a:xfrm>
            <a:off x="355956" y="4849853"/>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9" name="Rectangle: Rounded Corners 18">
            <a:extLst>
              <a:ext uri="{FF2B5EF4-FFF2-40B4-BE49-F238E27FC236}">
                <a16:creationId xmlns:a16="http://schemas.microsoft.com/office/drawing/2014/main" id="{56C1F9CE-E43F-4641-9547-C622389C230A}"/>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AC65971-3C83-4B34-9EB6-F75A03D3476B}"/>
              </a:ext>
            </a:extLst>
          </p:cNvPr>
          <p:cNvSpPr txBox="1"/>
          <p:nvPr/>
        </p:nvSpPr>
        <p:spPr>
          <a:xfrm>
            <a:off x="4702293" y="313670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E7CB9AB-0151-402F-A60E-9BC9B8A1D24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1192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55C18F5-8496-479D-AFAC-35D2BACB7059}"/>
              </a:ext>
              <a:ext uri="{C183D7F6-B498-43B3-948B-1728B52AA6E4}">
                <adec:decorative xmlns:adec="http://schemas.microsoft.com/office/drawing/2017/decorative" val="0"/>
              </a:ext>
            </a:extLst>
          </p:cNvPr>
          <p:cNvSpPr>
            <a:spLocks noGrp="1"/>
          </p:cNvSpPr>
          <p:nvPr>
            <p:ph type="title"/>
          </p:nvPr>
        </p:nvSpPr>
        <p:spPr>
          <a:xfrm>
            <a:off x="314325" y="-975753"/>
            <a:ext cx="8515350" cy="830343"/>
          </a:xfrm>
        </p:spPr>
        <p:txBody>
          <a:bodyPr>
            <a:normAutofit/>
          </a:bodyPr>
          <a:lstStyle/>
          <a:p>
            <a:pPr algn="ctr"/>
            <a:r>
              <a:rPr lang="en-GB" sz="3200" b="1" dirty="0"/>
              <a:t>Respiratory Hygiene Quiz – Answers 2</a:t>
            </a:r>
          </a:p>
        </p:txBody>
      </p:sp>
      <p:sp>
        <p:nvSpPr>
          <p:cNvPr id="11" name="Title 1">
            <a:extLst>
              <a:ext uri="{FF2B5EF4-FFF2-40B4-BE49-F238E27FC236}">
                <a16:creationId xmlns:a16="http://schemas.microsoft.com/office/drawing/2014/main" id="{910785DA-A64F-454E-9C5A-D03EF14853EE}"/>
              </a:ext>
            </a:extLst>
          </p:cNvPr>
          <p:cNvSpPr txBox="1">
            <a:spLocks/>
          </p:cNvSpPr>
          <p:nvPr/>
        </p:nvSpPr>
        <p:spPr>
          <a:xfrm>
            <a:off x="314325" y="279118"/>
            <a:ext cx="8515350" cy="8303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 - Answers</a:t>
            </a:r>
            <a:endParaRPr lang="en-GB" b="1" dirty="0"/>
          </a:p>
        </p:txBody>
      </p:sp>
      <p:sp>
        <p:nvSpPr>
          <p:cNvPr id="14" name="Rectangle: Rounded Corners 13">
            <a:extLst>
              <a:ext uri="{FF2B5EF4-FFF2-40B4-BE49-F238E27FC236}">
                <a16:creationId xmlns:a16="http://schemas.microsoft.com/office/drawing/2014/main" id="{AEA4E59A-868E-4B64-A2EB-81387938C4C4}"/>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Into your hands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Into your sleeve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Into an empty space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Onto your desk</a:t>
            </a:r>
            <a:endParaRPr lang="en-GB"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EE1F7B-E93D-477F-A17E-AF90BE2216E9}"/>
              </a:ext>
            </a:extLst>
          </p:cNvPr>
          <p:cNvSpPr txBox="1"/>
          <p:nvPr/>
        </p:nvSpPr>
        <p:spPr>
          <a:xfrm>
            <a:off x="358144" y="4061255"/>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5" name="Rectangle: Rounded Corners 14">
            <a:extLst>
              <a:ext uri="{FF2B5EF4-FFF2-40B4-BE49-F238E27FC236}">
                <a16:creationId xmlns:a16="http://schemas.microsoft.com/office/drawing/2014/main" id="{B32F05DF-92FF-427E-AAAB-887A1A0385FC}"/>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337C64-C9FD-4D48-B565-96E49F270DED}"/>
              </a:ext>
            </a:extLst>
          </p:cNvPr>
          <p:cNvSpPr txBox="1"/>
          <p:nvPr/>
        </p:nvSpPr>
        <p:spPr>
          <a:xfrm>
            <a:off x="4681745" y="3654014"/>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20" name="TextBox 19">
            <a:extLst>
              <a:ext uri="{FF2B5EF4-FFF2-40B4-BE49-F238E27FC236}">
                <a16:creationId xmlns:a16="http://schemas.microsoft.com/office/drawing/2014/main" id="{668F5FBF-3583-4DA6-B0EA-8DFB9456EB93}"/>
              </a:ext>
            </a:extLst>
          </p:cNvPr>
          <p:cNvSpPr txBox="1"/>
          <p:nvPr/>
        </p:nvSpPr>
        <p:spPr>
          <a:xfrm>
            <a:off x="4681745" y="4357450"/>
            <a:ext cx="603667"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B060098-40D8-48E2-AC16-0609EBF4F0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210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CE5E88F-6D13-49FC-93C0-E2C29B1134EC}"/>
              </a:ext>
              <a:ext uri="{C183D7F6-B498-43B3-948B-1728B52AA6E4}">
                <adec:decorative xmlns:adec="http://schemas.microsoft.com/office/drawing/2017/decorative" val="0"/>
              </a:ext>
            </a:extLst>
          </p:cNvPr>
          <p:cNvSpPr>
            <a:spLocks noGrp="1"/>
          </p:cNvSpPr>
          <p:nvPr>
            <p:ph type="title"/>
          </p:nvPr>
        </p:nvSpPr>
        <p:spPr>
          <a:xfrm>
            <a:off x="314325" y="-936841"/>
            <a:ext cx="8515350" cy="830343"/>
          </a:xfrm>
        </p:spPr>
        <p:txBody>
          <a:bodyPr>
            <a:normAutofit/>
          </a:bodyPr>
          <a:lstStyle/>
          <a:p>
            <a:pPr algn="ctr"/>
            <a:r>
              <a:rPr lang="en-GB" sz="3200" b="1" dirty="0"/>
              <a:t>Respiratory Hygiene Quiz – Answers 3</a:t>
            </a:r>
          </a:p>
        </p:txBody>
      </p:sp>
      <p:sp>
        <p:nvSpPr>
          <p:cNvPr id="10" name="Title 1">
            <a:extLst>
              <a:ext uri="{FF2B5EF4-FFF2-40B4-BE49-F238E27FC236}">
                <a16:creationId xmlns:a16="http://schemas.microsoft.com/office/drawing/2014/main" id="{8373774E-328D-4F2C-9932-C8E17DF25BBE}"/>
              </a:ext>
            </a:extLst>
          </p:cNvPr>
          <p:cNvSpPr txBox="1">
            <a:spLocks/>
          </p:cNvSpPr>
          <p:nvPr/>
        </p:nvSpPr>
        <p:spPr>
          <a:xfrm>
            <a:off x="314325" y="279118"/>
            <a:ext cx="8515350" cy="8303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 - Answers</a:t>
            </a:r>
            <a:endParaRPr lang="en-GB" b="1" dirty="0"/>
          </a:p>
        </p:txBody>
      </p:sp>
      <p:sp>
        <p:nvSpPr>
          <p:cNvPr id="18" name="Rectangle: Rounded Corners 17">
            <a:extLst>
              <a:ext uri="{FF2B5EF4-FFF2-40B4-BE49-F238E27FC236}">
                <a16:creationId xmlns:a16="http://schemas.microsoft.com/office/drawing/2014/main" id="{551B835C-1C59-442A-847C-22BE2C06CADF}"/>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69D9E0F-7C6D-4F51-BB68-903F6784EE4E}"/>
              </a:ext>
            </a:extLst>
          </p:cNvPr>
          <p:cNvSpPr txBox="1"/>
          <p:nvPr/>
        </p:nvSpPr>
        <p:spPr>
          <a:xfrm>
            <a:off x="347870" y="405411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9" name="Rectangle: Rounded Corners 18">
            <a:extLst>
              <a:ext uri="{FF2B5EF4-FFF2-40B4-BE49-F238E27FC236}">
                <a16:creationId xmlns:a16="http://schemas.microsoft.com/office/drawing/2014/main" id="{F80A30AB-2A91-44A0-BE97-A67E690451FD}"/>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1D73CF2-978E-4D0F-9F60-2DFD3E2B8EDB}"/>
              </a:ext>
            </a:extLst>
          </p:cNvPr>
          <p:cNvSpPr txBox="1"/>
          <p:nvPr/>
        </p:nvSpPr>
        <p:spPr>
          <a:xfrm>
            <a:off x="4681745" y="405411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07CAD4DD-8C81-421C-9CB0-74311F0D0B8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4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681E-6D68-4A20-8464-F398F0FFEC5F}"/>
              </a:ext>
            </a:extLst>
          </p:cNvPr>
          <p:cNvSpPr>
            <a:spLocks noGrp="1"/>
          </p:cNvSpPr>
          <p:nvPr>
            <p:ph type="title"/>
          </p:nvPr>
        </p:nvSpPr>
        <p:spPr>
          <a:xfrm>
            <a:off x="147637" y="1776414"/>
            <a:ext cx="9396413" cy="2852737"/>
          </a:xfrm>
        </p:spPr>
        <p:txBody>
          <a:bodyPr>
            <a:normAutofit/>
          </a:bodyPr>
          <a:lstStyle/>
          <a:p>
            <a:r>
              <a:rPr lang="en-GB" b="1" dirty="0"/>
              <a:t>Learning Consolidation</a:t>
            </a:r>
          </a:p>
        </p:txBody>
      </p:sp>
      <p:sp>
        <p:nvSpPr>
          <p:cNvPr id="4" name="Footer Placeholder 3">
            <a:extLst>
              <a:ext uri="{FF2B5EF4-FFF2-40B4-BE49-F238E27FC236}">
                <a16:creationId xmlns:a16="http://schemas.microsoft.com/office/drawing/2014/main" id="{F7B8AC45-ED4C-4911-9E27-D3618907158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3200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06F6-FED7-46F4-ACAB-BE68E87D42C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Activity</a:t>
            </a:r>
          </a:p>
        </p:txBody>
      </p:sp>
      <p:sp>
        <p:nvSpPr>
          <p:cNvPr id="4" name="Rectangle 3">
            <a:extLst>
              <a:ext uri="{FF2B5EF4-FFF2-40B4-BE49-F238E27FC236}">
                <a16:creationId xmlns:a16="http://schemas.microsoft.com/office/drawing/2014/main" id="{67677975-7E08-4062-80C8-9BCBDAB21F1B}"/>
              </a:ext>
            </a:extLst>
          </p:cNvPr>
          <p:cNvSpPr/>
          <p:nvPr/>
        </p:nvSpPr>
        <p:spPr>
          <a:xfrm>
            <a:off x="609599" y="302568"/>
            <a:ext cx="7924801" cy="1477328"/>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3000" b="1" dirty="0">
                <a:latin typeface="Arial" panose="020B0604020202020204" pitchFamily="34" charset="0"/>
                <a:ea typeface="Calibri" panose="020F0502020204030204" pitchFamily="34" charset="0"/>
                <a:cs typeface="Times New Roman" panose="02020603050405020304" pitchFamily="18" charset="0"/>
              </a:rPr>
              <a:t>Create Some Simple Rules or Messages to Reduce the Spread of Coughs, Colds and Flu in Your School.</a:t>
            </a:r>
            <a:endParaRPr lang="en-GB" sz="3000" b="1" dirty="0"/>
          </a:p>
        </p:txBody>
      </p:sp>
      <p:sp>
        <p:nvSpPr>
          <p:cNvPr id="5" name="Rectangle 4">
            <a:extLst>
              <a:ext uri="{FF2B5EF4-FFF2-40B4-BE49-F238E27FC236}">
                <a16:creationId xmlns:a16="http://schemas.microsoft.com/office/drawing/2014/main" id="{5EEF34BD-6FB1-4291-A44A-EFE0AA5CD848}"/>
              </a:ext>
            </a:extLst>
          </p:cNvPr>
          <p:cNvSpPr/>
          <p:nvPr/>
        </p:nvSpPr>
        <p:spPr>
          <a:xfrm>
            <a:off x="609598" y="2390254"/>
            <a:ext cx="7924801" cy="3477875"/>
          </a:xfrm>
          <a:prstGeom prst="rect">
            <a:avLst/>
          </a:prstGeom>
        </p:spPr>
        <p:txBody>
          <a:bodyPr wrap="square">
            <a:spAutoFit/>
          </a:bodyPr>
          <a:lstStyle/>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Coughs and sneezes spread diseases; </a:t>
            </a:r>
          </a:p>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Catch it, bin it, kill it;</a:t>
            </a:r>
          </a:p>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Cover my coughs and sneezes with a tissue or cough/sneeze into the crook of my elbow or sleeve (not my hand);</a:t>
            </a:r>
          </a:p>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Wash my hands after a cough or a sneeze or use hand sanitiser.</a:t>
            </a:r>
          </a:p>
        </p:txBody>
      </p:sp>
      <p:sp>
        <p:nvSpPr>
          <p:cNvPr id="3" name="Footer Placeholder 2">
            <a:extLst>
              <a:ext uri="{FF2B5EF4-FFF2-40B4-BE49-F238E27FC236}">
                <a16:creationId xmlns:a16="http://schemas.microsoft.com/office/drawing/2014/main" id="{2DCAF9A5-8FD3-4460-A18F-FB268CEC741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2160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Northern Ireland Curriculum Links</a:t>
            </a:r>
          </a:p>
        </p:txBody>
      </p:sp>
      <p:sp>
        <p:nvSpPr>
          <p:cNvPr id="3" name="Rectangle 2">
            <a:extLst>
              <a:ext uri="{FF2B5EF4-FFF2-40B4-BE49-F238E27FC236}">
                <a16:creationId xmlns:a16="http://schemas.microsoft.com/office/drawing/2014/main" id="{40311734-1B1F-4320-8A27-A2D3039F33B6}"/>
              </a:ext>
            </a:extLst>
          </p:cNvPr>
          <p:cNvSpPr/>
          <p:nvPr/>
        </p:nvSpPr>
        <p:spPr>
          <a:xfrm>
            <a:off x="628650" y="1832638"/>
            <a:ext cx="7886699" cy="3678571"/>
          </a:xfrm>
          <a:prstGeom prst="rect">
            <a:avLst/>
          </a:prstGeom>
        </p:spPr>
        <p:txBody>
          <a:bodyPr wrap="square">
            <a:spAutoFit/>
          </a:bodyPr>
          <a:lstStyle/>
          <a:p>
            <a:pPr>
              <a:spcBef>
                <a:spcPts val="200"/>
              </a:spcBef>
            </a:pPr>
            <a:r>
              <a:rPr lang="en-GB" sz="2000" b="1" dirty="0">
                <a:effectLst/>
                <a:latin typeface="Arial Bold" panose="020B0704020202020204" pitchFamily="34" charset="0"/>
                <a:ea typeface="Times New Roman" panose="02020603050405020304" pitchFamily="18" charset="0"/>
                <a:cs typeface="Times New Roman" panose="02020603050405020304" pitchFamily="18" charset="0"/>
              </a:rPr>
              <a:t>Curriculum Key Elements </a:t>
            </a:r>
            <a:endParaRPr lang="en-US" sz="20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200"/>
              </a:spcBef>
            </a:pPr>
            <a:r>
              <a:rPr lang="en-GB" sz="2000" b="1" dirty="0">
                <a:effectLst/>
                <a:latin typeface="Arial Bold" panose="020B0704020202020204" pitchFamily="34" charset="0"/>
                <a:ea typeface="Times New Roman" panose="02020603050405020304" pitchFamily="18" charset="0"/>
                <a:cs typeface="Times New Roman" panose="02020603050405020304" pitchFamily="18" charset="0"/>
              </a:rPr>
              <a:t>Curriculum Skills </a:t>
            </a:r>
            <a:endParaRPr lang="en-US" sz="20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Communication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Managing Information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Thinking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Problem Solving and Decision-Making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Working with others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200"/>
              </a:spcBef>
            </a:pPr>
            <a:r>
              <a:rPr lang="en-GB" sz="2000" b="1" dirty="0">
                <a:effectLst/>
                <a:latin typeface="Arial Bold" panose="020B0704020202020204" pitchFamily="34" charset="0"/>
                <a:ea typeface="Times New Roman" panose="02020603050405020304" pitchFamily="18" charset="0"/>
                <a:cs typeface="Times New Roman" panose="02020603050405020304" pitchFamily="18" charset="0"/>
              </a:rPr>
              <a:t>Curriculum Areas of Learning </a:t>
            </a:r>
            <a:endParaRPr lang="en-US" sz="20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Learning for Life and Work (Personal Development: Personal Health) (Home Economics: Healthy Eating)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Science and Technology (Science: Organisms and Health)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5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FD43-A663-4B52-A18B-D0E9D7417CD3}"/>
              </a:ext>
            </a:extLst>
          </p:cNvPr>
          <p:cNvSpPr>
            <a:spLocks noGrp="1"/>
          </p:cNvSpPr>
          <p:nvPr>
            <p:ph type="title"/>
          </p:nvPr>
        </p:nvSpPr>
        <p:spPr>
          <a:xfrm>
            <a:off x="628650" y="346076"/>
            <a:ext cx="7886700" cy="1325563"/>
          </a:xfrm>
        </p:spPr>
        <p:txBody>
          <a:bodyPr/>
          <a:lstStyle/>
          <a:p>
            <a:pPr algn="ctr">
              <a:spcBef>
                <a:spcPts val="1200"/>
              </a:spcBef>
              <a:spcAft>
                <a:spcPts val="0"/>
              </a:spcAft>
            </a:pPr>
            <a:r>
              <a:rPr lang="en-GB" b="1" dirty="0">
                <a:ea typeface="Calibri" panose="020F0502020204030204" pitchFamily="34" charset="0"/>
                <a:cs typeface="Times New Roman" panose="02020603050405020304" pitchFamily="18" charset="0"/>
              </a:rPr>
              <a:t>Germ Defence </a:t>
            </a:r>
            <a:endParaRPr lang="en-GB" dirty="0"/>
          </a:p>
        </p:txBody>
      </p:sp>
      <p:sp>
        <p:nvSpPr>
          <p:cNvPr id="4" name="Rectangle 3">
            <a:extLst>
              <a:ext uri="{FF2B5EF4-FFF2-40B4-BE49-F238E27FC236}">
                <a16:creationId xmlns:a16="http://schemas.microsoft.com/office/drawing/2014/main" id="{407280D3-2AEC-4B1C-8F59-2D988D47686A}"/>
              </a:ext>
            </a:extLst>
          </p:cNvPr>
          <p:cNvSpPr/>
          <p:nvPr/>
        </p:nvSpPr>
        <p:spPr>
          <a:xfrm>
            <a:off x="771525" y="1847057"/>
            <a:ext cx="7600950" cy="385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panose="020B0604020202020204" pitchFamily="34" charset="0"/>
                <a:cs typeface="Arial" panose="020B0604020202020204" pitchFamily="34" charset="0"/>
              </a:rPr>
              <a:t>The website germdefence.org can be used as a tool to help you reduce the likelihood of getting colds, flu and stomach upsets, and from transmitting them on to other people. You can follow simple steps and can print or download a summary of the information you have reviewed.</a:t>
            </a:r>
          </a:p>
        </p:txBody>
      </p:sp>
      <p:sp>
        <p:nvSpPr>
          <p:cNvPr id="3" name="Footer Placeholder 2">
            <a:extLst>
              <a:ext uri="{FF2B5EF4-FFF2-40B4-BE49-F238E27FC236}">
                <a16:creationId xmlns:a16="http://schemas.microsoft.com/office/drawing/2014/main" id="{8E729E2D-F9BD-4DE8-AD58-A3B973397D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8522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347918"/>
            <a:ext cx="7886700" cy="830343"/>
          </a:xfrm>
        </p:spPr>
        <p:txBody>
          <a:bodyPr>
            <a:normAutofit fontScale="90000"/>
          </a:bodyPr>
          <a:lstStyle/>
          <a:p>
            <a:pPr algn="ctr"/>
            <a:r>
              <a:rPr lang="en-GB" sz="3500" b="1" dirty="0"/>
              <a:t>How Microbes Spread When We Sneeze?</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5" y="1522567"/>
            <a:ext cx="8026695" cy="8303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Many diseases are airborne and spread in tiny droplets of water, which are coughed and sneezed into the air by people.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4" y="2532599"/>
            <a:ext cx="8026696" cy="13215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Diseases that spread in this way range from viral diseases like colds and flu to rarer, more serious infections like meningitis or tuberculosis (TB) which are caused by bacteria and can result in death.</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4" y="4033793"/>
            <a:ext cx="8026696" cy="843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Colds and flu are caused by a virus and not bacteria and, as such, cannot be cured by antibiotics. </a:t>
            </a:r>
          </a:p>
        </p:txBody>
      </p:sp>
      <p:sp>
        <p:nvSpPr>
          <p:cNvPr id="9" name="Rectangle: Rounded Corners 8">
            <a:extLst>
              <a:ext uri="{FF2B5EF4-FFF2-40B4-BE49-F238E27FC236}">
                <a16:creationId xmlns:a16="http://schemas.microsoft.com/office/drawing/2014/main" id="{DD2490EE-B54F-4A68-A83F-1FD8D26C48E1}"/>
              </a:ext>
            </a:extLst>
          </p:cNvPr>
          <p:cNvSpPr/>
          <p:nvPr/>
        </p:nvSpPr>
        <p:spPr>
          <a:xfrm>
            <a:off x="488654" y="5029200"/>
            <a:ext cx="8026696" cy="9677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It is very important for everyone’s health that people cover their mouth and nose when they cough and sneeze as this can reduce the spread of infection.</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D08FFF-0E9F-453A-8F49-5B102D33C6B9}"/>
              </a:ext>
            </a:extLst>
          </p:cNvPr>
          <p:cNvSpPr txBox="1">
            <a:spLocks noGrp="1"/>
          </p:cNvSpPr>
          <p:nvPr>
            <p:ph type="title" idx="4294967295"/>
          </p:nvPr>
        </p:nvSpPr>
        <p:spPr>
          <a:xfrm>
            <a:off x="250032" y="1802606"/>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Snot Gun</a:t>
            </a:r>
          </a:p>
        </p:txBody>
      </p:sp>
      <p:sp>
        <p:nvSpPr>
          <p:cNvPr id="4" name="Footer Placeholder 3">
            <a:extLst>
              <a:ext uri="{FF2B5EF4-FFF2-40B4-BE49-F238E27FC236}">
                <a16:creationId xmlns:a16="http://schemas.microsoft.com/office/drawing/2014/main" id="{44739148-4C6B-4D57-BD8B-E0741941407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945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6CFC-7624-4905-A70C-34B16995A553}"/>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Snot Gun Steps</a:t>
            </a:r>
          </a:p>
        </p:txBody>
      </p:sp>
      <p:pic>
        <p:nvPicPr>
          <p:cNvPr id="5" name="Picture 4">
            <a:extLst>
              <a:ext uri="{FF2B5EF4-FFF2-40B4-BE49-F238E27FC236}">
                <a16:creationId xmlns:a16="http://schemas.microsoft.com/office/drawing/2014/main" id="{AB142679-70DF-4A42-A870-E0E54911E3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21" name="Picture 20" descr="Sticky note with face drawn, and a spray bottle">
            <a:extLst>
              <a:ext uri="{FF2B5EF4-FFF2-40B4-BE49-F238E27FC236}">
                <a16:creationId xmlns:a16="http://schemas.microsoft.com/office/drawing/2014/main" id="{DB3EC882-C4F4-4E57-8DA7-902A2F4228AC}"/>
              </a:ext>
            </a:extLst>
          </p:cNvPr>
          <p:cNvPicPr>
            <a:picLocks noChangeAspect="1"/>
          </p:cNvPicPr>
          <p:nvPr/>
        </p:nvPicPr>
        <p:blipFill>
          <a:blip r:embed="rId3"/>
          <a:srcRect/>
          <a:stretch/>
        </p:blipFill>
        <p:spPr>
          <a:xfrm>
            <a:off x="358605" y="855131"/>
            <a:ext cx="8426790" cy="4941759"/>
          </a:xfrm>
          <a:prstGeom prst="rect">
            <a:avLst/>
          </a:prstGeom>
        </p:spPr>
      </p:pic>
      <p:sp>
        <p:nvSpPr>
          <p:cNvPr id="22" name="TextBox 21">
            <a:extLst>
              <a:ext uri="{FF2B5EF4-FFF2-40B4-BE49-F238E27FC236}">
                <a16:creationId xmlns:a16="http://schemas.microsoft.com/office/drawing/2014/main" id="{CDA070E2-B9AA-4FDB-820C-3D8C6AAB2C35}"/>
              </a:ext>
            </a:extLst>
          </p:cNvPr>
          <p:cNvSpPr txBox="1"/>
          <p:nvPr/>
        </p:nvSpPr>
        <p:spPr>
          <a:xfrm>
            <a:off x="569750" y="1061110"/>
            <a:ext cx="1749214" cy="2123658"/>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1. Write your name on a sticky note and place on runway</a:t>
            </a:r>
          </a:p>
        </p:txBody>
      </p:sp>
      <p:sp>
        <p:nvSpPr>
          <p:cNvPr id="23" name="TextBox 22">
            <a:extLst>
              <a:ext uri="{FF2B5EF4-FFF2-40B4-BE49-F238E27FC236}">
                <a16:creationId xmlns:a16="http://schemas.microsoft.com/office/drawing/2014/main" id="{4996CF7B-B413-4D9B-8271-0076A9773F9F}"/>
              </a:ext>
            </a:extLst>
          </p:cNvPr>
          <p:cNvSpPr txBox="1"/>
          <p:nvPr/>
        </p:nvSpPr>
        <p:spPr>
          <a:xfrm>
            <a:off x="2085220" y="1061110"/>
            <a:ext cx="1548089" cy="1785104"/>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2. Spray the bottle from the end of runway</a:t>
            </a:r>
          </a:p>
        </p:txBody>
      </p:sp>
      <p:sp>
        <p:nvSpPr>
          <p:cNvPr id="24" name="TextBox 23">
            <a:extLst>
              <a:ext uri="{FF2B5EF4-FFF2-40B4-BE49-F238E27FC236}">
                <a16:creationId xmlns:a16="http://schemas.microsoft.com/office/drawing/2014/main" id="{8D7209EB-CC5B-4D3E-8D98-45C0B81DFC8E}"/>
              </a:ext>
            </a:extLst>
          </p:cNvPr>
          <p:cNvSpPr txBox="1"/>
          <p:nvPr/>
        </p:nvSpPr>
        <p:spPr>
          <a:xfrm>
            <a:off x="3364452" y="1080160"/>
            <a:ext cx="1697183" cy="769441"/>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3. Measure the distance</a:t>
            </a:r>
          </a:p>
        </p:txBody>
      </p:sp>
      <p:sp>
        <p:nvSpPr>
          <p:cNvPr id="25" name="TextBox 24">
            <a:extLst>
              <a:ext uri="{FF2B5EF4-FFF2-40B4-BE49-F238E27FC236}">
                <a16:creationId xmlns:a16="http://schemas.microsoft.com/office/drawing/2014/main" id="{8F614BD6-1296-4B42-8C9C-8B2CDEC44E9F}"/>
              </a:ext>
            </a:extLst>
          </p:cNvPr>
          <p:cNvSpPr txBox="1"/>
          <p:nvPr/>
        </p:nvSpPr>
        <p:spPr>
          <a:xfrm>
            <a:off x="4981188" y="1022845"/>
            <a:ext cx="1742674" cy="1785104"/>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4. Spray the bottle with hand of glove over nozzle</a:t>
            </a:r>
          </a:p>
        </p:txBody>
      </p:sp>
      <p:sp>
        <p:nvSpPr>
          <p:cNvPr id="26" name="TextBox 25">
            <a:extLst>
              <a:ext uri="{FF2B5EF4-FFF2-40B4-BE49-F238E27FC236}">
                <a16:creationId xmlns:a16="http://schemas.microsoft.com/office/drawing/2014/main" id="{5D4BF5EC-4CFE-456B-9CF1-AE252CE2F469}"/>
              </a:ext>
            </a:extLst>
          </p:cNvPr>
          <p:cNvSpPr txBox="1"/>
          <p:nvPr/>
        </p:nvSpPr>
        <p:spPr>
          <a:xfrm>
            <a:off x="6656084" y="1022845"/>
            <a:ext cx="1697183" cy="1785104"/>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5. Spray the bottle with kitchen towel over the nozzle</a:t>
            </a:r>
          </a:p>
        </p:txBody>
      </p:sp>
      <p:sp>
        <p:nvSpPr>
          <p:cNvPr id="4" name="Footer Placeholder 3">
            <a:extLst>
              <a:ext uri="{FF2B5EF4-FFF2-40B4-BE49-F238E27FC236}">
                <a16:creationId xmlns:a16="http://schemas.microsoft.com/office/drawing/2014/main" id="{01249FA5-0928-4D05-A3D5-72D12D319C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953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29A3B-A6F0-438F-922C-A8086B7EF55A}"/>
              </a:ext>
              <a:ext uri="{C183D7F6-B498-43B3-948B-1728B52AA6E4}">
                <adec:decorative xmlns:adec="http://schemas.microsoft.com/office/drawing/2017/decorative" val="0"/>
              </a:ext>
            </a:extLst>
          </p:cNvPr>
          <p:cNvSpPr>
            <a:spLocks noGrp="1"/>
          </p:cNvSpPr>
          <p:nvPr>
            <p:ph type="title"/>
          </p:nvPr>
        </p:nvSpPr>
        <p:spPr>
          <a:xfrm>
            <a:off x="628650" y="-938489"/>
            <a:ext cx="7886700" cy="830343"/>
          </a:xfrm>
        </p:spPr>
        <p:txBody>
          <a:bodyPr>
            <a:normAutofit/>
          </a:bodyPr>
          <a:lstStyle/>
          <a:p>
            <a:pPr algn="ctr"/>
            <a:r>
              <a:rPr lang="en-GB" sz="3000" b="1" dirty="0"/>
              <a:t>Snot Gun Experiment - Questions</a:t>
            </a:r>
          </a:p>
        </p:txBody>
      </p:sp>
      <p:sp>
        <p:nvSpPr>
          <p:cNvPr id="9" name="Title 1">
            <a:extLst>
              <a:ext uri="{FF2B5EF4-FFF2-40B4-BE49-F238E27FC236}">
                <a16:creationId xmlns:a16="http://schemas.microsoft.com/office/drawing/2014/main" id="{6A553A17-4F85-4F7C-8FF0-0BACD698EAA5}"/>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17" name="Rectangle: Rounded Corners 16">
            <a:extLst>
              <a:ext uri="{FF2B5EF4-FFF2-40B4-BE49-F238E27FC236}">
                <a16:creationId xmlns:a16="http://schemas.microsoft.com/office/drawing/2014/main" id="{334CE14A-8995-4F8B-B4FA-2EFF1FB62A32}"/>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8604B85-28FB-4DDF-9981-8F5EA85B175A}"/>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E3E2385-F95F-4BDE-BAF2-DF1C01AE2E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8711" y="946326"/>
            <a:ext cx="579416" cy="523798"/>
          </a:xfrm>
          <a:prstGeom prst="rect">
            <a:avLst/>
          </a:prstGeom>
        </p:spPr>
      </p:pic>
      <p:sp>
        <p:nvSpPr>
          <p:cNvPr id="11" name="TextBox 10" descr="Questions&#10;Which disk do you think will be most affected by the sneeze?&#10;&gt; The paper disks directly in front of and to the sides of the sneezer will be the most affected&#10;Which people do you think will be least affected by the sneeze?&#10;&gt; The person behind the sneezer and those furthest away&#10;What do you think will happen when you place a gloved hand over the sneeze?&#10;&gt; The sneeze will not travel to as many people but the microbes will be found on the hand&#10;What do you think will happen when you place a tissue over the sneeze?&#10;&gt; All the microbes will be trapped in the tissue&#10;">
            <a:extLst>
              <a:ext uri="{FF2B5EF4-FFF2-40B4-BE49-F238E27FC236}">
                <a16:creationId xmlns:a16="http://schemas.microsoft.com/office/drawing/2014/main" id="{649A154A-F158-4DFC-957A-EA9879523974}"/>
              </a:ext>
            </a:extLst>
          </p:cNvPr>
          <p:cNvSpPr txBox="1"/>
          <p:nvPr/>
        </p:nvSpPr>
        <p:spPr>
          <a:xfrm>
            <a:off x="911442" y="1167294"/>
            <a:ext cx="7251483" cy="5016758"/>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Questions</a:t>
            </a:r>
          </a:p>
          <a:p>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disk do you think will be most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people do you think will be least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gloved hand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tissue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p:txBody>
      </p:sp>
      <p:sp>
        <p:nvSpPr>
          <p:cNvPr id="3" name="Footer Placeholder 2">
            <a:extLst>
              <a:ext uri="{FF2B5EF4-FFF2-40B4-BE49-F238E27FC236}">
                <a16:creationId xmlns:a16="http://schemas.microsoft.com/office/drawing/2014/main" id="{B595AD2B-7D81-4E9C-BF31-676222D625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4094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FA50E4-B491-4E13-AFC5-5B2E584DC15C}"/>
              </a:ext>
              <a:ext uri="{C183D7F6-B498-43B3-948B-1728B52AA6E4}">
                <adec:decorative xmlns:adec="http://schemas.microsoft.com/office/drawing/2017/decorative" val="0"/>
              </a:ext>
            </a:extLst>
          </p:cNvPr>
          <p:cNvSpPr>
            <a:spLocks noGrp="1"/>
          </p:cNvSpPr>
          <p:nvPr>
            <p:ph type="title"/>
          </p:nvPr>
        </p:nvSpPr>
        <p:spPr>
          <a:xfrm>
            <a:off x="628650" y="-919035"/>
            <a:ext cx="7886700" cy="830343"/>
          </a:xfrm>
        </p:spPr>
        <p:txBody>
          <a:bodyPr>
            <a:normAutofit/>
          </a:bodyPr>
          <a:lstStyle/>
          <a:p>
            <a:pPr algn="ctr"/>
            <a:r>
              <a:rPr lang="en-GB" sz="3000" b="1" dirty="0"/>
              <a:t>Snot Gun Experiment – Results 1</a:t>
            </a:r>
          </a:p>
        </p:txBody>
      </p:sp>
      <p:sp>
        <p:nvSpPr>
          <p:cNvPr id="12" name="Title 1">
            <a:extLst>
              <a:ext uri="{FF2B5EF4-FFF2-40B4-BE49-F238E27FC236}">
                <a16:creationId xmlns:a16="http://schemas.microsoft.com/office/drawing/2014/main" id="{388044C8-7192-4D99-B120-C7B94A80BECC}"/>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10" name="Rectangle: Rounded Corners 9"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1CBEA5C2-3089-4551-8289-7124909F8EFA}"/>
              </a:ext>
            </a:extLst>
          </p:cNvPr>
          <p:cNvSpPr/>
          <p:nvPr/>
        </p:nvSpPr>
        <p:spPr>
          <a:xfrm>
            <a:off x="909932" y="1238250"/>
            <a:ext cx="7229862" cy="4810125"/>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What was the furthest distance the sneeze travelled?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94FA43E6-716D-40BA-8A0B-DAD281F65A63}"/>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2E42992-E532-4CF5-9E06-4F071F38E56A}"/>
              </a:ext>
              <a:ext uri="{C183D7F6-B498-43B3-948B-1728B52AA6E4}">
                <adec:decorative xmlns:adec="http://schemas.microsoft.com/office/drawing/2017/decorative" val="1"/>
              </a:ext>
            </a:extLst>
          </p:cNvPr>
          <p:cNvSpPr/>
          <p:nvPr/>
        </p:nvSpPr>
        <p:spPr>
          <a:xfrm>
            <a:off x="7936171" y="913706"/>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C87C1FF-5D3F-4682-A840-B73612BE230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7906" y="937084"/>
            <a:ext cx="579416" cy="523798"/>
          </a:xfrm>
          <a:prstGeom prst="rect">
            <a:avLst/>
          </a:prstGeom>
        </p:spPr>
      </p:pic>
      <p:graphicFrame>
        <p:nvGraphicFramePr>
          <p:cNvPr id="11" name="Table 9" descr="Table for results">
            <a:extLst>
              <a:ext uri="{FF2B5EF4-FFF2-40B4-BE49-F238E27FC236}">
                <a16:creationId xmlns:a16="http://schemas.microsoft.com/office/drawing/2014/main" id="{181B87BB-DBDA-497A-9134-EE13B0F8F6AC}"/>
              </a:ext>
            </a:extLst>
          </p:cNvPr>
          <p:cNvGraphicFramePr>
            <a:graphicFrameLocks noGrp="1"/>
          </p:cNvGraphicFramePr>
          <p:nvPr>
            <p:extLst>
              <p:ext uri="{D42A27DB-BD31-4B8C-83A1-F6EECF244321}">
                <p14:modId xmlns:p14="http://schemas.microsoft.com/office/powerpoint/2010/main" val="3332229669"/>
              </p:ext>
            </p:extLst>
          </p:nvPr>
        </p:nvGraphicFramePr>
        <p:xfrm>
          <a:off x="1004206" y="2714626"/>
          <a:ext cx="6954780" cy="3162993"/>
        </p:xfrm>
        <a:graphic>
          <a:graphicData uri="http://schemas.openxmlformats.org/drawingml/2006/table">
            <a:tbl>
              <a:tblPr firstRow="1" bandRow="1"/>
              <a:tblGrid>
                <a:gridCol w="2318260">
                  <a:extLst>
                    <a:ext uri="{9D8B030D-6E8A-4147-A177-3AD203B41FA5}">
                      <a16:colId xmlns:a16="http://schemas.microsoft.com/office/drawing/2014/main" val="801373018"/>
                    </a:ext>
                  </a:extLst>
                </a:gridCol>
                <a:gridCol w="2318260">
                  <a:extLst>
                    <a:ext uri="{9D8B030D-6E8A-4147-A177-3AD203B41FA5}">
                      <a16:colId xmlns:a16="http://schemas.microsoft.com/office/drawing/2014/main" val="1364566338"/>
                    </a:ext>
                  </a:extLst>
                </a:gridCol>
                <a:gridCol w="2318260">
                  <a:extLst>
                    <a:ext uri="{9D8B030D-6E8A-4147-A177-3AD203B41FA5}">
                      <a16:colId xmlns:a16="http://schemas.microsoft.com/office/drawing/2014/main" val="3123924349"/>
                    </a:ext>
                  </a:extLst>
                </a:gridCol>
              </a:tblGrid>
              <a:tr h="11296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Distance travelled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Number of people contaminated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60088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3" name="Footer Placeholder 2">
            <a:extLst>
              <a:ext uri="{FF2B5EF4-FFF2-40B4-BE49-F238E27FC236}">
                <a16:creationId xmlns:a16="http://schemas.microsoft.com/office/drawing/2014/main" id="{F9DF5996-D035-4C23-9217-A1DDF72EFDF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3725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3B89EC-D9BF-4E7C-81E5-F31F5C957D61}"/>
              </a:ext>
              <a:ext uri="{C183D7F6-B498-43B3-948B-1728B52AA6E4}">
                <adec:decorative xmlns:adec="http://schemas.microsoft.com/office/drawing/2017/decorative" val="0"/>
              </a:ext>
            </a:extLst>
          </p:cNvPr>
          <p:cNvSpPr>
            <a:spLocks noGrp="1"/>
          </p:cNvSpPr>
          <p:nvPr>
            <p:ph type="title"/>
          </p:nvPr>
        </p:nvSpPr>
        <p:spPr>
          <a:xfrm>
            <a:off x="628650" y="-928760"/>
            <a:ext cx="7886700" cy="830343"/>
          </a:xfrm>
        </p:spPr>
        <p:txBody>
          <a:bodyPr>
            <a:normAutofit/>
          </a:bodyPr>
          <a:lstStyle/>
          <a:p>
            <a:pPr algn="ctr"/>
            <a:r>
              <a:rPr lang="en-GB" sz="3000" b="1" dirty="0"/>
              <a:t>Snot Gun Experiment – Results 2</a:t>
            </a:r>
          </a:p>
        </p:txBody>
      </p:sp>
      <p:sp>
        <p:nvSpPr>
          <p:cNvPr id="11" name="Title 1">
            <a:extLst>
              <a:ext uri="{FF2B5EF4-FFF2-40B4-BE49-F238E27FC236}">
                <a16:creationId xmlns:a16="http://schemas.microsoft.com/office/drawing/2014/main" id="{216F3223-CC06-4826-A531-909BDA7A8E3D}"/>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8" name="Rectangle: Rounded Corners 7"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C99716D1-0A88-454E-BA8B-3AC257DF12E5}"/>
              </a:ext>
            </a:extLst>
          </p:cNvPr>
          <p:cNvSpPr/>
          <p:nvPr/>
        </p:nvSpPr>
        <p:spPr>
          <a:xfrm>
            <a:off x="918481" y="1192230"/>
            <a:ext cx="7307038" cy="4922819"/>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Did any of the sneezes contaminate any of the people on the side lines? If so, how many?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‘microbes’ landed on the person behind the sneezer?</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p>
        </p:txBody>
      </p:sp>
      <p:graphicFrame>
        <p:nvGraphicFramePr>
          <p:cNvPr id="9" name="Table 9" descr="Table for results">
            <a:extLst>
              <a:ext uri="{FF2B5EF4-FFF2-40B4-BE49-F238E27FC236}">
                <a16:creationId xmlns:a16="http://schemas.microsoft.com/office/drawing/2014/main" id="{D3E80F40-1241-4B6E-B32A-E19B9D39CDE7}"/>
              </a:ext>
            </a:extLst>
          </p:cNvPr>
          <p:cNvGraphicFramePr>
            <a:graphicFrameLocks noGrp="1"/>
          </p:cNvGraphicFramePr>
          <p:nvPr>
            <p:extLst>
              <p:ext uri="{D42A27DB-BD31-4B8C-83A1-F6EECF244321}">
                <p14:modId xmlns:p14="http://schemas.microsoft.com/office/powerpoint/2010/main" val="2227128934"/>
              </p:ext>
            </p:extLst>
          </p:nvPr>
        </p:nvGraphicFramePr>
        <p:xfrm>
          <a:off x="1064078" y="2149031"/>
          <a:ext cx="7015844" cy="2289618"/>
        </p:xfrm>
        <a:graphic>
          <a:graphicData uri="http://schemas.openxmlformats.org/drawingml/2006/table">
            <a:tbl>
              <a:tblPr firstRow="1" bandRow="1"/>
              <a:tblGrid>
                <a:gridCol w="2338615">
                  <a:extLst>
                    <a:ext uri="{9D8B030D-6E8A-4147-A177-3AD203B41FA5}">
                      <a16:colId xmlns:a16="http://schemas.microsoft.com/office/drawing/2014/main" val="801373018"/>
                    </a:ext>
                  </a:extLst>
                </a:gridCol>
                <a:gridCol w="4677229">
                  <a:extLst>
                    <a:ext uri="{9D8B030D-6E8A-4147-A177-3AD203B41FA5}">
                      <a16:colId xmlns:a16="http://schemas.microsoft.com/office/drawing/2014/main" val="1364566338"/>
                    </a:ext>
                  </a:extLst>
                </a:gridCol>
              </a:tblGrid>
              <a:tr h="7632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15" name="Rectangle: Rounded Corners 14">
            <a:extLst>
              <a:ext uri="{FF2B5EF4-FFF2-40B4-BE49-F238E27FC236}">
                <a16:creationId xmlns:a16="http://schemas.microsoft.com/office/drawing/2014/main" id="{2CB20BC2-E023-4BFD-9983-5C9EE2B6DB11}"/>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3D75326-6A95-4A90-B9AD-838EC185F7C0}"/>
              </a:ext>
              <a:ext uri="{C183D7F6-B498-43B3-948B-1728B52AA6E4}">
                <adec:decorative xmlns:adec="http://schemas.microsoft.com/office/drawing/2017/decorative" val="1"/>
              </a:ext>
            </a:extLst>
          </p:cNvPr>
          <p:cNvSpPr/>
          <p:nvPr/>
        </p:nvSpPr>
        <p:spPr>
          <a:xfrm>
            <a:off x="7864133" y="88621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D72657C-2086-459F-9D5E-F123D6A0EA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0033" y="912952"/>
            <a:ext cx="579416" cy="523798"/>
          </a:xfrm>
          <a:prstGeom prst="rect">
            <a:avLst/>
          </a:prstGeom>
        </p:spPr>
      </p:pic>
      <p:sp>
        <p:nvSpPr>
          <p:cNvPr id="3" name="Footer Placeholder 2">
            <a:extLst>
              <a:ext uri="{FF2B5EF4-FFF2-40B4-BE49-F238E27FC236}">
                <a16:creationId xmlns:a16="http://schemas.microsoft.com/office/drawing/2014/main" id="{B3E2F92B-C1D9-4188-83A0-9696501C73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80458195"/>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2144</TotalTime>
  <Words>1990</Words>
  <Application>Microsoft Office PowerPoint</Application>
  <PresentationFormat>On-screen Show (4:3)</PresentationFormat>
  <Paragraphs>310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Bold</vt:lpstr>
      <vt:lpstr>Calibri</vt:lpstr>
      <vt:lpstr>Symbol</vt:lpstr>
      <vt:lpstr>Wingdings</vt:lpstr>
      <vt:lpstr>Office Theme</vt:lpstr>
      <vt:lpstr>Infection Prevention and Control (IPC): Respiratory Hygiene</vt:lpstr>
      <vt:lpstr>Learning Intention</vt:lpstr>
      <vt:lpstr>Northern Ireland Curriculum Links</vt:lpstr>
      <vt:lpstr>How Microbes Spread When We Sneeze?</vt:lpstr>
      <vt:lpstr>Main Activity: Snot Gun</vt:lpstr>
      <vt:lpstr>Snot Gun Steps</vt:lpstr>
      <vt:lpstr>Snot Gun Experiment - Questions</vt:lpstr>
      <vt:lpstr>Snot Gun Experiment – Results 1</vt:lpstr>
      <vt:lpstr>Snot Gun Experiment – Results 2</vt:lpstr>
      <vt:lpstr>Snot Gun Experiment - Conclusions</vt:lpstr>
      <vt:lpstr>Snot Gun Experiment 1 -  Answers</vt:lpstr>
      <vt:lpstr>Snot Gun Experiment 2 -  Answers</vt:lpstr>
      <vt:lpstr>Snot Gun Experiment 3 -  Answers</vt:lpstr>
      <vt:lpstr>Snot Gun Experiment 4 -  Answers</vt:lpstr>
      <vt:lpstr>Discussion</vt:lpstr>
      <vt:lpstr>Discussion Points</vt:lpstr>
      <vt:lpstr>Fascinating Fact</vt:lpstr>
      <vt:lpstr>Extension Activities</vt:lpstr>
      <vt:lpstr>Spread of Infection on a Cruise Discussion</vt:lpstr>
      <vt:lpstr>Respiratory Hygiene Best Practice </vt:lpstr>
      <vt:lpstr>Respiratory Hygiene Poster</vt:lpstr>
      <vt:lpstr>Respiratory Hygiene Quiz</vt:lpstr>
      <vt:lpstr>Respiratory Hygiene Quiz 2</vt:lpstr>
      <vt:lpstr>Respiratory Hygiene Quiz 3</vt:lpstr>
      <vt:lpstr>Respiratory Hygiene Quiz – Answers 1</vt:lpstr>
      <vt:lpstr>Respiratory Hygiene Quiz – Answers 2</vt:lpstr>
      <vt:lpstr>Respiratory Hygiene Quiz – Answers 3</vt:lpstr>
      <vt:lpstr>Learning Consolidation</vt:lpstr>
      <vt:lpstr>Discussion Activity</vt:lpstr>
      <vt:lpstr>Germ Defence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279</cp:revision>
  <dcterms:created xsi:type="dcterms:W3CDTF">2022-02-28T09:25:11Z</dcterms:created>
  <dcterms:modified xsi:type="dcterms:W3CDTF">2025-03-05T09:14:35Z</dcterms:modified>
</cp:coreProperties>
</file>