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3"/>
  </p:notesMasterIdLst>
  <p:sldIdLst>
    <p:sldId id="256" r:id="rId2"/>
    <p:sldId id="257" r:id="rId3"/>
    <p:sldId id="263" r:id="rId4"/>
    <p:sldId id="258" r:id="rId5"/>
    <p:sldId id="554" r:id="rId6"/>
    <p:sldId id="483" r:id="rId7"/>
    <p:sldId id="484" r:id="rId8"/>
    <p:sldId id="490" r:id="rId9"/>
    <p:sldId id="523" r:id="rId10"/>
    <p:sldId id="524" r:id="rId11"/>
    <p:sldId id="561" r:id="rId12"/>
    <p:sldId id="562" r:id="rId13"/>
    <p:sldId id="563" r:id="rId14"/>
    <p:sldId id="485" r:id="rId15"/>
    <p:sldId id="267" r:id="rId16"/>
    <p:sldId id="564" r:id="rId17"/>
    <p:sldId id="565" r:id="rId18"/>
    <p:sldId id="566" r:id="rId19"/>
    <p:sldId id="567" r:id="rId20"/>
    <p:sldId id="568" r:id="rId21"/>
    <p:sldId id="569" r:id="rId22"/>
    <p:sldId id="486" r:id="rId23"/>
    <p:sldId id="537" r:id="rId24"/>
    <p:sldId id="538" r:id="rId25"/>
    <p:sldId id="539" r:id="rId26"/>
    <p:sldId id="555" r:id="rId27"/>
    <p:sldId id="556" r:id="rId28"/>
    <p:sldId id="557" r:id="rId29"/>
    <p:sldId id="558" r:id="rId30"/>
    <p:sldId id="559" r:id="rId31"/>
    <p:sldId id="560"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862A5"/>
    <a:srgbClr val="302564"/>
    <a:srgbClr val="12B38F"/>
    <a:srgbClr val="8DC641"/>
    <a:srgbClr val="712B8F"/>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2" autoAdjust="0"/>
  </p:normalViewPr>
  <p:slideViewPr>
    <p:cSldViewPr snapToGrid="0">
      <p:cViewPr varScale="1">
        <p:scale>
          <a:sx n="108" d="100"/>
          <a:sy n="108" d="100"/>
        </p:scale>
        <p:origin x="1740" y="102"/>
      </p:cViewPr>
      <p:guideLst/>
    </p:cSldViewPr>
  </p:slideViewPr>
  <p:outlineViewPr>
    <p:cViewPr>
      <p:scale>
        <a:sx n="33" d="100"/>
        <a:sy n="33" d="100"/>
      </p:scale>
      <p:origin x="0" y="-265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05/03/2025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14300" y="2365463"/>
            <a:ext cx="9563100" cy="2387600"/>
          </a:xfrm>
        </p:spPr>
        <p:txBody>
          <a:bodyPr>
            <a:noAutofit/>
          </a:bodyPr>
          <a:lstStyle/>
          <a:p>
            <a:r>
              <a:rPr lang="en-GB" sz="4000" dirty="0"/>
              <a:t>Infection Prevention and Control (IPC):</a:t>
            </a:r>
            <a:br>
              <a:rPr lang="en-GB" sz="4000" dirty="0"/>
            </a:br>
            <a:r>
              <a:rPr lang="en-GB" sz="4000" dirty="0"/>
              <a:t>Sexually Transmitted Infections (STIs)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14300" y="4753063"/>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FB364E2A-A54F-467B-B0DF-9BE0E98775DD}"/>
              </a:ext>
            </a:extLst>
          </p:cNvPr>
          <p:cNvSpPr>
            <a:spLocks noGrp="1"/>
          </p:cNvSpPr>
          <p:nvPr>
            <p:ph type="title"/>
          </p:nvPr>
        </p:nvSpPr>
        <p:spPr>
          <a:xfrm>
            <a:off x="628650" y="365125"/>
            <a:ext cx="7886700" cy="1325563"/>
          </a:xfrm>
        </p:spPr>
        <p:txBody>
          <a:bodyPr>
            <a:normAutofit/>
          </a:bodyPr>
          <a:lstStyle/>
          <a:p>
            <a:pPr algn="ctr"/>
            <a:r>
              <a:rPr lang="en-GB" sz="3000" b="1" dirty="0"/>
              <a:t>Spread of STIs Experiment</a:t>
            </a:r>
            <a:br>
              <a:rPr lang="en-GB" sz="3000" b="1" dirty="0"/>
            </a:br>
            <a:br>
              <a:rPr lang="en-GB" sz="3000" b="1" dirty="0"/>
            </a:br>
            <a:r>
              <a:rPr lang="en-GB" sz="1800" b="1" dirty="0"/>
              <a:t>Section C</a:t>
            </a:r>
            <a:endParaRPr lang="en-GB" sz="3000" b="1" dirty="0"/>
          </a:p>
        </p:txBody>
      </p:sp>
      <p:sp>
        <p:nvSpPr>
          <p:cNvPr id="8" name="Rectangle: Rounded Corners 7">
            <a:extLst>
              <a:ext uri="{FF2B5EF4-FFF2-40B4-BE49-F238E27FC236}">
                <a16:creationId xmlns:a16="http://schemas.microsoft.com/office/drawing/2014/main" id="{C99716D1-0A88-454E-BA8B-3AC257DF12E5}"/>
              </a:ext>
              <a:ext uri="{C183D7F6-B498-43B3-948B-1728B52AA6E4}">
                <adec:decorative xmlns:adec="http://schemas.microsoft.com/office/drawing/2017/decorative" val="1"/>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5" name="Rectangle: Rounded Corners 14">
            <a:extLst>
              <a:ext uri="{FF2B5EF4-FFF2-40B4-BE49-F238E27FC236}">
                <a16:creationId xmlns:a16="http://schemas.microsoft.com/office/drawing/2014/main" id="{2CB20BC2-E023-4BFD-9983-5C9EE2B6DB1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A3D75326-6A95-4A90-B9AD-838EC185F7C0}"/>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5D72657C-2086-459F-9D5E-F123D6A0EA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16" name="TextBox 15" descr="Section C - Results&#10;">
            <a:extLst>
              <a:ext uri="{FF2B5EF4-FFF2-40B4-BE49-F238E27FC236}">
                <a16:creationId xmlns:a16="http://schemas.microsoft.com/office/drawing/2014/main" id="{C8A6A3E7-459D-4DCA-A1C5-F8AEB51DC977}"/>
              </a:ext>
            </a:extLst>
          </p:cNvPr>
          <p:cNvSpPr txBox="1"/>
          <p:nvPr/>
        </p:nvSpPr>
        <p:spPr>
          <a:xfrm>
            <a:off x="960710" y="1318268"/>
            <a:ext cx="5652909" cy="369332"/>
          </a:xfrm>
          <a:prstGeom prst="rect">
            <a:avLst/>
          </a:prstGeom>
          <a:noFill/>
        </p:spPr>
        <p:txBody>
          <a:bodyPr wrap="square" rtlCol="0">
            <a:spAutoFit/>
          </a:bodyPr>
          <a:lstStyle/>
          <a:p>
            <a:r>
              <a:rPr lang="en-GB" b="1" dirty="0">
                <a:solidFill>
                  <a:prstClr val="black"/>
                </a:solidFill>
                <a:latin typeface="Arial" panose="020B0604020202020204" pitchFamily="34" charset="0"/>
                <a:cs typeface="Arial" panose="020B0604020202020204" pitchFamily="34" charset="0"/>
              </a:rPr>
              <a:t>Results</a:t>
            </a:r>
          </a:p>
        </p:txBody>
      </p:sp>
      <p:graphicFrame>
        <p:nvGraphicFramePr>
          <p:cNvPr id="13" name="Table 9" descr="Table for results">
            <a:extLst>
              <a:ext uri="{FF2B5EF4-FFF2-40B4-BE49-F238E27FC236}">
                <a16:creationId xmlns:a16="http://schemas.microsoft.com/office/drawing/2014/main" id="{B909603E-557E-4A50-826C-B5888987E9A4}"/>
              </a:ext>
            </a:extLst>
          </p:cNvPr>
          <p:cNvGraphicFramePr>
            <a:graphicFrameLocks noGrp="1"/>
          </p:cNvGraphicFramePr>
          <p:nvPr>
            <p:extLst>
              <p:ext uri="{D42A27DB-BD31-4B8C-83A1-F6EECF244321}">
                <p14:modId xmlns:p14="http://schemas.microsoft.com/office/powerpoint/2010/main" val="1681137513"/>
              </p:ext>
            </p:extLst>
          </p:nvPr>
        </p:nvGraphicFramePr>
        <p:xfrm>
          <a:off x="1023270" y="1716557"/>
          <a:ext cx="7067290" cy="2103120"/>
        </p:xfrm>
        <a:graphic>
          <a:graphicData uri="http://schemas.openxmlformats.org/drawingml/2006/table">
            <a:tbl>
              <a:tblPr firstRow="1" bandRow="1"/>
              <a:tblGrid>
                <a:gridCol w="1358994">
                  <a:extLst>
                    <a:ext uri="{9D8B030D-6E8A-4147-A177-3AD203B41FA5}">
                      <a16:colId xmlns:a16="http://schemas.microsoft.com/office/drawing/2014/main" val="801373018"/>
                    </a:ext>
                  </a:extLst>
                </a:gridCol>
                <a:gridCol w="2033320">
                  <a:extLst>
                    <a:ext uri="{9D8B030D-6E8A-4147-A177-3AD203B41FA5}">
                      <a16:colId xmlns:a16="http://schemas.microsoft.com/office/drawing/2014/main" val="1364566338"/>
                    </a:ext>
                  </a:extLst>
                </a:gridCol>
                <a:gridCol w="1685275">
                  <a:extLst>
                    <a:ext uri="{9D8B030D-6E8A-4147-A177-3AD203B41FA5}">
                      <a16:colId xmlns:a16="http://schemas.microsoft.com/office/drawing/2014/main" val="1586992239"/>
                    </a:ext>
                  </a:extLst>
                </a:gridCol>
                <a:gridCol w="1989701">
                  <a:extLst>
                    <a:ext uri="{9D8B030D-6E8A-4147-A177-3AD203B41FA5}">
                      <a16:colId xmlns:a16="http://schemas.microsoft.com/office/drawing/2014/main" val="1531977572"/>
                    </a:ext>
                  </a:extLst>
                </a:gridCol>
              </a:tblGrid>
              <a:tr h="41649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Colour after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Reason for colour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bl>
          </a:graphicData>
        </a:graphic>
      </p:graphicFrame>
      <p:sp>
        <p:nvSpPr>
          <p:cNvPr id="17" name="TextBox 16" descr="What does the cling film or cotton balls represent?&#10;&#10;Can you think of any reasons why some of the people didn’t get infected even though they had a sexual encounter with someone who had an STI?&#10;&#10;">
            <a:extLst>
              <a:ext uri="{FF2B5EF4-FFF2-40B4-BE49-F238E27FC236}">
                <a16:creationId xmlns:a16="http://schemas.microsoft.com/office/drawing/2014/main" id="{711FD1D6-B0A7-471A-B0B2-44D4DA5EA97F}"/>
              </a:ext>
            </a:extLst>
          </p:cNvPr>
          <p:cNvSpPr txBox="1"/>
          <p:nvPr/>
        </p:nvSpPr>
        <p:spPr>
          <a:xfrm>
            <a:off x="918481" y="3900887"/>
            <a:ext cx="7196559" cy="2031325"/>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What does the cling film or cotton balls represent?</a:t>
            </a:r>
          </a:p>
          <a:p>
            <a:r>
              <a:rPr lang="en-GB" dirty="0">
                <a:solidFill>
                  <a:prstClr val="black"/>
                </a:solidFill>
                <a:latin typeface="Arial" panose="020B0604020202020204" pitchFamily="34" charset="0"/>
                <a:cs typeface="Arial" panose="020B0604020202020204" pitchFamily="34" charset="0"/>
              </a:rPr>
              <a:t>_______________________________________________________</a:t>
            </a:r>
          </a:p>
          <a:p>
            <a:endParaRPr lang="en-GB"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Can you think of any reasons why some of the people didn’t get infected even though they had a sexual encounter with someone who had an STI?</a:t>
            </a:r>
          </a:p>
          <a:p>
            <a:r>
              <a:rPr lang="en-GB" dirty="0">
                <a:solidFill>
                  <a:prstClr val="black"/>
                </a:solidFill>
                <a:latin typeface="Arial" panose="020B0604020202020204" pitchFamily="34" charset="0"/>
                <a:cs typeface="Arial" panose="020B0604020202020204" pitchFamily="34" charset="0"/>
              </a:rPr>
              <a:t>_______________________________________________________</a:t>
            </a:r>
          </a:p>
        </p:txBody>
      </p:sp>
      <p:sp>
        <p:nvSpPr>
          <p:cNvPr id="3" name="Footer Placeholder 2">
            <a:extLst>
              <a:ext uri="{FF2B5EF4-FFF2-40B4-BE49-F238E27FC236}">
                <a16:creationId xmlns:a16="http://schemas.microsoft.com/office/drawing/2014/main" id="{B3E2F92B-C1D9-4188-83A0-9696501C731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0458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7506D82B-DE24-48ED-8026-D95DB6331D14}"/>
              </a:ext>
            </a:extLst>
          </p:cNvPr>
          <p:cNvSpPr>
            <a:spLocks noGrp="1"/>
          </p:cNvSpPr>
          <p:nvPr>
            <p:ph type="title"/>
          </p:nvPr>
        </p:nvSpPr>
        <p:spPr>
          <a:xfrm>
            <a:off x="628650" y="365125"/>
            <a:ext cx="7886700" cy="1325563"/>
          </a:xfrm>
        </p:spPr>
        <p:txBody>
          <a:bodyPr>
            <a:normAutofit/>
          </a:bodyPr>
          <a:lstStyle/>
          <a:p>
            <a:pPr algn="ctr"/>
            <a:r>
              <a:rPr lang="en-GB" sz="3000" b="1" dirty="0"/>
              <a:t>Spread of STIs Experiment – Answers</a:t>
            </a:r>
            <a:br>
              <a:rPr lang="en-GB" sz="3000" b="1" dirty="0"/>
            </a:br>
            <a:br>
              <a:rPr lang="en-GB" sz="3000" b="1" dirty="0"/>
            </a:br>
            <a:r>
              <a:rPr lang="en-GB" sz="1800" b="1" dirty="0"/>
              <a:t>Section A</a:t>
            </a:r>
            <a:endParaRPr lang="en-GB" sz="3000" b="1" dirty="0"/>
          </a:p>
        </p:txBody>
      </p:sp>
      <p:sp>
        <p:nvSpPr>
          <p:cNvPr id="6" name="Rectangle: Rounded Corners 5">
            <a:extLst>
              <a:ext uri="{FF2B5EF4-FFF2-40B4-BE49-F238E27FC236}">
                <a16:creationId xmlns:a16="http://schemas.microsoft.com/office/drawing/2014/main" id="{0C712F60-8AF5-43B1-B2FD-F9531FA43C6E}"/>
              </a:ext>
              <a:ext uri="{C183D7F6-B498-43B3-948B-1728B52AA6E4}">
                <adec:decorative xmlns:adec="http://schemas.microsoft.com/office/drawing/2017/decorative" val="1"/>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Rectangle: Rounded Corners 4">
            <a:extLst>
              <a:ext uri="{FF2B5EF4-FFF2-40B4-BE49-F238E27FC236}">
                <a16:creationId xmlns:a16="http://schemas.microsoft.com/office/drawing/2014/main" id="{DA12BB51-3D19-40AD-ABCC-0FD1EE298E4A}"/>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descr="Section A&#10;Consider the order of people who you had a ‘sexual encounter’ with and whether or not they had the STI:&#10;">
            <a:extLst>
              <a:ext uri="{FF2B5EF4-FFF2-40B4-BE49-F238E27FC236}">
                <a16:creationId xmlns:a16="http://schemas.microsoft.com/office/drawing/2014/main" id="{CDBD19E0-772A-4EFE-96F9-C3DF3D69FE96}"/>
              </a:ext>
            </a:extLst>
          </p:cNvPr>
          <p:cNvSpPr txBox="1"/>
          <p:nvPr/>
        </p:nvSpPr>
        <p:spPr>
          <a:xfrm>
            <a:off x="964495" y="1167506"/>
            <a:ext cx="6994490" cy="1200329"/>
          </a:xfrm>
          <a:prstGeom prst="rect">
            <a:avLst/>
          </a:prstGeom>
          <a:noFill/>
        </p:spPr>
        <p:txBody>
          <a:bodyPr wrap="square" rtlCol="0">
            <a:spAutoFit/>
          </a:bodyPr>
          <a:lstStyle/>
          <a:p>
            <a:endParaRPr lang="en-GB" b="1" dirty="0">
              <a:solidFill>
                <a:prstClr val="black"/>
              </a:solidFill>
              <a:latin typeface="Arial" panose="020B0604020202020204" pitchFamily="34" charset="0"/>
              <a:cs typeface="Arial" panose="020B0604020202020204" pitchFamily="34" charset="0"/>
            </a:endParaRPr>
          </a:p>
          <a:p>
            <a:endParaRPr lang="en-GB" b="1"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7" name="Table 9" descr="Table for results">
            <a:extLst>
              <a:ext uri="{FF2B5EF4-FFF2-40B4-BE49-F238E27FC236}">
                <a16:creationId xmlns:a16="http://schemas.microsoft.com/office/drawing/2014/main" id="{EBF5014E-BFA2-401D-8E48-C4942052A8C6}"/>
              </a:ext>
            </a:extLst>
          </p:cNvPr>
          <p:cNvGraphicFramePr>
            <a:graphicFrameLocks noGrp="1"/>
          </p:cNvGraphicFramePr>
          <p:nvPr>
            <p:extLst>
              <p:ext uri="{D42A27DB-BD31-4B8C-83A1-F6EECF244321}">
                <p14:modId xmlns:p14="http://schemas.microsoft.com/office/powerpoint/2010/main" val="1245070489"/>
              </p:ext>
            </p:extLst>
          </p:nvPr>
        </p:nvGraphicFramePr>
        <p:xfrm>
          <a:off x="1053517" y="2380537"/>
          <a:ext cx="6721196" cy="2194560"/>
        </p:xfrm>
        <a:graphic>
          <a:graphicData uri="http://schemas.openxmlformats.org/drawingml/2006/table">
            <a:tbl>
              <a:tblPr firstRow="1" bandRow="1"/>
              <a:tblGrid>
                <a:gridCol w="2240399">
                  <a:extLst>
                    <a:ext uri="{9D8B030D-6E8A-4147-A177-3AD203B41FA5}">
                      <a16:colId xmlns:a16="http://schemas.microsoft.com/office/drawing/2014/main" val="801373018"/>
                    </a:ext>
                  </a:extLst>
                </a:gridCol>
                <a:gridCol w="4480797">
                  <a:extLst>
                    <a:ext uri="{9D8B030D-6E8A-4147-A177-3AD203B41FA5}">
                      <a16:colId xmlns:a16="http://schemas.microsoft.com/office/drawing/2014/main" val="1364566338"/>
                    </a:ext>
                  </a:extLst>
                </a:gridCol>
              </a:tblGrid>
              <a:tr h="34345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7415803"/>
                  </a:ext>
                </a:extLst>
              </a:tr>
            </a:tbl>
          </a:graphicData>
        </a:graphic>
      </p:graphicFrame>
      <p:sp>
        <p:nvSpPr>
          <p:cNvPr id="9" name="TextBox 8" descr="How many people in the class contracted the infection? &#10;&#10;Did you contract the infection?">
            <a:extLst>
              <a:ext uri="{FF2B5EF4-FFF2-40B4-BE49-F238E27FC236}">
                <a16:creationId xmlns:a16="http://schemas.microsoft.com/office/drawing/2014/main" id="{4014C7DE-701C-4C3E-B550-BAF4215364E9}"/>
              </a:ext>
            </a:extLst>
          </p:cNvPr>
          <p:cNvSpPr txBox="1"/>
          <p:nvPr/>
        </p:nvSpPr>
        <p:spPr>
          <a:xfrm>
            <a:off x="992259" y="4622956"/>
            <a:ext cx="7215009"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How many people in the class contracted the infection? ____________________________________________________________________________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Did you contract the infection?</a:t>
            </a:r>
          </a:p>
          <a:p>
            <a:r>
              <a:rPr lang="en-GB" dirty="0">
                <a:solidFill>
                  <a:prstClr val="black"/>
                </a:solidFill>
                <a:latin typeface="Arial" panose="020B0604020202020204" pitchFamily="34" charset="0"/>
                <a:cs typeface="Arial" panose="020B0604020202020204" pitchFamily="34" charset="0"/>
              </a:rPr>
              <a:t>_____________________________________________________</a:t>
            </a:r>
          </a:p>
        </p:txBody>
      </p:sp>
      <p:sp>
        <p:nvSpPr>
          <p:cNvPr id="10" name="TextBox 9">
            <a:extLst>
              <a:ext uri="{FF2B5EF4-FFF2-40B4-BE49-F238E27FC236}">
                <a16:creationId xmlns:a16="http://schemas.microsoft.com/office/drawing/2014/main" id="{91365933-7439-470B-B966-D326FAB4483E}"/>
              </a:ext>
            </a:extLst>
          </p:cNvPr>
          <p:cNvSpPr txBox="1"/>
          <p:nvPr/>
        </p:nvSpPr>
        <p:spPr>
          <a:xfrm>
            <a:off x="943257" y="4886325"/>
            <a:ext cx="7036966"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Consider how many of the test tube samples turned black when tested with iodine.</a:t>
            </a:r>
          </a:p>
        </p:txBody>
      </p:sp>
      <p:sp>
        <p:nvSpPr>
          <p:cNvPr id="11" name="TextBox 10">
            <a:extLst>
              <a:ext uri="{FF2B5EF4-FFF2-40B4-BE49-F238E27FC236}">
                <a16:creationId xmlns:a16="http://schemas.microsoft.com/office/drawing/2014/main" id="{C0525EB3-8275-4EDE-B5F6-F237ADCAA94A}"/>
              </a:ext>
            </a:extLst>
          </p:cNvPr>
          <p:cNvSpPr txBox="1"/>
          <p:nvPr/>
        </p:nvSpPr>
        <p:spPr>
          <a:xfrm>
            <a:off x="968885" y="5715279"/>
            <a:ext cx="7036966"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Yes if your test tube turned black.</a:t>
            </a:r>
          </a:p>
        </p:txBody>
      </p:sp>
      <p:sp>
        <p:nvSpPr>
          <p:cNvPr id="13" name="Speech Bubble: Oval 12">
            <a:extLst>
              <a:ext uri="{FF2B5EF4-FFF2-40B4-BE49-F238E27FC236}">
                <a16:creationId xmlns:a16="http://schemas.microsoft.com/office/drawing/2014/main" id="{F0C4A748-E079-4F3E-8155-8B20CDCBAF2F}"/>
              </a:ext>
            </a:extLst>
          </p:cNvPr>
          <p:cNvSpPr/>
          <p:nvPr/>
        </p:nvSpPr>
        <p:spPr>
          <a:xfrm>
            <a:off x="6105525" y="2159814"/>
            <a:ext cx="1941901" cy="1388405"/>
          </a:xfrm>
          <a:prstGeom prst="wedgeEllipse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4F2CDB88-CAF6-493F-8B35-537F0002079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8205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54C758EF-245F-444A-946B-6698F9B2A7E7}"/>
              </a:ext>
            </a:extLst>
          </p:cNvPr>
          <p:cNvSpPr>
            <a:spLocks noGrp="1"/>
          </p:cNvSpPr>
          <p:nvPr>
            <p:ph type="title"/>
          </p:nvPr>
        </p:nvSpPr>
        <p:spPr>
          <a:xfrm>
            <a:off x="628650" y="365125"/>
            <a:ext cx="7886700" cy="1325563"/>
          </a:xfrm>
        </p:spPr>
        <p:txBody>
          <a:bodyPr>
            <a:normAutofit/>
          </a:bodyPr>
          <a:lstStyle/>
          <a:p>
            <a:pPr algn="ctr"/>
            <a:r>
              <a:rPr lang="en-GB" sz="3000" b="1" dirty="0"/>
              <a:t>Spread of STIs Experiment – Answers</a:t>
            </a:r>
            <a:br>
              <a:rPr lang="en-GB" sz="3000" b="1" dirty="0"/>
            </a:br>
            <a:br>
              <a:rPr lang="en-GB" sz="3000" b="1" dirty="0"/>
            </a:br>
            <a:r>
              <a:rPr lang="en-GB" sz="1800" b="1" dirty="0"/>
              <a:t>Section B</a:t>
            </a:r>
            <a:endParaRPr lang="en-GB" sz="3000" b="1" dirty="0"/>
          </a:p>
        </p:txBody>
      </p:sp>
      <p:sp>
        <p:nvSpPr>
          <p:cNvPr id="6" name="Rectangle: Rounded Corners 5">
            <a:extLst>
              <a:ext uri="{FF2B5EF4-FFF2-40B4-BE49-F238E27FC236}">
                <a16:creationId xmlns:a16="http://schemas.microsoft.com/office/drawing/2014/main" id="{AA86C4FC-82DB-4AA2-A1B2-87B7D5E67393}"/>
              </a:ext>
              <a:ext uri="{C183D7F6-B498-43B3-948B-1728B52AA6E4}">
                <adec:decorative xmlns:adec="http://schemas.microsoft.com/office/drawing/2017/decorative" val="1"/>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5" name="Rectangle: Rounded Corners 4">
            <a:extLst>
              <a:ext uri="{FF2B5EF4-FFF2-40B4-BE49-F238E27FC236}">
                <a16:creationId xmlns:a16="http://schemas.microsoft.com/office/drawing/2014/main" id="{0A98FD37-BC41-4226-966D-431E46B73F90}"/>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0356971A-8491-4D0D-896D-706C14F633ED}"/>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5187C15E-02F5-46F9-A860-A0E07FF4A27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10" name="TextBox 9" descr="Section B&#10;Consider the order of people who you had a ‘sexual encounter’ with and whether or not they had the STI:&#10;">
            <a:extLst>
              <a:ext uri="{FF2B5EF4-FFF2-40B4-BE49-F238E27FC236}">
                <a16:creationId xmlns:a16="http://schemas.microsoft.com/office/drawing/2014/main" id="{90116502-C325-43BE-908A-0D3007A8603D}"/>
              </a:ext>
            </a:extLst>
          </p:cNvPr>
          <p:cNvSpPr txBox="1"/>
          <p:nvPr/>
        </p:nvSpPr>
        <p:spPr>
          <a:xfrm>
            <a:off x="949691" y="1221182"/>
            <a:ext cx="7161528" cy="1077218"/>
          </a:xfrm>
          <a:prstGeom prst="rect">
            <a:avLst/>
          </a:prstGeom>
          <a:noFill/>
        </p:spPr>
        <p:txBody>
          <a:bodyPr wrap="square" rtlCol="0">
            <a:spAutoFit/>
          </a:bodyPr>
          <a:lstStyle/>
          <a:p>
            <a:endParaRPr lang="en-GB" sz="1600" b="1" dirty="0">
              <a:solidFill>
                <a:schemeClr val="bg2">
                  <a:lumMod val="10000"/>
                </a:schemeClr>
              </a:solidFill>
              <a:latin typeface="Arial" panose="020B0604020202020204" pitchFamily="34" charset="0"/>
              <a:cs typeface="Arial" panose="020B0604020202020204" pitchFamily="34" charset="0"/>
            </a:endParaRPr>
          </a:p>
          <a:p>
            <a:endParaRPr lang="en-GB" sz="1600" b="1"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9" name="Table 9" descr="Table for results">
            <a:extLst>
              <a:ext uri="{FF2B5EF4-FFF2-40B4-BE49-F238E27FC236}">
                <a16:creationId xmlns:a16="http://schemas.microsoft.com/office/drawing/2014/main" id="{44FD657C-CED6-45B7-AFFD-17FD28E9B5F6}"/>
              </a:ext>
            </a:extLst>
          </p:cNvPr>
          <p:cNvGraphicFramePr>
            <a:graphicFrameLocks noGrp="1"/>
          </p:cNvGraphicFramePr>
          <p:nvPr>
            <p:extLst>
              <p:ext uri="{D42A27DB-BD31-4B8C-83A1-F6EECF244321}">
                <p14:modId xmlns:p14="http://schemas.microsoft.com/office/powerpoint/2010/main" val="3638250993"/>
              </p:ext>
            </p:extLst>
          </p:nvPr>
        </p:nvGraphicFramePr>
        <p:xfrm>
          <a:off x="1030283" y="2289571"/>
          <a:ext cx="6896363" cy="1422681"/>
        </p:xfrm>
        <a:graphic>
          <a:graphicData uri="http://schemas.openxmlformats.org/drawingml/2006/table">
            <a:tbl>
              <a:tblPr firstRow="1" bandRow="1"/>
              <a:tblGrid>
                <a:gridCol w="2298787">
                  <a:extLst>
                    <a:ext uri="{9D8B030D-6E8A-4147-A177-3AD203B41FA5}">
                      <a16:colId xmlns:a16="http://schemas.microsoft.com/office/drawing/2014/main" val="801373018"/>
                    </a:ext>
                  </a:extLst>
                </a:gridCol>
                <a:gridCol w="4597576">
                  <a:extLst>
                    <a:ext uri="{9D8B030D-6E8A-4147-A177-3AD203B41FA5}">
                      <a16:colId xmlns:a16="http://schemas.microsoft.com/office/drawing/2014/main" val="1364566338"/>
                    </a:ext>
                  </a:extLst>
                </a:gridCol>
              </a:tblGrid>
              <a:tr h="47422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74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74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bl>
          </a:graphicData>
        </a:graphic>
      </p:graphicFrame>
      <p:sp>
        <p:nvSpPr>
          <p:cNvPr id="11" name="TextBox 10" descr="How many people in the class contracted the infection? &#10;&#10;Did you contract the infection?&#10;&#10;Why was there a reduction in the number of people who contracted the infection this time?&#10;">
            <a:extLst>
              <a:ext uri="{FF2B5EF4-FFF2-40B4-BE49-F238E27FC236}">
                <a16:creationId xmlns:a16="http://schemas.microsoft.com/office/drawing/2014/main" id="{76DBBD1A-3625-43F7-BD8D-644A6C9FA97A}"/>
              </a:ext>
            </a:extLst>
          </p:cNvPr>
          <p:cNvSpPr txBox="1"/>
          <p:nvPr/>
        </p:nvSpPr>
        <p:spPr>
          <a:xfrm>
            <a:off x="956581" y="3711665"/>
            <a:ext cx="7183213" cy="2308324"/>
          </a:xfrm>
          <a:prstGeom prst="rect">
            <a:avLst/>
          </a:prstGeom>
          <a:noFill/>
        </p:spPr>
        <p:txBody>
          <a:bodyPr wrap="square" rtlCol="0">
            <a:spAutoFit/>
          </a:bodyPr>
          <a:lstStyle/>
          <a:p>
            <a:r>
              <a:rPr lang="en-GB" sz="1600" dirty="0">
                <a:solidFill>
                  <a:schemeClr val="bg2">
                    <a:lumMod val="10000"/>
                  </a:schemeClr>
                </a:solidFill>
                <a:latin typeface="Arial" panose="020B0604020202020204" pitchFamily="34" charset="0"/>
                <a:cs typeface="Arial" panose="020B0604020202020204" pitchFamily="34" charset="0"/>
              </a:rPr>
              <a:t>How many people in the class contracted the infection? ____________________________________________________________________________________________________________________________</a:t>
            </a:r>
          </a:p>
          <a:p>
            <a:r>
              <a:rPr lang="en-GB" sz="1600" dirty="0">
                <a:solidFill>
                  <a:schemeClr val="bg2">
                    <a:lumMod val="10000"/>
                  </a:schemeClr>
                </a:solidFill>
                <a:latin typeface="Arial" panose="020B0604020202020204" pitchFamily="34" charset="0"/>
                <a:cs typeface="Arial" panose="020B0604020202020204" pitchFamily="34" charset="0"/>
              </a:rPr>
              <a:t>Did you contract the infection?</a:t>
            </a:r>
          </a:p>
          <a:p>
            <a:r>
              <a:rPr lang="en-GB" sz="1600" dirty="0">
                <a:solidFill>
                  <a:schemeClr val="bg2">
                    <a:lumMod val="10000"/>
                  </a:schemeClr>
                </a:solidFill>
                <a:latin typeface="Arial" panose="020B0604020202020204" pitchFamily="34" charset="0"/>
                <a:cs typeface="Arial" panose="020B0604020202020204" pitchFamily="34" charset="0"/>
              </a:rPr>
              <a:t>_____________________________________________________________</a:t>
            </a:r>
          </a:p>
          <a:p>
            <a:endParaRPr lang="en-GB" sz="1600"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Why was there a reduction in the number of people who contracted the infection this time?</a:t>
            </a:r>
          </a:p>
          <a:p>
            <a:r>
              <a:rPr lang="en-GB" sz="1600" dirty="0">
                <a:solidFill>
                  <a:schemeClr val="bg2">
                    <a:lumMod val="10000"/>
                  </a:schemeClr>
                </a:solidFill>
                <a:latin typeface="Arial" panose="020B0604020202020204" pitchFamily="34" charset="0"/>
                <a:cs typeface="Arial" panose="020B0604020202020204" pitchFamily="34" charset="0"/>
              </a:rPr>
              <a:t>_____________________________________________________________</a:t>
            </a:r>
          </a:p>
        </p:txBody>
      </p:sp>
      <p:sp>
        <p:nvSpPr>
          <p:cNvPr id="13" name="TextBox 12">
            <a:extLst>
              <a:ext uri="{FF2B5EF4-FFF2-40B4-BE49-F238E27FC236}">
                <a16:creationId xmlns:a16="http://schemas.microsoft.com/office/drawing/2014/main" id="{B755D664-F57A-4681-8826-EE572804212A}"/>
              </a:ext>
            </a:extLst>
          </p:cNvPr>
          <p:cNvSpPr txBox="1"/>
          <p:nvPr/>
        </p:nvSpPr>
        <p:spPr>
          <a:xfrm>
            <a:off x="961034" y="3917174"/>
            <a:ext cx="7191762" cy="61555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Note, this is likely to be lower than in part A due to the reduced number of encounters.</a:t>
            </a:r>
          </a:p>
        </p:txBody>
      </p:sp>
      <p:sp>
        <p:nvSpPr>
          <p:cNvPr id="14" name="TextBox 13">
            <a:extLst>
              <a:ext uri="{FF2B5EF4-FFF2-40B4-BE49-F238E27FC236}">
                <a16:creationId xmlns:a16="http://schemas.microsoft.com/office/drawing/2014/main" id="{C1634E27-FC64-40B0-B909-7D4A991FB98F}"/>
              </a:ext>
            </a:extLst>
          </p:cNvPr>
          <p:cNvSpPr txBox="1"/>
          <p:nvPr/>
        </p:nvSpPr>
        <p:spPr>
          <a:xfrm>
            <a:off x="976119" y="4657143"/>
            <a:ext cx="7191762" cy="35394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Your findings.</a:t>
            </a:r>
          </a:p>
        </p:txBody>
      </p:sp>
      <p:sp>
        <p:nvSpPr>
          <p:cNvPr id="15" name="TextBox 14">
            <a:extLst>
              <a:ext uri="{FF2B5EF4-FFF2-40B4-BE49-F238E27FC236}">
                <a16:creationId xmlns:a16="http://schemas.microsoft.com/office/drawing/2014/main" id="{EC160514-1C7F-49BF-8F3A-8CF7A3644A7B}"/>
              </a:ext>
            </a:extLst>
          </p:cNvPr>
          <p:cNvSpPr txBox="1"/>
          <p:nvPr/>
        </p:nvSpPr>
        <p:spPr>
          <a:xfrm>
            <a:off x="976607" y="5619003"/>
            <a:ext cx="7191762" cy="35394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Your discussion.</a:t>
            </a:r>
          </a:p>
        </p:txBody>
      </p:sp>
      <p:sp>
        <p:nvSpPr>
          <p:cNvPr id="12" name="Speech Bubble: Oval 11">
            <a:extLst>
              <a:ext uri="{FF2B5EF4-FFF2-40B4-BE49-F238E27FC236}">
                <a16:creationId xmlns:a16="http://schemas.microsoft.com/office/drawing/2014/main" id="{E4428472-2DDF-4945-AFA4-C5F22EE96B58}"/>
              </a:ext>
            </a:extLst>
          </p:cNvPr>
          <p:cNvSpPr/>
          <p:nvPr/>
        </p:nvSpPr>
        <p:spPr>
          <a:xfrm>
            <a:off x="6275892" y="2013220"/>
            <a:ext cx="1941901" cy="1388405"/>
          </a:xfrm>
          <a:prstGeom prst="wedgeEllipse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D2BB1B6B-BD21-466C-A4C5-4D9F032142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7039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11DCD04-054E-440F-8888-9174A11410FD}"/>
              </a:ext>
            </a:extLst>
          </p:cNvPr>
          <p:cNvSpPr>
            <a:spLocks noGrp="1"/>
          </p:cNvSpPr>
          <p:nvPr>
            <p:ph type="title"/>
          </p:nvPr>
        </p:nvSpPr>
        <p:spPr>
          <a:xfrm>
            <a:off x="684914" y="345336"/>
            <a:ext cx="7886700" cy="1325563"/>
          </a:xfrm>
        </p:spPr>
        <p:txBody>
          <a:bodyPr>
            <a:normAutofit/>
          </a:bodyPr>
          <a:lstStyle/>
          <a:p>
            <a:pPr algn="ctr"/>
            <a:r>
              <a:rPr lang="en-GB" sz="3000" b="1" dirty="0"/>
              <a:t>Spread of STIs Experiment – Answers</a:t>
            </a:r>
            <a:br>
              <a:rPr lang="en-GB" sz="3000" b="1" dirty="0"/>
            </a:br>
            <a:br>
              <a:rPr lang="en-GB" sz="3000" b="1" dirty="0"/>
            </a:br>
            <a:r>
              <a:rPr lang="en-GB" sz="1800" b="1" dirty="0"/>
              <a:t>Section C</a:t>
            </a:r>
            <a:endParaRPr lang="en-GB" sz="3000" b="1" dirty="0"/>
          </a:p>
        </p:txBody>
      </p:sp>
      <p:sp>
        <p:nvSpPr>
          <p:cNvPr id="6" name="Rectangle: Rounded Corners 5">
            <a:extLst>
              <a:ext uri="{FF2B5EF4-FFF2-40B4-BE49-F238E27FC236}">
                <a16:creationId xmlns:a16="http://schemas.microsoft.com/office/drawing/2014/main" id="{ECADA3AF-B77E-4210-B0FE-1B12875C6C03}"/>
              </a:ext>
              <a:ext uri="{C183D7F6-B498-43B3-948B-1728B52AA6E4}">
                <adec:decorative xmlns:adec="http://schemas.microsoft.com/office/drawing/2017/decorative" val="1"/>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Rectangle: Rounded Corners 4">
            <a:extLst>
              <a:ext uri="{FF2B5EF4-FFF2-40B4-BE49-F238E27FC236}">
                <a16:creationId xmlns:a16="http://schemas.microsoft.com/office/drawing/2014/main" id="{D96DD09C-9DF1-4D85-A303-54ACA561C0CF}"/>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B5BAD264-9D96-4EB6-8E33-21B4FE924761}"/>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F28D15AA-AA33-496A-AFF4-4EBF3971487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10" name="TextBox 9" descr="Section C - Results&#10;">
            <a:extLst>
              <a:ext uri="{FF2B5EF4-FFF2-40B4-BE49-F238E27FC236}">
                <a16:creationId xmlns:a16="http://schemas.microsoft.com/office/drawing/2014/main" id="{FEA58F50-CA63-46A0-9D99-1A1E3A1E9DAC}"/>
              </a:ext>
            </a:extLst>
          </p:cNvPr>
          <p:cNvSpPr txBox="1"/>
          <p:nvPr/>
        </p:nvSpPr>
        <p:spPr>
          <a:xfrm>
            <a:off x="960710" y="1318268"/>
            <a:ext cx="5652909" cy="369332"/>
          </a:xfrm>
          <a:prstGeom prst="rect">
            <a:avLst/>
          </a:prstGeom>
          <a:noFill/>
        </p:spPr>
        <p:txBody>
          <a:bodyPr wrap="square" rtlCol="0">
            <a:spAutoFit/>
          </a:bodyPr>
          <a:lstStyle/>
          <a:p>
            <a:r>
              <a:rPr lang="en-GB" b="1" dirty="0">
                <a:solidFill>
                  <a:prstClr val="black"/>
                </a:solidFill>
                <a:latin typeface="Arial" panose="020B0604020202020204" pitchFamily="34" charset="0"/>
                <a:cs typeface="Arial" panose="020B0604020202020204" pitchFamily="34" charset="0"/>
              </a:rPr>
              <a:t>Results</a:t>
            </a:r>
          </a:p>
        </p:txBody>
      </p:sp>
      <p:graphicFrame>
        <p:nvGraphicFramePr>
          <p:cNvPr id="9" name="Table 9" descr="Table for results">
            <a:extLst>
              <a:ext uri="{FF2B5EF4-FFF2-40B4-BE49-F238E27FC236}">
                <a16:creationId xmlns:a16="http://schemas.microsoft.com/office/drawing/2014/main" id="{7FEA647D-5D63-4904-AE82-24BDA37DD348}"/>
              </a:ext>
            </a:extLst>
          </p:cNvPr>
          <p:cNvGraphicFramePr>
            <a:graphicFrameLocks noGrp="1"/>
          </p:cNvGraphicFramePr>
          <p:nvPr>
            <p:extLst>
              <p:ext uri="{D42A27DB-BD31-4B8C-83A1-F6EECF244321}">
                <p14:modId xmlns:p14="http://schemas.microsoft.com/office/powerpoint/2010/main" val="938097409"/>
              </p:ext>
            </p:extLst>
          </p:nvPr>
        </p:nvGraphicFramePr>
        <p:xfrm>
          <a:off x="1023270" y="1716557"/>
          <a:ext cx="7067290" cy="2103120"/>
        </p:xfrm>
        <a:graphic>
          <a:graphicData uri="http://schemas.openxmlformats.org/drawingml/2006/table">
            <a:tbl>
              <a:tblPr firstRow="1" bandRow="1"/>
              <a:tblGrid>
                <a:gridCol w="1358994">
                  <a:extLst>
                    <a:ext uri="{9D8B030D-6E8A-4147-A177-3AD203B41FA5}">
                      <a16:colId xmlns:a16="http://schemas.microsoft.com/office/drawing/2014/main" val="801373018"/>
                    </a:ext>
                  </a:extLst>
                </a:gridCol>
                <a:gridCol w="2033320">
                  <a:extLst>
                    <a:ext uri="{9D8B030D-6E8A-4147-A177-3AD203B41FA5}">
                      <a16:colId xmlns:a16="http://schemas.microsoft.com/office/drawing/2014/main" val="1364566338"/>
                    </a:ext>
                  </a:extLst>
                </a:gridCol>
                <a:gridCol w="1685275">
                  <a:extLst>
                    <a:ext uri="{9D8B030D-6E8A-4147-A177-3AD203B41FA5}">
                      <a16:colId xmlns:a16="http://schemas.microsoft.com/office/drawing/2014/main" val="1586992239"/>
                    </a:ext>
                  </a:extLst>
                </a:gridCol>
                <a:gridCol w="1989701">
                  <a:extLst>
                    <a:ext uri="{9D8B030D-6E8A-4147-A177-3AD203B41FA5}">
                      <a16:colId xmlns:a16="http://schemas.microsoft.com/office/drawing/2014/main" val="1531977572"/>
                    </a:ext>
                  </a:extLst>
                </a:gridCol>
              </a:tblGrid>
              <a:tr h="41649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Colour after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Reason for colour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2498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bl>
          </a:graphicData>
        </a:graphic>
      </p:graphicFrame>
      <p:sp>
        <p:nvSpPr>
          <p:cNvPr id="11" name="TextBox 10" descr="What does the cling film or cotton balls represent?&#10;&#10;Can you think of any reasons why some of the people didn’t get infected even though they had a sexual encounter with someone who had an STI?&#10;&#10;">
            <a:extLst>
              <a:ext uri="{FF2B5EF4-FFF2-40B4-BE49-F238E27FC236}">
                <a16:creationId xmlns:a16="http://schemas.microsoft.com/office/drawing/2014/main" id="{A25D4499-EEFE-4439-9CA6-A82669062D9C}"/>
              </a:ext>
            </a:extLst>
          </p:cNvPr>
          <p:cNvSpPr txBox="1"/>
          <p:nvPr/>
        </p:nvSpPr>
        <p:spPr>
          <a:xfrm>
            <a:off x="918481" y="3786587"/>
            <a:ext cx="7196559" cy="2308324"/>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What does the cling film or cotton balls represent?</a:t>
            </a:r>
          </a:p>
          <a:p>
            <a:r>
              <a:rPr lang="en-GB" dirty="0">
                <a:solidFill>
                  <a:prstClr val="black"/>
                </a:solidFill>
                <a:latin typeface="Arial" panose="020B0604020202020204" pitchFamily="34" charset="0"/>
                <a:cs typeface="Arial" panose="020B0604020202020204" pitchFamily="34" charset="0"/>
              </a:rPr>
              <a:t>_______________________________________________________</a:t>
            </a:r>
          </a:p>
          <a:p>
            <a:endParaRPr lang="en-GB"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Can you think of any reasons why some of the people didn’t get infected even though they had a sexual encounter with someone who had an STI?</a:t>
            </a:r>
          </a:p>
          <a:p>
            <a:r>
              <a:rPr lang="en-GB"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a:t>
            </a:r>
          </a:p>
        </p:txBody>
      </p:sp>
      <p:sp>
        <p:nvSpPr>
          <p:cNvPr id="13" name="TextBox 12">
            <a:extLst>
              <a:ext uri="{FF2B5EF4-FFF2-40B4-BE49-F238E27FC236}">
                <a16:creationId xmlns:a16="http://schemas.microsoft.com/office/drawing/2014/main" id="{A1DADAA5-298B-4C32-97AF-BDC68CA38720}"/>
              </a:ext>
            </a:extLst>
          </p:cNvPr>
          <p:cNvSpPr txBox="1"/>
          <p:nvPr/>
        </p:nvSpPr>
        <p:spPr>
          <a:xfrm>
            <a:off x="936632" y="4051125"/>
            <a:ext cx="7191762" cy="35394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A condom to prevent the exchange of bodily fluids.</a:t>
            </a:r>
          </a:p>
        </p:txBody>
      </p:sp>
      <p:sp>
        <p:nvSpPr>
          <p:cNvPr id="14" name="TextBox 13">
            <a:extLst>
              <a:ext uri="{FF2B5EF4-FFF2-40B4-BE49-F238E27FC236}">
                <a16:creationId xmlns:a16="http://schemas.microsoft.com/office/drawing/2014/main" id="{808BEEA7-C4CA-49EF-A2F5-D58273E8C57D}"/>
              </a:ext>
            </a:extLst>
          </p:cNvPr>
          <p:cNvSpPr txBox="1"/>
          <p:nvPr/>
        </p:nvSpPr>
        <p:spPr>
          <a:xfrm>
            <a:off x="949986" y="5434607"/>
            <a:ext cx="7191762" cy="615553"/>
          </a:xfrm>
          <a:prstGeom prst="rect">
            <a:avLst/>
          </a:prstGeom>
          <a:noFill/>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These persons may have been wearing a ‘condom’ (cotton balls). Also note, transmission rates are not always 100%</a:t>
            </a:r>
          </a:p>
        </p:txBody>
      </p:sp>
      <p:sp>
        <p:nvSpPr>
          <p:cNvPr id="12" name="Speech Bubble: Oval 11">
            <a:extLst>
              <a:ext uri="{FF2B5EF4-FFF2-40B4-BE49-F238E27FC236}">
                <a16:creationId xmlns:a16="http://schemas.microsoft.com/office/drawing/2014/main" id="{578B483B-BFB8-4815-8EC2-DF01E6401CE1}"/>
              </a:ext>
            </a:extLst>
          </p:cNvPr>
          <p:cNvSpPr/>
          <p:nvPr/>
        </p:nvSpPr>
        <p:spPr>
          <a:xfrm>
            <a:off x="3286125" y="2040595"/>
            <a:ext cx="1941901" cy="1388405"/>
          </a:xfrm>
          <a:prstGeom prst="wedgeEllipse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95AF7969-4FE8-4EB8-8394-0BF089D0975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62693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328714" y="-6164"/>
            <a:ext cx="4330834" cy="1325563"/>
          </a:xfrm>
        </p:spPr>
        <p:txBody>
          <a:bodyPr>
            <a:normAutofit/>
          </a:bodyPr>
          <a:lstStyle/>
          <a:p>
            <a:r>
              <a:rPr lang="en-GB" sz="3200"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720709"/>
            <a:ext cx="3867151" cy="479441"/>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Who can contract STIs? </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63496" y="1419046"/>
            <a:ext cx="3831060" cy="492642"/>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is an STI? </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2047275"/>
            <a:ext cx="4017991" cy="626215"/>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are the symptoms of an STI? </a:t>
            </a:r>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718384" y="2816267"/>
            <a:ext cx="3853616" cy="730448"/>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a:latin typeface="Arial" panose="020B0604020202020204" pitchFamily="34" charset="0"/>
                <a:cs typeface="Arial" panose="020B0604020202020204" pitchFamily="34" charset="0"/>
              </a:rPr>
              <a:t>How can we reduce the risk of contracting an STI?</a:t>
            </a:r>
            <a:endParaRPr lang="en-GB" sz="2000" dirty="0">
              <a:latin typeface="Arial" panose="020B0604020202020204" pitchFamily="34" charset="0"/>
              <a:cs typeface="Arial" panose="020B0604020202020204" pitchFamily="34" charset="0"/>
            </a:endParaRPr>
          </a:p>
        </p:txBody>
      </p:sp>
      <p:sp>
        <p:nvSpPr>
          <p:cNvPr id="9" name="Speech Bubble: Rectangle 8">
            <a:extLst>
              <a:ext uri="{FF2B5EF4-FFF2-40B4-BE49-F238E27FC236}">
                <a16:creationId xmlns:a16="http://schemas.microsoft.com/office/drawing/2014/main" id="{3C846A84-DCD7-4B17-9440-D3391868B624}"/>
              </a:ext>
            </a:extLst>
          </p:cNvPr>
          <p:cNvSpPr/>
          <p:nvPr/>
        </p:nvSpPr>
        <p:spPr>
          <a:xfrm>
            <a:off x="4571999" y="3600179"/>
            <a:ext cx="4017991" cy="703549"/>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Does everyone who contracts an STI show symptoms? </a:t>
            </a:r>
          </a:p>
        </p:txBody>
      </p:sp>
      <p:sp>
        <p:nvSpPr>
          <p:cNvPr id="10" name="Speech Bubble: Rectangle 9">
            <a:extLst>
              <a:ext uri="{FF2B5EF4-FFF2-40B4-BE49-F238E27FC236}">
                <a16:creationId xmlns:a16="http://schemas.microsoft.com/office/drawing/2014/main" id="{5A865D0A-CF26-4730-8F7E-81DA7A34E27F}"/>
              </a:ext>
            </a:extLst>
          </p:cNvPr>
          <p:cNvSpPr/>
          <p:nvPr/>
        </p:nvSpPr>
        <p:spPr>
          <a:xfrm>
            <a:off x="718384" y="4446505"/>
            <a:ext cx="3853616" cy="1036621"/>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Do other forms of contraception, other than the condom, protect against STIs? </a:t>
            </a:r>
          </a:p>
        </p:txBody>
      </p:sp>
      <p:sp>
        <p:nvSpPr>
          <p:cNvPr id="11" name="Speech Bubble: Rectangle 10">
            <a:extLst>
              <a:ext uri="{FF2B5EF4-FFF2-40B4-BE49-F238E27FC236}">
                <a16:creationId xmlns:a16="http://schemas.microsoft.com/office/drawing/2014/main" id="{85BD59D1-28AB-4FFD-A5DA-92C746ED4429}"/>
              </a:ext>
            </a:extLst>
          </p:cNvPr>
          <p:cNvSpPr/>
          <p:nvPr/>
        </p:nvSpPr>
        <p:spPr>
          <a:xfrm>
            <a:off x="4571999" y="5606631"/>
            <a:ext cx="4017991" cy="626215"/>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Where can I go for further advice and be tested? </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animBg="1"/>
      <p:bldP spid="9" grpId="0" animBg="1"/>
      <p:bldP spid="10"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95D35-97F7-458D-8907-FAEF5E60A4EA}"/>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Brainstormer</a:t>
            </a:r>
          </a:p>
        </p:txBody>
      </p:sp>
      <p:sp>
        <p:nvSpPr>
          <p:cNvPr id="5" name="Rectangle 4">
            <a:extLst>
              <a:ext uri="{FF2B5EF4-FFF2-40B4-BE49-F238E27FC236}">
                <a16:creationId xmlns:a16="http://schemas.microsoft.com/office/drawing/2014/main" id="{C482E0CC-DDF5-480C-A624-C502C331F950}"/>
              </a:ext>
            </a:extLst>
          </p:cNvPr>
          <p:cNvSpPr/>
          <p:nvPr/>
        </p:nvSpPr>
        <p:spPr>
          <a:xfrm>
            <a:off x="368014" y="303006"/>
            <a:ext cx="8429625" cy="1938992"/>
          </a:xfrm>
          <a:prstGeom prst="rect">
            <a:avLst/>
          </a:prstGeom>
        </p:spPr>
        <p:txBody>
          <a:bodyPr wrap="square">
            <a:spAutoFit/>
          </a:bodyPr>
          <a:lstStyle/>
          <a:p>
            <a:pPr algn="ctr"/>
            <a:r>
              <a:rPr lang="en-GB" sz="4000" b="1" dirty="0">
                <a:latin typeface="Arial" panose="020B0604020202020204" pitchFamily="34" charset="0"/>
                <a:cs typeface="Arial" panose="020B0604020202020204" pitchFamily="34" charset="0"/>
              </a:rPr>
              <a:t>Brainstormer: Safer sex, Risks and Communication and Information </a:t>
            </a:r>
          </a:p>
        </p:txBody>
      </p:sp>
      <p:sp>
        <p:nvSpPr>
          <p:cNvPr id="7" name="Rectangle: Rounded Corners 6">
            <a:extLst>
              <a:ext uri="{FF2B5EF4-FFF2-40B4-BE49-F238E27FC236}">
                <a16:creationId xmlns:a16="http://schemas.microsoft.com/office/drawing/2014/main" id="{2176A38A-1C1A-40EB-BE56-57903239C8C5}"/>
              </a:ext>
              <a:ext uri="{C183D7F6-B498-43B3-948B-1728B52AA6E4}">
                <adec:decorative xmlns:adec="http://schemas.microsoft.com/office/drawing/2017/decorative" val="0"/>
              </a:ext>
            </a:extLst>
          </p:cNvPr>
          <p:cNvSpPr/>
          <p:nvPr/>
        </p:nvSpPr>
        <p:spPr>
          <a:xfrm>
            <a:off x="221230" y="2502329"/>
            <a:ext cx="8770369" cy="3365072"/>
          </a:xfrm>
          <a:prstGeom prst="roundRect">
            <a:avLst>
              <a:gd name="adj" fmla="val 2575"/>
            </a:avLst>
          </a:prstGeom>
          <a:noFill/>
          <a:ln w="76200" cap="sq" cmpd="sng" algn="ctr">
            <a:solidFill>
              <a:srgbClr val="2B599E"/>
            </a:solidFill>
            <a:prstDash val="solid"/>
            <a:bevel/>
          </a:ln>
          <a:effectLst/>
        </p:spPr>
        <p:txBody>
          <a:bodyPr rtlCol="0" anchor="ctr"/>
          <a:lstStyle/>
          <a:p>
            <a:pPr lvl="0" algn="just">
              <a:spcAft>
                <a:spcPts val="1200"/>
              </a:spcAft>
            </a:pPr>
            <a:r>
              <a:rPr lang="en-GB" sz="2600" dirty="0">
                <a:solidFill>
                  <a:schemeClr val="bg2">
                    <a:lumMod val="10000"/>
                  </a:schemeClr>
                </a:solidFill>
                <a:latin typeface="Arial" panose="020B0604020202020204" pitchFamily="34" charset="0"/>
                <a:ea typeface="Calibri" panose="020F0502020204030204" pitchFamily="34" charset="0"/>
                <a:cs typeface="Times New Roman" panose="02020603050405020304" pitchFamily="18" charset="0"/>
              </a:rPr>
              <a:t>There are five large sheets of paper up around the room, with the following questions written on each sheet.</a:t>
            </a:r>
          </a:p>
          <a:p>
            <a:pPr lvl="0" algn="just">
              <a:spcAft>
                <a:spcPts val="1200"/>
              </a:spcAft>
            </a:pPr>
            <a:endParaRPr lang="en-GB" sz="2600" dirty="0">
              <a:solidFill>
                <a:schemeClr val="bg2">
                  <a:lumMod val="10000"/>
                </a:schemeClr>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1200"/>
              </a:spcAft>
            </a:pPr>
            <a:r>
              <a:rPr lang="en-GB" sz="2600" dirty="0">
                <a:solidFill>
                  <a:schemeClr val="bg2">
                    <a:lumMod val="10000"/>
                  </a:schemeClr>
                </a:solidFill>
                <a:latin typeface="Arial" panose="020B0604020202020204" pitchFamily="34" charset="0"/>
                <a:ea typeface="Calibri" panose="020F0502020204030204" pitchFamily="34" charset="0"/>
                <a:cs typeface="Times New Roman" panose="02020603050405020304" pitchFamily="18" charset="0"/>
              </a:rPr>
              <a:t>Using post-it notes, write your thoughts and suggestions and then stick your answers onto the relevant sheets. </a:t>
            </a:r>
          </a:p>
        </p:txBody>
      </p:sp>
      <p:sp>
        <p:nvSpPr>
          <p:cNvPr id="3" name="Footer Placeholder 2">
            <a:extLst>
              <a:ext uri="{FF2B5EF4-FFF2-40B4-BE49-F238E27FC236}">
                <a16:creationId xmlns:a16="http://schemas.microsoft.com/office/drawing/2014/main" id="{758AA02E-4A0D-4806-9724-2D56DF8DB8E9}"/>
              </a:ext>
            </a:extLst>
          </p:cNvPr>
          <p:cNvSpPr>
            <a:spLocks noGrp="1"/>
          </p:cNvSpPr>
          <p:nvPr>
            <p:ph type="ftr" sz="quarter" idx="11"/>
          </p:nvPr>
        </p:nvSpPr>
        <p:spPr/>
        <p:txBody>
          <a:bodyPr/>
          <a:lstStyle/>
          <a:p>
            <a:r>
              <a:rPr lang="en-GB"/>
              <a:t>e-Bug.eu</a:t>
            </a:r>
            <a:endParaRPr lang="en-GB" dirty="0"/>
          </a:p>
        </p:txBody>
      </p:sp>
      <p:sp>
        <p:nvSpPr>
          <p:cNvPr id="8" name="Arrow: Right 7">
            <a:extLst>
              <a:ext uri="{FF2B5EF4-FFF2-40B4-BE49-F238E27FC236}">
                <a16:creationId xmlns:a16="http://schemas.microsoft.com/office/drawing/2014/main" id="{2CB8418A-E017-4D3B-820B-2E8B7E85D6FF}"/>
              </a:ext>
            </a:extLst>
          </p:cNvPr>
          <p:cNvSpPr/>
          <p:nvPr/>
        </p:nvSpPr>
        <p:spPr>
          <a:xfrm>
            <a:off x="6572250" y="6041833"/>
            <a:ext cx="2225389" cy="679644"/>
          </a:xfrm>
          <a:prstGeom prst="rightArrow">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3718601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B3AB4A-FA78-46C4-9CBF-00757E2BFCA0}"/>
              </a:ext>
            </a:extLst>
          </p:cNvPr>
          <p:cNvSpPr>
            <a:spLocks noGrp="1"/>
          </p:cNvSpPr>
          <p:nvPr>
            <p:ph type="title" idx="4294967295"/>
          </p:nvPr>
        </p:nvSpPr>
        <p:spPr>
          <a:xfrm>
            <a:off x="609599" y="1178868"/>
            <a:ext cx="7924801" cy="2862322"/>
          </a:xfrm>
          <a:custGeom>
            <a:avLst/>
            <a:gdLst>
              <a:gd name="connsiteX0" fmla="*/ 0 w 7924801"/>
              <a:gd name="connsiteY0" fmla="*/ 0 h 2862322"/>
              <a:gd name="connsiteX1" fmla="*/ 645305 w 7924801"/>
              <a:gd name="connsiteY1" fmla="*/ 0 h 2862322"/>
              <a:gd name="connsiteX2" fmla="*/ 1211362 w 7924801"/>
              <a:gd name="connsiteY2" fmla="*/ 0 h 2862322"/>
              <a:gd name="connsiteX3" fmla="*/ 1698172 w 7924801"/>
              <a:gd name="connsiteY3" fmla="*/ 0 h 2862322"/>
              <a:gd name="connsiteX4" fmla="*/ 2026485 w 7924801"/>
              <a:gd name="connsiteY4" fmla="*/ 0 h 2862322"/>
              <a:gd name="connsiteX5" fmla="*/ 2592542 w 7924801"/>
              <a:gd name="connsiteY5" fmla="*/ 0 h 2862322"/>
              <a:gd name="connsiteX6" fmla="*/ 3000103 w 7924801"/>
              <a:gd name="connsiteY6" fmla="*/ 0 h 2862322"/>
              <a:gd name="connsiteX7" fmla="*/ 3407664 w 7924801"/>
              <a:gd name="connsiteY7" fmla="*/ 0 h 2862322"/>
              <a:gd name="connsiteX8" fmla="*/ 3973722 w 7924801"/>
              <a:gd name="connsiteY8" fmla="*/ 0 h 2862322"/>
              <a:gd name="connsiteX9" fmla="*/ 4698275 w 7924801"/>
              <a:gd name="connsiteY9" fmla="*/ 0 h 2862322"/>
              <a:gd name="connsiteX10" fmla="*/ 5343580 w 7924801"/>
              <a:gd name="connsiteY10" fmla="*/ 0 h 2862322"/>
              <a:gd name="connsiteX11" fmla="*/ 6068133 w 7924801"/>
              <a:gd name="connsiteY11" fmla="*/ 0 h 2862322"/>
              <a:gd name="connsiteX12" fmla="*/ 6634191 w 7924801"/>
              <a:gd name="connsiteY12" fmla="*/ 0 h 2862322"/>
              <a:gd name="connsiteX13" fmla="*/ 7200248 w 7924801"/>
              <a:gd name="connsiteY13" fmla="*/ 0 h 2862322"/>
              <a:gd name="connsiteX14" fmla="*/ 7924801 w 7924801"/>
              <a:gd name="connsiteY14" fmla="*/ 0 h 2862322"/>
              <a:gd name="connsiteX15" fmla="*/ 7924801 w 7924801"/>
              <a:gd name="connsiteY15" fmla="*/ 543841 h 2862322"/>
              <a:gd name="connsiteX16" fmla="*/ 7924801 w 7924801"/>
              <a:gd name="connsiteY16" fmla="*/ 1059059 h 2862322"/>
              <a:gd name="connsiteX17" fmla="*/ 7924801 w 7924801"/>
              <a:gd name="connsiteY17" fmla="*/ 1631524 h 2862322"/>
              <a:gd name="connsiteX18" fmla="*/ 7924801 w 7924801"/>
              <a:gd name="connsiteY18" fmla="*/ 2232611 h 2862322"/>
              <a:gd name="connsiteX19" fmla="*/ 7924801 w 7924801"/>
              <a:gd name="connsiteY19" fmla="*/ 2862322 h 2862322"/>
              <a:gd name="connsiteX20" fmla="*/ 7517240 w 7924801"/>
              <a:gd name="connsiteY20" fmla="*/ 2862322 h 2862322"/>
              <a:gd name="connsiteX21" fmla="*/ 7188927 w 7924801"/>
              <a:gd name="connsiteY21" fmla="*/ 2862322 h 2862322"/>
              <a:gd name="connsiteX22" fmla="*/ 6860613 w 7924801"/>
              <a:gd name="connsiteY22" fmla="*/ 2862322 h 2862322"/>
              <a:gd name="connsiteX23" fmla="*/ 6532300 w 7924801"/>
              <a:gd name="connsiteY23" fmla="*/ 2862322 h 2862322"/>
              <a:gd name="connsiteX24" fmla="*/ 6124739 w 7924801"/>
              <a:gd name="connsiteY24" fmla="*/ 2862322 h 2862322"/>
              <a:gd name="connsiteX25" fmla="*/ 5479434 w 7924801"/>
              <a:gd name="connsiteY25" fmla="*/ 2862322 h 2862322"/>
              <a:gd name="connsiteX26" fmla="*/ 4754881 w 7924801"/>
              <a:gd name="connsiteY26" fmla="*/ 2862322 h 2862322"/>
              <a:gd name="connsiteX27" fmla="*/ 4426567 w 7924801"/>
              <a:gd name="connsiteY27" fmla="*/ 2862322 h 2862322"/>
              <a:gd name="connsiteX28" fmla="*/ 4098254 w 7924801"/>
              <a:gd name="connsiteY28" fmla="*/ 2862322 h 2862322"/>
              <a:gd name="connsiteX29" fmla="*/ 3611445 w 7924801"/>
              <a:gd name="connsiteY29" fmla="*/ 2862322 h 2862322"/>
              <a:gd name="connsiteX30" fmla="*/ 3203884 w 7924801"/>
              <a:gd name="connsiteY30" fmla="*/ 2862322 h 2862322"/>
              <a:gd name="connsiteX31" fmla="*/ 2479331 w 7924801"/>
              <a:gd name="connsiteY31" fmla="*/ 2862322 h 2862322"/>
              <a:gd name="connsiteX32" fmla="*/ 2071769 w 7924801"/>
              <a:gd name="connsiteY32" fmla="*/ 2862322 h 2862322"/>
              <a:gd name="connsiteX33" fmla="*/ 1426464 w 7924801"/>
              <a:gd name="connsiteY33" fmla="*/ 2862322 h 2862322"/>
              <a:gd name="connsiteX34" fmla="*/ 1098151 w 7924801"/>
              <a:gd name="connsiteY34" fmla="*/ 2862322 h 2862322"/>
              <a:gd name="connsiteX35" fmla="*/ 690590 w 7924801"/>
              <a:gd name="connsiteY35" fmla="*/ 2862322 h 2862322"/>
              <a:gd name="connsiteX36" fmla="*/ 0 w 7924801"/>
              <a:gd name="connsiteY36" fmla="*/ 2862322 h 2862322"/>
              <a:gd name="connsiteX37" fmla="*/ 0 w 7924801"/>
              <a:gd name="connsiteY37" fmla="*/ 2289858 h 2862322"/>
              <a:gd name="connsiteX38" fmla="*/ 0 w 7924801"/>
              <a:gd name="connsiteY38" fmla="*/ 1774640 h 2862322"/>
              <a:gd name="connsiteX39" fmla="*/ 0 w 7924801"/>
              <a:gd name="connsiteY39" fmla="*/ 1259422 h 2862322"/>
              <a:gd name="connsiteX40" fmla="*/ 0 w 7924801"/>
              <a:gd name="connsiteY40" fmla="*/ 715581 h 2862322"/>
              <a:gd name="connsiteX41" fmla="*/ 0 w 7924801"/>
              <a:gd name="connsiteY41" fmla="*/ 0 h 2862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924801" h="2862322" fill="none" extrusionOk="0">
                <a:moveTo>
                  <a:pt x="0" y="0"/>
                </a:moveTo>
                <a:cubicBezTo>
                  <a:pt x="236518" y="-54954"/>
                  <a:pt x="460345" y="76343"/>
                  <a:pt x="645305" y="0"/>
                </a:cubicBezTo>
                <a:cubicBezTo>
                  <a:pt x="830265" y="-76343"/>
                  <a:pt x="1000481" y="65341"/>
                  <a:pt x="1211362" y="0"/>
                </a:cubicBezTo>
                <a:cubicBezTo>
                  <a:pt x="1422243" y="-65341"/>
                  <a:pt x="1486787" y="47689"/>
                  <a:pt x="1698172" y="0"/>
                </a:cubicBezTo>
                <a:cubicBezTo>
                  <a:pt x="1909557" y="-47689"/>
                  <a:pt x="1871253" y="6798"/>
                  <a:pt x="2026485" y="0"/>
                </a:cubicBezTo>
                <a:cubicBezTo>
                  <a:pt x="2181717" y="-6798"/>
                  <a:pt x="2459432" y="29068"/>
                  <a:pt x="2592542" y="0"/>
                </a:cubicBezTo>
                <a:cubicBezTo>
                  <a:pt x="2725652" y="-29068"/>
                  <a:pt x="2810159" y="39941"/>
                  <a:pt x="3000103" y="0"/>
                </a:cubicBezTo>
                <a:cubicBezTo>
                  <a:pt x="3190047" y="-39941"/>
                  <a:pt x="3253814" y="20947"/>
                  <a:pt x="3407664" y="0"/>
                </a:cubicBezTo>
                <a:cubicBezTo>
                  <a:pt x="3561514" y="-20947"/>
                  <a:pt x="3757254" y="7677"/>
                  <a:pt x="3973722" y="0"/>
                </a:cubicBezTo>
                <a:cubicBezTo>
                  <a:pt x="4190190" y="-7677"/>
                  <a:pt x="4436572" y="56462"/>
                  <a:pt x="4698275" y="0"/>
                </a:cubicBezTo>
                <a:cubicBezTo>
                  <a:pt x="4959978" y="-56462"/>
                  <a:pt x="5103203" y="8921"/>
                  <a:pt x="5343580" y="0"/>
                </a:cubicBezTo>
                <a:cubicBezTo>
                  <a:pt x="5583958" y="-8921"/>
                  <a:pt x="5806206" y="86518"/>
                  <a:pt x="6068133" y="0"/>
                </a:cubicBezTo>
                <a:cubicBezTo>
                  <a:pt x="6330060" y="-86518"/>
                  <a:pt x="6486113" y="25927"/>
                  <a:pt x="6634191" y="0"/>
                </a:cubicBezTo>
                <a:cubicBezTo>
                  <a:pt x="6782269" y="-25927"/>
                  <a:pt x="6985936" y="16099"/>
                  <a:pt x="7200248" y="0"/>
                </a:cubicBezTo>
                <a:cubicBezTo>
                  <a:pt x="7414560" y="-16099"/>
                  <a:pt x="7763221" y="79260"/>
                  <a:pt x="7924801" y="0"/>
                </a:cubicBezTo>
                <a:cubicBezTo>
                  <a:pt x="7960999" y="161840"/>
                  <a:pt x="7919446" y="357264"/>
                  <a:pt x="7924801" y="543841"/>
                </a:cubicBezTo>
                <a:cubicBezTo>
                  <a:pt x="7930156" y="730418"/>
                  <a:pt x="7863767" y="944889"/>
                  <a:pt x="7924801" y="1059059"/>
                </a:cubicBezTo>
                <a:cubicBezTo>
                  <a:pt x="7985835" y="1173229"/>
                  <a:pt x="7868986" y="1401279"/>
                  <a:pt x="7924801" y="1631524"/>
                </a:cubicBezTo>
                <a:cubicBezTo>
                  <a:pt x="7980616" y="1861769"/>
                  <a:pt x="7855064" y="1960725"/>
                  <a:pt x="7924801" y="2232611"/>
                </a:cubicBezTo>
                <a:cubicBezTo>
                  <a:pt x="7994538" y="2504497"/>
                  <a:pt x="7890285" y="2689437"/>
                  <a:pt x="7924801" y="2862322"/>
                </a:cubicBezTo>
                <a:cubicBezTo>
                  <a:pt x="7824028" y="2897297"/>
                  <a:pt x="7645524" y="2822620"/>
                  <a:pt x="7517240" y="2862322"/>
                </a:cubicBezTo>
                <a:cubicBezTo>
                  <a:pt x="7388956" y="2902024"/>
                  <a:pt x="7308556" y="2842307"/>
                  <a:pt x="7188927" y="2862322"/>
                </a:cubicBezTo>
                <a:cubicBezTo>
                  <a:pt x="7069298" y="2882337"/>
                  <a:pt x="6962803" y="2840332"/>
                  <a:pt x="6860613" y="2862322"/>
                </a:cubicBezTo>
                <a:cubicBezTo>
                  <a:pt x="6758423" y="2884312"/>
                  <a:pt x="6649684" y="2839691"/>
                  <a:pt x="6532300" y="2862322"/>
                </a:cubicBezTo>
                <a:cubicBezTo>
                  <a:pt x="6414916" y="2884953"/>
                  <a:pt x="6220493" y="2829179"/>
                  <a:pt x="6124739" y="2862322"/>
                </a:cubicBezTo>
                <a:cubicBezTo>
                  <a:pt x="6028985" y="2895465"/>
                  <a:pt x="5684461" y="2836682"/>
                  <a:pt x="5479434" y="2862322"/>
                </a:cubicBezTo>
                <a:cubicBezTo>
                  <a:pt x="5274407" y="2887962"/>
                  <a:pt x="4914022" y="2817879"/>
                  <a:pt x="4754881" y="2862322"/>
                </a:cubicBezTo>
                <a:cubicBezTo>
                  <a:pt x="4595740" y="2906765"/>
                  <a:pt x="4526777" y="2838746"/>
                  <a:pt x="4426567" y="2862322"/>
                </a:cubicBezTo>
                <a:cubicBezTo>
                  <a:pt x="4326357" y="2885898"/>
                  <a:pt x="4167544" y="2823399"/>
                  <a:pt x="4098254" y="2862322"/>
                </a:cubicBezTo>
                <a:cubicBezTo>
                  <a:pt x="4028964" y="2901245"/>
                  <a:pt x="3747970" y="2810877"/>
                  <a:pt x="3611445" y="2862322"/>
                </a:cubicBezTo>
                <a:cubicBezTo>
                  <a:pt x="3474920" y="2913767"/>
                  <a:pt x="3365610" y="2846645"/>
                  <a:pt x="3203884" y="2862322"/>
                </a:cubicBezTo>
                <a:cubicBezTo>
                  <a:pt x="3042158" y="2877999"/>
                  <a:pt x="2733925" y="2849085"/>
                  <a:pt x="2479331" y="2862322"/>
                </a:cubicBezTo>
                <a:cubicBezTo>
                  <a:pt x="2224737" y="2875559"/>
                  <a:pt x="2268406" y="2856591"/>
                  <a:pt x="2071769" y="2862322"/>
                </a:cubicBezTo>
                <a:cubicBezTo>
                  <a:pt x="1875132" y="2868053"/>
                  <a:pt x="1656119" y="2806678"/>
                  <a:pt x="1426464" y="2862322"/>
                </a:cubicBezTo>
                <a:cubicBezTo>
                  <a:pt x="1196809" y="2917966"/>
                  <a:pt x="1247962" y="2835509"/>
                  <a:pt x="1098151" y="2862322"/>
                </a:cubicBezTo>
                <a:cubicBezTo>
                  <a:pt x="948340" y="2889135"/>
                  <a:pt x="883804" y="2860006"/>
                  <a:pt x="690590" y="2862322"/>
                </a:cubicBezTo>
                <a:cubicBezTo>
                  <a:pt x="497376" y="2864638"/>
                  <a:pt x="164678" y="2780930"/>
                  <a:pt x="0" y="2862322"/>
                </a:cubicBezTo>
                <a:cubicBezTo>
                  <a:pt x="-61911" y="2694613"/>
                  <a:pt x="3903" y="2413263"/>
                  <a:pt x="0" y="2289858"/>
                </a:cubicBezTo>
                <a:cubicBezTo>
                  <a:pt x="-3903" y="2166453"/>
                  <a:pt x="6593" y="1990853"/>
                  <a:pt x="0" y="1774640"/>
                </a:cubicBezTo>
                <a:cubicBezTo>
                  <a:pt x="-6593" y="1558427"/>
                  <a:pt x="2124" y="1512449"/>
                  <a:pt x="0" y="1259422"/>
                </a:cubicBezTo>
                <a:cubicBezTo>
                  <a:pt x="-2124" y="1006395"/>
                  <a:pt x="2146" y="833078"/>
                  <a:pt x="0" y="715581"/>
                </a:cubicBezTo>
                <a:cubicBezTo>
                  <a:pt x="-2146" y="598084"/>
                  <a:pt x="30588" y="171671"/>
                  <a:pt x="0" y="0"/>
                </a:cubicBezTo>
                <a:close/>
              </a:path>
              <a:path w="7924801" h="2862322" stroke="0" extrusionOk="0">
                <a:moveTo>
                  <a:pt x="0" y="0"/>
                </a:moveTo>
                <a:cubicBezTo>
                  <a:pt x="249097" y="-22737"/>
                  <a:pt x="384895" y="51493"/>
                  <a:pt x="724553" y="0"/>
                </a:cubicBezTo>
                <a:cubicBezTo>
                  <a:pt x="1064211" y="-51493"/>
                  <a:pt x="1104303" y="3479"/>
                  <a:pt x="1211362" y="0"/>
                </a:cubicBezTo>
                <a:cubicBezTo>
                  <a:pt x="1318421" y="-3479"/>
                  <a:pt x="1715542" y="18168"/>
                  <a:pt x="1935916" y="0"/>
                </a:cubicBezTo>
                <a:cubicBezTo>
                  <a:pt x="2156290" y="-18168"/>
                  <a:pt x="2102903" y="31779"/>
                  <a:pt x="2264229" y="0"/>
                </a:cubicBezTo>
                <a:cubicBezTo>
                  <a:pt x="2425555" y="-31779"/>
                  <a:pt x="2520417" y="42135"/>
                  <a:pt x="2671790" y="0"/>
                </a:cubicBezTo>
                <a:cubicBezTo>
                  <a:pt x="2823163" y="-42135"/>
                  <a:pt x="3148477" y="76784"/>
                  <a:pt x="3317095" y="0"/>
                </a:cubicBezTo>
                <a:cubicBezTo>
                  <a:pt x="3485714" y="-76784"/>
                  <a:pt x="3599872" y="42780"/>
                  <a:pt x="3803904" y="0"/>
                </a:cubicBezTo>
                <a:cubicBezTo>
                  <a:pt x="4007936" y="-42780"/>
                  <a:pt x="4222736" y="26734"/>
                  <a:pt x="4528458" y="0"/>
                </a:cubicBezTo>
                <a:cubicBezTo>
                  <a:pt x="4834180" y="-26734"/>
                  <a:pt x="4786288" y="31340"/>
                  <a:pt x="4856771" y="0"/>
                </a:cubicBezTo>
                <a:cubicBezTo>
                  <a:pt x="4927254" y="-31340"/>
                  <a:pt x="5309556" y="73162"/>
                  <a:pt x="5581324" y="0"/>
                </a:cubicBezTo>
                <a:cubicBezTo>
                  <a:pt x="5853092" y="-73162"/>
                  <a:pt x="6053553" y="7111"/>
                  <a:pt x="6226629" y="0"/>
                </a:cubicBezTo>
                <a:cubicBezTo>
                  <a:pt x="6399705" y="-7111"/>
                  <a:pt x="6629076" y="53029"/>
                  <a:pt x="6792687" y="0"/>
                </a:cubicBezTo>
                <a:cubicBezTo>
                  <a:pt x="6956298" y="-53029"/>
                  <a:pt x="7068052" y="10601"/>
                  <a:pt x="7200248" y="0"/>
                </a:cubicBezTo>
                <a:cubicBezTo>
                  <a:pt x="7332444" y="-10601"/>
                  <a:pt x="7625267" y="76523"/>
                  <a:pt x="7924801" y="0"/>
                </a:cubicBezTo>
                <a:cubicBezTo>
                  <a:pt x="7940161" y="269392"/>
                  <a:pt x="7886975" y="339885"/>
                  <a:pt x="7924801" y="543841"/>
                </a:cubicBezTo>
                <a:cubicBezTo>
                  <a:pt x="7962627" y="747797"/>
                  <a:pt x="7865967" y="981493"/>
                  <a:pt x="7924801" y="1116306"/>
                </a:cubicBezTo>
                <a:cubicBezTo>
                  <a:pt x="7983635" y="1251120"/>
                  <a:pt x="7882707" y="1454106"/>
                  <a:pt x="7924801" y="1688770"/>
                </a:cubicBezTo>
                <a:cubicBezTo>
                  <a:pt x="7966895" y="1923434"/>
                  <a:pt x="7881513" y="1977401"/>
                  <a:pt x="7924801" y="2261234"/>
                </a:cubicBezTo>
                <a:cubicBezTo>
                  <a:pt x="7968089" y="2545067"/>
                  <a:pt x="7907539" y="2661274"/>
                  <a:pt x="7924801" y="2862322"/>
                </a:cubicBezTo>
                <a:cubicBezTo>
                  <a:pt x="7670374" y="2885926"/>
                  <a:pt x="7538485" y="2841520"/>
                  <a:pt x="7358744" y="2862322"/>
                </a:cubicBezTo>
                <a:cubicBezTo>
                  <a:pt x="7179003" y="2883124"/>
                  <a:pt x="6879020" y="2801375"/>
                  <a:pt x="6713439" y="2862322"/>
                </a:cubicBezTo>
                <a:cubicBezTo>
                  <a:pt x="6547859" y="2923269"/>
                  <a:pt x="6545885" y="2835242"/>
                  <a:pt x="6385125" y="2862322"/>
                </a:cubicBezTo>
                <a:cubicBezTo>
                  <a:pt x="6224365" y="2889402"/>
                  <a:pt x="5976195" y="2786442"/>
                  <a:pt x="5660572" y="2862322"/>
                </a:cubicBezTo>
                <a:cubicBezTo>
                  <a:pt x="5344949" y="2938202"/>
                  <a:pt x="5426204" y="2845426"/>
                  <a:pt x="5253011" y="2862322"/>
                </a:cubicBezTo>
                <a:cubicBezTo>
                  <a:pt x="5079818" y="2879218"/>
                  <a:pt x="5029760" y="2847156"/>
                  <a:pt x="4924698" y="2862322"/>
                </a:cubicBezTo>
                <a:cubicBezTo>
                  <a:pt x="4819636" y="2877488"/>
                  <a:pt x="4540429" y="2826335"/>
                  <a:pt x="4437889" y="2862322"/>
                </a:cubicBezTo>
                <a:cubicBezTo>
                  <a:pt x="4335349" y="2898309"/>
                  <a:pt x="4196057" y="2839768"/>
                  <a:pt x="4030327" y="2862322"/>
                </a:cubicBezTo>
                <a:cubicBezTo>
                  <a:pt x="3864597" y="2884876"/>
                  <a:pt x="3578563" y="2777787"/>
                  <a:pt x="3305774" y="2862322"/>
                </a:cubicBezTo>
                <a:cubicBezTo>
                  <a:pt x="3032985" y="2946857"/>
                  <a:pt x="2977007" y="2827211"/>
                  <a:pt x="2818965" y="2862322"/>
                </a:cubicBezTo>
                <a:cubicBezTo>
                  <a:pt x="2660923" y="2897433"/>
                  <a:pt x="2417209" y="2816494"/>
                  <a:pt x="2252908" y="2862322"/>
                </a:cubicBezTo>
                <a:cubicBezTo>
                  <a:pt x="2088607" y="2908150"/>
                  <a:pt x="1820557" y="2801962"/>
                  <a:pt x="1686850" y="2862322"/>
                </a:cubicBezTo>
                <a:cubicBezTo>
                  <a:pt x="1553143" y="2922682"/>
                  <a:pt x="1292612" y="2833416"/>
                  <a:pt x="962297" y="2862322"/>
                </a:cubicBezTo>
                <a:cubicBezTo>
                  <a:pt x="631982" y="2891228"/>
                  <a:pt x="341768" y="2787891"/>
                  <a:pt x="0" y="2862322"/>
                </a:cubicBezTo>
                <a:cubicBezTo>
                  <a:pt x="-53837" y="2631505"/>
                  <a:pt x="5708" y="2566718"/>
                  <a:pt x="0" y="2375727"/>
                </a:cubicBezTo>
                <a:cubicBezTo>
                  <a:pt x="-5708" y="2184736"/>
                  <a:pt x="10031" y="2112043"/>
                  <a:pt x="0" y="1860509"/>
                </a:cubicBezTo>
                <a:cubicBezTo>
                  <a:pt x="-10031" y="1608975"/>
                  <a:pt x="52254" y="1582929"/>
                  <a:pt x="0" y="1316668"/>
                </a:cubicBezTo>
                <a:cubicBezTo>
                  <a:pt x="-52254" y="1050407"/>
                  <a:pt x="58595" y="1022810"/>
                  <a:pt x="0" y="801450"/>
                </a:cubicBezTo>
                <a:cubicBezTo>
                  <a:pt x="-58595" y="580090"/>
                  <a:pt x="83591" y="177906"/>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3302641006">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What are the risks of having unprotected sex? </a:t>
            </a:r>
          </a:p>
        </p:txBody>
      </p:sp>
      <p:sp>
        <p:nvSpPr>
          <p:cNvPr id="3" name="Footer Placeholder 2">
            <a:extLst>
              <a:ext uri="{FF2B5EF4-FFF2-40B4-BE49-F238E27FC236}">
                <a16:creationId xmlns:a16="http://schemas.microsoft.com/office/drawing/2014/main" id="{95F4B915-045F-4A41-B5AF-A04D4088F20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6937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051CB2-3959-40E0-B39F-CF7C2585E942}"/>
              </a:ext>
            </a:extLst>
          </p:cNvPr>
          <p:cNvSpPr>
            <a:spLocks noGrp="1"/>
          </p:cNvSpPr>
          <p:nvPr>
            <p:ph type="title" idx="4294967295"/>
          </p:nvPr>
        </p:nvSpPr>
        <p:spPr>
          <a:xfrm>
            <a:off x="609599" y="1178868"/>
            <a:ext cx="7924801" cy="1938992"/>
          </a:xfrm>
          <a:custGeom>
            <a:avLst/>
            <a:gdLst>
              <a:gd name="connsiteX0" fmla="*/ 0 w 7924801"/>
              <a:gd name="connsiteY0" fmla="*/ 0 h 1938992"/>
              <a:gd name="connsiteX1" fmla="*/ 566057 w 7924801"/>
              <a:gd name="connsiteY1" fmla="*/ 0 h 1938992"/>
              <a:gd name="connsiteX2" fmla="*/ 1290610 w 7924801"/>
              <a:gd name="connsiteY2" fmla="*/ 0 h 1938992"/>
              <a:gd name="connsiteX3" fmla="*/ 1698172 w 7924801"/>
              <a:gd name="connsiteY3" fmla="*/ 0 h 1938992"/>
              <a:gd name="connsiteX4" fmla="*/ 2105733 w 7924801"/>
              <a:gd name="connsiteY4" fmla="*/ 0 h 1938992"/>
              <a:gd name="connsiteX5" fmla="*/ 2513294 w 7924801"/>
              <a:gd name="connsiteY5" fmla="*/ 0 h 1938992"/>
              <a:gd name="connsiteX6" fmla="*/ 3079351 w 7924801"/>
              <a:gd name="connsiteY6" fmla="*/ 0 h 1938992"/>
              <a:gd name="connsiteX7" fmla="*/ 3645408 w 7924801"/>
              <a:gd name="connsiteY7" fmla="*/ 0 h 1938992"/>
              <a:gd name="connsiteX8" fmla="*/ 4132218 w 7924801"/>
              <a:gd name="connsiteY8" fmla="*/ 0 h 1938992"/>
              <a:gd name="connsiteX9" fmla="*/ 4539779 w 7924801"/>
              <a:gd name="connsiteY9" fmla="*/ 0 h 1938992"/>
              <a:gd name="connsiteX10" fmla="*/ 4947340 w 7924801"/>
              <a:gd name="connsiteY10" fmla="*/ 0 h 1938992"/>
              <a:gd name="connsiteX11" fmla="*/ 5275653 w 7924801"/>
              <a:gd name="connsiteY11" fmla="*/ 0 h 1938992"/>
              <a:gd name="connsiteX12" fmla="*/ 5603966 w 7924801"/>
              <a:gd name="connsiteY12" fmla="*/ 0 h 1938992"/>
              <a:gd name="connsiteX13" fmla="*/ 6249272 w 7924801"/>
              <a:gd name="connsiteY13" fmla="*/ 0 h 1938992"/>
              <a:gd name="connsiteX14" fmla="*/ 6577585 w 7924801"/>
              <a:gd name="connsiteY14" fmla="*/ 0 h 1938992"/>
              <a:gd name="connsiteX15" fmla="*/ 6985146 w 7924801"/>
              <a:gd name="connsiteY15" fmla="*/ 0 h 1938992"/>
              <a:gd name="connsiteX16" fmla="*/ 7924801 w 7924801"/>
              <a:gd name="connsiteY16" fmla="*/ 0 h 1938992"/>
              <a:gd name="connsiteX17" fmla="*/ 7924801 w 7924801"/>
              <a:gd name="connsiteY17" fmla="*/ 523528 h 1938992"/>
              <a:gd name="connsiteX18" fmla="*/ 7924801 w 7924801"/>
              <a:gd name="connsiteY18" fmla="*/ 950106 h 1938992"/>
              <a:gd name="connsiteX19" fmla="*/ 7924801 w 7924801"/>
              <a:gd name="connsiteY19" fmla="*/ 1454244 h 1938992"/>
              <a:gd name="connsiteX20" fmla="*/ 7924801 w 7924801"/>
              <a:gd name="connsiteY20" fmla="*/ 1938992 h 1938992"/>
              <a:gd name="connsiteX21" fmla="*/ 7200248 w 7924801"/>
              <a:gd name="connsiteY21" fmla="*/ 1938992 h 1938992"/>
              <a:gd name="connsiteX22" fmla="*/ 6475695 w 7924801"/>
              <a:gd name="connsiteY22" fmla="*/ 1938992 h 1938992"/>
              <a:gd name="connsiteX23" fmla="*/ 5988885 w 7924801"/>
              <a:gd name="connsiteY23" fmla="*/ 1938992 h 1938992"/>
              <a:gd name="connsiteX24" fmla="*/ 5422828 w 7924801"/>
              <a:gd name="connsiteY24" fmla="*/ 1938992 h 1938992"/>
              <a:gd name="connsiteX25" fmla="*/ 4856771 w 7924801"/>
              <a:gd name="connsiteY25" fmla="*/ 1938992 h 1938992"/>
              <a:gd name="connsiteX26" fmla="*/ 4369962 w 7924801"/>
              <a:gd name="connsiteY26" fmla="*/ 1938992 h 1938992"/>
              <a:gd name="connsiteX27" fmla="*/ 3883152 w 7924801"/>
              <a:gd name="connsiteY27" fmla="*/ 1938992 h 1938992"/>
              <a:gd name="connsiteX28" fmla="*/ 3317095 w 7924801"/>
              <a:gd name="connsiteY28" fmla="*/ 1938992 h 1938992"/>
              <a:gd name="connsiteX29" fmla="*/ 2988782 w 7924801"/>
              <a:gd name="connsiteY29" fmla="*/ 1938992 h 1938992"/>
              <a:gd name="connsiteX30" fmla="*/ 2501973 w 7924801"/>
              <a:gd name="connsiteY30" fmla="*/ 1938992 h 1938992"/>
              <a:gd name="connsiteX31" fmla="*/ 1777420 w 7924801"/>
              <a:gd name="connsiteY31" fmla="*/ 1938992 h 1938992"/>
              <a:gd name="connsiteX32" fmla="*/ 1132114 w 7924801"/>
              <a:gd name="connsiteY32" fmla="*/ 1938992 h 1938992"/>
              <a:gd name="connsiteX33" fmla="*/ 645305 w 7924801"/>
              <a:gd name="connsiteY33" fmla="*/ 1938992 h 1938992"/>
              <a:gd name="connsiteX34" fmla="*/ 0 w 7924801"/>
              <a:gd name="connsiteY34" fmla="*/ 1938992 h 1938992"/>
              <a:gd name="connsiteX35" fmla="*/ 0 w 7924801"/>
              <a:gd name="connsiteY35" fmla="*/ 1434854 h 1938992"/>
              <a:gd name="connsiteX36" fmla="*/ 0 w 7924801"/>
              <a:gd name="connsiteY36" fmla="*/ 969496 h 1938992"/>
              <a:gd name="connsiteX37" fmla="*/ 0 w 7924801"/>
              <a:gd name="connsiteY37" fmla="*/ 542918 h 1938992"/>
              <a:gd name="connsiteX38" fmla="*/ 0 w 7924801"/>
              <a:gd name="connsiteY38" fmla="*/ 0 h 1938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924801" h="1938992" fill="none" extrusionOk="0">
                <a:moveTo>
                  <a:pt x="0" y="0"/>
                </a:moveTo>
                <a:cubicBezTo>
                  <a:pt x="254162" y="-4753"/>
                  <a:pt x="416371" y="45948"/>
                  <a:pt x="566057" y="0"/>
                </a:cubicBezTo>
                <a:cubicBezTo>
                  <a:pt x="715743" y="-45948"/>
                  <a:pt x="1015243" y="15690"/>
                  <a:pt x="1290610" y="0"/>
                </a:cubicBezTo>
                <a:cubicBezTo>
                  <a:pt x="1565977" y="-15690"/>
                  <a:pt x="1573619" y="45059"/>
                  <a:pt x="1698172" y="0"/>
                </a:cubicBezTo>
                <a:cubicBezTo>
                  <a:pt x="1822725" y="-45059"/>
                  <a:pt x="1958069" y="21029"/>
                  <a:pt x="2105733" y="0"/>
                </a:cubicBezTo>
                <a:cubicBezTo>
                  <a:pt x="2253397" y="-21029"/>
                  <a:pt x="2413943" y="39341"/>
                  <a:pt x="2513294" y="0"/>
                </a:cubicBezTo>
                <a:cubicBezTo>
                  <a:pt x="2612645" y="-39341"/>
                  <a:pt x="2878109" y="61932"/>
                  <a:pt x="3079351" y="0"/>
                </a:cubicBezTo>
                <a:cubicBezTo>
                  <a:pt x="3280593" y="-61932"/>
                  <a:pt x="3474597" y="22663"/>
                  <a:pt x="3645408" y="0"/>
                </a:cubicBezTo>
                <a:cubicBezTo>
                  <a:pt x="3816219" y="-22663"/>
                  <a:pt x="4015890" y="1295"/>
                  <a:pt x="4132218" y="0"/>
                </a:cubicBezTo>
                <a:cubicBezTo>
                  <a:pt x="4248546" y="-1295"/>
                  <a:pt x="4457533" y="21588"/>
                  <a:pt x="4539779" y="0"/>
                </a:cubicBezTo>
                <a:cubicBezTo>
                  <a:pt x="4622025" y="-21588"/>
                  <a:pt x="4755766" y="30825"/>
                  <a:pt x="4947340" y="0"/>
                </a:cubicBezTo>
                <a:cubicBezTo>
                  <a:pt x="5138914" y="-30825"/>
                  <a:pt x="5148204" y="4413"/>
                  <a:pt x="5275653" y="0"/>
                </a:cubicBezTo>
                <a:cubicBezTo>
                  <a:pt x="5403102" y="-4413"/>
                  <a:pt x="5499680" y="28210"/>
                  <a:pt x="5603966" y="0"/>
                </a:cubicBezTo>
                <a:cubicBezTo>
                  <a:pt x="5708252" y="-28210"/>
                  <a:pt x="6068269" y="36248"/>
                  <a:pt x="6249272" y="0"/>
                </a:cubicBezTo>
                <a:cubicBezTo>
                  <a:pt x="6430275" y="-36248"/>
                  <a:pt x="6478194" y="26491"/>
                  <a:pt x="6577585" y="0"/>
                </a:cubicBezTo>
                <a:cubicBezTo>
                  <a:pt x="6676976" y="-26491"/>
                  <a:pt x="6868125" y="29642"/>
                  <a:pt x="6985146" y="0"/>
                </a:cubicBezTo>
                <a:cubicBezTo>
                  <a:pt x="7102167" y="-29642"/>
                  <a:pt x="7544795" y="95395"/>
                  <a:pt x="7924801" y="0"/>
                </a:cubicBezTo>
                <a:cubicBezTo>
                  <a:pt x="7967294" y="125115"/>
                  <a:pt x="7868664" y="376502"/>
                  <a:pt x="7924801" y="523528"/>
                </a:cubicBezTo>
                <a:cubicBezTo>
                  <a:pt x="7980938" y="670554"/>
                  <a:pt x="7878157" y="811825"/>
                  <a:pt x="7924801" y="950106"/>
                </a:cubicBezTo>
                <a:cubicBezTo>
                  <a:pt x="7971445" y="1088387"/>
                  <a:pt x="7896017" y="1302212"/>
                  <a:pt x="7924801" y="1454244"/>
                </a:cubicBezTo>
                <a:cubicBezTo>
                  <a:pt x="7953585" y="1606276"/>
                  <a:pt x="7916948" y="1757409"/>
                  <a:pt x="7924801" y="1938992"/>
                </a:cubicBezTo>
                <a:cubicBezTo>
                  <a:pt x="7645221" y="2009756"/>
                  <a:pt x="7427373" y="1879261"/>
                  <a:pt x="7200248" y="1938992"/>
                </a:cubicBezTo>
                <a:cubicBezTo>
                  <a:pt x="6973123" y="1998723"/>
                  <a:pt x="6691681" y="1866062"/>
                  <a:pt x="6475695" y="1938992"/>
                </a:cubicBezTo>
                <a:cubicBezTo>
                  <a:pt x="6259709" y="2011922"/>
                  <a:pt x="6219534" y="1904617"/>
                  <a:pt x="5988885" y="1938992"/>
                </a:cubicBezTo>
                <a:cubicBezTo>
                  <a:pt x="5758236" y="1973367"/>
                  <a:pt x="5652028" y="1899905"/>
                  <a:pt x="5422828" y="1938992"/>
                </a:cubicBezTo>
                <a:cubicBezTo>
                  <a:pt x="5193628" y="1978079"/>
                  <a:pt x="5118022" y="1872921"/>
                  <a:pt x="4856771" y="1938992"/>
                </a:cubicBezTo>
                <a:cubicBezTo>
                  <a:pt x="4595520" y="2005063"/>
                  <a:pt x="4561083" y="1913394"/>
                  <a:pt x="4369962" y="1938992"/>
                </a:cubicBezTo>
                <a:cubicBezTo>
                  <a:pt x="4178841" y="1964590"/>
                  <a:pt x="4008297" y="1934958"/>
                  <a:pt x="3883152" y="1938992"/>
                </a:cubicBezTo>
                <a:cubicBezTo>
                  <a:pt x="3758007" y="1943026"/>
                  <a:pt x="3463371" y="1871783"/>
                  <a:pt x="3317095" y="1938992"/>
                </a:cubicBezTo>
                <a:cubicBezTo>
                  <a:pt x="3170819" y="2006201"/>
                  <a:pt x="3137128" y="1913194"/>
                  <a:pt x="2988782" y="1938992"/>
                </a:cubicBezTo>
                <a:cubicBezTo>
                  <a:pt x="2840436" y="1964790"/>
                  <a:pt x="2735639" y="1935420"/>
                  <a:pt x="2501973" y="1938992"/>
                </a:cubicBezTo>
                <a:cubicBezTo>
                  <a:pt x="2268307" y="1942564"/>
                  <a:pt x="1995518" y="1857912"/>
                  <a:pt x="1777420" y="1938992"/>
                </a:cubicBezTo>
                <a:cubicBezTo>
                  <a:pt x="1559322" y="2020072"/>
                  <a:pt x="1440717" y="1887449"/>
                  <a:pt x="1132114" y="1938992"/>
                </a:cubicBezTo>
                <a:cubicBezTo>
                  <a:pt x="823511" y="1990535"/>
                  <a:pt x="777385" y="1882593"/>
                  <a:pt x="645305" y="1938992"/>
                </a:cubicBezTo>
                <a:cubicBezTo>
                  <a:pt x="513225" y="1995391"/>
                  <a:pt x="143657" y="1921725"/>
                  <a:pt x="0" y="1938992"/>
                </a:cubicBezTo>
                <a:cubicBezTo>
                  <a:pt x="-35586" y="1808697"/>
                  <a:pt x="47906" y="1612301"/>
                  <a:pt x="0" y="1434854"/>
                </a:cubicBezTo>
                <a:cubicBezTo>
                  <a:pt x="-47906" y="1257407"/>
                  <a:pt x="14891" y="1171747"/>
                  <a:pt x="0" y="969496"/>
                </a:cubicBezTo>
                <a:cubicBezTo>
                  <a:pt x="-14891" y="767245"/>
                  <a:pt x="35583" y="645897"/>
                  <a:pt x="0" y="542918"/>
                </a:cubicBezTo>
                <a:cubicBezTo>
                  <a:pt x="-35583" y="439939"/>
                  <a:pt x="42627" y="210442"/>
                  <a:pt x="0" y="0"/>
                </a:cubicBezTo>
                <a:close/>
              </a:path>
              <a:path w="7924801" h="1938992" stroke="0" extrusionOk="0">
                <a:moveTo>
                  <a:pt x="0" y="0"/>
                </a:moveTo>
                <a:cubicBezTo>
                  <a:pt x="86059" y="-38297"/>
                  <a:pt x="306567" y="43989"/>
                  <a:pt x="407561" y="0"/>
                </a:cubicBezTo>
                <a:cubicBezTo>
                  <a:pt x="508555" y="-43989"/>
                  <a:pt x="749868" y="45958"/>
                  <a:pt x="973618" y="0"/>
                </a:cubicBezTo>
                <a:cubicBezTo>
                  <a:pt x="1197368" y="-45958"/>
                  <a:pt x="1166063" y="12901"/>
                  <a:pt x="1301932" y="0"/>
                </a:cubicBezTo>
                <a:cubicBezTo>
                  <a:pt x="1437801" y="-12901"/>
                  <a:pt x="1802261" y="2534"/>
                  <a:pt x="1947237" y="0"/>
                </a:cubicBezTo>
                <a:cubicBezTo>
                  <a:pt x="2092213" y="-2534"/>
                  <a:pt x="2448374" y="1023"/>
                  <a:pt x="2592542" y="0"/>
                </a:cubicBezTo>
                <a:cubicBezTo>
                  <a:pt x="2736711" y="-1023"/>
                  <a:pt x="2880012" y="17144"/>
                  <a:pt x="3000103" y="0"/>
                </a:cubicBezTo>
                <a:cubicBezTo>
                  <a:pt x="3120194" y="-17144"/>
                  <a:pt x="3494177" y="3776"/>
                  <a:pt x="3645408" y="0"/>
                </a:cubicBezTo>
                <a:cubicBezTo>
                  <a:pt x="3796640" y="-3776"/>
                  <a:pt x="3814845" y="3957"/>
                  <a:pt x="3973722" y="0"/>
                </a:cubicBezTo>
                <a:cubicBezTo>
                  <a:pt x="4132599" y="-3957"/>
                  <a:pt x="4305411" y="17809"/>
                  <a:pt x="4539779" y="0"/>
                </a:cubicBezTo>
                <a:cubicBezTo>
                  <a:pt x="4774147" y="-17809"/>
                  <a:pt x="4809133" y="43884"/>
                  <a:pt x="5026588" y="0"/>
                </a:cubicBezTo>
                <a:cubicBezTo>
                  <a:pt x="5244043" y="-43884"/>
                  <a:pt x="5505592" y="42136"/>
                  <a:pt x="5751141" y="0"/>
                </a:cubicBezTo>
                <a:cubicBezTo>
                  <a:pt x="5996690" y="-42136"/>
                  <a:pt x="6105203" y="30369"/>
                  <a:pt x="6237951" y="0"/>
                </a:cubicBezTo>
                <a:cubicBezTo>
                  <a:pt x="6370699" y="-30369"/>
                  <a:pt x="6462870" y="2986"/>
                  <a:pt x="6566264" y="0"/>
                </a:cubicBezTo>
                <a:cubicBezTo>
                  <a:pt x="6669658" y="-2986"/>
                  <a:pt x="6952958" y="24833"/>
                  <a:pt x="7211569" y="0"/>
                </a:cubicBezTo>
                <a:cubicBezTo>
                  <a:pt x="7470181" y="-24833"/>
                  <a:pt x="7721280" y="74788"/>
                  <a:pt x="7924801" y="0"/>
                </a:cubicBezTo>
                <a:cubicBezTo>
                  <a:pt x="7950450" y="154437"/>
                  <a:pt x="7910412" y="326887"/>
                  <a:pt x="7924801" y="445968"/>
                </a:cubicBezTo>
                <a:cubicBezTo>
                  <a:pt x="7939190" y="565049"/>
                  <a:pt x="7895721" y="714710"/>
                  <a:pt x="7924801" y="891936"/>
                </a:cubicBezTo>
                <a:cubicBezTo>
                  <a:pt x="7953881" y="1069162"/>
                  <a:pt x="7915092" y="1210449"/>
                  <a:pt x="7924801" y="1337904"/>
                </a:cubicBezTo>
                <a:cubicBezTo>
                  <a:pt x="7934510" y="1465359"/>
                  <a:pt x="7855181" y="1732032"/>
                  <a:pt x="7924801" y="1938992"/>
                </a:cubicBezTo>
                <a:cubicBezTo>
                  <a:pt x="7710252" y="1942037"/>
                  <a:pt x="7655638" y="1888395"/>
                  <a:pt x="7437992" y="1938992"/>
                </a:cubicBezTo>
                <a:cubicBezTo>
                  <a:pt x="7220346" y="1989589"/>
                  <a:pt x="6928811" y="1866238"/>
                  <a:pt x="6713439" y="1938992"/>
                </a:cubicBezTo>
                <a:cubicBezTo>
                  <a:pt x="6498067" y="2011746"/>
                  <a:pt x="6276812" y="1908091"/>
                  <a:pt x="6068133" y="1938992"/>
                </a:cubicBezTo>
                <a:cubicBezTo>
                  <a:pt x="5859454" y="1969893"/>
                  <a:pt x="5744622" y="1880729"/>
                  <a:pt x="5422828" y="1938992"/>
                </a:cubicBezTo>
                <a:cubicBezTo>
                  <a:pt x="5101035" y="1997255"/>
                  <a:pt x="4994447" y="1908837"/>
                  <a:pt x="4777523" y="1938992"/>
                </a:cubicBezTo>
                <a:cubicBezTo>
                  <a:pt x="4560600" y="1969147"/>
                  <a:pt x="4422072" y="1874094"/>
                  <a:pt x="4132218" y="1938992"/>
                </a:cubicBezTo>
                <a:cubicBezTo>
                  <a:pt x="3842364" y="2003890"/>
                  <a:pt x="3690199" y="1904455"/>
                  <a:pt x="3407664" y="1938992"/>
                </a:cubicBezTo>
                <a:cubicBezTo>
                  <a:pt x="3125129" y="1973529"/>
                  <a:pt x="3159595" y="1911601"/>
                  <a:pt x="3079351" y="1938992"/>
                </a:cubicBezTo>
                <a:cubicBezTo>
                  <a:pt x="2999107" y="1966383"/>
                  <a:pt x="2566611" y="1894194"/>
                  <a:pt x="2434046" y="1938992"/>
                </a:cubicBezTo>
                <a:cubicBezTo>
                  <a:pt x="2301482" y="1983790"/>
                  <a:pt x="2213351" y="1894745"/>
                  <a:pt x="2026485" y="1938992"/>
                </a:cubicBezTo>
                <a:cubicBezTo>
                  <a:pt x="1839619" y="1983239"/>
                  <a:pt x="1802001" y="1936667"/>
                  <a:pt x="1698172" y="1938992"/>
                </a:cubicBezTo>
                <a:cubicBezTo>
                  <a:pt x="1594343" y="1941317"/>
                  <a:pt x="1374108" y="1890531"/>
                  <a:pt x="1290610" y="1938992"/>
                </a:cubicBezTo>
                <a:cubicBezTo>
                  <a:pt x="1207112" y="1987453"/>
                  <a:pt x="782750" y="1936720"/>
                  <a:pt x="645305" y="1938992"/>
                </a:cubicBezTo>
                <a:cubicBezTo>
                  <a:pt x="507860" y="1941264"/>
                  <a:pt x="132958" y="1863461"/>
                  <a:pt x="0" y="1938992"/>
                </a:cubicBezTo>
                <a:cubicBezTo>
                  <a:pt x="-19612" y="1723312"/>
                  <a:pt x="333" y="1666051"/>
                  <a:pt x="0" y="1454244"/>
                </a:cubicBezTo>
                <a:cubicBezTo>
                  <a:pt x="-333" y="1242437"/>
                  <a:pt x="11763" y="1110331"/>
                  <a:pt x="0" y="1008276"/>
                </a:cubicBezTo>
                <a:cubicBezTo>
                  <a:pt x="-11763" y="906221"/>
                  <a:pt x="41101" y="613067"/>
                  <a:pt x="0" y="484748"/>
                </a:cubicBezTo>
                <a:cubicBezTo>
                  <a:pt x="-41101" y="356429"/>
                  <a:pt x="7253" y="201836"/>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332256868">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What does safe sex mean to you? </a:t>
            </a:r>
          </a:p>
        </p:txBody>
      </p:sp>
      <p:sp>
        <p:nvSpPr>
          <p:cNvPr id="3" name="Footer Placeholder 2">
            <a:extLst>
              <a:ext uri="{FF2B5EF4-FFF2-40B4-BE49-F238E27FC236}">
                <a16:creationId xmlns:a16="http://schemas.microsoft.com/office/drawing/2014/main" id="{5C579F28-0316-4F64-A406-7BF700BEFDC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36675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5B31CC1-3E23-480C-A70D-15B30FD758D5}"/>
              </a:ext>
            </a:extLst>
          </p:cNvPr>
          <p:cNvSpPr>
            <a:spLocks noGrp="1"/>
          </p:cNvSpPr>
          <p:nvPr>
            <p:ph type="title" idx="4294967295"/>
          </p:nvPr>
        </p:nvSpPr>
        <p:spPr>
          <a:xfrm>
            <a:off x="609599" y="1178868"/>
            <a:ext cx="7924801" cy="3785652"/>
          </a:xfrm>
          <a:custGeom>
            <a:avLst/>
            <a:gdLst>
              <a:gd name="connsiteX0" fmla="*/ 0 w 7924801"/>
              <a:gd name="connsiteY0" fmla="*/ 0 h 3785652"/>
              <a:gd name="connsiteX1" fmla="*/ 486809 w 7924801"/>
              <a:gd name="connsiteY1" fmla="*/ 0 h 3785652"/>
              <a:gd name="connsiteX2" fmla="*/ 1132114 w 7924801"/>
              <a:gd name="connsiteY2" fmla="*/ 0 h 3785652"/>
              <a:gd name="connsiteX3" fmla="*/ 1460428 w 7924801"/>
              <a:gd name="connsiteY3" fmla="*/ 0 h 3785652"/>
              <a:gd name="connsiteX4" fmla="*/ 2105733 w 7924801"/>
              <a:gd name="connsiteY4" fmla="*/ 0 h 3785652"/>
              <a:gd name="connsiteX5" fmla="*/ 2671790 w 7924801"/>
              <a:gd name="connsiteY5" fmla="*/ 0 h 3785652"/>
              <a:gd name="connsiteX6" fmla="*/ 3237847 w 7924801"/>
              <a:gd name="connsiteY6" fmla="*/ 0 h 3785652"/>
              <a:gd name="connsiteX7" fmla="*/ 3883152 w 7924801"/>
              <a:gd name="connsiteY7" fmla="*/ 0 h 3785652"/>
              <a:gd name="connsiteX8" fmla="*/ 4449210 w 7924801"/>
              <a:gd name="connsiteY8" fmla="*/ 0 h 3785652"/>
              <a:gd name="connsiteX9" fmla="*/ 4777523 w 7924801"/>
              <a:gd name="connsiteY9" fmla="*/ 0 h 3785652"/>
              <a:gd name="connsiteX10" fmla="*/ 5185084 w 7924801"/>
              <a:gd name="connsiteY10" fmla="*/ 0 h 3785652"/>
              <a:gd name="connsiteX11" fmla="*/ 5513397 w 7924801"/>
              <a:gd name="connsiteY11" fmla="*/ 0 h 3785652"/>
              <a:gd name="connsiteX12" fmla="*/ 5920958 w 7924801"/>
              <a:gd name="connsiteY12" fmla="*/ 0 h 3785652"/>
              <a:gd name="connsiteX13" fmla="*/ 6249272 w 7924801"/>
              <a:gd name="connsiteY13" fmla="*/ 0 h 3785652"/>
              <a:gd name="connsiteX14" fmla="*/ 6656833 w 7924801"/>
              <a:gd name="connsiteY14" fmla="*/ 0 h 3785652"/>
              <a:gd name="connsiteX15" fmla="*/ 7143642 w 7924801"/>
              <a:gd name="connsiteY15" fmla="*/ 0 h 3785652"/>
              <a:gd name="connsiteX16" fmla="*/ 7924801 w 7924801"/>
              <a:gd name="connsiteY16" fmla="*/ 0 h 3785652"/>
              <a:gd name="connsiteX17" fmla="*/ 7924801 w 7924801"/>
              <a:gd name="connsiteY17" fmla="*/ 616520 h 3785652"/>
              <a:gd name="connsiteX18" fmla="*/ 7924801 w 7924801"/>
              <a:gd name="connsiteY18" fmla="*/ 1233041 h 3785652"/>
              <a:gd name="connsiteX19" fmla="*/ 7924801 w 7924801"/>
              <a:gd name="connsiteY19" fmla="*/ 1811705 h 3785652"/>
              <a:gd name="connsiteX20" fmla="*/ 7924801 w 7924801"/>
              <a:gd name="connsiteY20" fmla="*/ 2428225 h 3785652"/>
              <a:gd name="connsiteX21" fmla="*/ 7924801 w 7924801"/>
              <a:gd name="connsiteY21" fmla="*/ 3044746 h 3785652"/>
              <a:gd name="connsiteX22" fmla="*/ 7924801 w 7924801"/>
              <a:gd name="connsiteY22" fmla="*/ 3785652 h 3785652"/>
              <a:gd name="connsiteX23" fmla="*/ 7437992 w 7924801"/>
              <a:gd name="connsiteY23" fmla="*/ 3785652 h 3785652"/>
              <a:gd name="connsiteX24" fmla="*/ 6951183 w 7924801"/>
              <a:gd name="connsiteY24" fmla="*/ 3785652 h 3785652"/>
              <a:gd name="connsiteX25" fmla="*/ 6385125 w 7924801"/>
              <a:gd name="connsiteY25" fmla="*/ 3785652 h 3785652"/>
              <a:gd name="connsiteX26" fmla="*/ 5898316 w 7924801"/>
              <a:gd name="connsiteY26" fmla="*/ 3785652 h 3785652"/>
              <a:gd name="connsiteX27" fmla="*/ 5253011 w 7924801"/>
              <a:gd name="connsiteY27" fmla="*/ 3785652 h 3785652"/>
              <a:gd name="connsiteX28" fmla="*/ 4607706 w 7924801"/>
              <a:gd name="connsiteY28" fmla="*/ 3785652 h 3785652"/>
              <a:gd name="connsiteX29" fmla="*/ 3883152 w 7924801"/>
              <a:gd name="connsiteY29" fmla="*/ 3785652 h 3785652"/>
              <a:gd name="connsiteX30" fmla="*/ 3475591 w 7924801"/>
              <a:gd name="connsiteY30" fmla="*/ 3785652 h 3785652"/>
              <a:gd name="connsiteX31" fmla="*/ 3068030 w 7924801"/>
              <a:gd name="connsiteY31" fmla="*/ 3785652 h 3785652"/>
              <a:gd name="connsiteX32" fmla="*/ 2422725 w 7924801"/>
              <a:gd name="connsiteY32" fmla="*/ 3785652 h 3785652"/>
              <a:gd name="connsiteX33" fmla="*/ 2094412 w 7924801"/>
              <a:gd name="connsiteY33" fmla="*/ 3785652 h 3785652"/>
              <a:gd name="connsiteX34" fmla="*/ 1686850 w 7924801"/>
              <a:gd name="connsiteY34" fmla="*/ 3785652 h 3785652"/>
              <a:gd name="connsiteX35" fmla="*/ 1120793 w 7924801"/>
              <a:gd name="connsiteY35" fmla="*/ 3785652 h 3785652"/>
              <a:gd name="connsiteX36" fmla="*/ 0 w 7924801"/>
              <a:gd name="connsiteY36" fmla="*/ 3785652 h 3785652"/>
              <a:gd name="connsiteX37" fmla="*/ 0 w 7924801"/>
              <a:gd name="connsiteY37" fmla="*/ 3206988 h 3785652"/>
              <a:gd name="connsiteX38" fmla="*/ 0 w 7924801"/>
              <a:gd name="connsiteY38" fmla="*/ 2779750 h 3785652"/>
              <a:gd name="connsiteX39" fmla="*/ 0 w 7924801"/>
              <a:gd name="connsiteY39" fmla="*/ 2352512 h 3785652"/>
              <a:gd name="connsiteX40" fmla="*/ 0 w 7924801"/>
              <a:gd name="connsiteY40" fmla="*/ 1735992 h 3785652"/>
              <a:gd name="connsiteX41" fmla="*/ 0 w 7924801"/>
              <a:gd name="connsiteY41" fmla="*/ 1233041 h 3785652"/>
              <a:gd name="connsiteX42" fmla="*/ 0 w 7924801"/>
              <a:gd name="connsiteY42" fmla="*/ 616520 h 3785652"/>
              <a:gd name="connsiteX43" fmla="*/ 0 w 7924801"/>
              <a:gd name="connsiteY43" fmla="*/ 0 h 3785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7924801" h="3785652" fill="none" extrusionOk="0">
                <a:moveTo>
                  <a:pt x="0" y="0"/>
                </a:moveTo>
                <a:cubicBezTo>
                  <a:pt x="214349" y="-32550"/>
                  <a:pt x="316935" y="8582"/>
                  <a:pt x="486809" y="0"/>
                </a:cubicBezTo>
                <a:cubicBezTo>
                  <a:pt x="656683" y="-8582"/>
                  <a:pt x="860063" y="16694"/>
                  <a:pt x="1132114" y="0"/>
                </a:cubicBezTo>
                <a:cubicBezTo>
                  <a:pt x="1404166" y="-16694"/>
                  <a:pt x="1332124" y="8914"/>
                  <a:pt x="1460428" y="0"/>
                </a:cubicBezTo>
                <a:cubicBezTo>
                  <a:pt x="1588732" y="-8914"/>
                  <a:pt x="1859679" y="36879"/>
                  <a:pt x="2105733" y="0"/>
                </a:cubicBezTo>
                <a:cubicBezTo>
                  <a:pt x="2351788" y="-36879"/>
                  <a:pt x="2394894" y="47875"/>
                  <a:pt x="2671790" y="0"/>
                </a:cubicBezTo>
                <a:cubicBezTo>
                  <a:pt x="2948686" y="-47875"/>
                  <a:pt x="3083231" y="14660"/>
                  <a:pt x="3237847" y="0"/>
                </a:cubicBezTo>
                <a:cubicBezTo>
                  <a:pt x="3392463" y="-14660"/>
                  <a:pt x="3700433" y="70892"/>
                  <a:pt x="3883152" y="0"/>
                </a:cubicBezTo>
                <a:cubicBezTo>
                  <a:pt x="4065872" y="-70892"/>
                  <a:pt x="4220726" y="43619"/>
                  <a:pt x="4449210" y="0"/>
                </a:cubicBezTo>
                <a:cubicBezTo>
                  <a:pt x="4677694" y="-43619"/>
                  <a:pt x="4688786" y="12496"/>
                  <a:pt x="4777523" y="0"/>
                </a:cubicBezTo>
                <a:cubicBezTo>
                  <a:pt x="4866260" y="-12496"/>
                  <a:pt x="5007393" y="20741"/>
                  <a:pt x="5185084" y="0"/>
                </a:cubicBezTo>
                <a:cubicBezTo>
                  <a:pt x="5362775" y="-20741"/>
                  <a:pt x="5438331" y="21294"/>
                  <a:pt x="5513397" y="0"/>
                </a:cubicBezTo>
                <a:cubicBezTo>
                  <a:pt x="5588463" y="-21294"/>
                  <a:pt x="5722466" y="41017"/>
                  <a:pt x="5920958" y="0"/>
                </a:cubicBezTo>
                <a:cubicBezTo>
                  <a:pt x="6119450" y="-41017"/>
                  <a:pt x="6117415" y="20806"/>
                  <a:pt x="6249272" y="0"/>
                </a:cubicBezTo>
                <a:cubicBezTo>
                  <a:pt x="6381129" y="-20806"/>
                  <a:pt x="6474851" y="13873"/>
                  <a:pt x="6656833" y="0"/>
                </a:cubicBezTo>
                <a:cubicBezTo>
                  <a:pt x="6838815" y="-13873"/>
                  <a:pt x="6959793" y="627"/>
                  <a:pt x="7143642" y="0"/>
                </a:cubicBezTo>
                <a:cubicBezTo>
                  <a:pt x="7327491" y="-627"/>
                  <a:pt x="7746446" y="75139"/>
                  <a:pt x="7924801" y="0"/>
                </a:cubicBezTo>
                <a:cubicBezTo>
                  <a:pt x="7934092" y="174947"/>
                  <a:pt x="7870668" y="309671"/>
                  <a:pt x="7924801" y="616520"/>
                </a:cubicBezTo>
                <a:cubicBezTo>
                  <a:pt x="7978934" y="923369"/>
                  <a:pt x="7885565" y="1067233"/>
                  <a:pt x="7924801" y="1233041"/>
                </a:cubicBezTo>
                <a:cubicBezTo>
                  <a:pt x="7964037" y="1398849"/>
                  <a:pt x="7915051" y="1597644"/>
                  <a:pt x="7924801" y="1811705"/>
                </a:cubicBezTo>
                <a:cubicBezTo>
                  <a:pt x="7934551" y="2025766"/>
                  <a:pt x="7856274" y="2274431"/>
                  <a:pt x="7924801" y="2428225"/>
                </a:cubicBezTo>
                <a:cubicBezTo>
                  <a:pt x="7993328" y="2582019"/>
                  <a:pt x="7865948" y="2840712"/>
                  <a:pt x="7924801" y="3044746"/>
                </a:cubicBezTo>
                <a:cubicBezTo>
                  <a:pt x="7983654" y="3248780"/>
                  <a:pt x="7860350" y="3474102"/>
                  <a:pt x="7924801" y="3785652"/>
                </a:cubicBezTo>
                <a:cubicBezTo>
                  <a:pt x="7776130" y="3824197"/>
                  <a:pt x="7561028" y="3775846"/>
                  <a:pt x="7437992" y="3785652"/>
                </a:cubicBezTo>
                <a:cubicBezTo>
                  <a:pt x="7314956" y="3795458"/>
                  <a:pt x="7082410" y="3745114"/>
                  <a:pt x="6951183" y="3785652"/>
                </a:cubicBezTo>
                <a:cubicBezTo>
                  <a:pt x="6819956" y="3826190"/>
                  <a:pt x="6529981" y="3765156"/>
                  <a:pt x="6385125" y="3785652"/>
                </a:cubicBezTo>
                <a:cubicBezTo>
                  <a:pt x="6240269" y="3806148"/>
                  <a:pt x="6021730" y="3750660"/>
                  <a:pt x="5898316" y="3785652"/>
                </a:cubicBezTo>
                <a:cubicBezTo>
                  <a:pt x="5774902" y="3820644"/>
                  <a:pt x="5485994" y="3713631"/>
                  <a:pt x="5253011" y="3785652"/>
                </a:cubicBezTo>
                <a:cubicBezTo>
                  <a:pt x="5020029" y="3857673"/>
                  <a:pt x="4743741" y="3771696"/>
                  <a:pt x="4607706" y="3785652"/>
                </a:cubicBezTo>
                <a:cubicBezTo>
                  <a:pt x="4471671" y="3799608"/>
                  <a:pt x="4031293" y="3758495"/>
                  <a:pt x="3883152" y="3785652"/>
                </a:cubicBezTo>
                <a:cubicBezTo>
                  <a:pt x="3735011" y="3812809"/>
                  <a:pt x="3561443" y="3782262"/>
                  <a:pt x="3475591" y="3785652"/>
                </a:cubicBezTo>
                <a:cubicBezTo>
                  <a:pt x="3389739" y="3789042"/>
                  <a:pt x="3190487" y="3766261"/>
                  <a:pt x="3068030" y="3785652"/>
                </a:cubicBezTo>
                <a:cubicBezTo>
                  <a:pt x="2945573" y="3805043"/>
                  <a:pt x="2669031" y="3783054"/>
                  <a:pt x="2422725" y="3785652"/>
                </a:cubicBezTo>
                <a:cubicBezTo>
                  <a:pt x="2176419" y="3788250"/>
                  <a:pt x="2246690" y="3778895"/>
                  <a:pt x="2094412" y="3785652"/>
                </a:cubicBezTo>
                <a:cubicBezTo>
                  <a:pt x="1942134" y="3792409"/>
                  <a:pt x="1817916" y="3762324"/>
                  <a:pt x="1686850" y="3785652"/>
                </a:cubicBezTo>
                <a:cubicBezTo>
                  <a:pt x="1555784" y="3808980"/>
                  <a:pt x="1248841" y="3731889"/>
                  <a:pt x="1120793" y="3785652"/>
                </a:cubicBezTo>
                <a:cubicBezTo>
                  <a:pt x="992745" y="3839415"/>
                  <a:pt x="557003" y="3741353"/>
                  <a:pt x="0" y="3785652"/>
                </a:cubicBezTo>
                <a:cubicBezTo>
                  <a:pt x="-4845" y="3556083"/>
                  <a:pt x="48146" y="3414557"/>
                  <a:pt x="0" y="3206988"/>
                </a:cubicBezTo>
                <a:cubicBezTo>
                  <a:pt x="-48146" y="2999419"/>
                  <a:pt x="24051" y="2972136"/>
                  <a:pt x="0" y="2779750"/>
                </a:cubicBezTo>
                <a:cubicBezTo>
                  <a:pt x="-24051" y="2587364"/>
                  <a:pt x="12792" y="2445847"/>
                  <a:pt x="0" y="2352512"/>
                </a:cubicBezTo>
                <a:cubicBezTo>
                  <a:pt x="-12792" y="2259177"/>
                  <a:pt x="17765" y="2029422"/>
                  <a:pt x="0" y="1735992"/>
                </a:cubicBezTo>
                <a:cubicBezTo>
                  <a:pt x="-17765" y="1442562"/>
                  <a:pt x="12181" y="1365812"/>
                  <a:pt x="0" y="1233041"/>
                </a:cubicBezTo>
                <a:cubicBezTo>
                  <a:pt x="-12181" y="1100270"/>
                  <a:pt x="30985" y="754554"/>
                  <a:pt x="0" y="616520"/>
                </a:cubicBezTo>
                <a:cubicBezTo>
                  <a:pt x="-30985" y="478486"/>
                  <a:pt x="43311" y="268061"/>
                  <a:pt x="0" y="0"/>
                </a:cubicBezTo>
                <a:close/>
              </a:path>
              <a:path w="7924801" h="3785652" stroke="0" extrusionOk="0">
                <a:moveTo>
                  <a:pt x="0" y="0"/>
                </a:moveTo>
                <a:cubicBezTo>
                  <a:pt x="131893" y="-46210"/>
                  <a:pt x="250545" y="44573"/>
                  <a:pt x="486809" y="0"/>
                </a:cubicBezTo>
                <a:cubicBezTo>
                  <a:pt x="723073" y="-44573"/>
                  <a:pt x="939044" y="41382"/>
                  <a:pt x="1052866" y="0"/>
                </a:cubicBezTo>
                <a:cubicBezTo>
                  <a:pt x="1166688" y="-41382"/>
                  <a:pt x="1219352" y="25176"/>
                  <a:pt x="1381180" y="0"/>
                </a:cubicBezTo>
                <a:cubicBezTo>
                  <a:pt x="1543008" y="-25176"/>
                  <a:pt x="1796230" y="70028"/>
                  <a:pt x="2026485" y="0"/>
                </a:cubicBezTo>
                <a:cubicBezTo>
                  <a:pt x="2256741" y="-70028"/>
                  <a:pt x="2470046" y="86539"/>
                  <a:pt x="2751038" y="0"/>
                </a:cubicBezTo>
                <a:cubicBezTo>
                  <a:pt x="3032030" y="-86539"/>
                  <a:pt x="3034795" y="52698"/>
                  <a:pt x="3317095" y="0"/>
                </a:cubicBezTo>
                <a:cubicBezTo>
                  <a:pt x="3599395" y="-52698"/>
                  <a:pt x="3491470" y="13067"/>
                  <a:pt x="3645408" y="0"/>
                </a:cubicBezTo>
                <a:cubicBezTo>
                  <a:pt x="3799346" y="-13067"/>
                  <a:pt x="4185116" y="59014"/>
                  <a:pt x="4369962" y="0"/>
                </a:cubicBezTo>
                <a:cubicBezTo>
                  <a:pt x="4554808" y="-59014"/>
                  <a:pt x="4758936" y="10126"/>
                  <a:pt x="4856771" y="0"/>
                </a:cubicBezTo>
                <a:cubicBezTo>
                  <a:pt x="4954606" y="-10126"/>
                  <a:pt x="5184532" y="11702"/>
                  <a:pt x="5343580" y="0"/>
                </a:cubicBezTo>
                <a:cubicBezTo>
                  <a:pt x="5502628" y="-11702"/>
                  <a:pt x="5543585" y="1673"/>
                  <a:pt x="5671893" y="0"/>
                </a:cubicBezTo>
                <a:cubicBezTo>
                  <a:pt x="5800201" y="-1673"/>
                  <a:pt x="5906859" y="38251"/>
                  <a:pt x="6000206" y="0"/>
                </a:cubicBezTo>
                <a:cubicBezTo>
                  <a:pt x="6093553" y="-38251"/>
                  <a:pt x="6351417" y="54220"/>
                  <a:pt x="6566264" y="0"/>
                </a:cubicBezTo>
                <a:cubicBezTo>
                  <a:pt x="6781111" y="-54220"/>
                  <a:pt x="7011578" y="46885"/>
                  <a:pt x="7211569" y="0"/>
                </a:cubicBezTo>
                <a:cubicBezTo>
                  <a:pt x="7411561" y="-46885"/>
                  <a:pt x="7580026" y="21312"/>
                  <a:pt x="7924801" y="0"/>
                </a:cubicBezTo>
                <a:cubicBezTo>
                  <a:pt x="7977507" y="231650"/>
                  <a:pt x="7873193" y="297214"/>
                  <a:pt x="7924801" y="465094"/>
                </a:cubicBezTo>
                <a:cubicBezTo>
                  <a:pt x="7976409" y="632974"/>
                  <a:pt x="7885981" y="719066"/>
                  <a:pt x="7924801" y="892332"/>
                </a:cubicBezTo>
                <a:cubicBezTo>
                  <a:pt x="7963621" y="1065598"/>
                  <a:pt x="7922857" y="1225890"/>
                  <a:pt x="7924801" y="1433140"/>
                </a:cubicBezTo>
                <a:cubicBezTo>
                  <a:pt x="7926745" y="1640390"/>
                  <a:pt x="7866544" y="1825969"/>
                  <a:pt x="7924801" y="1973947"/>
                </a:cubicBezTo>
                <a:cubicBezTo>
                  <a:pt x="7983058" y="2121925"/>
                  <a:pt x="7888712" y="2267914"/>
                  <a:pt x="7924801" y="2552611"/>
                </a:cubicBezTo>
                <a:cubicBezTo>
                  <a:pt x="7960890" y="2837308"/>
                  <a:pt x="7907335" y="2864096"/>
                  <a:pt x="7924801" y="3131275"/>
                </a:cubicBezTo>
                <a:cubicBezTo>
                  <a:pt x="7942267" y="3398454"/>
                  <a:pt x="7901830" y="3652961"/>
                  <a:pt x="7924801" y="3785652"/>
                </a:cubicBezTo>
                <a:cubicBezTo>
                  <a:pt x="7835216" y="3807368"/>
                  <a:pt x="7663583" y="3746446"/>
                  <a:pt x="7596488" y="3785652"/>
                </a:cubicBezTo>
                <a:cubicBezTo>
                  <a:pt x="7529393" y="3824858"/>
                  <a:pt x="7175800" y="3753791"/>
                  <a:pt x="7030431" y="3785652"/>
                </a:cubicBezTo>
                <a:cubicBezTo>
                  <a:pt x="6885062" y="3817513"/>
                  <a:pt x="6720725" y="3743844"/>
                  <a:pt x="6622869" y="3785652"/>
                </a:cubicBezTo>
                <a:cubicBezTo>
                  <a:pt x="6525013" y="3827460"/>
                  <a:pt x="6374219" y="3784916"/>
                  <a:pt x="6294556" y="3785652"/>
                </a:cubicBezTo>
                <a:cubicBezTo>
                  <a:pt x="6214893" y="3786388"/>
                  <a:pt x="5796797" y="3758107"/>
                  <a:pt x="5570003" y="3785652"/>
                </a:cubicBezTo>
                <a:cubicBezTo>
                  <a:pt x="5343209" y="3813197"/>
                  <a:pt x="5154357" y="3704175"/>
                  <a:pt x="4845450" y="3785652"/>
                </a:cubicBezTo>
                <a:cubicBezTo>
                  <a:pt x="4536543" y="3867129"/>
                  <a:pt x="4290825" y="3721484"/>
                  <a:pt x="4120897" y="3785652"/>
                </a:cubicBezTo>
                <a:cubicBezTo>
                  <a:pt x="3950969" y="3849820"/>
                  <a:pt x="3879318" y="3745758"/>
                  <a:pt x="3713335" y="3785652"/>
                </a:cubicBezTo>
                <a:cubicBezTo>
                  <a:pt x="3547352" y="3825546"/>
                  <a:pt x="3318881" y="3779749"/>
                  <a:pt x="3068030" y="3785652"/>
                </a:cubicBezTo>
                <a:cubicBezTo>
                  <a:pt x="2817180" y="3791555"/>
                  <a:pt x="2741743" y="3729972"/>
                  <a:pt x="2501973" y="3785652"/>
                </a:cubicBezTo>
                <a:cubicBezTo>
                  <a:pt x="2262203" y="3841332"/>
                  <a:pt x="2291470" y="3759487"/>
                  <a:pt x="2173660" y="3785652"/>
                </a:cubicBezTo>
                <a:cubicBezTo>
                  <a:pt x="2055850" y="3811817"/>
                  <a:pt x="1665159" y="3732552"/>
                  <a:pt x="1449106" y="3785652"/>
                </a:cubicBezTo>
                <a:cubicBezTo>
                  <a:pt x="1233053" y="3838752"/>
                  <a:pt x="1053919" y="3767920"/>
                  <a:pt x="803801" y="3785652"/>
                </a:cubicBezTo>
                <a:cubicBezTo>
                  <a:pt x="553684" y="3803384"/>
                  <a:pt x="295860" y="3752913"/>
                  <a:pt x="0" y="3785652"/>
                </a:cubicBezTo>
                <a:cubicBezTo>
                  <a:pt x="-5714" y="3594952"/>
                  <a:pt x="12139" y="3387013"/>
                  <a:pt x="0" y="3169132"/>
                </a:cubicBezTo>
                <a:cubicBezTo>
                  <a:pt x="-12139" y="2951251"/>
                  <a:pt x="35415" y="2931863"/>
                  <a:pt x="0" y="2704037"/>
                </a:cubicBezTo>
                <a:cubicBezTo>
                  <a:pt x="-35415" y="2476211"/>
                  <a:pt x="4215" y="2430692"/>
                  <a:pt x="0" y="2276799"/>
                </a:cubicBezTo>
                <a:cubicBezTo>
                  <a:pt x="-4215" y="2122906"/>
                  <a:pt x="15827" y="1876483"/>
                  <a:pt x="0" y="1698135"/>
                </a:cubicBezTo>
                <a:cubicBezTo>
                  <a:pt x="-15827" y="1519787"/>
                  <a:pt x="55368" y="1414669"/>
                  <a:pt x="0" y="1233041"/>
                </a:cubicBezTo>
                <a:cubicBezTo>
                  <a:pt x="-55368" y="1051413"/>
                  <a:pt x="35046" y="976019"/>
                  <a:pt x="0" y="730090"/>
                </a:cubicBezTo>
                <a:cubicBezTo>
                  <a:pt x="-35046" y="484161"/>
                  <a:pt x="5198" y="244911"/>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2373670399">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How can we communicate with each other to make sex safer? </a:t>
            </a:r>
          </a:p>
        </p:txBody>
      </p:sp>
      <p:sp>
        <p:nvSpPr>
          <p:cNvPr id="3" name="Footer Placeholder 2">
            <a:extLst>
              <a:ext uri="{FF2B5EF4-FFF2-40B4-BE49-F238E27FC236}">
                <a16:creationId xmlns:a16="http://schemas.microsoft.com/office/drawing/2014/main" id="{8B64027D-258C-41FB-AC73-CD3B2A22048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63124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4" y="7141"/>
            <a:ext cx="7886700" cy="1325563"/>
          </a:xfrm>
        </p:spPr>
        <p:txBody>
          <a:bodyPr/>
          <a:lstStyle/>
          <a:p>
            <a:pPr algn="ctr"/>
            <a:r>
              <a:rPr lang="en-GB"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4" y="1266825"/>
            <a:ext cx="8637019" cy="4899026"/>
          </a:xfrm>
        </p:spPr>
        <p:txBody>
          <a:bodyPr>
            <a:noAutofit/>
          </a:bodyPr>
          <a:lstStyle/>
          <a:p>
            <a:pPr marL="0" indent="0" algn="just">
              <a:spcAft>
                <a:spcPts val="0"/>
              </a:spcAft>
              <a:buNone/>
            </a:pPr>
            <a:r>
              <a:rPr lang="en-GB" sz="2100" b="1" dirty="0">
                <a:ea typeface="Calibri" panose="020F0502020204030204" pitchFamily="34" charset="0"/>
              </a:rPr>
              <a:t>All pupils will: </a:t>
            </a:r>
            <a:endParaRPr lang="en-GB" sz="2100" b="1" dirty="0">
              <a:ea typeface="Calibri" panose="020F0502020204030204" pitchFamily="34" charset="0"/>
              <a:cs typeface="Times New Roman" panose="02020603050405020304" pitchFamily="18" charset="0"/>
            </a:endParaRPr>
          </a:p>
          <a:p>
            <a:pPr algn="just">
              <a:lnSpc>
                <a:spcPct val="120000"/>
              </a:lnSpc>
            </a:pPr>
            <a:r>
              <a:rPr lang="en-GB" sz="2400" dirty="0">
                <a:effectLst/>
                <a:latin typeface="Arial" panose="020B0604020202020204" pitchFamily="34" charset="0"/>
                <a:ea typeface="Calibri" panose="020F0502020204030204" pitchFamily="34" charset="0"/>
                <a:cs typeface="Times New Roman" panose="02020603050405020304" pitchFamily="18" charset="0"/>
              </a:rPr>
              <a:t>Understand how sexually transmitted infections (STIs) spread, the importance of protection, the risks of asymptomatic infections, and the role of effective communication in safer sexual health practices.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lnSpc>
                <a:spcPct val="120000"/>
              </a:lnSpc>
              <a:buNone/>
            </a:pPr>
            <a:endParaRPr lang="en-GB" sz="21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1C9273-FD78-4FD8-9FAF-8D5171FD9C83}"/>
              </a:ext>
            </a:extLst>
          </p:cNvPr>
          <p:cNvSpPr>
            <a:spLocks noGrp="1"/>
          </p:cNvSpPr>
          <p:nvPr>
            <p:ph type="title" idx="4294967295"/>
          </p:nvPr>
        </p:nvSpPr>
        <p:spPr>
          <a:xfrm>
            <a:off x="609599" y="759768"/>
            <a:ext cx="7924801" cy="4708981"/>
          </a:xfrm>
          <a:custGeom>
            <a:avLst/>
            <a:gdLst>
              <a:gd name="connsiteX0" fmla="*/ 0 w 7924801"/>
              <a:gd name="connsiteY0" fmla="*/ 0 h 4708981"/>
              <a:gd name="connsiteX1" fmla="*/ 724553 w 7924801"/>
              <a:gd name="connsiteY1" fmla="*/ 0 h 4708981"/>
              <a:gd name="connsiteX2" fmla="*/ 1052866 w 7924801"/>
              <a:gd name="connsiteY2" fmla="*/ 0 h 4708981"/>
              <a:gd name="connsiteX3" fmla="*/ 1381180 w 7924801"/>
              <a:gd name="connsiteY3" fmla="*/ 0 h 4708981"/>
              <a:gd name="connsiteX4" fmla="*/ 1788741 w 7924801"/>
              <a:gd name="connsiteY4" fmla="*/ 0 h 4708981"/>
              <a:gd name="connsiteX5" fmla="*/ 2196302 w 7924801"/>
              <a:gd name="connsiteY5" fmla="*/ 0 h 4708981"/>
              <a:gd name="connsiteX6" fmla="*/ 2920855 w 7924801"/>
              <a:gd name="connsiteY6" fmla="*/ 0 h 4708981"/>
              <a:gd name="connsiteX7" fmla="*/ 3407664 w 7924801"/>
              <a:gd name="connsiteY7" fmla="*/ 0 h 4708981"/>
              <a:gd name="connsiteX8" fmla="*/ 3735978 w 7924801"/>
              <a:gd name="connsiteY8" fmla="*/ 0 h 4708981"/>
              <a:gd name="connsiteX9" fmla="*/ 4143539 w 7924801"/>
              <a:gd name="connsiteY9" fmla="*/ 0 h 4708981"/>
              <a:gd name="connsiteX10" fmla="*/ 4630348 w 7924801"/>
              <a:gd name="connsiteY10" fmla="*/ 0 h 4708981"/>
              <a:gd name="connsiteX11" fmla="*/ 5354901 w 7924801"/>
              <a:gd name="connsiteY11" fmla="*/ 0 h 4708981"/>
              <a:gd name="connsiteX12" fmla="*/ 5683214 w 7924801"/>
              <a:gd name="connsiteY12" fmla="*/ 0 h 4708981"/>
              <a:gd name="connsiteX13" fmla="*/ 6249272 w 7924801"/>
              <a:gd name="connsiteY13" fmla="*/ 0 h 4708981"/>
              <a:gd name="connsiteX14" fmla="*/ 6973825 w 7924801"/>
              <a:gd name="connsiteY14" fmla="*/ 0 h 4708981"/>
              <a:gd name="connsiteX15" fmla="*/ 7302138 w 7924801"/>
              <a:gd name="connsiteY15" fmla="*/ 0 h 4708981"/>
              <a:gd name="connsiteX16" fmla="*/ 7924801 w 7924801"/>
              <a:gd name="connsiteY16" fmla="*/ 0 h 4708981"/>
              <a:gd name="connsiteX17" fmla="*/ 7924801 w 7924801"/>
              <a:gd name="connsiteY17" fmla="*/ 682802 h 4708981"/>
              <a:gd name="connsiteX18" fmla="*/ 7924801 w 7924801"/>
              <a:gd name="connsiteY18" fmla="*/ 1224335 h 4708981"/>
              <a:gd name="connsiteX19" fmla="*/ 7924801 w 7924801"/>
              <a:gd name="connsiteY19" fmla="*/ 1671688 h 4708981"/>
              <a:gd name="connsiteX20" fmla="*/ 7924801 w 7924801"/>
              <a:gd name="connsiteY20" fmla="*/ 2307401 h 4708981"/>
              <a:gd name="connsiteX21" fmla="*/ 7924801 w 7924801"/>
              <a:gd name="connsiteY21" fmla="*/ 2990203 h 4708981"/>
              <a:gd name="connsiteX22" fmla="*/ 7924801 w 7924801"/>
              <a:gd name="connsiteY22" fmla="*/ 3625915 h 4708981"/>
              <a:gd name="connsiteX23" fmla="*/ 7924801 w 7924801"/>
              <a:gd name="connsiteY23" fmla="*/ 4120358 h 4708981"/>
              <a:gd name="connsiteX24" fmla="*/ 7924801 w 7924801"/>
              <a:gd name="connsiteY24" fmla="*/ 4708981 h 4708981"/>
              <a:gd name="connsiteX25" fmla="*/ 7200248 w 7924801"/>
              <a:gd name="connsiteY25" fmla="*/ 4708981 h 4708981"/>
              <a:gd name="connsiteX26" fmla="*/ 6792687 w 7924801"/>
              <a:gd name="connsiteY26" fmla="*/ 4708981 h 4708981"/>
              <a:gd name="connsiteX27" fmla="*/ 6305877 w 7924801"/>
              <a:gd name="connsiteY27" fmla="*/ 4708981 h 4708981"/>
              <a:gd name="connsiteX28" fmla="*/ 5819068 w 7924801"/>
              <a:gd name="connsiteY28" fmla="*/ 4708981 h 4708981"/>
              <a:gd name="connsiteX29" fmla="*/ 5094515 w 7924801"/>
              <a:gd name="connsiteY29" fmla="*/ 4708981 h 4708981"/>
              <a:gd name="connsiteX30" fmla="*/ 4686954 w 7924801"/>
              <a:gd name="connsiteY30" fmla="*/ 4708981 h 4708981"/>
              <a:gd name="connsiteX31" fmla="*/ 4041649 w 7924801"/>
              <a:gd name="connsiteY31" fmla="*/ 4708981 h 4708981"/>
              <a:gd name="connsiteX32" fmla="*/ 3634087 w 7924801"/>
              <a:gd name="connsiteY32" fmla="*/ 4708981 h 4708981"/>
              <a:gd name="connsiteX33" fmla="*/ 3226526 w 7924801"/>
              <a:gd name="connsiteY33" fmla="*/ 4708981 h 4708981"/>
              <a:gd name="connsiteX34" fmla="*/ 2898213 w 7924801"/>
              <a:gd name="connsiteY34" fmla="*/ 4708981 h 4708981"/>
              <a:gd name="connsiteX35" fmla="*/ 2411404 w 7924801"/>
              <a:gd name="connsiteY35" fmla="*/ 4708981 h 4708981"/>
              <a:gd name="connsiteX36" fmla="*/ 2003843 w 7924801"/>
              <a:gd name="connsiteY36" fmla="*/ 4708981 h 4708981"/>
              <a:gd name="connsiteX37" fmla="*/ 1596281 w 7924801"/>
              <a:gd name="connsiteY37" fmla="*/ 4708981 h 4708981"/>
              <a:gd name="connsiteX38" fmla="*/ 1030224 w 7924801"/>
              <a:gd name="connsiteY38" fmla="*/ 4708981 h 4708981"/>
              <a:gd name="connsiteX39" fmla="*/ 622663 w 7924801"/>
              <a:gd name="connsiteY39" fmla="*/ 4708981 h 4708981"/>
              <a:gd name="connsiteX40" fmla="*/ 0 w 7924801"/>
              <a:gd name="connsiteY40" fmla="*/ 4708981 h 4708981"/>
              <a:gd name="connsiteX41" fmla="*/ 0 w 7924801"/>
              <a:gd name="connsiteY41" fmla="*/ 4120358 h 4708981"/>
              <a:gd name="connsiteX42" fmla="*/ 0 w 7924801"/>
              <a:gd name="connsiteY42" fmla="*/ 3673005 h 4708981"/>
              <a:gd name="connsiteX43" fmla="*/ 0 w 7924801"/>
              <a:gd name="connsiteY43" fmla="*/ 3225652 h 4708981"/>
              <a:gd name="connsiteX44" fmla="*/ 0 w 7924801"/>
              <a:gd name="connsiteY44" fmla="*/ 2684119 h 4708981"/>
              <a:gd name="connsiteX45" fmla="*/ 0 w 7924801"/>
              <a:gd name="connsiteY45" fmla="*/ 2189676 h 4708981"/>
              <a:gd name="connsiteX46" fmla="*/ 0 w 7924801"/>
              <a:gd name="connsiteY46" fmla="*/ 1553964 h 4708981"/>
              <a:gd name="connsiteX47" fmla="*/ 0 w 7924801"/>
              <a:gd name="connsiteY47" fmla="*/ 871161 h 4708981"/>
              <a:gd name="connsiteX48" fmla="*/ 0 w 7924801"/>
              <a:gd name="connsiteY48" fmla="*/ 0 h 4708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924801" h="4708981" fill="none" extrusionOk="0">
                <a:moveTo>
                  <a:pt x="0" y="0"/>
                </a:moveTo>
                <a:cubicBezTo>
                  <a:pt x="219255" y="-68630"/>
                  <a:pt x="463706" y="21720"/>
                  <a:pt x="724553" y="0"/>
                </a:cubicBezTo>
                <a:cubicBezTo>
                  <a:pt x="985400" y="-21720"/>
                  <a:pt x="922829" y="20505"/>
                  <a:pt x="1052866" y="0"/>
                </a:cubicBezTo>
                <a:cubicBezTo>
                  <a:pt x="1182903" y="-20505"/>
                  <a:pt x="1243918" y="3823"/>
                  <a:pt x="1381180" y="0"/>
                </a:cubicBezTo>
                <a:cubicBezTo>
                  <a:pt x="1518442" y="-3823"/>
                  <a:pt x="1619290" y="14138"/>
                  <a:pt x="1788741" y="0"/>
                </a:cubicBezTo>
                <a:cubicBezTo>
                  <a:pt x="1958192" y="-14138"/>
                  <a:pt x="1993898" y="27410"/>
                  <a:pt x="2196302" y="0"/>
                </a:cubicBezTo>
                <a:cubicBezTo>
                  <a:pt x="2398706" y="-27410"/>
                  <a:pt x="2615159" y="42467"/>
                  <a:pt x="2920855" y="0"/>
                </a:cubicBezTo>
                <a:cubicBezTo>
                  <a:pt x="3226551" y="-42467"/>
                  <a:pt x="3167774" y="56465"/>
                  <a:pt x="3407664" y="0"/>
                </a:cubicBezTo>
                <a:cubicBezTo>
                  <a:pt x="3647554" y="-56465"/>
                  <a:pt x="3645721" y="25023"/>
                  <a:pt x="3735978" y="0"/>
                </a:cubicBezTo>
                <a:cubicBezTo>
                  <a:pt x="3826235" y="-25023"/>
                  <a:pt x="4039070" y="20626"/>
                  <a:pt x="4143539" y="0"/>
                </a:cubicBezTo>
                <a:cubicBezTo>
                  <a:pt x="4248008" y="-20626"/>
                  <a:pt x="4393311" y="30599"/>
                  <a:pt x="4630348" y="0"/>
                </a:cubicBezTo>
                <a:cubicBezTo>
                  <a:pt x="4867385" y="-30599"/>
                  <a:pt x="5111914" y="65728"/>
                  <a:pt x="5354901" y="0"/>
                </a:cubicBezTo>
                <a:cubicBezTo>
                  <a:pt x="5597888" y="-65728"/>
                  <a:pt x="5586607" y="18488"/>
                  <a:pt x="5683214" y="0"/>
                </a:cubicBezTo>
                <a:cubicBezTo>
                  <a:pt x="5779821" y="-18488"/>
                  <a:pt x="6079412" y="18781"/>
                  <a:pt x="6249272" y="0"/>
                </a:cubicBezTo>
                <a:cubicBezTo>
                  <a:pt x="6419132" y="-18781"/>
                  <a:pt x="6716099" y="76610"/>
                  <a:pt x="6973825" y="0"/>
                </a:cubicBezTo>
                <a:cubicBezTo>
                  <a:pt x="7231551" y="-76610"/>
                  <a:pt x="7222023" y="27172"/>
                  <a:pt x="7302138" y="0"/>
                </a:cubicBezTo>
                <a:cubicBezTo>
                  <a:pt x="7382253" y="-27172"/>
                  <a:pt x="7635383" y="41472"/>
                  <a:pt x="7924801" y="0"/>
                </a:cubicBezTo>
                <a:cubicBezTo>
                  <a:pt x="7933175" y="164103"/>
                  <a:pt x="7907663" y="374289"/>
                  <a:pt x="7924801" y="682802"/>
                </a:cubicBezTo>
                <a:cubicBezTo>
                  <a:pt x="7941939" y="991315"/>
                  <a:pt x="7917317" y="965225"/>
                  <a:pt x="7924801" y="1224335"/>
                </a:cubicBezTo>
                <a:cubicBezTo>
                  <a:pt x="7932285" y="1483445"/>
                  <a:pt x="7913505" y="1579893"/>
                  <a:pt x="7924801" y="1671688"/>
                </a:cubicBezTo>
                <a:cubicBezTo>
                  <a:pt x="7936097" y="1763483"/>
                  <a:pt x="7902212" y="2003337"/>
                  <a:pt x="7924801" y="2307401"/>
                </a:cubicBezTo>
                <a:cubicBezTo>
                  <a:pt x="7947390" y="2611465"/>
                  <a:pt x="7917022" y="2852478"/>
                  <a:pt x="7924801" y="2990203"/>
                </a:cubicBezTo>
                <a:cubicBezTo>
                  <a:pt x="7932580" y="3127928"/>
                  <a:pt x="7853613" y="3364862"/>
                  <a:pt x="7924801" y="3625915"/>
                </a:cubicBezTo>
                <a:cubicBezTo>
                  <a:pt x="7995989" y="3886968"/>
                  <a:pt x="7887674" y="3882541"/>
                  <a:pt x="7924801" y="4120358"/>
                </a:cubicBezTo>
                <a:cubicBezTo>
                  <a:pt x="7961928" y="4358175"/>
                  <a:pt x="7874029" y="4437711"/>
                  <a:pt x="7924801" y="4708981"/>
                </a:cubicBezTo>
                <a:cubicBezTo>
                  <a:pt x="7620319" y="4759642"/>
                  <a:pt x="7347203" y="4664154"/>
                  <a:pt x="7200248" y="4708981"/>
                </a:cubicBezTo>
                <a:cubicBezTo>
                  <a:pt x="7053293" y="4753808"/>
                  <a:pt x="6928352" y="4691609"/>
                  <a:pt x="6792687" y="4708981"/>
                </a:cubicBezTo>
                <a:cubicBezTo>
                  <a:pt x="6657022" y="4726353"/>
                  <a:pt x="6419099" y="4674542"/>
                  <a:pt x="6305877" y="4708981"/>
                </a:cubicBezTo>
                <a:cubicBezTo>
                  <a:pt x="6192655" y="4743420"/>
                  <a:pt x="6009119" y="4655629"/>
                  <a:pt x="5819068" y="4708981"/>
                </a:cubicBezTo>
                <a:cubicBezTo>
                  <a:pt x="5629017" y="4762333"/>
                  <a:pt x="5289953" y="4692005"/>
                  <a:pt x="5094515" y="4708981"/>
                </a:cubicBezTo>
                <a:cubicBezTo>
                  <a:pt x="4899077" y="4725957"/>
                  <a:pt x="4793789" y="4670540"/>
                  <a:pt x="4686954" y="4708981"/>
                </a:cubicBezTo>
                <a:cubicBezTo>
                  <a:pt x="4580119" y="4747422"/>
                  <a:pt x="4190690" y="4637340"/>
                  <a:pt x="4041649" y="4708981"/>
                </a:cubicBezTo>
                <a:cubicBezTo>
                  <a:pt x="3892608" y="4780622"/>
                  <a:pt x="3732643" y="4697472"/>
                  <a:pt x="3634087" y="4708981"/>
                </a:cubicBezTo>
                <a:cubicBezTo>
                  <a:pt x="3535531" y="4720490"/>
                  <a:pt x="3348970" y="4696478"/>
                  <a:pt x="3226526" y="4708981"/>
                </a:cubicBezTo>
                <a:cubicBezTo>
                  <a:pt x="3104082" y="4721484"/>
                  <a:pt x="2981178" y="4698973"/>
                  <a:pt x="2898213" y="4708981"/>
                </a:cubicBezTo>
                <a:cubicBezTo>
                  <a:pt x="2815248" y="4718989"/>
                  <a:pt x="2578430" y="4682402"/>
                  <a:pt x="2411404" y="4708981"/>
                </a:cubicBezTo>
                <a:cubicBezTo>
                  <a:pt x="2244378" y="4735560"/>
                  <a:pt x="2188360" y="4684936"/>
                  <a:pt x="2003843" y="4708981"/>
                </a:cubicBezTo>
                <a:cubicBezTo>
                  <a:pt x="1819326" y="4733026"/>
                  <a:pt x="1787857" y="4699051"/>
                  <a:pt x="1596281" y="4708981"/>
                </a:cubicBezTo>
                <a:cubicBezTo>
                  <a:pt x="1404705" y="4718911"/>
                  <a:pt x="1307888" y="4645331"/>
                  <a:pt x="1030224" y="4708981"/>
                </a:cubicBezTo>
                <a:cubicBezTo>
                  <a:pt x="752560" y="4772631"/>
                  <a:pt x="802156" y="4664768"/>
                  <a:pt x="622663" y="4708981"/>
                </a:cubicBezTo>
                <a:cubicBezTo>
                  <a:pt x="443170" y="4753194"/>
                  <a:pt x="170685" y="4646197"/>
                  <a:pt x="0" y="4708981"/>
                </a:cubicBezTo>
                <a:cubicBezTo>
                  <a:pt x="-7361" y="4550312"/>
                  <a:pt x="42909" y="4255552"/>
                  <a:pt x="0" y="4120358"/>
                </a:cubicBezTo>
                <a:cubicBezTo>
                  <a:pt x="-42909" y="3985164"/>
                  <a:pt x="36856" y="3819029"/>
                  <a:pt x="0" y="3673005"/>
                </a:cubicBezTo>
                <a:cubicBezTo>
                  <a:pt x="-36856" y="3526981"/>
                  <a:pt x="31592" y="3437970"/>
                  <a:pt x="0" y="3225652"/>
                </a:cubicBezTo>
                <a:cubicBezTo>
                  <a:pt x="-31592" y="3013334"/>
                  <a:pt x="43135" y="2858764"/>
                  <a:pt x="0" y="2684119"/>
                </a:cubicBezTo>
                <a:cubicBezTo>
                  <a:pt x="-43135" y="2509474"/>
                  <a:pt x="5801" y="2334233"/>
                  <a:pt x="0" y="2189676"/>
                </a:cubicBezTo>
                <a:cubicBezTo>
                  <a:pt x="-5801" y="2045119"/>
                  <a:pt x="55537" y="1762733"/>
                  <a:pt x="0" y="1553964"/>
                </a:cubicBezTo>
                <a:cubicBezTo>
                  <a:pt x="-55537" y="1345195"/>
                  <a:pt x="19360" y="1018273"/>
                  <a:pt x="0" y="871161"/>
                </a:cubicBezTo>
                <a:cubicBezTo>
                  <a:pt x="-19360" y="724049"/>
                  <a:pt x="69089" y="410164"/>
                  <a:pt x="0" y="0"/>
                </a:cubicBezTo>
                <a:close/>
              </a:path>
              <a:path w="7924801" h="4708981" stroke="0" extrusionOk="0">
                <a:moveTo>
                  <a:pt x="0" y="0"/>
                </a:moveTo>
                <a:cubicBezTo>
                  <a:pt x="102429" y="-39098"/>
                  <a:pt x="208895" y="13904"/>
                  <a:pt x="407561" y="0"/>
                </a:cubicBezTo>
                <a:cubicBezTo>
                  <a:pt x="606227" y="-13904"/>
                  <a:pt x="628320" y="14234"/>
                  <a:pt x="815122" y="0"/>
                </a:cubicBezTo>
                <a:cubicBezTo>
                  <a:pt x="1001924" y="-14234"/>
                  <a:pt x="1173971" y="23103"/>
                  <a:pt x="1460428" y="0"/>
                </a:cubicBezTo>
                <a:cubicBezTo>
                  <a:pt x="1746885" y="-23103"/>
                  <a:pt x="1752920" y="42067"/>
                  <a:pt x="1947237" y="0"/>
                </a:cubicBezTo>
                <a:cubicBezTo>
                  <a:pt x="2141554" y="-42067"/>
                  <a:pt x="2229898" y="41898"/>
                  <a:pt x="2354798" y="0"/>
                </a:cubicBezTo>
                <a:cubicBezTo>
                  <a:pt x="2479698" y="-41898"/>
                  <a:pt x="2770938" y="46841"/>
                  <a:pt x="2920855" y="0"/>
                </a:cubicBezTo>
                <a:cubicBezTo>
                  <a:pt x="3070772" y="-46841"/>
                  <a:pt x="3335107" y="47603"/>
                  <a:pt x="3486912" y="0"/>
                </a:cubicBezTo>
                <a:cubicBezTo>
                  <a:pt x="3638717" y="-47603"/>
                  <a:pt x="3742188" y="38797"/>
                  <a:pt x="3894474" y="0"/>
                </a:cubicBezTo>
                <a:cubicBezTo>
                  <a:pt x="4046760" y="-38797"/>
                  <a:pt x="4071872" y="33358"/>
                  <a:pt x="4222787" y="0"/>
                </a:cubicBezTo>
                <a:cubicBezTo>
                  <a:pt x="4373702" y="-33358"/>
                  <a:pt x="4501935" y="27840"/>
                  <a:pt x="4709596" y="0"/>
                </a:cubicBezTo>
                <a:cubicBezTo>
                  <a:pt x="4917257" y="-27840"/>
                  <a:pt x="4971390" y="8872"/>
                  <a:pt x="5037909" y="0"/>
                </a:cubicBezTo>
                <a:cubicBezTo>
                  <a:pt x="5104428" y="-8872"/>
                  <a:pt x="5526836" y="52853"/>
                  <a:pt x="5683214" y="0"/>
                </a:cubicBezTo>
                <a:cubicBezTo>
                  <a:pt x="5839593" y="-52853"/>
                  <a:pt x="5913398" y="26310"/>
                  <a:pt x="6011528" y="0"/>
                </a:cubicBezTo>
                <a:cubicBezTo>
                  <a:pt x="6109658" y="-26310"/>
                  <a:pt x="6338675" y="716"/>
                  <a:pt x="6498337" y="0"/>
                </a:cubicBezTo>
                <a:cubicBezTo>
                  <a:pt x="6657999" y="-716"/>
                  <a:pt x="7042963" y="39129"/>
                  <a:pt x="7222890" y="0"/>
                </a:cubicBezTo>
                <a:cubicBezTo>
                  <a:pt x="7402817" y="-39129"/>
                  <a:pt x="7672131" y="60100"/>
                  <a:pt x="7924801" y="0"/>
                </a:cubicBezTo>
                <a:cubicBezTo>
                  <a:pt x="7955691" y="246970"/>
                  <a:pt x="7858932" y="396607"/>
                  <a:pt x="7924801" y="635712"/>
                </a:cubicBezTo>
                <a:cubicBezTo>
                  <a:pt x="7990670" y="874817"/>
                  <a:pt x="7886970" y="1143021"/>
                  <a:pt x="7924801" y="1271425"/>
                </a:cubicBezTo>
                <a:cubicBezTo>
                  <a:pt x="7962632" y="1399829"/>
                  <a:pt x="7894998" y="1550635"/>
                  <a:pt x="7924801" y="1765868"/>
                </a:cubicBezTo>
                <a:cubicBezTo>
                  <a:pt x="7954604" y="1981101"/>
                  <a:pt x="7884613" y="2002036"/>
                  <a:pt x="7924801" y="2213221"/>
                </a:cubicBezTo>
                <a:cubicBezTo>
                  <a:pt x="7964989" y="2424406"/>
                  <a:pt x="7873716" y="2585064"/>
                  <a:pt x="7924801" y="2754754"/>
                </a:cubicBezTo>
                <a:cubicBezTo>
                  <a:pt x="7975886" y="2924444"/>
                  <a:pt x="7894262" y="3142122"/>
                  <a:pt x="7924801" y="3390466"/>
                </a:cubicBezTo>
                <a:cubicBezTo>
                  <a:pt x="7955340" y="3638810"/>
                  <a:pt x="7922937" y="3776670"/>
                  <a:pt x="7924801" y="4073269"/>
                </a:cubicBezTo>
                <a:cubicBezTo>
                  <a:pt x="7926665" y="4369868"/>
                  <a:pt x="7923051" y="4537901"/>
                  <a:pt x="7924801" y="4708981"/>
                </a:cubicBezTo>
                <a:cubicBezTo>
                  <a:pt x="7751432" y="4722404"/>
                  <a:pt x="7624660" y="4679971"/>
                  <a:pt x="7517240" y="4708981"/>
                </a:cubicBezTo>
                <a:cubicBezTo>
                  <a:pt x="7409820" y="4737991"/>
                  <a:pt x="7216036" y="4689518"/>
                  <a:pt x="7030431" y="4708981"/>
                </a:cubicBezTo>
                <a:cubicBezTo>
                  <a:pt x="6844826" y="4728444"/>
                  <a:pt x="6772240" y="4682624"/>
                  <a:pt x="6702117" y="4708981"/>
                </a:cubicBezTo>
                <a:cubicBezTo>
                  <a:pt x="6631994" y="4735338"/>
                  <a:pt x="6156094" y="4653687"/>
                  <a:pt x="5977564" y="4708981"/>
                </a:cubicBezTo>
                <a:cubicBezTo>
                  <a:pt x="5799034" y="4764275"/>
                  <a:pt x="5679229" y="4701238"/>
                  <a:pt x="5570003" y="4708981"/>
                </a:cubicBezTo>
                <a:cubicBezTo>
                  <a:pt x="5460777" y="4716724"/>
                  <a:pt x="5341231" y="4669569"/>
                  <a:pt x="5162442" y="4708981"/>
                </a:cubicBezTo>
                <a:cubicBezTo>
                  <a:pt x="4983653" y="4748393"/>
                  <a:pt x="4774314" y="4680126"/>
                  <a:pt x="4675633" y="4708981"/>
                </a:cubicBezTo>
                <a:cubicBezTo>
                  <a:pt x="4576952" y="4737836"/>
                  <a:pt x="4314655" y="4673187"/>
                  <a:pt x="4030327" y="4708981"/>
                </a:cubicBezTo>
                <a:cubicBezTo>
                  <a:pt x="3745999" y="4744775"/>
                  <a:pt x="3732535" y="4696844"/>
                  <a:pt x="3464270" y="4708981"/>
                </a:cubicBezTo>
                <a:cubicBezTo>
                  <a:pt x="3196005" y="4721118"/>
                  <a:pt x="3094831" y="4696784"/>
                  <a:pt x="2977461" y="4708981"/>
                </a:cubicBezTo>
                <a:cubicBezTo>
                  <a:pt x="2860091" y="4721178"/>
                  <a:pt x="2594460" y="4670602"/>
                  <a:pt x="2411404" y="4708981"/>
                </a:cubicBezTo>
                <a:cubicBezTo>
                  <a:pt x="2228348" y="4747360"/>
                  <a:pt x="2154243" y="4693357"/>
                  <a:pt x="2003843" y="4708981"/>
                </a:cubicBezTo>
                <a:cubicBezTo>
                  <a:pt x="1853443" y="4724605"/>
                  <a:pt x="1626686" y="4671550"/>
                  <a:pt x="1358537" y="4708981"/>
                </a:cubicBezTo>
                <a:cubicBezTo>
                  <a:pt x="1090388" y="4746412"/>
                  <a:pt x="1052528" y="4700072"/>
                  <a:pt x="950976" y="4708981"/>
                </a:cubicBezTo>
                <a:cubicBezTo>
                  <a:pt x="849424" y="4717890"/>
                  <a:pt x="734039" y="4708498"/>
                  <a:pt x="543415" y="4708981"/>
                </a:cubicBezTo>
                <a:cubicBezTo>
                  <a:pt x="352791" y="4709464"/>
                  <a:pt x="194400" y="4650351"/>
                  <a:pt x="0" y="4708981"/>
                </a:cubicBezTo>
                <a:cubicBezTo>
                  <a:pt x="-19050" y="4542274"/>
                  <a:pt x="3066" y="4406191"/>
                  <a:pt x="0" y="4261628"/>
                </a:cubicBezTo>
                <a:cubicBezTo>
                  <a:pt x="-3066" y="4117065"/>
                  <a:pt x="24943" y="3926878"/>
                  <a:pt x="0" y="3625915"/>
                </a:cubicBezTo>
                <a:cubicBezTo>
                  <a:pt x="-24943" y="3324952"/>
                  <a:pt x="176" y="3307712"/>
                  <a:pt x="0" y="3178562"/>
                </a:cubicBezTo>
                <a:cubicBezTo>
                  <a:pt x="-176" y="3049412"/>
                  <a:pt x="23711" y="2848808"/>
                  <a:pt x="0" y="2731209"/>
                </a:cubicBezTo>
                <a:cubicBezTo>
                  <a:pt x="-23711" y="2613610"/>
                  <a:pt x="51447" y="2315456"/>
                  <a:pt x="0" y="2048407"/>
                </a:cubicBezTo>
                <a:cubicBezTo>
                  <a:pt x="-51447" y="1781358"/>
                  <a:pt x="22664" y="1637069"/>
                  <a:pt x="0" y="1412694"/>
                </a:cubicBezTo>
                <a:cubicBezTo>
                  <a:pt x="-22664" y="1188319"/>
                  <a:pt x="81234" y="960002"/>
                  <a:pt x="0" y="729892"/>
                </a:cubicBezTo>
                <a:cubicBezTo>
                  <a:pt x="-81234" y="499782"/>
                  <a:pt x="39200" y="293982"/>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3429758094">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How can we become more comfortable talking about safer sex with partners and in general? </a:t>
            </a:r>
          </a:p>
        </p:txBody>
      </p:sp>
      <p:sp>
        <p:nvSpPr>
          <p:cNvPr id="3" name="Footer Placeholder 2">
            <a:extLst>
              <a:ext uri="{FF2B5EF4-FFF2-40B4-BE49-F238E27FC236}">
                <a16:creationId xmlns:a16="http://schemas.microsoft.com/office/drawing/2014/main" id="{E1D8AF56-1FD4-4707-8CC1-8F461711A7E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7392790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0984785-8ED3-45B8-94DA-3647E46E49F3}"/>
              </a:ext>
            </a:extLst>
          </p:cNvPr>
          <p:cNvSpPr>
            <a:spLocks noGrp="1"/>
          </p:cNvSpPr>
          <p:nvPr>
            <p:ph type="title" idx="4294967295"/>
          </p:nvPr>
        </p:nvSpPr>
        <p:spPr>
          <a:xfrm>
            <a:off x="609599" y="1178868"/>
            <a:ext cx="7924801" cy="3785652"/>
          </a:xfrm>
          <a:custGeom>
            <a:avLst/>
            <a:gdLst>
              <a:gd name="connsiteX0" fmla="*/ 0 w 7924801"/>
              <a:gd name="connsiteY0" fmla="*/ 0 h 3785652"/>
              <a:gd name="connsiteX1" fmla="*/ 645305 w 7924801"/>
              <a:gd name="connsiteY1" fmla="*/ 0 h 3785652"/>
              <a:gd name="connsiteX2" fmla="*/ 973618 w 7924801"/>
              <a:gd name="connsiteY2" fmla="*/ 0 h 3785652"/>
              <a:gd name="connsiteX3" fmla="*/ 1460428 w 7924801"/>
              <a:gd name="connsiteY3" fmla="*/ 0 h 3785652"/>
              <a:gd name="connsiteX4" fmla="*/ 1788741 w 7924801"/>
              <a:gd name="connsiteY4" fmla="*/ 0 h 3785652"/>
              <a:gd name="connsiteX5" fmla="*/ 2275550 w 7924801"/>
              <a:gd name="connsiteY5" fmla="*/ 0 h 3785652"/>
              <a:gd name="connsiteX6" fmla="*/ 3000103 w 7924801"/>
              <a:gd name="connsiteY6" fmla="*/ 0 h 3785652"/>
              <a:gd name="connsiteX7" fmla="*/ 3486912 w 7924801"/>
              <a:gd name="connsiteY7" fmla="*/ 0 h 3785652"/>
              <a:gd name="connsiteX8" fmla="*/ 3973722 w 7924801"/>
              <a:gd name="connsiteY8" fmla="*/ 0 h 3785652"/>
              <a:gd name="connsiteX9" fmla="*/ 4460531 w 7924801"/>
              <a:gd name="connsiteY9" fmla="*/ 0 h 3785652"/>
              <a:gd name="connsiteX10" fmla="*/ 5185084 w 7924801"/>
              <a:gd name="connsiteY10" fmla="*/ 0 h 3785652"/>
              <a:gd name="connsiteX11" fmla="*/ 5830389 w 7924801"/>
              <a:gd name="connsiteY11" fmla="*/ 0 h 3785652"/>
              <a:gd name="connsiteX12" fmla="*/ 6158702 w 7924801"/>
              <a:gd name="connsiteY12" fmla="*/ 0 h 3785652"/>
              <a:gd name="connsiteX13" fmla="*/ 6804008 w 7924801"/>
              <a:gd name="connsiteY13" fmla="*/ 0 h 3785652"/>
              <a:gd name="connsiteX14" fmla="*/ 7211569 w 7924801"/>
              <a:gd name="connsiteY14" fmla="*/ 0 h 3785652"/>
              <a:gd name="connsiteX15" fmla="*/ 7924801 w 7924801"/>
              <a:gd name="connsiteY15" fmla="*/ 0 h 3785652"/>
              <a:gd name="connsiteX16" fmla="*/ 7924801 w 7924801"/>
              <a:gd name="connsiteY16" fmla="*/ 502951 h 3785652"/>
              <a:gd name="connsiteX17" fmla="*/ 7924801 w 7924801"/>
              <a:gd name="connsiteY17" fmla="*/ 1119471 h 3785652"/>
              <a:gd name="connsiteX18" fmla="*/ 7924801 w 7924801"/>
              <a:gd name="connsiteY18" fmla="*/ 1622422 h 3785652"/>
              <a:gd name="connsiteX19" fmla="*/ 7924801 w 7924801"/>
              <a:gd name="connsiteY19" fmla="*/ 2087517 h 3785652"/>
              <a:gd name="connsiteX20" fmla="*/ 7924801 w 7924801"/>
              <a:gd name="connsiteY20" fmla="*/ 2552611 h 3785652"/>
              <a:gd name="connsiteX21" fmla="*/ 7924801 w 7924801"/>
              <a:gd name="connsiteY21" fmla="*/ 3131275 h 3785652"/>
              <a:gd name="connsiteX22" fmla="*/ 7924801 w 7924801"/>
              <a:gd name="connsiteY22" fmla="*/ 3785652 h 3785652"/>
              <a:gd name="connsiteX23" fmla="*/ 7517240 w 7924801"/>
              <a:gd name="connsiteY23" fmla="*/ 3785652 h 3785652"/>
              <a:gd name="connsiteX24" fmla="*/ 7030431 w 7924801"/>
              <a:gd name="connsiteY24" fmla="*/ 3785652 h 3785652"/>
              <a:gd name="connsiteX25" fmla="*/ 6385125 w 7924801"/>
              <a:gd name="connsiteY25" fmla="*/ 3785652 h 3785652"/>
              <a:gd name="connsiteX26" fmla="*/ 5977564 w 7924801"/>
              <a:gd name="connsiteY26" fmla="*/ 3785652 h 3785652"/>
              <a:gd name="connsiteX27" fmla="*/ 5649251 w 7924801"/>
              <a:gd name="connsiteY27" fmla="*/ 3785652 h 3785652"/>
              <a:gd name="connsiteX28" fmla="*/ 5003946 w 7924801"/>
              <a:gd name="connsiteY28" fmla="*/ 3785652 h 3785652"/>
              <a:gd name="connsiteX29" fmla="*/ 4279393 w 7924801"/>
              <a:gd name="connsiteY29" fmla="*/ 3785652 h 3785652"/>
              <a:gd name="connsiteX30" fmla="*/ 3792583 w 7924801"/>
              <a:gd name="connsiteY30" fmla="*/ 3785652 h 3785652"/>
              <a:gd name="connsiteX31" fmla="*/ 3305774 w 7924801"/>
              <a:gd name="connsiteY31" fmla="*/ 3785652 h 3785652"/>
              <a:gd name="connsiteX32" fmla="*/ 2581221 w 7924801"/>
              <a:gd name="connsiteY32" fmla="*/ 3785652 h 3785652"/>
              <a:gd name="connsiteX33" fmla="*/ 2015164 w 7924801"/>
              <a:gd name="connsiteY33" fmla="*/ 3785652 h 3785652"/>
              <a:gd name="connsiteX34" fmla="*/ 1686850 w 7924801"/>
              <a:gd name="connsiteY34" fmla="*/ 3785652 h 3785652"/>
              <a:gd name="connsiteX35" fmla="*/ 1041545 w 7924801"/>
              <a:gd name="connsiteY35" fmla="*/ 3785652 h 3785652"/>
              <a:gd name="connsiteX36" fmla="*/ 554736 w 7924801"/>
              <a:gd name="connsiteY36" fmla="*/ 3785652 h 3785652"/>
              <a:gd name="connsiteX37" fmla="*/ 0 w 7924801"/>
              <a:gd name="connsiteY37" fmla="*/ 3785652 h 3785652"/>
              <a:gd name="connsiteX38" fmla="*/ 0 w 7924801"/>
              <a:gd name="connsiteY38" fmla="*/ 3206988 h 3785652"/>
              <a:gd name="connsiteX39" fmla="*/ 0 w 7924801"/>
              <a:gd name="connsiteY39" fmla="*/ 2590468 h 3785652"/>
              <a:gd name="connsiteX40" fmla="*/ 0 w 7924801"/>
              <a:gd name="connsiteY40" fmla="*/ 2011804 h 3785652"/>
              <a:gd name="connsiteX41" fmla="*/ 0 w 7924801"/>
              <a:gd name="connsiteY41" fmla="*/ 1433140 h 3785652"/>
              <a:gd name="connsiteX42" fmla="*/ 0 w 7924801"/>
              <a:gd name="connsiteY42" fmla="*/ 816619 h 3785652"/>
              <a:gd name="connsiteX43" fmla="*/ 0 w 7924801"/>
              <a:gd name="connsiteY43" fmla="*/ 0 h 3785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7924801" h="3785652" fill="none" extrusionOk="0">
                <a:moveTo>
                  <a:pt x="0" y="0"/>
                </a:moveTo>
                <a:cubicBezTo>
                  <a:pt x="287135" y="-26333"/>
                  <a:pt x="479051" y="38480"/>
                  <a:pt x="645305" y="0"/>
                </a:cubicBezTo>
                <a:cubicBezTo>
                  <a:pt x="811559" y="-38480"/>
                  <a:pt x="848203" y="12682"/>
                  <a:pt x="973618" y="0"/>
                </a:cubicBezTo>
                <a:cubicBezTo>
                  <a:pt x="1099033" y="-12682"/>
                  <a:pt x="1225591" y="33710"/>
                  <a:pt x="1460428" y="0"/>
                </a:cubicBezTo>
                <a:cubicBezTo>
                  <a:pt x="1695265" y="-33710"/>
                  <a:pt x="1686630" y="34798"/>
                  <a:pt x="1788741" y="0"/>
                </a:cubicBezTo>
                <a:cubicBezTo>
                  <a:pt x="1890852" y="-34798"/>
                  <a:pt x="2054329" y="53932"/>
                  <a:pt x="2275550" y="0"/>
                </a:cubicBezTo>
                <a:cubicBezTo>
                  <a:pt x="2496771" y="-53932"/>
                  <a:pt x="2650705" y="36088"/>
                  <a:pt x="3000103" y="0"/>
                </a:cubicBezTo>
                <a:cubicBezTo>
                  <a:pt x="3349501" y="-36088"/>
                  <a:pt x="3284121" y="9975"/>
                  <a:pt x="3486912" y="0"/>
                </a:cubicBezTo>
                <a:cubicBezTo>
                  <a:pt x="3689703" y="-9975"/>
                  <a:pt x="3864736" y="24228"/>
                  <a:pt x="3973722" y="0"/>
                </a:cubicBezTo>
                <a:cubicBezTo>
                  <a:pt x="4082708" y="-24228"/>
                  <a:pt x="4246012" y="15417"/>
                  <a:pt x="4460531" y="0"/>
                </a:cubicBezTo>
                <a:cubicBezTo>
                  <a:pt x="4675050" y="-15417"/>
                  <a:pt x="4933963" y="9325"/>
                  <a:pt x="5185084" y="0"/>
                </a:cubicBezTo>
                <a:cubicBezTo>
                  <a:pt x="5436205" y="-9325"/>
                  <a:pt x="5510559" y="18909"/>
                  <a:pt x="5830389" y="0"/>
                </a:cubicBezTo>
                <a:cubicBezTo>
                  <a:pt x="6150220" y="-18909"/>
                  <a:pt x="6044433" y="13171"/>
                  <a:pt x="6158702" y="0"/>
                </a:cubicBezTo>
                <a:cubicBezTo>
                  <a:pt x="6272971" y="-13171"/>
                  <a:pt x="6557250" y="52464"/>
                  <a:pt x="6804008" y="0"/>
                </a:cubicBezTo>
                <a:cubicBezTo>
                  <a:pt x="7050766" y="-52464"/>
                  <a:pt x="7032929" y="19794"/>
                  <a:pt x="7211569" y="0"/>
                </a:cubicBezTo>
                <a:cubicBezTo>
                  <a:pt x="7390209" y="-19794"/>
                  <a:pt x="7747535" y="46580"/>
                  <a:pt x="7924801" y="0"/>
                </a:cubicBezTo>
                <a:cubicBezTo>
                  <a:pt x="7941063" y="148998"/>
                  <a:pt x="7867934" y="359894"/>
                  <a:pt x="7924801" y="502951"/>
                </a:cubicBezTo>
                <a:cubicBezTo>
                  <a:pt x="7981668" y="646008"/>
                  <a:pt x="7900258" y="857136"/>
                  <a:pt x="7924801" y="1119471"/>
                </a:cubicBezTo>
                <a:cubicBezTo>
                  <a:pt x="7949344" y="1381806"/>
                  <a:pt x="7879342" y="1519513"/>
                  <a:pt x="7924801" y="1622422"/>
                </a:cubicBezTo>
                <a:cubicBezTo>
                  <a:pt x="7970260" y="1725331"/>
                  <a:pt x="7913688" y="1901277"/>
                  <a:pt x="7924801" y="2087517"/>
                </a:cubicBezTo>
                <a:cubicBezTo>
                  <a:pt x="7935914" y="2273757"/>
                  <a:pt x="7877233" y="2333092"/>
                  <a:pt x="7924801" y="2552611"/>
                </a:cubicBezTo>
                <a:cubicBezTo>
                  <a:pt x="7972369" y="2772130"/>
                  <a:pt x="7885326" y="2952855"/>
                  <a:pt x="7924801" y="3131275"/>
                </a:cubicBezTo>
                <a:cubicBezTo>
                  <a:pt x="7964276" y="3309695"/>
                  <a:pt x="7874118" y="3510879"/>
                  <a:pt x="7924801" y="3785652"/>
                </a:cubicBezTo>
                <a:cubicBezTo>
                  <a:pt x="7748471" y="3822706"/>
                  <a:pt x="7645397" y="3778216"/>
                  <a:pt x="7517240" y="3785652"/>
                </a:cubicBezTo>
                <a:cubicBezTo>
                  <a:pt x="7389083" y="3793088"/>
                  <a:pt x="7209375" y="3774902"/>
                  <a:pt x="7030431" y="3785652"/>
                </a:cubicBezTo>
                <a:cubicBezTo>
                  <a:pt x="6851487" y="3796402"/>
                  <a:pt x="6650374" y="3764503"/>
                  <a:pt x="6385125" y="3785652"/>
                </a:cubicBezTo>
                <a:cubicBezTo>
                  <a:pt x="6119876" y="3806801"/>
                  <a:pt x="6163129" y="3745993"/>
                  <a:pt x="5977564" y="3785652"/>
                </a:cubicBezTo>
                <a:cubicBezTo>
                  <a:pt x="5791999" y="3825311"/>
                  <a:pt x="5781521" y="3754470"/>
                  <a:pt x="5649251" y="3785652"/>
                </a:cubicBezTo>
                <a:cubicBezTo>
                  <a:pt x="5516981" y="3816834"/>
                  <a:pt x="5256665" y="3778195"/>
                  <a:pt x="5003946" y="3785652"/>
                </a:cubicBezTo>
                <a:cubicBezTo>
                  <a:pt x="4751228" y="3793109"/>
                  <a:pt x="4430209" y="3703426"/>
                  <a:pt x="4279393" y="3785652"/>
                </a:cubicBezTo>
                <a:cubicBezTo>
                  <a:pt x="4128577" y="3867878"/>
                  <a:pt x="3932682" y="3744929"/>
                  <a:pt x="3792583" y="3785652"/>
                </a:cubicBezTo>
                <a:cubicBezTo>
                  <a:pt x="3652484" y="3826375"/>
                  <a:pt x="3445074" y="3765705"/>
                  <a:pt x="3305774" y="3785652"/>
                </a:cubicBezTo>
                <a:cubicBezTo>
                  <a:pt x="3166474" y="3805599"/>
                  <a:pt x="2758616" y="3705833"/>
                  <a:pt x="2581221" y="3785652"/>
                </a:cubicBezTo>
                <a:cubicBezTo>
                  <a:pt x="2403826" y="3865471"/>
                  <a:pt x="2164854" y="3742601"/>
                  <a:pt x="2015164" y="3785652"/>
                </a:cubicBezTo>
                <a:cubicBezTo>
                  <a:pt x="1865474" y="3828703"/>
                  <a:pt x="1803816" y="3769161"/>
                  <a:pt x="1686850" y="3785652"/>
                </a:cubicBezTo>
                <a:cubicBezTo>
                  <a:pt x="1569884" y="3802143"/>
                  <a:pt x="1337233" y="3728599"/>
                  <a:pt x="1041545" y="3785652"/>
                </a:cubicBezTo>
                <a:cubicBezTo>
                  <a:pt x="745857" y="3842705"/>
                  <a:pt x="751324" y="3744519"/>
                  <a:pt x="554736" y="3785652"/>
                </a:cubicBezTo>
                <a:cubicBezTo>
                  <a:pt x="358148" y="3826785"/>
                  <a:pt x="246939" y="3744229"/>
                  <a:pt x="0" y="3785652"/>
                </a:cubicBezTo>
                <a:cubicBezTo>
                  <a:pt x="-27413" y="3606347"/>
                  <a:pt x="17496" y="3368868"/>
                  <a:pt x="0" y="3206988"/>
                </a:cubicBezTo>
                <a:cubicBezTo>
                  <a:pt x="-17496" y="3045108"/>
                  <a:pt x="10545" y="2791647"/>
                  <a:pt x="0" y="2590468"/>
                </a:cubicBezTo>
                <a:cubicBezTo>
                  <a:pt x="-10545" y="2389289"/>
                  <a:pt x="48079" y="2172761"/>
                  <a:pt x="0" y="2011804"/>
                </a:cubicBezTo>
                <a:cubicBezTo>
                  <a:pt x="-48079" y="1850847"/>
                  <a:pt x="64639" y="1614161"/>
                  <a:pt x="0" y="1433140"/>
                </a:cubicBezTo>
                <a:cubicBezTo>
                  <a:pt x="-64639" y="1252119"/>
                  <a:pt x="70055" y="1025180"/>
                  <a:pt x="0" y="816619"/>
                </a:cubicBezTo>
                <a:cubicBezTo>
                  <a:pt x="-70055" y="608058"/>
                  <a:pt x="80700" y="263239"/>
                  <a:pt x="0" y="0"/>
                </a:cubicBezTo>
                <a:close/>
              </a:path>
              <a:path w="7924801" h="3785652" stroke="0" extrusionOk="0">
                <a:moveTo>
                  <a:pt x="0" y="0"/>
                </a:moveTo>
                <a:cubicBezTo>
                  <a:pt x="209898" y="-21967"/>
                  <a:pt x="358264" y="17084"/>
                  <a:pt x="486809" y="0"/>
                </a:cubicBezTo>
                <a:cubicBezTo>
                  <a:pt x="615354" y="-17084"/>
                  <a:pt x="879363" y="43272"/>
                  <a:pt x="1132114" y="0"/>
                </a:cubicBezTo>
                <a:cubicBezTo>
                  <a:pt x="1384866" y="-43272"/>
                  <a:pt x="1511268" y="29740"/>
                  <a:pt x="1618924" y="0"/>
                </a:cubicBezTo>
                <a:cubicBezTo>
                  <a:pt x="1726580" y="-29740"/>
                  <a:pt x="2063487" y="59531"/>
                  <a:pt x="2343477" y="0"/>
                </a:cubicBezTo>
                <a:cubicBezTo>
                  <a:pt x="2623467" y="-59531"/>
                  <a:pt x="2815733" y="23007"/>
                  <a:pt x="2988782" y="0"/>
                </a:cubicBezTo>
                <a:cubicBezTo>
                  <a:pt x="3161832" y="-23007"/>
                  <a:pt x="3265578" y="36128"/>
                  <a:pt x="3396343" y="0"/>
                </a:cubicBezTo>
                <a:cubicBezTo>
                  <a:pt x="3527108" y="-36128"/>
                  <a:pt x="3959856" y="53032"/>
                  <a:pt x="4120897" y="0"/>
                </a:cubicBezTo>
                <a:cubicBezTo>
                  <a:pt x="4281938" y="-53032"/>
                  <a:pt x="4408635" y="32154"/>
                  <a:pt x="4528458" y="0"/>
                </a:cubicBezTo>
                <a:cubicBezTo>
                  <a:pt x="4648281" y="-32154"/>
                  <a:pt x="5010517" y="4162"/>
                  <a:pt x="5253011" y="0"/>
                </a:cubicBezTo>
                <a:cubicBezTo>
                  <a:pt x="5495505" y="-4162"/>
                  <a:pt x="5522385" y="4087"/>
                  <a:pt x="5660572" y="0"/>
                </a:cubicBezTo>
                <a:cubicBezTo>
                  <a:pt x="5798759" y="-4087"/>
                  <a:pt x="5918761" y="36064"/>
                  <a:pt x="5988885" y="0"/>
                </a:cubicBezTo>
                <a:cubicBezTo>
                  <a:pt x="6059009" y="-36064"/>
                  <a:pt x="6502897" y="7209"/>
                  <a:pt x="6634191" y="0"/>
                </a:cubicBezTo>
                <a:cubicBezTo>
                  <a:pt x="6765485" y="-7209"/>
                  <a:pt x="6860860" y="36375"/>
                  <a:pt x="7041752" y="0"/>
                </a:cubicBezTo>
                <a:cubicBezTo>
                  <a:pt x="7222644" y="-36375"/>
                  <a:pt x="7637214" y="13826"/>
                  <a:pt x="7924801" y="0"/>
                </a:cubicBezTo>
                <a:cubicBezTo>
                  <a:pt x="7943183" y="217589"/>
                  <a:pt x="7891298" y="410474"/>
                  <a:pt x="7924801" y="540807"/>
                </a:cubicBezTo>
                <a:cubicBezTo>
                  <a:pt x="7958304" y="671140"/>
                  <a:pt x="7883738" y="869996"/>
                  <a:pt x="7924801" y="1081615"/>
                </a:cubicBezTo>
                <a:cubicBezTo>
                  <a:pt x="7965864" y="1293234"/>
                  <a:pt x="7915562" y="1488300"/>
                  <a:pt x="7924801" y="1622422"/>
                </a:cubicBezTo>
                <a:cubicBezTo>
                  <a:pt x="7934040" y="1756544"/>
                  <a:pt x="7906344" y="2008268"/>
                  <a:pt x="7924801" y="2238943"/>
                </a:cubicBezTo>
                <a:cubicBezTo>
                  <a:pt x="7943258" y="2469618"/>
                  <a:pt x="7876117" y="2504833"/>
                  <a:pt x="7924801" y="2666181"/>
                </a:cubicBezTo>
                <a:cubicBezTo>
                  <a:pt x="7973485" y="2827529"/>
                  <a:pt x="7903448" y="2943190"/>
                  <a:pt x="7924801" y="3206988"/>
                </a:cubicBezTo>
                <a:cubicBezTo>
                  <a:pt x="7946154" y="3470786"/>
                  <a:pt x="7870365" y="3498994"/>
                  <a:pt x="7924801" y="3785652"/>
                </a:cubicBezTo>
                <a:cubicBezTo>
                  <a:pt x="7790848" y="3808236"/>
                  <a:pt x="7675474" y="3772583"/>
                  <a:pt x="7517240" y="3785652"/>
                </a:cubicBezTo>
                <a:cubicBezTo>
                  <a:pt x="7359006" y="3798721"/>
                  <a:pt x="7290861" y="3777520"/>
                  <a:pt x="7109679" y="3785652"/>
                </a:cubicBezTo>
                <a:cubicBezTo>
                  <a:pt x="6928497" y="3793784"/>
                  <a:pt x="6741236" y="3784391"/>
                  <a:pt x="6385125" y="3785652"/>
                </a:cubicBezTo>
                <a:cubicBezTo>
                  <a:pt x="6029014" y="3786913"/>
                  <a:pt x="6067064" y="3743080"/>
                  <a:pt x="5977564" y="3785652"/>
                </a:cubicBezTo>
                <a:cubicBezTo>
                  <a:pt x="5888064" y="3828224"/>
                  <a:pt x="5558286" y="3717961"/>
                  <a:pt x="5332259" y="3785652"/>
                </a:cubicBezTo>
                <a:cubicBezTo>
                  <a:pt x="5106232" y="3853343"/>
                  <a:pt x="5059093" y="3744133"/>
                  <a:pt x="4845450" y="3785652"/>
                </a:cubicBezTo>
                <a:cubicBezTo>
                  <a:pt x="4631807" y="3827171"/>
                  <a:pt x="4411786" y="3742826"/>
                  <a:pt x="4120897" y="3785652"/>
                </a:cubicBezTo>
                <a:cubicBezTo>
                  <a:pt x="3830008" y="3828478"/>
                  <a:pt x="3906143" y="3756327"/>
                  <a:pt x="3792583" y="3785652"/>
                </a:cubicBezTo>
                <a:cubicBezTo>
                  <a:pt x="3679023" y="3814977"/>
                  <a:pt x="3505370" y="3732848"/>
                  <a:pt x="3226526" y="3785652"/>
                </a:cubicBezTo>
                <a:cubicBezTo>
                  <a:pt x="2947682" y="3838456"/>
                  <a:pt x="2715549" y="3775310"/>
                  <a:pt x="2501973" y="3785652"/>
                </a:cubicBezTo>
                <a:cubicBezTo>
                  <a:pt x="2288397" y="3795994"/>
                  <a:pt x="2306299" y="3780685"/>
                  <a:pt x="2173660" y="3785652"/>
                </a:cubicBezTo>
                <a:cubicBezTo>
                  <a:pt x="2041021" y="3790619"/>
                  <a:pt x="1933736" y="3780247"/>
                  <a:pt x="1845347" y="3785652"/>
                </a:cubicBezTo>
                <a:cubicBezTo>
                  <a:pt x="1756958" y="3791057"/>
                  <a:pt x="1399569" y="3718086"/>
                  <a:pt x="1279289" y="3785652"/>
                </a:cubicBezTo>
                <a:cubicBezTo>
                  <a:pt x="1159009" y="3853218"/>
                  <a:pt x="1007181" y="3765612"/>
                  <a:pt x="871728" y="3785652"/>
                </a:cubicBezTo>
                <a:cubicBezTo>
                  <a:pt x="736275" y="3805692"/>
                  <a:pt x="247375" y="3785136"/>
                  <a:pt x="0" y="3785652"/>
                </a:cubicBezTo>
                <a:cubicBezTo>
                  <a:pt x="-52919" y="3653926"/>
                  <a:pt x="206" y="3423962"/>
                  <a:pt x="0" y="3320558"/>
                </a:cubicBezTo>
                <a:cubicBezTo>
                  <a:pt x="-206" y="3217154"/>
                  <a:pt x="47638" y="2830056"/>
                  <a:pt x="0" y="2704037"/>
                </a:cubicBezTo>
                <a:cubicBezTo>
                  <a:pt x="-47638" y="2578018"/>
                  <a:pt x="28410" y="2407013"/>
                  <a:pt x="0" y="2201086"/>
                </a:cubicBezTo>
                <a:cubicBezTo>
                  <a:pt x="-28410" y="1995159"/>
                  <a:pt x="15266" y="1917382"/>
                  <a:pt x="0" y="1698135"/>
                </a:cubicBezTo>
                <a:cubicBezTo>
                  <a:pt x="-15266" y="1478888"/>
                  <a:pt x="44244" y="1418246"/>
                  <a:pt x="0" y="1157328"/>
                </a:cubicBezTo>
                <a:cubicBezTo>
                  <a:pt x="-44244" y="896410"/>
                  <a:pt x="35240" y="865540"/>
                  <a:pt x="0" y="654377"/>
                </a:cubicBezTo>
                <a:cubicBezTo>
                  <a:pt x="-35240" y="443214"/>
                  <a:pt x="49275" y="222965"/>
                  <a:pt x="0" y="0"/>
                </a:cubicBezTo>
                <a:close/>
              </a:path>
            </a:pathLst>
          </a:custGeom>
          <a:solidFill>
            <a:schemeClr val="lt1"/>
          </a:solidFill>
          <a:ln w="76200" cap="flat" cmpd="sng" algn="ctr">
            <a:solidFill>
              <a:schemeClr val="accent5"/>
            </a:solidFill>
            <a:prstDash val="solid"/>
            <a:miter lim="800000"/>
            <a:extLst>
              <a:ext uri="{C807C97D-BFC1-408E-A445-0C87EB9F89A2}">
                <ask:lineSketchStyleProps xmlns:ask="http://schemas.microsoft.com/office/drawing/2018/sketchyshapes" sd="1089151579">
                  <a:prstGeom prst="rect">
                    <a:avLst/>
                  </a:prstGeom>
                  <ask:type>
                    <ask:lineSketchScribble/>
                  </ask:type>
                </ask:lineSketchStyleProps>
              </a:ext>
            </a:extLst>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chemeClr val="dk1"/>
                </a:solidFill>
                <a:effectLst/>
                <a:uLnTx/>
                <a:uFillTx/>
                <a:latin typeface="Arial" panose="020B0604020202020204" pitchFamily="34" charset="0"/>
                <a:ea typeface="+mn-ea"/>
                <a:cs typeface="Arial" panose="020B0604020202020204" pitchFamily="34" charset="0"/>
              </a:rPr>
              <a:t>Where can we find trusted sources of information about safer sex? </a:t>
            </a:r>
          </a:p>
        </p:txBody>
      </p:sp>
      <p:sp>
        <p:nvSpPr>
          <p:cNvPr id="3" name="Footer Placeholder 2">
            <a:extLst>
              <a:ext uri="{FF2B5EF4-FFF2-40B4-BE49-F238E27FC236}">
                <a16:creationId xmlns:a16="http://schemas.microsoft.com/office/drawing/2014/main" id="{E956FC62-649D-40E3-98D5-5EDF1B0344F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04175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923D800-ABBF-4E8A-A28B-7A768C49B0C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772F2FA2-6A24-4C5C-B636-02482848337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31924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8186DCD-2964-435B-B7D1-F06562D27E9B}"/>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1</a:t>
            </a:r>
          </a:p>
        </p:txBody>
      </p:sp>
      <p:sp>
        <p:nvSpPr>
          <p:cNvPr id="11" name="Title 1">
            <a:extLst>
              <a:ext uri="{FF2B5EF4-FFF2-40B4-BE49-F238E27FC236}">
                <a16:creationId xmlns:a16="http://schemas.microsoft.com/office/drawing/2014/main" id="{04A7AADF-7303-4CDA-9EAC-C97B801F4F11}"/>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5" name="Rectangle: Rounded Corners 4">
            <a:extLst>
              <a:ext uri="{FF2B5EF4-FFF2-40B4-BE49-F238E27FC236}">
                <a16:creationId xmlns:a16="http://schemas.microsoft.com/office/drawing/2014/main" id="{D7ED7EE2-01AD-49AC-B889-0A29F26AEE91}"/>
              </a:ext>
              <a:ext uri="{C183D7F6-B498-43B3-948B-1728B52AA6E4}">
                <adec:decorative xmlns:adec="http://schemas.microsoft.com/office/drawing/2017/decorative" val="0"/>
              </a:ext>
            </a:extLst>
          </p:cNvPr>
          <p:cNvSpPr/>
          <p:nvPr/>
        </p:nvSpPr>
        <p:spPr>
          <a:xfrm>
            <a:off x="352425" y="1520761"/>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How can sexual transmitted infections spread? </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Vaginal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Sexting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Oral sex</a:t>
            </a:r>
            <a:endParaRPr lang="en-GB" sz="2800"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1C30D000-7827-49A3-BCEB-52E3126A460C}"/>
              </a:ext>
              <a:ext uri="{C183D7F6-B498-43B3-948B-1728B52AA6E4}">
                <adec:decorative xmlns:adec="http://schemas.microsoft.com/office/drawing/2017/decorative" val="0"/>
              </a:ext>
            </a:extLst>
          </p:cNvPr>
          <p:cNvSpPr/>
          <p:nvPr/>
        </p:nvSpPr>
        <p:spPr>
          <a:xfrm>
            <a:off x="4681745" y="1520762"/>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Who can contract an STI?</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Anyone who has had unprotected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single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older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Only men</a:t>
            </a:r>
            <a:endParaRPr lang="en-GB" sz="28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5FC191F5-00F9-498F-AE64-3737B2A5594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0056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9EC317F-744E-409C-827D-67CAB056C26A}"/>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2</a:t>
            </a:r>
          </a:p>
        </p:txBody>
      </p:sp>
      <p:sp>
        <p:nvSpPr>
          <p:cNvPr id="9" name="Title 1">
            <a:extLst>
              <a:ext uri="{FF2B5EF4-FFF2-40B4-BE49-F238E27FC236}">
                <a16:creationId xmlns:a16="http://schemas.microsoft.com/office/drawing/2014/main" id="{993520DD-4ADF-4292-AEF1-240A440BBA6B}"/>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5" name="Rectangle: Rounded Corners 4">
            <a:extLst>
              <a:ext uri="{FF2B5EF4-FFF2-40B4-BE49-F238E27FC236}">
                <a16:creationId xmlns:a16="http://schemas.microsoft.com/office/drawing/2014/main" id="{08D1C346-EC9E-4285-A26E-20CDB46C225D}"/>
              </a:ext>
              <a:ext uri="{C183D7F6-B498-43B3-948B-1728B52AA6E4}">
                <adec:decorative xmlns:adec="http://schemas.microsoft.com/office/drawing/2017/decorative" val="0"/>
              </a:ext>
            </a:extLst>
          </p:cNvPr>
          <p:cNvSpPr/>
          <p:nvPr/>
        </p:nvSpPr>
        <p:spPr>
          <a:xfrm>
            <a:off x="347870" y="1520763"/>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Do sexually transmitted have symptoms?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Always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Never</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It depends on the infection</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Yes, but only in females</a:t>
            </a:r>
            <a:endParaRPr lang="en-GB" sz="2600"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A792AB9A-1312-43AA-A3BB-12F48911CE99}"/>
              </a:ext>
              <a:ext uri="{C183D7F6-B498-43B3-948B-1728B52AA6E4}">
                <adec:decorative xmlns:adec="http://schemas.microsoft.com/office/drawing/2017/decorative" val="0"/>
              </a:ext>
            </a:extLst>
          </p:cNvPr>
          <p:cNvSpPr/>
          <p:nvPr/>
        </p:nvSpPr>
        <p:spPr>
          <a:xfrm>
            <a:off x="4681745" y="1520762"/>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Which of the following are STIs?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Chlamydia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Gonorrhoea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Influenza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Malaria</a:t>
            </a:r>
            <a:endParaRPr lang="en-GB" sz="26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21A3269B-698C-4729-B30B-AF8C483862A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64974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974C1-A2DA-4D00-A608-C393E1D9B3F9}"/>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3</a:t>
            </a:r>
          </a:p>
        </p:txBody>
      </p:sp>
      <p:sp>
        <p:nvSpPr>
          <p:cNvPr id="11" name="Title 1">
            <a:extLst>
              <a:ext uri="{FF2B5EF4-FFF2-40B4-BE49-F238E27FC236}">
                <a16:creationId xmlns:a16="http://schemas.microsoft.com/office/drawing/2014/main" id="{A796440B-7139-44EB-A2D7-FBE271F3DC2A}"/>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5" name="Rectangle: Rounded Corners 4">
            <a:extLst>
              <a:ext uri="{FF2B5EF4-FFF2-40B4-BE49-F238E27FC236}">
                <a16:creationId xmlns:a16="http://schemas.microsoft.com/office/drawing/2014/main" id="{AD8C2200-0911-4661-A714-1E6362699E0D}"/>
              </a:ext>
              <a:ext uri="{C183D7F6-B498-43B3-948B-1728B52AA6E4}">
                <adec:decorative xmlns:adec="http://schemas.microsoft.com/office/drawing/2017/decorative" val="0"/>
              </a:ext>
            </a:extLst>
          </p:cNvPr>
          <p:cNvSpPr/>
          <p:nvPr/>
        </p:nvSpPr>
        <p:spPr>
          <a:xfrm>
            <a:off x="2373881" y="1544575"/>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400" b="1"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prevent transmission of sexually transmitted infections is:</a:t>
            </a:r>
            <a:endParaRPr lang="en-GB" sz="24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Contraceptive pill</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Condoms</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Shower after sex</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Monitoring basal body temperature</a:t>
            </a:r>
            <a:endParaRPr lang="en-GB" sz="24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32CFE81C-B2FF-409C-A265-48ACB07B71C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43481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9FED4-E529-4031-9E37-822AC6A6609C}"/>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 Answers 1</a:t>
            </a:r>
          </a:p>
        </p:txBody>
      </p:sp>
      <p:sp>
        <p:nvSpPr>
          <p:cNvPr id="4" name="Title 1">
            <a:extLst>
              <a:ext uri="{FF2B5EF4-FFF2-40B4-BE49-F238E27FC236}">
                <a16:creationId xmlns:a16="http://schemas.microsoft.com/office/drawing/2014/main" id="{168D0A7F-F51D-465A-AB5C-91446E6CABB6}"/>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5" name="Rectangle: Rounded Corners 4">
            <a:extLst>
              <a:ext uri="{FF2B5EF4-FFF2-40B4-BE49-F238E27FC236}">
                <a16:creationId xmlns:a16="http://schemas.microsoft.com/office/drawing/2014/main" id="{7F81B6EF-A524-43CC-944A-26C31A527A17}"/>
              </a:ext>
              <a:ext uri="{C183D7F6-B498-43B3-948B-1728B52AA6E4}">
                <adec:decorative xmlns:adec="http://schemas.microsoft.com/office/drawing/2017/decorative" val="0"/>
              </a:ext>
            </a:extLst>
          </p:cNvPr>
          <p:cNvSpPr/>
          <p:nvPr/>
        </p:nvSpPr>
        <p:spPr>
          <a:xfrm>
            <a:off x="352425" y="1520761"/>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How can sexual transmitted infections spread? </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Vaginal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Sexting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Oral sex</a:t>
            </a:r>
            <a:endParaRPr lang="en-GB" sz="2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EC6B287-4E8E-4894-9308-7BA1BF292273}"/>
              </a:ext>
            </a:extLst>
          </p:cNvPr>
          <p:cNvSpPr txBox="1"/>
          <p:nvPr/>
        </p:nvSpPr>
        <p:spPr>
          <a:xfrm>
            <a:off x="407986" y="3755602"/>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10" name="TextBox 9">
            <a:extLst>
              <a:ext uri="{FF2B5EF4-FFF2-40B4-BE49-F238E27FC236}">
                <a16:creationId xmlns:a16="http://schemas.microsoft.com/office/drawing/2014/main" id="{D0DF5A2E-B9AF-45DD-9583-1C833B506EBD}"/>
              </a:ext>
            </a:extLst>
          </p:cNvPr>
          <p:cNvSpPr txBox="1"/>
          <p:nvPr/>
        </p:nvSpPr>
        <p:spPr>
          <a:xfrm>
            <a:off x="397712" y="4190435"/>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11" name="TextBox 10">
            <a:extLst>
              <a:ext uri="{FF2B5EF4-FFF2-40B4-BE49-F238E27FC236}">
                <a16:creationId xmlns:a16="http://schemas.microsoft.com/office/drawing/2014/main" id="{ACDA4176-E5FA-4CA7-B086-1CB721FEF350}"/>
              </a:ext>
            </a:extLst>
          </p:cNvPr>
          <p:cNvSpPr txBox="1"/>
          <p:nvPr/>
        </p:nvSpPr>
        <p:spPr>
          <a:xfrm>
            <a:off x="387438" y="5056633"/>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6" name="Rectangle: Rounded Corners 5">
            <a:extLst>
              <a:ext uri="{FF2B5EF4-FFF2-40B4-BE49-F238E27FC236}">
                <a16:creationId xmlns:a16="http://schemas.microsoft.com/office/drawing/2014/main" id="{437B716A-0E98-4DB4-B040-AF13D3759013}"/>
              </a:ext>
              <a:ext uri="{C183D7F6-B498-43B3-948B-1728B52AA6E4}">
                <adec:decorative xmlns:adec="http://schemas.microsoft.com/office/drawing/2017/decorative" val="0"/>
              </a:ext>
            </a:extLst>
          </p:cNvPr>
          <p:cNvSpPr/>
          <p:nvPr/>
        </p:nvSpPr>
        <p:spPr>
          <a:xfrm>
            <a:off x="4681745" y="1520762"/>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Who can contract an STI?</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Anyone who has had unprotected sex</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Only single people</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Only older people</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Only men</a:t>
            </a:r>
            <a:endParaRPr lang="en-GB" sz="26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DDEBD6DE-8004-4E05-84B9-266BB3E1C4F3}"/>
              </a:ext>
            </a:extLst>
          </p:cNvPr>
          <p:cNvSpPr txBox="1"/>
          <p:nvPr/>
        </p:nvSpPr>
        <p:spPr>
          <a:xfrm>
            <a:off x="4697860" y="3357051"/>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3" name="Footer Placeholder 2">
            <a:extLst>
              <a:ext uri="{FF2B5EF4-FFF2-40B4-BE49-F238E27FC236}">
                <a16:creationId xmlns:a16="http://schemas.microsoft.com/office/drawing/2014/main" id="{E71E2A16-4305-445C-B724-4C3650E1559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47432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27462-CC48-4D96-8424-CADD479BCC86}"/>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 Answers 2</a:t>
            </a:r>
          </a:p>
        </p:txBody>
      </p:sp>
      <p:sp>
        <p:nvSpPr>
          <p:cNvPr id="4" name="Title 1">
            <a:extLst>
              <a:ext uri="{FF2B5EF4-FFF2-40B4-BE49-F238E27FC236}">
                <a16:creationId xmlns:a16="http://schemas.microsoft.com/office/drawing/2014/main" id="{CF176DC8-468D-4923-AFF7-8A822142152F}"/>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5" name="Rectangle: Rounded Corners 4">
            <a:extLst>
              <a:ext uri="{FF2B5EF4-FFF2-40B4-BE49-F238E27FC236}">
                <a16:creationId xmlns:a16="http://schemas.microsoft.com/office/drawing/2014/main" id="{2E4B4186-1DB4-4455-965D-5BA77858A071}"/>
              </a:ext>
              <a:ext uri="{C183D7F6-B498-43B3-948B-1728B52AA6E4}">
                <adec:decorative xmlns:adec="http://schemas.microsoft.com/office/drawing/2017/decorative" val="0"/>
              </a:ext>
            </a:extLst>
          </p:cNvPr>
          <p:cNvSpPr/>
          <p:nvPr/>
        </p:nvSpPr>
        <p:spPr>
          <a:xfrm>
            <a:off x="347870" y="1520763"/>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Do sexually transmitted have symptoms?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Always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Never</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It depends on the infection</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Yes, but only in females</a:t>
            </a:r>
            <a:endParaRPr lang="en-GB" sz="26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A61848D7-1F23-41B2-BD11-CE5F840BBD29}"/>
              </a:ext>
            </a:extLst>
          </p:cNvPr>
          <p:cNvSpPr txBox="1"/>
          <p:nvPr/>
        </p:nvSpPr>
        <p:spPr>
          <a:xfrm>
            <a:off x="375696" y="4132532"/>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6" name="Rectangle: Rounded Corners 5">
            <a:extLst>
              <a:ext uri="{FF2B5EF4-FFF2-40B4-BE49-F238E27FC236}">
                <a16:creationId xmlns:a16="http://schemas.microsoft.com/office/drawing/2014/main" id="{48F28DB8-26CD-4F41-8592-4D4A51A9EC19}"/>
              </a:ext>
              <a:ext uri="{C183D7F6-B498-43B3-948B-1728B52AA6E4}">
                <adec:decorative xmlns:adec="http://schemas.microsoft.com/office/drawing/2017/decorative" val="0"/>
              </a:ext>
            </a:extLst>
          </p:cNvPr>
          <p:cNvSpPr/>
          <p:nvPr/>
        </p:nvSpPr>
        <p:spPr>
          <a:xfrm>
            <a:off x="4681745" y="1520762"/>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Which of the following are STIs?</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Chlamydia</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Gonorrhoea</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Influenza</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Malaria</a:t>
            </a:r>
            <a:endParaRPr lang="en-GB" sz="28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B63FD575-C332-4323-9FEC-B7F4553F6745}"/>
              </a:ext>
            </a:extLst>
          </p:cNvPr>
          <p:cNvSpPr txBox="1"/>
          <p:nvPr/>
        </p:nvSpPr>
        <p:spPr>
          <a:xfrm>
            <a:off x="4719157" y="3547938"/>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11" name="TextBox 10">
            <a:extLst>
              <a:ext uri="{FF2B5EF4-FFF2-40B4-BE49-F238E27FC236}">
                <a16:creationId xmlns:a16="http://schemas.microsoft.com/office/drawing/2014/main" id="{60337910-B452-450A-8750-E17E6033E87E}"/>
              </a:ext>
            </a:extLst>
          </p:cNvPr>
          <p:cNvSpPr txBox="1"/>
          <p:nvPr/>
        </p:nvSpPr>
        <p:spPr>
          <a:xfrm>
            <a:off x="4712567" y="3977586"/>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3" name="Footer Placeholder 2">
            <a:extLst>
              <a:ext uri="{FF2B5EF4-FFF2-40B4-BE49-F238E27FC236}">
                <a16:creationId xmlns:a16="http://schemas.microsoft.com/office/drawing/2014/main" id="{6B3D57C3-C502-49F4-AAA2-EC373108F77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6606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99BC3-B091-4AB8-B2C0-335B3359B553}"/>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STI Quiz – Answers 3</a:t>
            </a:r>
          </a:p>
        </p:txBody>
      </p:sp>
      <p:sp>
        <p:nvSpPr>
          <p:cNvPr id="4" name="Title 1">
            <a:extLst>
              <a:ext uri="{FF2B5EF4-FFF2-40B4-BE49-F238E27FC236}">
                <a16:creationId xmlns:a16="http://schemas.microsoft.com/office/drawing/2014/main" id="{BD44A24D-DFC8-4E05-A382-AEC36422867E}"/>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5" name="Rectangle: Rounded Corners 4">
            <a:extLst>
              <a:ext uri="{FF2B5EF4-FFF2-40B4-BE49-F238E27FC236}">
                <a16:creationId xmlns:a16="http://schemas.microsoft.com/office/drawing/2014/main" id="{6AC640EC-1C02-4B93-BD84-3E6515DC868F}"/>
              </a:ext>
              <a:ext uri="{C183D7F6-B498-43B3-948B-1728B52AA6E4}">
                <adec:decorative xmlns:adec="http://schemas.microsoft.com/office/drawing/2017/decorative" val="0"/>
              </a:ext>
            </a:extLst>
          </p:cNvPr>
          <p:cNvSpPr/>
          <p:nvPr/>
        </p:nvSpPr>
        <p:spPr>
          <a:xfrm>
            <a:off x="2373881" y="1544575"/>
            <a:ext cx="4109830" cy="4400549"/>
          </a:xfrm>
          <a:prstGeom prst="roundRect">
            <a:avLst>
              <a:gd name="adj" fmla="val 2575"/>
            </a:avLst>
          </a:prstGeom>
          <a:noFill/>
          <a:ln w="76200" cap="sq" cmpd="sng" algn="ctr">
            <a:solidFill>
              <a:srgbClr val="2B599E"/>
            </a:solidFill>
            <a:prstDash val="solid"/>
            <a:bevel/>
          </a:ln>
          <a:effectLst/>
        </p:spPr>
        <p:txBody>
          <a:bodyPr rtlCol="0" anchor="ctr"/>
          <a:lstStyle/>
          <a:p>
            <a:pPr>
              <a:spcAft>
                <a:spcPts val="0"/>
              </a:spcAft>
            </a:pPr>
            <a:r>
              <a:rPr lang="en-GB" sz="2400" b="1"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prevent transmission of sexually transmitted infections is:</a:t>
            </a:r>
            <a:endParaRPr lang="en-GB" sz="24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Contraceptive pill</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Condoms</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Shower after sex</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Monitoring basal body temperature</a:t>
            </a:r>
            <a:endParaRPr lang="en-GB" sz="24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C392D54-C574-4EF3-B74C-3AC94AF196DB}"/>
              </a:ext>
            </a:extLst>
          </p:cNvPr>
          <p:cNvSpPr txBox="1"/>
          <p:nvPr/>
        </p:nvSpPr>
        <p:spPr>
          <a:xfrm>
            <a:off x="2399878" y="3895963"/>
            <a:ext cx="723900" cy="707886"/>
          </a:xfrm>
          <a:prstGeom prst="rect">
            <a:avLst/>
          </a:prstGeom>
          <a:noFill/>
        </p:spPr>
        <p:txBody>
          <a:bodyPr wrap="square" rtlCol="0">
            <a:spAutoFit/>
          </a:bodyPr>
          <a:lstStyle/>
          <a:p>
            <a:r>
              <a:rPr lang="en-GB" sz="4000" b="1" dirty="0">
                <a:solidFill>
                  <a:srgbClr val="2862A5"/>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rgbClr val="2862A5"/>
              </a:solidFill>
            </a:endParaRPr>
          </a:p>
        </p:txBody>
      </p:sp>
      <p:sp>
        <p:nvSpPr>
          <p:cNvPr id="3" name="Footer Placeholder 2">
            <a:extLst>
              <a:ext uri="{FF2B5EF4-FFF2-40B4-BE49-F238E27FC236}">
                <a16:creationId xmlns:a16="http://schemas.microsoft.com/office/drawing/2014/main" id="{20D7AC9B-90AE-47B8-9767-962EB1AAAC1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9649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8F231-01DB-4B1B-A921-DBBF34CA75D6}"/>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Chlamydia Story (1/3)</a:t>
            </a:r>
          </a:p>
        </p:txBody>
      </p:sp>
      <p:sp>
        <p:nvSpPr>
          <p:cNvPr id="11" name="Rectangle: Rounded Corners 10">
            <a:extLst>
              <a:ext uri="{FF2B5EF4-FFF2-40B4-BE49-F238E27FC236}">
                <a16:creationId xmlns:a16="http://schemas.microsoft.com/office/drawing/2014/main" id="{B68B957E-3845-4588-8121-EA6118CD46DC}"/>
              </a:ext>
              <a:ext uri="{C183D7F6-B498-43B3-948B-1728B52AA6E4}">
                <adec:decorative xmlns:adec="http://schemas.microsoft.com/office/drawing/2017/decorative" val="1"/>
              </a:ext>
            </a:extLst>
          </p:cNvPr>
          <p:cNvSpPr/>
          <p:nvPr/>
        </p:nvSpPr>
        <p:spPr>
          <a:xfrm>
            <a:off x="1338471" y="289934"/>
            <a:ext cx="6080452" cy="5891792"/>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7082E470-00CF-45B8-87E7-9B0FA2B84B80}"/>
              </a:ext>
              <a:ext uri="{C183D7F6-B498-43B3-948B-1728B52AA6E4}">
                <adec:decorative xmlns:adec="http://schemas.microsoft.com/office/drawing/2017/decorative" val="1"/>
              </a:ext>
            </a:extLst>
          </p:cNvPr>
          <p:cNvSpPr/>
          <p:nvPr/>
        </p:nvSpPr>
        <p:spPr>
          <a:xfrm>
            <a:off x="6982909" y="136524"/>
            <a:ext cx="563212" cy="375006"/>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34988202-93A4-4D53-A64B-DFFA4BA89B6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025035" y="142885"/>
            <a:ext cx="478959" cy="355331"/>
          </a:xfrm>
          <a:prstGeom prst="rect">
            <a:avLst/>
          </a:prstGeom>
        </p:spPr>
      </p:pic>
      <p:sp>
        <p:nvSpPr>
          <p:cNvPr id="14" name="TextBox 13" descr="If Chlamydia Could Talk&#10;&#10;">
            <a:extLst>
              <a:ext uri="{FF2B5EF4-FFF2-40B4-BE49-F238E27FC236}">
                <a16:creationId xmlns:a16="http://schemas.microsoft.com/office/drawing/2014/main" id="{F539C1D0-A747-457B-8B02-A0701B0A5F97}"/>
              </a:ext>
            </a:extLst>
          </p:cNvPr>
          <p:cNvSpPr txBox="1">
            <a:spLocks/>
          </p:cNvSpPr>
          <p:nvPr/>
        </p:nvSpPr>
        <p:spPr>
          <a:xfrm>
            <a:off x="1489956" y="279218"/>
            <a:ext cx="5725920" cy="67710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8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a:t>
            </a:r>
            <a:r>
              <a:rPr kumimoji="0" lang="en-GB" sz="3800" b="1" i="1"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Chlamydia</a:t>
            </a:r>
            <a:r>
              <a:rPr kumimoji="0" lang="en-GB" sz="38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Could Talk</a:t>
            </a:r>
          </a:p>
        </p:txBody>
      </p:sp>
      <p:sp>
        <p:nvSpPr>
          <p:cNvPr id="15" name="TextBox 14" descr="I’m sorry Sarah but I'm not to blame. You picked me up when you had sex with that guy two weeks ago at that party. Remember? You'd fancied him for ages and didn't use a condom. I'm very grateful indeed. Little did you know then that you had been infected with me, chlamydia! I’m silent but don’t confuse that for weak because I'm nothing of the sort.&#10;&#10;Hi! Yes that’s right, here I am. Passed on to you through bacteria in Mark’s semen and as long as I keep quiet, it’s easier for me to make myself at home in your body. Mark's semen stayed in your body after sex allowing me to start spreading myself around. Because you're young it’s particularly easy for me to infect your body. Like I said, I'm very good at keeping quiet. So good in fact that I'll be with you 24 hours a day and you’ll have no idea.&#10;&#10;Although some do sadly become aware that I'm there, most don’t, allowing me to linger for months, even years undetected and let's be honest, I prefer it that way; I can cause the most damage then you see. In the beginning I live and start to cause problems in the cervix and urethra. Once I’ve entered your body I multiply massively. Together we’re strong, like an army, making our way to your fallopian tubes, they’re our favourite. Yes, that right, an important part of your reproductive system where babies are formed. Oh yes, I know you’re not worried about babies right now, well that's just perfect for me because that way I'll have plenty of time to get on with my work. I'm really good at blocking the tubes at both ends by causing a build up of scar tissue. The result? You could experience painful inflammation of your fallopian tubes and ovaries, and struggle to have children in the future.&#10;&#10;So now you know the reality of living with me undetected and untreated. Another bonus of you not knowing about me is that the next time you have unprotected sex you’ll pass me on. More of me! Isn’t that just great news?! I can stay a secret in men too you know, but sometimes I like to show them I am there every now and again. He might find a nasty discharge coming from the tip of the penis. Hi, yes that's me! I can cause pain too while he’s peeing... OUCH... Oh and just for fun, I can even cause his testicles to swell up! To walk around like that feeling so bad... On the other hand, I may just decide to keep quiet inside him too and then in the future he might find he can't have children either. &#10;&#10;Anyway, must go. I've got important work to be getting on with..............&#10;">
            <a:extLst>
              <a:ext uri="{FF2B5EF4-FFF2-40B4-BE49-F238E27FC236}">
                <a16:creationId xmlns:a16="http://schemas.microsoft.com/office/drawing/2014/main" id="{FEF4E0C2-9B77-4ED4-B088-28E7AE1C3B57}"/>
              </a:ext>
            </a:extLst>
          </p:cNvPr>
          <p:cNvSpPr txBox="1"/>
          <p:nvPr/>
        </p:nvSpPr>
        <p:spPr>
          <a:xfrm>
            <a:off x="1398425" y="973463"/>
            <a:ext cx="5908982" cy="5355312"/>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I’m sorry Sarah but I'm not to blame. You picked me up when you had sex with that guy two weeks ago at that party. Remember? You'd fancied him for ages and didn't use a condom. I'm very grateful indeed. Little did you know then that you had been infected with me, chlamydia! I’m silent but don’t confuse that for weak because I'm nothing of the sort.</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Hi! Yes that’s right, here I am. Passed on to you through bacteria in Mark’s semen and as long as I keep quiet, it’s easier for me to make myself at home in your body. Mark's semen stayed in your body after sex allowing me to start spreading myself around. Because you're young it’s particularly easy for me to infect your body. Like I said, I'm very good at keeping quiet. So good in fact that I'll be with you 24 hours a day and you’ll have no idea.</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F0ABF7D3-2746-40E7-8117-FBAB9F040CC5}"/>
              </a:ext>
            </a:extLst>
          </p:cNvPr>
          <p:cNvSpPr>
            <a:spLocks noGrp="1"/>
          </p:cNvSpPr>
          <p:nvPr>
            <p:ph type="ftr" sz="quarter" idx="11"/>
          </p:nvPr>
        </p:nvSpPr>
        <p:spPr/>
        <p:txBody>
          <a:bodyPr/>
          <a:lstStyle/>
          <a:p>
            <a:r>
              <a:rPr lang="en-GB"/>
              <a:t>e-Bug.eu</a:t>
            </a:r>
            <a:endParaRPr lang="en-GB" dirty="0"/>
          </a:p>
        </p:txBody>
      </p:sp>
      <p:sp>
        <p:nvSpPr>
          <p:cNvPr id="16" name="Arrow: Right 15">
            <a:extLst>
              <a:ext uri="{FF2B5EF4-FFF2-40B4-BE49-F238E27FC236}">
                <a16:creationId xmlns:a16="http://schemas.microsoft.com/office/drawing/2014/main" id="{5F919AF0-2DFD-4D3F-81B1-80220FD5C206}"/>
              </a:ext>
            </a:extLst>
          </p:cNvPr>
          <p:cNvSpPr/>
          <p:nvPr/>
        </p:nvSpPr>
        <p:spPr>
          <a:xfrm>
            <a:off x="6505575" y="6115050"/>
            <a:ext cx="2276475" cy="675659"/>
          </a:xfrm>
          <a:prstGeom prst="rightArrow">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Continue reading </a:t>
            </a:r>
          </a:p>
        </p:txBody>
      </p:sp>
    </p:spTree>
    <p:extLst>
      <p:ext uri="{BB962C8B-B14F-4D97-AF65-F5344CB8AC3E}">
        <p14:creationId xmlns:p14="http://schemas.microsoft.com/office/powerpoint/2010/main" val="1156533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288645"/>
            <a:ext cx="7886700" cy="1325563"/>
          </a:xfrm>
        </p:spPr>
        <p:txBody>
          <a:bodyPr>
            <a:normAutofit/>
          </a:bodyPr>
          <a:lstStyle/>
          <a:p>
            <a:pPr algn="ctr"/>
            <a:r>
              <a:rPr lang="en-GB" b="1" dirty="0"/>
              <a:t>Northern Ireland Curriculum Links</a:t>
            </a:r>
          </a:p>
        </p:txBody>
      </p:sp>
      <p:sp>
        <p:nvSpPr>
          <p:cNvPr id="5" name="Rectangle 4">
            <a:extLst>
              <a:ext uri="{FF2B5EF4-FFF2-40B4-BE49-F238E27FC236}">
                <a16:creationId xmlns:a16="http://schemas.microsoft.com/office/drawing/2014/main" id="{0EA0E2C6-28DB-473A-A522-2B80A8E783BB}"/>
              </a:ext>
            </a:extLst>
          </p:cNvPr>
          <p:cNvSpPr/>
          <p:nvPr/>
        </p:nvSpPr>
        <p:spPr>
          <a:xfrm>
            <a:off x="733424" y="1721412"/>
            <a:ext cx="7886699" cy="4734373"/>
          </a:xfrm>
          <a:prstGeom prst="rect">
            <a:avLst/>
          </a:prstGeom>
        </p:spPr>
        <p:txBody>
          <a:bodyPr wrap="square">
            <a:spAutoFit/>
          </a:bodyPr>
          <a:lstStyle/>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Key Elements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Health and Moral Character</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Skills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Communication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Managing Information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Thinking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Problem Solving and Decision-Making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Working with others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Areas of Learning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Times New Roman" panose="02020603050405020304" pitchFamily="18" charset="0"/>
              </a:rPr>
              <a:t>Learning for Life and Work (Personal Development: Personal Health and Relationships), Science and Technology (Science: Organisms and Health)</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en-GB" sz="3000" dirty="0">
              <a:latin typeface="Arial" panose="020B060402020202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9CEC6-CA61-4C9A-BCB0-5DD493F194C3}"/>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Chlamydia Story (2/3)</a:t>
            </a:r>
          </a:p>
        </p:txBody>
      </p:sp>
      <p:sp>
        <p:nvSpPr>
          <p:cNvPr id="5" name="Rectangle: Rounded Corners 4">
            <a:extLst>
              <a:ext uri="{FF2B5EF4-FFF2-40B4-BE49-F238E27FC236}">
                <a16:creationId xmlns:a16="http://schemas.microsoft.com/office/drawing/2014/main" id="{E3F3F320-5AC3-41CB-85C6-2E485474087F}"/>
              </a:ext>
              <a:ext uri="{C183D7F6-B498-43B3-948B-1728B52AA6E4}">
                <adec:decorative xmlns:adec="http://schemas.microsoft.com/office/drawing/2017/decorative" val="1"/>
              </a:ext>
            </a:extLst>
          </p:cNvPr>
          <p:cNvSpPr/>
          <p:nvPr/>
        </p:nvSpPr>
        <p:spPr>
          <a:xfrm>
            <a:off x="1468175" y="291867"/>
            <a:ext cx="6080452" cy="5966058"/>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7107510-1B23-4A02-AECF-F376E5B6D6F9}"/>
              </a:ext>
              <a:ext uri="{C183D7F6-B498-43B3-948B-1728B52AA6E4}">
                <adec:decorative xmlns:adec="http://schemas.microsoft.com/office/drawing/2017/decorative" val="1"/>
              </a:ext>
            </a:extLst>
          </p:cNvPr>
          <p:cNvSpPr/>
          <p:nvPr/>
        </p:nvSpPr>
        <p:spPr>
          <a:xfrm>
            <a:off x="7112613" y="136524"/>
            <a:ext cx="563212" cy="379733"/>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902DA264-15CE-4EF5-8424-87B9DC39D5D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154739" y="150006"/>
            <a:ext cx="478959" cy="352770"/>
          </a:xfrm>
          <a:prstGeom prst="rect">
            <a:avLst/>
          </a:prstGeom>
        </p:spPr>
      </p:pic>
      <p:sp>
        <p:nvSpPr>
          <p:cNvPr id="8" name="TextBox 7" descr="If Chlamydia Could Talk&#10;&#10;">
            <a:extLst>
              <a:ext uri="{FF2B5EF4-FFF2-40B4-BE49-F238E27FC236}">
                <a16:creationId xmlns:a16="http://schemas.microsoft.com/office/drawing/2014/main" id="{71C0C539-0512-49B2-96B0-16664285C069}"/>
              </a:ext>
            </a:extLst>
          </p:cNvPr>
          <p:cNvSpPr txBox="1">
            <a:spLocks/>
          </p:cNvSpPr>
          <p:nvPr/>
        </p:nvSpPr>
        <p:spPr>
          <a:xfrm>
            <a:off x="1595373" y="317485"/>
            <a:ext cx="5725920" cy="67710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8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a:t>
            </a:r>
            <a:r>
              <a:rPr kumimoji="0" lang="en-GB" sz="3800" b="1" i="1"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Chlamydia</a:t>
            </a:r>
            <a:r>
              <a:rPr kumimoji="0" lang="en-GB" sz="38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Could Talk</a:t>
            </a:r>
          </a:p>
        </p:txBody>
      </p:sp>
      <p:sp>
        <p:nvSpPr>
          <p:cNvPr id="9" name="TextBox 8" descr="I’m sorry Sarah but I'm not to blame. You picked me up when you had sex with that guy two weeks ago at that party. Remember? You'd fancied him for ages and didn't use a condom. I'm very grateful indeed. Little did you know then that you had been infected with me, chlamydia! I’m silent but don’t confuse that for weak because I'm nothing of the sort.&#10;&#10;Hi! Yes that’s right, here I am. Passed on to you through bacteria in Mark’s semen and as long as I keep quiet, it’s easier for me to make myself at home in your body. Mark's semen stayed in your body after sex allowing me to start spreading myself around. Because you're young it’s particularly easy for me to infect your body. Like I said, I'm very good at keeping quiet. So good in fact that I'll be with you 24 hours a day and you’ll have no idea.&#10;&#10;Although some do sadly become aware that I'm there, most don’t, allowing me to linger for months, even years undetected and let's be honest, I prefer it that way; I can cause the most damage then you see. In the beginning I live and start to cause problems in the cervix and urethra. Once I’ve entered your body I multiply massively. Together we’re strong, like an army, making our way to your fallopian tubes, they’re our favourite. Yes, that right, an important part of your reproductive system where babies are formed. Oh yes, I know you’re not worried about babies right now, well that's just perfect for me because that way I'll have plenty of time to get on with my work. I'm really good at blocking the tubes at both ends by causing a build up of scar tissue. The result? You could experience painful inflammation of your fallopian tubes and ovaries, and struggle to have children in the future.&#10;&#10;So now you know the reality of living with me undetected and untreated. Another bonus of you not knowing about me is that the next time you have unprotected sex you’ll pass me on. More of me! Isn’t that just great news?! I can stay a secret in men too you know, but sometimes I like to show them I am there every now and again. He might find a nasty discharge coming from the tip of the penis. Hi, yes that's me! I can cause pain too while he’s peeing... OUCH... Oh and just for fun, I can even cause his testicles to swell up! To walk around like that feeling so bad... On the other hand, I may just decide to keep quiet inside him too and then in the future he might find he can't have children either. &#10;&#10;Anyway, must go. I've got important work to be getting on with..............&#10;">
            <a:extLst>
              <a:ext uri="{FF2B5EF4-FFF2-40B4-BE49-F238E27FC236}">
                <a16:creationId xmlns:a16="http://schemas.microsoft.com/office/drawing/2014/main" id="{D65FAC22-B52A-4A80-B495-24970EFB3AC9}"/>
              </a:ext>
            </a:extLst>
          </p:cNvPr>
          <p:cNvSpPr txBox="1"/>
          <p:nvPr/>
        </p:nvSpPr>
        <p:spPr>
          <a:xfrm>
            <a:off x="1528129" y="602065"/>
            <a:ext cx="5908982" cy="5647700"/>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Although some do sadly become aware that I'm there, most don’t, allowing me to linger for months, even years undetected and let's be honest, I prefer it that way; I can cause the most damage then you see. In the beginning I live and start to cause problems in the cervix and urethra. Once I’ve entered your body I multiply massively. Together we’re strong, like an army, making our way to your fallopian tubes, they’re our favourite. Yes, that right, an important part of your reproductive system where babies are formed. Oh yes, I know you’re not worried about babies right now, well that's just perfect for me because that way I'll have plenty of time to get on with my work. I'm really good at blocking the tubes at both ends by causing a build up of scar tissue. The result? You could experience painful inflammation of your fallopian tubes and ovaries, and struggle to have children in the future.</a:t>
            </a:r>
          </a:p>
        </p:txBody>
      </p:sp>
      <p:sp>
        <p:nvSpPr>
          <p:cNvPr id="3" name="Footer Placeholder 2">
            <a:extLst>
              <a:ext uri="{FF2B5EF4-FFF2-40B4-BE49-F238E27FC236}">
                <a16:creationId xmlns:a16="http://schemas.microsoft.com/office/drawing/2014/main" id="{F9E294D7-A65A-45FF-9D94-AE416E7A64EB}"/>
              </a:ext>
            </a:extLst>
          </p:cNvPr>
          <p:cNvSpPr>
            <a:spLocks noGrp="1"/>
          </p:cNvSpPr>
          <p:nvPr>
            <p:ph type="ftr" sz="quarter" idx="11"/>
          </p:nvPr>
        </p:nvSpPr>
        <p:spPr/>
        <p:txBody>
          <a:bodyPr/>
          <a:lstStyle/>
          <a:p>
            <a:r>
              <a:rPr lang="en-GB"/>
              <a:t>e-Bug.eu</a:t>
            </a:r>
            <a:endParaRPr lang="en-GB" dirty="0"/>
          </a:p>
        </p:txBody>
      </p:sp>
      <p:sp>
        <p:nvSpPr>
          <p:cNvPr id="10" name="Arrow: Right 9">
            <a:extLst>
              <a:ext uri="{FF2B5EF4-FFF2-40B4-BE49-F238E27FC236}">
                <a16:creationId xmlns:a16="http://schemas.microsoft.com/office/drawing/2014/main" id="{84D1A0AF-0525-4CEF-9A60-6832EF23CA6E}"/>
              </a:ext>
            </a:extLst>
          </p:cNvPr>
          <p:cNvSpPr/>
          <p:nvPr/>
        </p:nvSpPr>
        <p:spPr>
          <a:xfrm>
            <a:off x="6505575" y="6249764"/>
            <a:ext cx="2276475" cy="608235"/>
          </a:xfrm>
          <a:prstGeom prst="rightArrow">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Continue reading </a:t>
            </a:r>
          </a:p>
        </p:txBody>
      </p:sp>
    </p:spTree>
    <p:extLst>
      <p:ext uri="{BB962C8B-B14F-4D97-AF65-F5344CB8AC3E}">
        <p14:creationId xmlns:p14="http://schemas.microsoft.com/office/powerpoint/2010/main" val="9185724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E289D-F94D-40F6-A5E0-44101F3F7E2C}"/>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Chlamydia Story (3/3)</a:t>
            </a:r>
          </a:p>
        </p:txBody>
      </p:sp>
      <p:sp>
        <p:nvSpPr>
          <p:cNvPr id="5" name="Rectangle: Rounded Corners 4">
            <a:extLst>
              <a:ext uri="{FF2B5EF4-FFF2-40B4-BE49-F238E27FC236}">
                <a16:creationId xmlns:a16="http://schemas.microsoft.com/office/drawing/2014/main" id="{459B72B6-4A75-4952-A0A3-2FABFE7F3E93}"/>
              </a:ext>
              <a:ext uri="{C183D7F6-B498-43B3-948B-1728B52AA6E4}">
                <adec:decorative xmlns:adec="http://schemas.microsoft.com/office/drawing/2017/decorative" val="1"/>
              </a:ext>
            </a:extLst>
          </p:cNvPr>
          <p:cNvSpPr/>
          <p:nvPr/>
        </p:nvSpPr>
        <p:spPr>
          <a:xfrm>
            <a:off x="1319421" y="294365"/>
            <a:ext cx="6080452" cy="6061986"/>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32F8D303-EE38-4725-978D-A0C6EAFEA44A}"/>
              </a:ext>
              <a:ext uri="{C183D7F6-B498-43B3-948B-1728B52AA6E4}">
                <adec:decorative xmlns:adec="http://schemas.microsoft.com/office/drawing/2017/decorative" val="1"/>
              </a:ext>
            </a:extLst>
          </p:cNvPr>
          <p:cNvSpPr/>
          <p:nvPr/>
        </p:nvSpPr>
        <p:spPr>
          <a:xfrm>
            <a:off x="6963859" y="136524"/>
            <a:ext cx="563212" cy="385839"/>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3F439CEC-AD25-4DB9-AE51-27A319C3BB0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005985" y="150223"/>
            <a:ext cx="478959" cy="358442"/>
          </a:xfrm>
          <a:prstGeom prst="rect">
            <a:avLst/>
          </a:prstGeom>
        </p:spPr>
      </p:pic>
      <p:sp>
        <p:nvSpPr>
          <p:cNvPr id="8" name="TextBox 7" descr="If Chlamydia Could Talk&#10;&#10;">
            <a:extLst>
              <a:ext uri="{FF2B5EF4-FFF2-40B4-BE49-F238E27FC236}">
                <a16:creationId xmlns:a16="http://schemas.microsoft.com/office/drawing/2014/main" id="{11C01238-E186-40DE-82B8-316935F57187}"/>
              </a:ext>
            </a:extLst>
          </p:cNvPr>
          <p:cNvSpPr txBox="1"/>
          <p:nvPr/>
        </p:nvSpPr>
        <p:spPr>
          <a:xfrm>
            <a:off x="1470906" y="322442"/>
            <a:ext cx="5725920" cy="67710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3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a:t>
            </a:r>
            <a:r>
              <a:rPr kumimoji="0" lang="en-GB" sz="3800" b="1" i="1"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Chlamydia</a:t>
            </a:r>
            <a:r>
              <a:rPr kumimoji="0" lang="en-GB" sz="3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Could Talk</a:t>
            </a:r>
          </a:p>
        </p:txBody>
      </p:sp>
      <p:sp>
        <p:nvSpPr>
          <p:cNvPr id="9" name="TextBox 8" descr="I’m sorry Sarah but I'm not to blame. You picked me up when you had sex with that guy two weeks ago at that party. Remember? You'd fancied him for ages and didn't use a condom. I'm very grateful indeed. Little did you know then that you had been infected with me, chlamydia! I’m silent but don’t confuse that for weak because I'm nothing of the sort.&#10;&#10;Hi! Yes that’s right, here I am. Passed on to you through bacteria in Mark’s semen and as long as I keep quiet, it’s easier for me to make myself at home in your body. Mark's semen stayed in your body after sex allowing me to start spreading myself around. Because you're young it’s particularly easy for me to infect your body. Like I said, I'm very good at keeping quiet. So good in fact that I'll be with you 24 hours a day and you’ll have no idea.&#10;&#10;Although some do sadly become aware that I'm there, most don’t, allowing me to linger for months, even years undetected and let's be honest, I prefer it that way; I can cause the most damage then you see. In the beginning I live and start to cause problems in the cervix and urethra. Once I’ve entered your body I multiply massively. Together we’re strong, like an army, making our way to your fallopian tubes, they’re our favourite. Yes, that right, an important part of your reproductive system where babies are formed. Oh yes, I know you’re not worried about babies right now, well that's just perfect for me because that way I'll have plenty of time to get on with my work. I'm really good at blocking the tubes at both ends by causing a build up of scar tissue. The result? You could experience painful inflammation of your fallopian tubes and ovaries, and struggle to have children in the future.&#10;&#10;So now you know the reality of living with me undetected and untreated. Another bonus of you not knowing about me is that the next time you have unprotected sex you’ll pass me on. More of me! Isn’t that just great news?! I can stay a secret in men too you know, but sometimes I like to show them I am there every now and again. He might find a nasty discharge coming from the tip of the penis. Hi, yes that's me! I can cause pain too while he’s peeing... OUCH... Oh and just for fun, I can even cause his testicles to swell up! To walk around like that feeling so bad... On the other hand, I may just decide to keep quiet inside him too and then in the future he might find he can't have children either. &#10;&#10;Anyway, must go. I've got important work to be getting on with..............&#10;">
            <a:extLst>
              <a:ext uri="{FF2B5EF4-FFF2-40B4-BE49-F238E27FC236}">
                <a16:creationId xmlns:a16="http://schemas.microsoft.com/office/drawing/2014/main" id="{B9662A36-F9F1-45D5-AEE9-97A9AC5F0625}"/>
              </a:ext>
            </a:extLst>
          </p:cNvPr>
          <p:cNvSpPr txBox="1"/>
          <p:nvPr/>
        </p:nvSpPr>
        <p:spPr>
          <a:xfrm>
            <a:off x="1379375" y="764401"/>
            <a:ext cx="5908982" cy="5355312"/>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 now you know the reality of living with me undetected and untreated. Another bonus of you not knowing about me is that the next time you have unprotected sex you’ll pass me on. More of me! Isn’t that just great news?! I can stay a secret in men too you know, but sometimes I like to show them I am there every now and again. He might find a nasty discharge coming from the tip of the penis. Hi, yes that's me! I can cause pain too while he’s peeing... OUCH... Oh and just for fun, I can even cause his testicles to swell up! To walk around like that feeling so bad... On the other hand, I may just decide to keep quiet inside him too and then in the future he might find he can't have children either. </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9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Anyway, must go. I've got important work to be getting on with..............</a:t>
            </a:r>
          </a:p>
        </p:txBody>
      </p:sp>
      <p:sp>
        <p:nvSpPr>
          <p:cNvPr id="3" name="Footer Placeholder 2">
            <a:extLst>
              <a:ext uri="{FF2B5EF4-FFF2-40B4-BE49-F238E27FC236}">
                <a16:creationId xmlns:a16="http://schemas.microsoft.com/office/drawing/2014/main" id="{03992560-B145-4CFD-A003-F1FC6FE0414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08694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98647" y="-1067815"/>
            <a:ext cx="7886700" cy="830343"/>
          </a:xfrm>
        </p:spPr>
        <p:txBody>
          <a:bodyPr>
            <a:normAutofit/>
          </a:bodyPr>
          <a:lstStyle/>
          <a:p>
            <a:pPr algn="ctr"/>
            <a:r>
              <a:rPr lang="en-GB" sz="2800" dirty="0"/>
              <a:t>Why it is Important to Talk About STIs? (1/2)</a:t>
            </a:r>
          </a:p>
        </p:txBody>
      </p:sp>
      <p:sp>
        <p:nvSpPr>
          <p:cNvPr id="8" name="Title 1">
            <a:extLst>
              <a:ext uri="{FF2B5EF4-FFF2-40B4-BE49-F238E27FC236}">
                <a16:creationId xmlns:a16="http://schemas.microsoft.com/office/drawing/2014/main" id="{DCB64B86-512B-462D-B809-BDAB16E3D429}"/>
              </a:ext>
            </a:extLst>
          </p:cNvPr>
          <p:cNvSpPr txBox="1">
            <a:spLocks/>
          </p:cNvSpPr>
          <p:nvPr/>
        </p:nvSpPr>
        <p:spPr>
          <a:xfrm>
            <a:off x="698647" y="352425"/>
            <a:ext cx="7886700" cy="830343"/>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Why it is Important to Talk About STIs?</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2" y="1473371"/>
            <a:ext cx="8026695" cy="183890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There are many ways in which microbes can be transmitted, e.g. touch, sneezing or through contaminated food or drinking water. Another important route of transmission is through the exchange of bodily fluid, i.e. unprotected sexual intercourse.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2" y="3550490"/>
            <a:ext cx="8026696" cy="246296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STIs are generally transmitted through unprotected sexual contact i.e. not using a condom, although some of the infections can be transmitted in other ways such as shared needles and syringes, or skin to skin contact, or from mother to unborn child and through breast milk. This is because some STIs are carried in the blood and transmission of this bodily fluid can also transmit the infection.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08C3B90-3728-43CF-8238-9D14315E8B98}"/>
              </a:ext>
              <a:ext uri="{C183D7F6-B498-43B3-948B-1728B52AA6E4}">
                <adec:decorative xmlns:adec="http://schemas.microsoft.com/office/drawing/2017/decorative" val="0"/>
              </a:ext>
            </a:extLst>
          </p:cNvPr>
          <p:cNvSpPr>
            <a:spLocks noGrp="1"/>
          </p:cNvSpPr>
          <p:nvPr>
            <p:ph type="title"/>
          </p:nvPr>
        </p:nvSpPr>
        <p:spPr>
          <a:xfrm>
            <a:off x="628650" y="-959655"/>
            <a:ext cx="7886700" cy="830343"/>
          </a:xfrm>
        </p:spPr>
        <p:txBody>
          <a:bodyPr>
            <a:normAutofit/>
          </a:bodyPr>
          <a:lstStyle/>
          <a:p>
            <a:pPr algn="ctr"/>
            <a:r>
              <a:rPr lang="en-GB" sz="2800" dirty="0"/>
              <a:t>Why it is Important to Talk About STIs? (2/2)</a:t>
            </a:r>
          </a:p>
        </p:txBody>
      </p:sp>
      <p:sp>
        <p:nvSpPr>
          <p:cNvPr id="8" name="Title 1">
            <a:extLst>
              <a:ext uri="{FF2B5EF4-FFF2-40B4-BE49-F238E27FC236}">
                <a16:creationId xmlns:a16="http://schemas.microsoft.com/office/drawing/2014/main" id="{2700F726-C9B9-42A0-B93E-5240A92C8632}"/>
              </a:ext>
            </a:extLst>
          </p:cNvPr>
          <p:cNvSpPr txBox="1">
            <a:spLocks/>
          </p:cNvSpPr>
          <p:nvPr/>
        </p:nvSpPr>
        <p:spPr>
          <a:xfrm>
            <a:off x="698647" y="352425"/>
            <a:ext cx="7886700" cy="830343"/>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Why it is Important to Talk About STIs?</a:t>
            </a:r>
            <a:endParaRPr lang="en-GB" sz="3500" b="1" dirty="0"/>
          </a:p>
        </p:txBody>
      </p:sp>
      <p:sp>
        <p:nvSpPr>
          <p:cNvPr id="6" name="Rectangle: Rounded Corners 5">
            <a:extLst>
              <a:ext uri="{FF2B5EF4-FFF2-40B4-BE49-F238E27FC236}">
                <a16:creationId xmlns:a16="http://schemas.microsoft.com/office/drawing/2014/main" id="{CE1985A0-596B-4500-B4A7-2CC4BE86408F}"/>
              </a:ext>
            </a:extLst>
          </p:cNvPr>
          <p:cNvSpPr/>
          <p:nvPr/>
        </p:nvSpPr>
        <p:spPr>
          <a:xfrm>
            <a:off x="488654" y="1466850"/>
            <a:ext cx="8026696" cy="26445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STI (Sexually Transmitted Infection) and STD (Sexually Transmitted Disease) are equivalent terms. An infection is defined as the invasion of the body by a microbe. While an infection can cause symptoms and complications, altering the normal function of the body, it does not depend upon this by definition. A disease, by contrast, causes specific health complications. STI is used as a broader term.</a:t>
            </a:r>
          </a:p>
        </p:txBody>
      </p:sp>
      <p:sp>
        <p:nvSpPr>
          <p:cNvPr id="5" name="Rectangle: Rounded Corners 4">
            <a:extLst>
              <a:ext uri="{FF2B5EF4-FFF2-40B4-BE49-F238E27FC236}">
                <a16:creationId xmlns:a16="http://schemas.microsoft.com/office/drawing/2014/main" id="{F28C4409-0C6F-47AC-BF7A-A1DA70736291}"/>
              </a:ext>
            </a:extLst>
          </p:cNvPr>
          <p:cNvSpPr/>
          <p:nvPr/>
        </p:nvSpPr>
        <p:spPr>
          <a:xfrm>
            <a:off x="488654" y="4381589"/>
            <a:ext cx="8026696" cy="56819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Contraceptive pill, DO NOT protect against STIs. </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1716881"/>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Test Tube Experiment</a:t>
            </a: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39314-4D12-48AF-9703-341201A621D7}"/>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4800" dirty="0"/>
              <a:t>Test Tube Experiment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10" name="Picture 9" descr="Passing fluid between test tubes and dropping a solution into one test tube. Example worksheet">
            <a:extLst>
              <a:ext uri="{FF2B5EF4-FFF2-40B4-BE49-F238E27FC236}">
                <a16:creationId xmlns:a16="http://schemas.microsoft.com/office/drawing/2014/main" id="{D9FA8E72-BC37-4BCD-92B7-7E77163F8857}"/>
              </a:ext>
            </a:extLst>
          </p:cNvPr>
          <p:cNvPicPr>
            <a:picLocks noChangeAspect="1"/>
          </p:cNvPicPr>
          <p:nvPr/>
        </p:nvPicPr>
        <p:blipFill>
          <a:blip r:embed="rId3"/>
          <a:srcRect/>
          <a:stretch/>
        </p:blipFill>
        <p:spPr>
          <a:xfrm>
            <a:off x="545256" y="895350"/>
            <a:ext cx="8264840" cy="4733925"/>
          </a:xfrm>
          <a:prstGeom prst="rect">
            <a:avLst/>
          </a:prstGeom>
        </p:spPr>
      </p:pic>
      <p:sp>
        <p:nvSpPr>
          <p:cNvPr id="11" name="TextBox 10">
            <a:extLst>
              <a:ext uri="{FF2B5EF4-FFF2-40B4-BE49-F238E27FC236}">
                <a16:creationId xmlns:a16="http://schemas.microsoft.com/office/drawing/2014/main" id="{B327BF62-56D7-436B-9EAB-21FE05ADEBB1}"/>
              </a:ext>
            </a:extLst>
          </p:cNvPr>
          <p:cNvSpPr txBox="1"/>
          <p:nvPr/>
        </p:nvSpPr>
        <p:spPr>
          <a:xfrm>
            <a:off x="830831" y="1129096"/>
            <a:ext cx="1763554" cy="193899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000" kern="0" dirty="0">
                <a:solidFill>
                  <a:schemeClr val="accent6">
                    <a:lumMod val="75000"/>
                  </a:schemeClr>
                </a:solidFill>
                <a:latin typeface="Arial" panose="020B0604020202020204" pitchFamily="34" charset="0"/>
                <a:cs typeface="Arial" panose="020B0604020202020204" pitchFamily="34" charset="0"/>
              </a:rPr>
              <a:t>1.</a:t>
            </a:r>
            <a:r>
              <a:rPr kumimoji="0" lang="en-GB" sz="20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 Pass liquid filled test tubes around, one of them will contain starch</a:t>
            </a:r>
          </a:p>
        </p:txBody>
      </p:sp>
      <p:sp>
        <p:nvSpPr>
          <p:cNvPr id="12" name="TextBox 11">
            <a:extLst>
              <a:ext uri="{FF2B5EF4-FFF2-40B4-BE49-F238E27FC236}">
                <a16:creationId xmlns:a16="http://schemas.microsoft.com/office/drawing/2014/main" id="{E85AD9B3-DD00-4EE3-83BD-445D5F6F87DF}"/>
              </a:ext>
            </a:extLst>
          </p:cNvPr>
          <p:cNvSpPr txBox="1"/>
          <p:nvPr/>
        </p:nvSpPr>
        <p:spPr>
          <a:xfrm>
            <a:off x="2594385" y="1109317"/>
            <a:ext cx="1803603" cy="163121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Mix the fluids from your test tube with five other people</a:t>
            </a:r>
          </a:p>
        </p:txBody>
      </p:sp>
      <p:sp>
        <p:nvSpPr>
          <p:cNvPr id="13" name="TextBox 12">
            <a:extLst>
              <a:ext uri="{FF2B5EF4-FFF2-40B4-BE49-F238E27FC236}">
                <a16:creationId xmlns:a16="http://schemas.microsoft.com/office/drawing/2014/main" id="{44E21217-58DF-46CD-A635-1ADBCF6AD547}"/>
              </a:ext>
            </a:extLst>
          </p:cNvPr>
          <p:cNvSpPr txBox="1"/>
          <p:nvPr/>
        </p:nvSpPr>
        <p:spPr>
          <a:xfrm>
            <a:off x="4377476" y="1109317"/>
            <a:ext cx="2097474" cy="193899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3. Make a note of who you exchanged test tube fluids with, and in which order</a:t>
            </a:r>
          </a:p>
        </p:txBody>
      </p:sp>
      <p:sp>
        <p:nvSpPr>
          <p:cNvPr id="14" name="TextBox 13">
            <a:extLst>
              <a:ext uri="{FF2B5EF4-FFF2-40B4-BE49-F238E27FC236}">
                <a16:creationId xmlns:a16="http://schemas.microsoft.com/office/drawing/2014/main" id="{D8F953AA-0B28-44B4-9A2B-231C01A229DB}"/>
              </a:ext>
            </a:extLst>
          </p:cNvPr>
          <p:cNvSpPr txBox="1"/>
          <p:nvPr/>
        </p:nvSpPr>
        <p:spPr>
          <a:xfrm>
            <a:off x="6360724" y="1109317"/>
            <a:ext cx="2097475" cy="163121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4. Find out who has the test tube filled with starch (STI) by testing fluids with iodine</a:t>
            </a:r>
          </a:p>
        </p:txBody>
      </p:sp>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0C29A3B-A6F0-438F-922C-A8086B7EF55A}"/>
              </a:ext>
            </a:extLst>
          </p:cNvPr>
          <p:cNvSpPr>
            <a:spLocks noGrp="1"/>
          </p:cNvSpPr>
          <p:nvPr>
            <p:ph type="title"/>
          </p:nvPr>
        </p:nvSpPr>
        <p:spPr>
          <a:xfrm>
            <a:off x="628650" y="131556"/>
            <a:ext cx="7886700" cy="1862614"/>
          </a:xfrm>
        </p:spPr>
        <p:txBody>
          <a:bodyPr>
            <a:normAutofit/>
          </a:bodyPr>
          <a:lstStyle/>
          <a:p>
            <a:pPr algn="ctr"/>
            <a:r>
              <a:rPr lang="en-GB" sz="3000" b="1" dirty="0"/>
              <a:t>Spread of STIs Experiment</a:t>
            </a:r>
            <a:br>
              <a:rPr lang="en-GB" sz="3000" b="1" dirty="0"/>
            </a:br>
            <a:br>
              <a:rPr lang="en-GB" sz="3000" b="1" dirty="0"/>
            </a:br>
            <a:r>
              <a:rPr lang="en-GB" sz="1800" b="1" dirty="0"/>
              <a:t>Section A</a:t>
            </a:r>
            <a:endParaRPr lang="en-GB" sz="3000" b="1" dirty="0"/>
          </a:p>
        </p:txBody>
      </p:sp>
      <p:sp>
        <p:nvSpPr>
          <p:cNvPr id="8" name="Rectangle: Rounded Corners 7">
            <a:extLst>
              <a:ext uri="{FF2B5EF4-FFF2-40B4-BE49-F238E27FC236}">
                <a16:creationId xmlns:a16="http://schemas.microsoft.com/office/drawing/2014/main" id="{8914864D-1306-4419-A9FC-ECA0FCDD4403}"/>
              </a:ext>
              <a:ext uri="{C183D7F6-B498-43B3-948B-1728B52AA6E4}">
                <adec:decorative xmlns:adec="http://schemas.microsoft.com/office/drawing/2017/decorative" val="1"/>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37F2CA20-66E2-451F-A9C3-36F8944F9D14}"/>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6D0ACD4-FC38-43C7-B931-5FD4D36E6D8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10" name="TextBox 9" descr="Section A&#10;Consider the order of people who you had a ‘sexual encounter’ with and whether or not they had the STI:&#10;">
            <a:extLst>
              <a:ext uri="{FF2B5EF4-FFF2-40B4-BE49-F238E27FC236}">
                <a16:creationId xmlns:a16="http://schemas.microsoft.com/office/drawing/2014/main" id="{B85004B4-5FF7-4E9F-83D1-1FACA831F93A}"/>
              </a:ext>
            </a:extLst>
          </p:cNvPr>
          <p:cNvSpPr txBox="1"/>
          <p:nvPr/>
        </p:nvSpPr>
        <p:spPr>
          <a:xfrm>
            <a:off x="964495" y="1167506"/>
            <a:ext cx="6994490" cy="1200329"/>
          </a:xfrm>
          <a:prstGeom prst="rect">
            <a:avLst/>
          </a:prstGeom>
          <a:noFill/>
        </p:spPr>
        <p:txBody>
          <a:bodyPr wrap="square" rtlCol="0">
            <a:spAutoFit/>
          </a:bodyPr>
          <a:lstStyle/>
          <a:p>
            <a:endParaRPr lang="en-GB" b="1" dirty="0">
              <a:solidFill>
                <a:prstClr val="black"/>
              </a:solidFill>
              <a:latin typeface="Arial" panose="020B0604020202020204" pitchFamily="34" charset="0"/>
              <a:cs typeface="Arial" panose="020B0604020202020204" pitchFamily="34" charset="0"/>
            </a:endParaRPr>
          </a:p>
          <a:p>
            <a:endParaRPr lang="en-GB" b="1"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9" name="Table 9" descr="Table for results">
            <a:extLst>
              <a:ext uri="{FF2B5EF4-FFF2-40B4-BE49-F238E27FC236}">
                <a16:creationId xmlns:a16="http://schemas.microsoft.com/office/drawing/2014/main" id="{C1D6FC2B-B4B0-4628-8D48-02E9EFC8D4CC}"/>
              </a:ext>
            </a:extLst>
          </p:cNvPr>
          <p:cNvGraphicFramePr>
            <a:graphicFrameLocks noGrp="1"/>
          </p:cNvGraphicFramePr>
          <p:nvPr>
            <p:extLst>
              <p:ext uri="{D42A27DB-BD31-4B8C-83A1-F6EECF244321}">
                <p14:modId xmlns:p14="http://schemas.microsoft.com/office/powerpoint/2010/main" val="1930132508"/>
              </p:ext>
            </p:extLst>
          </p:nvPr>
        </p:nvGraphicFramePr>
        <p:xfrm>
          <a:off x="1053517" y="2380537"/>
          <a:ext cx="6721196" cy="2194560"/>
        </p:xfrm>
        <a:graphic>
          <a:graphicData uri="http://schemas.openxmlformats.org/drawingml/2006/table">
            <a:tbl>
              <a:tblPr firstRow="1" bandRow="1"/>
              <a:tblGrid>
                <a:gridCol w="2240399">
                  <a:extLst>
                    <a:ext uri="{9D8B030D-6E8A-4147-A177-3AD203B41FA5}">
                      <a16:colId xmlns:a16="http://schemas.microsoft.com/office/drawing/2014/main" val="801373018"/>
                    </a:ext>
                  </a:extLst>
                </a:gridCol>
                <a:gridCol w="4480797">
                  <a:extLst>
                    <a:ext uri="{9D8B030D-6E8A-4147-A177-3AD203B41FA5}">
                      <a16:colId xmlns:a16="http://schemas.microsoft.com/office/drawing/2014/main" val="1364566338"/>
                    </a:ext>
                  </a:extLst>
                </a:gridCol>
              </a:tblGrid>
              <a:tr h="34345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r h="3434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7415803"/>
                  </a:ext>
                </a:extLst>
              </a:tr>
            </a:tbl>
          </a:graphicData>
        </a:graphic>
      </p:graphicFrame>
      <p:sp>
        <p:nvSpPr>
          <p:cNvPr id="13" name="TextBox 12" descr="How many people in the class contracted the infection? &#10;&#10;Did you contract the infection?">
            <a:extLst>
              <a:ext uri="{FF2B5EF4-FFF2-40B4-BE49-F238E27FC236}">
                <a16:creationId xmlns:a16="http://schemas.microsoft.com/office/drawing/2014/main" id="{14AE89F3-B597-4505-B722-44DF04148FA6}"/>
              </a:ext>
            </a:extLst>
          </p:cNvPr>
          <p:cNvSpPr txBox="1"/>
          <p:nvPr/>
        </p:nvSpPr>
        <p:spPr>
          <a:xfrm>
            <a:off x="992259" y="4622956"/>
            <a:ext cx="7215009"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How many people in the class contracted the infection? _____________________________________________________</a:t>
            </a:r>
          </a:p>
          <a:p>
            <a:endParaRPr lang="en-GB" dirty="0">
              <a:solidFill>
                <a:prstClr val="black"/>
              </a:solidFill>
              <a:latin typeface="Arial" panose="020B0604020202020204" pitchFamily="34" charset="0"/>
              <a:cs typeface="Arial" panose="020B0604020202020204" pitchFamily="34" charset="0"/>
            </a:endParaRPr>
          </a:p>
          <a:p>
            <a:r>
              <a:rPr lang="en-GB" dirty="0">
                <a:solidFill>
                  <a:prstClr val="black"/>
                </a:solidFill>
                <a:latin typeface="Arial" panose="020B0604020202020204" pitchFamily="34" charset="0"/>
                <a:cs typeface="Arial" panose="020B0604020202020204" pitchFamily="34" charset="0"/>
              </a:rPr>
              <a:t>Did you contract the infection?</a:t>
            </a:r>
          </a:p>
          <a:p>
            <a:r>
              <a:rPr lang="en-GB" dirty="0">
                <a:solidFill>
                  <a:prstClr val="black"/>
                </a:solidFill>
                <a:latin typeface="Arial" panose="020B0604020202020204" pitchFamily="34" charset="0"/>
                <a:cs typeface="Arial" panose="020B0604020202020204" pitchFamily="34" charset="0"/>
              </a:rPr>
              <a:t>_____________________________________________________</a:t>
            </a:r>
          </a:p>
        </p:txBody>
      </p:sp>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972FDC39-1F2C-4C74-A568-E9EFAA7B4750}"/>
              </a:ext>
            </a:extLst>
          </p:cNvPr>
          <p:cNvSpPr>
            <a:spLocks noGrp="1"/>
          </p:cNvSpPr>
          <p:nvPr>
            <p:ph type="title"/>
          </p:nvPr>
        </p:nvSpPr>
        <p:spPr>
          <a:xfrm>
            <a:off x="628650" y="365125"/>
            <a:ext cx="7886700" cy="1325563"/>
          </a:xfrm>
        </p:spPr>
        <p:txBody>
          <a:bodyPr>
            <a:normAutofit/>
          </a:bodyPr>
          <a:lstStyle/>
          <a:p>
            <a:pPr algn="ctr"/>
            <a:r>
              <a:rPr lang="en-GB" sz="3000" b="1" dirty="0"/>
              <a:t>Spread of STIs Experiment</a:t>
            </a:r>
            <a:br>
              <a:rPr lang="en-GB" sz="3000" b="1" dirty="0"/>
            </a:br>
            <a:br>
              <a:rPr lang="en-GB" sz="3000" b="1" dirty="0"/>
            </a:br>
            <a:r>
              <a:rPr lang="en-GB" sz="1800" b="1" dirty="0"/>
              <a:t>Section B</a:t>
            </a:r>
            <a:endParaRPr lang="en-GB" sz="3000" b="1" dirty="0"/>
          </a:p>
        </p:txBody>
      </p:sp>
      <p:sp>
        <p:nvSpPr>
          <p:cNvPr id="10" name="Rectangle: Rounded Corners 9">
            <a:extLst>
              <a:ext uri="{FF2B5EF4-FFF2-40B4-BE49-F238E27FC236}">
                <a16:creationId xmlns:a16="http://schemas.microsoft.com/office/drawing/2014/main" id="{1CBEA5C2-3089-4551-8289-7124909F8EFA}"/>
              </a:ext>
              <a:ext uri="{C183D7F6-B498-43B3-948B-1728B52AA6E4}">
                <adec:decorative xmlns:adec="http://schemas.microsoft.com/office/drawing/2017/decorative" val="1"/>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6" name="Rectangle: Rounded Corners 5">
            <a:extLst>
              <a:ext uri="{FF2B5EF4-FFF2-40B4-BE49-F238E27FC236}">
                <a16:creationId xmlns:a16="http://schemas.microsoft.com/office/drawing/2014/main" id="{94FA43E6-716D-40BA-8A0B-DAD281F65A63}"/>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B2E42992-E532-4CF5-9E06-4F071F38E56A}"/>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2C87C1FF-5D3F-4682-A840-B73612BE230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14" name="TextBox 13" descr="Section B&#10;Consider the order of people who you had a ‘sexual encounter’ with and whether or not they had the STI:&#10;">
            <a:extLst>
              <a:ext uri="{FF2B5EF4-FFF2-40B4-BE49-F238E27FC236}">
                <a16:creationId xmlns:a16="http://schemas.microsoft.com/office/drawing/2014/main" id="{4A63487C-864A-44E2-870E-E181CE22EE4B}"/>
              </a:ext>
            </a:extLst>
          </p:cNvPr>
          <p:cNvSpPr txBox="1"/>
          <p:nvPr/>
        </p:nvSpPr>
        <p:spPr>
          <a:xfrm>
            <a:off x="949691" y="1221182"/>
            <a:ext cx="7161528" cy="1077218"/>
          </a:xfrm>
          <a:prstGeom prst="rect">
            <a:avLst/>
          </a:prstGeom>
          <a:noFill/>
        </p:spPr>
        <p:txBody>
          <a:bodyPr wrap="square" rtlCol="0">
            <a:spAutoFit/>
          </a:bodyPr>
          <a:lstStyle/>
          <a:p>
            <a:endParaRPr lang="en-GB" sz="1600" b="1" dirty="0">
              <a:solidFill>
                <a:schemeClr val="bg2">
                  <a:lumMod val="10000"/>
                </a:schemeClr>
              </a:solidFill>
              <a:latin typeface="Arial" panose="020B0604020202020204" pitchFamily="34" charset="0"/>
              <a:cs typeface="Arial" panose="020B0604020202020204" pitchFamily="34" charset="0"/>
            </a:endParaRPr>
          </a:p>
          <a:p>
            <a:endParaRPr lang="en-GB" sz="1600" b="1"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13" name="Table 9" descr="Table for results">
            <a:extLst>
              <a:ext uri="{FF2B5EF4-FFF2-40B4-BE49-F238E27FC236}">
                <a16:creationId xmlns:a16="http://schemas.microsoft.com/office/drawing/2014/main" id="{73455E39-DF17-4CA3-A419-2F7E195D41B3}"/>
              </a:ext>
            </a:extLst>
          </p:cNvPr>
          <p:cNvGraphicFramePr>
            <a:graphicFrameLocks noGrp="1"/>
          </p:cNvGraphicFramePr>
          <p:nvPr>
            <p:extLst>
              <p:ext uri="{D42A27DB-BD31-4B8C-83A1-F6EECF244321}">
                <p14:modId xmlns:p14="http://schemas.microsoft.com/office/powerpoint/2010/main" val="1629789384"/>
              </p:ext>
            </p:extLst>
          </p:nvPr>
        </p:nvGraphicFramePr>
        <p:xfrm>
          <a:off x="1030283" y="2289571"/>
          <a:ext cx="6896363" cy="1422681"/>
        </p:xfrm>
        <a:graphic>
          <a:graphicData uri="http://schemas.openxmlformats.org/drawingml/2006/table">
            <a:tbl>
              <a:tblPr firstRow="1" bandRow="1"/>
              <a:tblGrid>
                <a:gridCol w="2298787">
                  <a:extLst>
                    <a:ext uri="{9D8B030D-6E8A-4147-A177-3AD203B41FA5}">
                      <a16:colId xmlns:a16="http://schemas.microsoft.com/office/drawing/2014/main" val="801373018"/>
                    </a:ext>
                  </a:extLst>
                </a:gridCol>
                <a:gridCol w="4597576">
                  <a:extLst>
                    <a:ext uri="{9D8B030D-6E8A-4147-A177-3AD203B41FA5}">
                      <a16:colId xmlns:a16="http://schemas.microsoft.com/office/drawing/2014/main" val="1364566338"/>
                    </a:ext>
                  </a:extLst>
                </a:gridCol>
              </a:tblGrid>
              <a:tr h="47422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74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74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bl>
          </a:graphicData>
        </a:graphic>
      </p:graphicFrame>
      <p:sp>
        <p:nvSpPr>
          <p:cNvPr id="17" name="TextBox 16" descr="How many people in the class contracted the infection? &#10;&#10;Did you contract the infection?&#10;&#10;Why was there a reduction in the number of people who contracted the infection this time?&#10;">
            <a:extLst>
              <a:ext uri="{FF2B5EF4-FFF2-40B4-BE49-F238E27FC236}">
                <a16:creationId xmlns:a16="http://schemas.microsoft.com/office/drawing/2014/main" id="{5B0223C9-59C1-4497-92A5-8A218B6AF6FF}"/>
              </a:ext>
            </a:extLst>
          </p:cNvPr>
          <p:cNvSpPr txBox="1"/>
          <p:nvPr/>
        </p:nvSpPr>
        <p:spPr>
          <a:xfrm>
            <a:off x="956581" y="3711665"/>
            <a:ext cx="7183213" cy="2308324"/>
          </a:xfrm>
          <a:prstGeom prst="rect">
            <a:avLst/>
          </a:prstGeom>
          <a:noFill/>
        </p:spPr>
        <p:txBody>
          <a:bodyPr wrap="square" rtlCol="0">
            <a:spAutoFit/>
          </a:bodyPr>
          <a:lstStyle/>
          <a:p>
            <a:r>
              <a:rPr lang="en-GB" sz="1600" dirty="0">
                <a:solidFill>
                  <a:schemeClr val="bg2">
                    <a:lumMod val="10000"/>
                  </a:schemeClr>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endParaRPr lang="en-GB" sz="1600"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Did you contract the infection?</a:t>
            </a:r>
          </a:p>
          <a:p>
            <a:r>
              <a:rPr lang="en-GB" sz="1600" dirty="0">
                <a:solidFill>
                  <a:schemeClr val="bg2">
                    <a:lumMod val="10000"/>
                  </a:schemeClr>
                </a:solidFill>
                <a:latin typeface="Arial" panose="020B0604020202020204" pitchFamily="34" charset="0"/>
                <a:cs typeface="Arial" panose="020B0604020202020204" pitchFamily="34" charset="0"/>
              </a:rPr>
              <a:t>_____________________________________________________________</a:t>
            </a:r>
          </a:p>
          <a:p>
            <a:endParaRPr lang="en-GB" sz="1600" dirty="0">
              <a:solidFill>
                <a:schemeClr val="bg2">
                  <a:lumMod val="10000"/>
                </a:schemeClr>
              </a:solidFill>
              <a:latin typeface="Arial" panose="020B0604020202020204" pitchFamily="34" charset="0"/>
              <a:cs typeface="Arial" panose="020B0604020202020204" pitchFamily="34" charset="0"/>
            </a:endParaRPr>
          </a:p>
          <a:p>
            <a:r>
              <a:rPr lang="en-GB" sz="1600" dirty="0">
                <a:solidFill>
                  <a:schemeClr val="bg2">
                    <a:lumMod val="10000"/>
                  </a:schemeClr>
                </a:solidFill>
                <a:latin typeface="Arial" panose="020B0604020202020204" pitchFamily="34" charset="0"/>
                <a:cs typeface="Arial" panose="020B0604020202020204" pitchFamily="34" charset="0"/>
              </a:rPr>
              <a:t>Why was there a reduction in the number of people who contracted the infection this time?</a:t>
            </a:r>
          </a:p>
          <a:p>
            <a:r>
              <a:rPr lang="en-GB" sz="1600" dirty="0">
                <a:solidFill>
                  <a:schemeClr val="bg2">
                    <a:lumMod val="10000"/>
                  </a:schemeClr>
                </a:solidFill>
                <a:latin typeface="Arial" panose="020B0604020202020204" pitchFamily="34" charset="0"/>
                <a:cs typeface="Arial" panose="020B0604020202020204" pitchFamily="34" charset="0"/>
              </a:rPr>
              <a:t>_____________________________________________________________</a:t>
            </a:r>
          </a:p>
        </p:txBody>
      </p:sp>
      <p:sp>
        <p:nvSpPr>
          <p:cNvPr id="3" name="Footer Placeholder 2">
            <a:extLst>
              <a:ext uri="{FF2B5EF4-FFF2-40B4-BE49-F238E27FC236}">
                <a16:creationId xmlns:a16="http://schemas.microsoft.com/office/drawing/2014/main" id="{F9DF5996-D035-4C23-9217-A1DDF72EFD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7254604"/>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2271</TotalTime>
  <Words>2034</Words>
  <Application>Microsoft Office PowerPoint</Application>
  <PresentationFormat>On-screen Show (4:3)</PresentationFormat>
  <Paragraphs>305</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Arial Bold</vt:lpstr>
      <vt:lpstr>Calibri</vt:lpstr>
      <vt:lpstr>Symbol</vt:lpstr>
      <vt:lpstr>Wingdings</vt:lpstr>
      <vt:lpstr>Office Theme</vt:lpstr>
      <vt:lpstr>Infection Prevention and Control (IPC): Sexually Transmitted Infections (STIs)</vt:lpstr>
      <vt:lpstr>Learning Intention</vt:lpstr>
      <vt:lpstr>Northern Ireland Curriculum Links</vt:lpstr>
      <vt:lpstr>Why it is Important to Talk About STIs? (1/2)</vt:lpstr>
      <vt:lpstr>Why it is Important to Talk About STIs? (2/2)</vt:lpstr>
      <vt:lpstr>Main Activity: Test Tube Experiment</vt:lpstr>
      <vt:lpstr>Test Tube Experiment Steps</vt:lpstr>
      <vt:lpstr>Spread of STIs Experiment  Section A</vt:lpstr>
      <vt:lpstr>Spread of STIs Experiment  Section B</vt:lpstr>
      <vt:lpstr>Spread of STIs Experiment  Section C</vt:lpstr>
      <vt:lpstr>Spread of STIs Experiment – Answers  Section A</vt:lpstr>
      <vt:lpstr>Spread of STIs Experiment – Answers  Section B</vt:lpstr>
      <vt:lpstr>Spread of STIs Experiment – Answers  Section C</vt:lpstr>
      <vt:lpstr>Discussion</vt:lpstr>
      <vt:lpstr>Discussion Points</vt:lpstr>
      <vt:lpstr>Brainstormer</vt:lpstr>
      <vt:lpstr>What are the risks of having unprotected sex? </vt:lpstr>
      <vt:lpstr>What does safe sex mean to you? </vt:lpstr>
      <vt:lpstr>How can we communicate with each other to make sex safer? </vt:lpstr>
      <vt:lpstr>How can we become more comfortable talking about safer sex with partners and in general? </vt:lpstr>
      <vt:lpstr>Where can we find trusted sources of information about safer sex? </vt:lpstr>
      <vt:lpstr>Extension Activities</vt:lpstr>
      <vt:lpstr>STI Quiz 1</vt:lpstr>
      <vt:lpstr>STI Quiz 2</vt:lpstr>
      <vt:lpstr>STI Quiz 3</vt:lpstr>
      <vt:lpstr>STI Quiz – Answers 1</vt:lpstr>
      <vt:lpstr>STI Quiz – Answers 2</vt:lpstr>
      <vt:lpstr>STI Quiz – Answers 3</vt:lpstr>
      <vt:lpstr>Chlamydia Story (1/3)</vt:lpstr>
      <vt:lpstr>Chlamydia Story (2/3)</vt:lpstr>
      <vt:lpstr>Chlamydia Story (3/3)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291</cp:revision>
  <dcterms:created xsi:type="dcterms:W3CDTF">2022-02-28T09:25:11Z</dcterms:created>
  <dcterms:modified xsi:type="dcterms:W3CDTF">2025-03-05T09:52:14Z</dcterms:modified>
</cp:coreProperties>
</file>