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0"/>
  </p:notesMasterIdLst>
  <p:sldIdLst>
    <p:sldId id="256" r:id="rId2"/>
    <p:sldId id="257" r:id="rId3"/>
    <p:sldId id="263" r:id="rId4"/>
    <p:sldId id="258" r:id="rId5"/>
    <p:sldId id="624" r:id="rId6"/>
    <p:sldId id="625" r:id="rId7"/>
    <p:sldId id="626" r:id="rId8"/>
    <p:sldId id="259" r:id="rId9"/>
    <p:sldId id="260" r:id="rId10"/>
    <p:sldId id="261" r:id="rId11"/>
    <p:sldId id="262" r:id="rId12"/>
    <p:sldId id="627" r:id="rId13"/>
    <p:sldId id="264" r:id="rId14"/>
    <p:sldId id="265" r:id="rId15"/>
    <p:sldId id="598" r:id="rId16"/>
    <p:sldId id="599" r:id="rId17"/>
    <p:sldId id="628" r:id="rId18"/>
    <p:sldId id="629" r:id="rId19"/>
    <p:sldId id="630" r:id="rId20"/>
    <p:sldId id="631" r:id="rId21"/>
    <p:sldId id="632" r:id="rId22"/>
    <p:sldId id="633" r:id="rId23"/>
    <p:sldId id="634" r:id="rId24"/>
    <p:sldId id="635" r:id="rId25"/>
    <p:sldId id="636" r:id="rId26"/>
    <p:sldId id="640" r:id="rId27"/>
    <p:sldId id="637" r:id="rId28"/>
    <p:sldId id="638" r:id="rId29"/>
    <p:sldId id="639" r:id="rId30"/>
    <p:sldId id="641" r:id="rId31"/>
    <p:sldId id="642" r:id="rId32"/>
    <p:sldId id="643" r:id="rId33"/>
    <p:sldId id="644" r:id="rId34"/>
    <p:sldId id="645" r:id="rId35"/>
    <p:sldId id="646" r:id="rId36"/>
    <p:sldId id="647" r:id="rId37"/>
    <p:sldId id="648" r:id="rId38"/>
    <p:sldId id="600" r:id="rId39"/>
    <p:sldId id="267" r:id="rId40"/>
    <p:sldId id="603" r:id="rId41"/>
    <p:sldId id="649" r:id="rId42"/>
    <p:sldId id="650" r:id="rId43"/>
    <p:sldId id="651" r:id="rId44"/>
    <p:sldId id="652" r:id="rId45"/>
    <p:sldId id="653" r:id="rId46"/>
    <p:sldId id="654" r:id="rId47"/>
    <p:sldId id="655" r:id="rId48"/>
    <p:sldId id="656" r:id="rId49"/>
    <p:sldId id="657" r:id="rId50"/>
    <p:sldId id="658" r:id="rId51"/>
    <p:sldId id="659" r:id="rId52"/>
    <p:sldId id="609" r:id="rId53"/>
    <p:sldId id="537" r:id="rId54"/>
    <p:sldId id="538" r:id="rId55"/>
    <p:sldId id="539" r:id="rId56"/>
    <p:sldId id="555" r:id="rId57"/>
    <p:sldId id="556" r:id="rId58"/>
    <p:sldId id="557" r:id="rId5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712B8F"/>
    <a:srgbClr val="F16436"/>
    <a:srgbClr val="2862A5"/>
    <a:srgbClr val="302564"/>
    <a:srgbClr val="12B38F"/>
    <a:srgbClr val="8DC641"/>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3792" autoAdjust="0"/>
  </p:normalViewPr>
  <p:slideViewPr>
    <p:cSldViewPr snapToGrid="0">
      <p:cViewPr varScale="1">
        <p:scale>
          <a:sx n="107" d="100"/>
          <a:sy n="107" d="100"/>
        </p:scale>
        <p:origin x="1770" y="120"/>
      </p:cViewPr>
      <p:guideLst/>
    </p:cSldViewPr>
  </p:slideViewPr>
  <p:outlineViewPr>
    <p:cViewPr>
      <p:scale>
        <a:sx n="33" d="100"/>
        <a:sy n="33" d="100"/>
      </p:scale>
      <p:origin x="0" y="-2422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06/03/2025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en.wikipedia.org/wiki/Image:Herpes_simpex_virus.jpg" TargetMode="External"/><Relationship Id="rId1" Type="http://schemas.openxmlformats.org/officeDocument/2006/relationships/slideLayout" Target="../slideLayouts/slideLayout8.xml"/><Relationship Id="rId6" Type="http://schemas.openxmlformats.org/officeDocument/2006/relationships/hyperlink" Target="https://cks.nice.org.uk/topics/herpes-simplex-genital/background-information/prevalence/#:~:text=Genital%20herpes%20simplex%20is%20one,having%20antibodies%20to%20HSV%2D2." TargetMode="External"/><Relationship Id="rId5" Type="http://schemas.openxmlformats.org/officeDocument/2006/relationships/image" Target="../media/image5.jpeg"/><Relationship Id="rId4" Type="http://schemas.openxmlformats.org/officeDocument/2006/relationships/hyperlink" Target="http://en.wikipedia.org/wiki/Image:SOA-Herpes-genitalis-female.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upload.wikimedia.org/wikipedia/commons/2/29/Neisseria_gonorrhoeae_02.png" TargetMode="External"/><Relationship Id="rId1" Type="http://schemas.openxmlformats.org/officeDocument/2006/relationships/slideLayout" Target="../slideLayouts/slideLayout8.xml"/><Relationship Id="rId4" Type="http://schemas.openxmlformats.org/officeDocument/2006/relationships/hyperlink" Target="https://www.gov.uk/government/news/people-urged-to-practise-safer-sex-as-gonorrhoea-cases-in-england-rise-by-26"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gov.uk/government/statistics/hiv-annual-data-tables" TargetMode="Externa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en.wikipedia.org/wiki/Image:Candida_albicans.jpg" TargetMode="External"/><Relationship Id="rId1" Type="http://schemas.openxmlformats.org/officeDocument/2006/relationships/slideLayout" Target="../slideLayouts/slideLayout8.xml"/><Relationship Id="rId6" Type="http://schemas.openxmlformats.org/officeDocument/2006/relationships/hyperlink" Target="https://cks.nice.org.uk/topics/candida-female-genital/background-information/prevalence/" TargetMode="External"/><Relationship Id="rId5" Type="http://schemas.openxmlformats.org/officeDocument/2006/relationships/image" Target="../media/image8.jpeg"/><Relationship Id="rId4" Type="http://schemas.openxmlformats.org/officeDocument/2006/relationships/hyperlink" Target="http://en.wikipedia.org/wiki/Image:Oralcandi.JPG"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commons.wikimedia.org/wiki/Image:ChlamydiaTrachomatisEinschlussk%C3%B6rperchen.jpg" TargetMode="External"/><Relationship Id="rId1" Type="http://schemas.openxmlformats.org/officeDocument/2006/relationships/slideLayout" Target="../slideLayouts/slideLayout8.xml"/><Relationship Id="rId5" Type="http://schemas.openxmlformats.org/officeDocument/2006/relationships/image" Target="../media/image3.jpeg"/><Relationship Id="rId4" Type="http://schemas.openxmlformats.org/officeDocument/2006/relationships/hyperlink" Target="http://commons.wikimedia.org/wiki/Image:SOA-epididymites.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304799" y="2787650"/>
            <a:ext cx="8839201" cy="2387600"/>
          </a:xfrm>
        </p:spPr>
        <p:txBody>
          <a:bodyPr>
            <a:noAutofit/>
          </a:bodyPr>
          <a:lstStyle/>
          <a:p>
            <a:r>
              <a:rPr lang="en-GB" sz="4000" dirty="0"/>
              <a:t>Infection Prevention and </a:t>
            </a:r>
            <a:br>
              <a:rPr lang="en-GB" sz="4000" dirty="0"/>
            </a:br>
            <a:r>
              <a:rPr lang="en-GB" sz="4000" dirty="0"/>
              <a:t>Control (IPC):</a:t>
            </a:r>
            <a:br>
              <a:rPr lang="en-GB" sz="4000" dirty="0"/>
            </a:br>
            <a:r>
              <a:rPr lang="en-GB" sz="4000" dirty="0"/>
              <a:t>Sexually Transmitted Infections (STIs)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304799" y="5175250"/>
            <a:ext cx="5170978" cy="552405"/>
          </a:xfrm>
        </p:spPr>
        <p:txBody>
          <a:bodyPr/>
          <a:lstStyle/>
          <a:p>
            <a:r>
              <a:rPr lang="en-GB" dirty="0"/>
              <a:t>Key Stage 4</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311F-18A5-4EC3-84FF-0600B947EE10}"/>
              </a:ext>
            </a:extLst>
          </p:cNvPr>
          <p:cNvSpPr>
            <a:spLocks noGrp="1"/>
          </p:cNvSpPr>
          <p:nvPr>
            <p:ph type="title"/>
          </p:nvPr>
        </p:nvSpPr>
        <p:spPr>
          <a:xfrm>
            <a:off x="2219325" y="118111"/>
            <a:ext cx="7886700" cy="1024762"/>
          </a:xfrm>
        </p:spPr>
        <p:txBody>
          <a:bodyPr/>
          <a:lstStyle/>
          <a:p>
            <a:r>
              <a:rPr lang="en-GB" b="1" dirty="0"/>
              <a:t>Genital Herpes</a:t>
            </a:r>
          </a:p>
        </p:txBody>
      </p:sp>
      <p:sp>
        <p:nvSpPr>
          <p:cNvPr id="3" name="Content Placeholder 2">
            <a:extLst>
              <a:ext uri="{FF2B5EF4-FFF2-40B4-BE49-F238E27FC236}">
                <a16:creationId xmlns:a16="http://schemas.microsoft.com/office/drawing/2014/main" id="{56C6A551-A992-4264-B794-9D90F48E5C75}"/>
              </a:ext>
            </a:extLst>
          </p:cNvPr>
          <p:cNvSpPr>
            <a:spLocks noGrp="1"/>
          </p:cNvSpPr>
          <p:nvPr>
            <p:ph idx="1"/>
          </p:nvPr>
        </p:nvSpPr>
        <p:spPr>
          <a:xfrm>
            <a:off x="628650" y="1484249"/>
            <a:ext cx="5686806" cy="4530726"/>
          </a:xfrm>
        </p:spPr>
        <p:txBody>
          <a:bodyPr>
            <a:normAutofit fontScale="47500" lnSpcReduction="20000"/>
          </a:bodyPr>
          <a:lstStyle/>
          <a:p>
            <a:pPr marL="0" indent="0">
              <a:buNone/>
            </a:pPr>
            <a:r>
              <a:rPr lang="en-GB" dirty="0"/>
              <a:t>Caused by:</a:t>
            </a:r>
          </a:p>
          <a:p>
            <a:r>
              <a:rPr lang="en-GB" dirty="0"/>
              <a:t>Herpes Simplex Virus (HSV-2 most commonly associated with genital herpes)</a:t>
            </a:r>
            <a:br>
              <a:rPr lang="en-GB" dirty="0"/>
            </a:br>
            <a:endParaRPr lang="en-GB" dirty="0"/>
          </a:p>
          <a:p>
            <a:pPr marL="0" indent="0">
              <a:buNone/>
            </a:pPr>
            <a:r>
              <a:rPr lang="en-GB" dirty="0"/>
              <a:t>Incidence:</a:t>
            </a:r>
          </a:p>
          <a:p>
            <a:pPr>
              <a:lnSpc>
                <a:spcPct val="120000"/>
              </a:lnSpc>
            </a:pPr>
            <a:r>
              <a:rPr lang="en-GB" dirty="0"/>
              <a:t>One of the most common STIs, with up to 23% of adults in the UK and US having antibodies to HSV-2 (1)</a:t>
            </a:r>
            <a:br>
              <a:rPr lang="en-GB" dirty="0"/>
            </a:br>
            <a:endParaRPr lang="en-GB" dirty="0"/>
          </a:p>
          <a:p>
            <a:pPr marL="0" indent="0">
              <a:buNone/>
            </a:pPr>
            <a:r>
              <a:rPr lang="en-GB" dirty="0"/>
              <a:t>Recurrent Symptoms:</a:t>
            </a:r>
          </a:p>
          <a:p>
            <a:pPr>
              <a:lnSpc>
                <a:spcPct val="120000"/>
              </a:lnSpc>
            </a:pPr>
            <a:r>
              <a:rPr lang="en-GB" dirty="0"/>
              <a:t>In many cases there are no symptoms however asymptomatic carriers can still spread the infection</a:t>
            </a:r>
          </a:p>
          <a:p>
            <a:r>
              <a:rPr lang="en-GB" dirty="0"/>
              <a:t>Symptoms can occur 26 days after exposure and include:</a:t>
            </a:r>
          </a:p>
          <a:p>
            <a:pPr lvl="1"/>
            <a:r>
              <a:rPr lang="en-GB" dirty="0"/>
              <a:t>itching/tingling in the genital or anal area </a:t>
            </a:r>
          </a:p>
          <a:p>
            <a:pPr lvl="1"/>
            <a:r>
              <a:rPr lang="en-GB" dirty="0"/>
              <a:t>small fluid-filled blisters and painful sores </a:t>
            </a:r>
          </a:p>
          <a:p>
            <a:pPr lvl="1"/>
            <a:r>
              <a:rPr lang="en-GB" dirty="0"/>
              <a:t>pain when passing urine</a:t>
            </a:r>
          </a:p>
          <a:p>
            <a:pPr lvl="1"/>
            <a:r>
              <a:rPr lang="en-GB" dirty="0"/>
              <a:t>a flu-like illness  </a:t>
            </a:r>
            <a:br>
              <a:rPr lang="en-GB" dirty="0"/>
            </a:br>
            <a:endParaRPr lang="en-GB" dirty="0"/>
          </a:p>
          <a:p>
            <a:pPr marL="0" indent="0">
              <a:buNone/>
            </a:pPr>
            <a:r>
              <a:rPr lang="en-GB" dirty="0"/>
              <a:t>Transmission:</a:t>
            </a:r>
          </a:p>
          <a:p>
            <a:r>
              <a:rPr lang="en-GB" dirty="0"/>
              <a:t>Skin to skin contact</a:t>
            </a:r>
          </a:p>
          <a:p>
            <a:endParaRPr lang="en-GB" dirty="0"/>
          </a:p>
        </p:txBody>
      </p:sp>
      <p:pic>
        <p:nvPicPr>
          <p:cNvPr id="5" name="Picture 8" descr="Microscope image of Herpes">
            <a:hlinkClick r:id="rId2" tooltip="Herpes simpex virus.jpg"/>
            <a:extLst>
              <a:ext uri="{FF2B5EF4-FFF2-40B4-BE49-F238E27FC236}">
                <a16:creationId xmlns:a16="http://schemas.microsoft.com/office/drawing/2014/main" id="{AF5D6482-0C0F-4E37-A6F6-C2E8EB8932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5184" y="1027907"/>
            <a:ext cx="2199894" cy="2037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0CB5A0B8-5F8C-491D-9FB8-EC1036C4A17D}"/>
              </a:ext>
            </a:extLst>
          </p:cNvPr>
          <p:cNvSpPr txBox="1">
            <a:spLocks/>
          </p:cNvSpPr>
          <p:nvPr/>
        </p:nvSpPr>
        <p:spPr>
          <a:xfrm>
            <a:off x="6425183" y="3073983"/>
            <a:ext cx="2199895" cy="3550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Herpes Simplex Virus</a:t>
            </a:r>
            <a:endParaRPr lang="en-GB" dirty="0"/>
          </a:p>
          <a:p>
            <a:pPr marL="0" indent="0">
              <a:buFont typeface="Arial" panose="020B0604020202020204" pitchFamily="34" charset="0"/>
              <a:buNone/>
            </a:pPr>
            <a:endParaRPr lang="en-GB" dirty="0"/>
          </a:p>
        </p:txBody>
      </p:sp>
      <p:pic>
        <p:nvPicPr>
          <p:cNvPr id="7" name="Picture 6" descr="Genital herpes in a female">
            <a:hlinkClick r:id="rId4" tooltip="SOA-Herpes-genitalis-female.jpg"/>
            <a:extLst>
              <a:ext uri="{FF2B5EF4-FFF2-40B4-BE49-F238E27FC236}">
                <a16:creationId xmlns:a16="http://schemas.microsoft.com/office/drawing/2014/main" id="{4F78F3F5-8F0D-43F0-BFA9-2732BDA289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5182" y="3618801"/>
            <a:ext cx="2199893" cy="1644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a:extLst>
              <a:ext uri="{FF2B5EF4-FFF2-40B4-BE49-F238E27FC236}">
                <a16:creationId xmlns:a16="http://schemas.microsoft.com/office/drawing/2014/main" id="{BABC8AFC-0C6F-4F0F-AEDA-169E069C3A27}"/>
              </a:ext>
            </a:extLst>
          </p:cNvPr>
          <p:cNvSpPr txBox="1">
            <a:spLocks/>
          </p:cNvSpPr>
          <p:nvPr/>
        </p:nvSpPr>
        <p:spPr>
          <a:xfrm>
            <a:off x="6425180" y="5301925"/>
            <a:ext cx="219989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Genital herpes in a female</a:t>
            </a:r>
          </a:p>
          <a:p>
            <a:pPr marL="0" indent="0">
              <a:buFont typeface="Arial" panose="020B0604020202020204" pitchFamily="34" charset="0"/>
              <a:buNone/>
            </a:pPr>
            <a:endParaRPr lang="en-GB" dirty="0"/>
          </a:p>
        </p:txBody>
      </p:sp>
      <p:sp>
        <p:nvSpPr>
          <p:cNvPr id="4" name="Footer Placeholder 3">
            <a:extLst>
              <a:ext uri="{FF2B5EF4-FFF2-40B4-BE49-F238E27FC236}">
                <a16:creationId xmlns:a16="http://schemas.microsoft.com/office/drawing/2014/main" id="{65BEF37D-9E6A-424A-891A-9290237EF04D}"/>
              </a:ext>
            </a:extLst>
          </p:cNvPr>
          <p:cNvSpPr>
            <a:spLocks noGrp="1"/>
          </p:cNvSpPr>
          <p:nvPr>
            <p:ph type="ftr" sz="quarter" idx="11"/>
          </p:nvPr>
        </p:nvSpPr>
        <p:spPr/>
        <p:txBody>
          <a:bodyPr/>
          <a:lstStyle/>
          <a:p>
            <a:r>
              <a:rPr lang="en-GB" dirty="0"/>
              <a:t>e-Bug.eu</a:t>
            </a:r>
          </a:p>
        </p:txBody>
      </p:sp>
      <p:sp>
        <p:nvSpPr>
          <p:cNvPr id="9" name="TextBox 8">
            <a:extLst>
              <a:ext uri="{FF2B5EF4-FFF2-40B4-BE49-F238E27FC236}">
                <a16:creationId xmlns:a16="http://schemas.microsoft.com/office/drawing/2014/main" id="{931C5C9D-95A3-4CC9-8B15-3C0659F81CF2}"/>
              </a:ext>
            </a:extLst>
          </p:cNvPr>
          <p:cNvSpPr txBox="1"/>
          <p:nvPr/>
        </p:nvSpPr>
        <p:spPr>
          <a:xfrm>
            <a:off x="2489200" y="6356351"/>
            <a:ext cx="6502400" cy="461665"/>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6"/>
              </a:rPr>
              <a:t>National Institute for Health and Care Excellence</a:t>
            </a:r>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3342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54AE-B192-49A5-837C-461FFC59B883}"/>
              </a:ext>
            </a:extLst>
          </p:cNvPr>
          <p:cNvSpPr>
            <a:spLocks noGrp="1"/>
          </p:cNvSpPr>
          <p:nvPr>
            <p:ph type="title"/>
          </p:nvPr>
        </p:nvSpPr>
        <p:spPr>
          <a:xfrm>
            <a:off x="628650" y="365127"/>
            <a:ext cx="7886700" cy="988186"/>
          </a:xfrm>
        </p:spPr>
        <p:txBody>
          <a:bodyPr/>
          <a:lstStyle/>
          <a:p>
            <a:pPr algn="ctr"/>
            <a:r>
              <a:rPr lang="en-GB" b="1" dirty="0"/>
              <a:t>Gonorrhoea</a:t>
            </a:r>
          </a:p>
        </p:txBody>
      </p:sp>
      <p:sp>
        <p:nvSpPr>
          <p:cNvPr id="3" name="Content Placeholder 2">
            <a:extLst>
              <a:ext uri="{FF2B5EF4-FFF2-40B4-BE49-F238E27FC236}">
                <a16:creationId xmlns:a16="http://schemas.microsoft.com/office/drawing/2014/main" id="{5B4D48D6-D160-4A22-8DC4-961C5C4D4717}"/>
              </a:ext>
            </a:extLst>
          </p:cNvPr>
          <p:cNvSpPr>
            <a:spLocks noGrp="1"/>
          </p:cNvSpPr>
          <p:nvPr>
            <p:ph idx="1"/>
          </p:nvPr>
        </p:nvSpPr>
        <p:spPr>
          <a:xfrm>
            <a:off x="628650" y="1438656"/>
            <a:ext cx="5455158" cy="4738307"/>
          </a:xfrm>
        </p:spPr>
        <p:txBody>
          <a:bodyPr>
            <a:normAutofit fontScale="55000" lnSpcReduction="20000"/>
          </a:bodyPr>
          <a:lstStyle/>
          <a:p>
            <a:pPr marL="0" indent="0">
              <a:buNone/>
            </a:pPr>
            <a:r>
              <a:rPr lang="en-GB" dirty="0"/>
              <a:t>Caused by:</a:t>
            </a:r>
          </a:p>
          <a:p>
            <a:r>
              <a:rPr lang="en-GB" dirty="0"/>
              <a:t>Bacterium Neisseria gonorrhoeae </a:t>
            </a:r>
            <a:br>
              <a:rPr lang="en-GB" dirty="0"/>
            </a:br>
            <a:endParaRPr lang="en-GB" dirty="0"/>
          </a:p>
          <a:p>
            <a:pPr marL="0" indent="0">
              <a:buNone/>
            </a:pPr>
            <a:r>
              <a:rPr lang="en-GB" dirty="0"/>
              <a:t>Incidence:</a:t>
            </a:r>
          </a:p>
          <a:p>
            <a:pPr>
              <a:lnSpc>
                <a:spcPct val="120000"/>
              </a:lnSpc>
            </a:pPr>
            <a:r>
              <a:rPr lang="en-GB" dirty="0"/>
              <a:t>In 2019, more than 70,000 people were diagnosed with gonorrhoea in England, a rise of 26% since 2018 (1).</a:t>
            </a:r>
            <a:br>
              <a:rPr lang="en-GB" dirty="0"/>
            </a:br>
            <a:endParaRPr lang="en-GB" dirty="0"/>
          </a:p>
          <a:p>
            <a:pPr marL="0" indent="0">
              <a:buNone/>
            </a:pPr>
            <a:r>
              <a:rPr lang="en-GB" dirty="0"/>
              <a:t>Symptoms:</a:t>
            </a:r>
          </a:p>
          <a:p>
            <a:pPr>
              <a:lnSpc>
                <a:spcPct val="120000"/>
              </a:lnSpc>
            </a:pPr>
            <a:r>
              <a:rPr lang="en-GB" dirty="0"/>
              <a:t>About half of all women infected with gonorrhoea, and over 90% of men experience symptoms</a:t>
            </a:r>
          </a:p>
          <a:p>
            <a:pPr>
              <a:lnSpc>
                <a:spcPct val="120000"/>
              </a:lnSpc>
            </a:pPr>
            <a:r>
              <a:rPr lang="en-GB" dirty="0"/>
              <a:t>Can affect the genitals, anus, rectum and throat with symptoms including </a:t>
            </a:r>
          </a:p>
          <a:p>
            <a:pPr>
              <a:lnSpc>
                <a:spcPct val="120000"/>
              </a:lnSpc>
            </a:pPr>
            <a:r>
              <a:rPr lang="en-GB" dirty="0"/>
              <a:t>a thin, watery discharge from the vagina or tip of the penis that can appear yellow or green, and pain when urinating</a:t>
            </a:r>
            <a:br>
              <a:rPr lang="en-GB" dirty="0"/>
            </a:br>
            <a:endParaRPr lang="en-GB" dirty="0"/>
          </a:p>
          <a:p>
            <a:pPr marL="0" indent="0">
              <a:buNone/>
            </a:pPr>
            <a:r>
              <a:rPr lang="en-GB" dirty="0"/>
              <a:t>Transmission:</a:t>
            </a:r>
          </a:p>
          <a:p>
            <a:r>
              <a:rPr lang="en-GB" dirty="0"/>
              <a:t>Sexual intercourse</a:t>
            </a:r>
          </a:p>
          <a:p>
            <a:endParaRPr lang="en-GB" dirty="0"/>
          </a:p>
        </p:txBody>
      </p:sp>
      <p:pic>
        <p:nvPicPr>
          <p:cNvPr id="5" name="Picture 6" descr="Microscope image of gonorrhoea">
            <a:hlinkClick r:id="rId2"/>
            <a:extLst>
              <a:ext uri="{FF2B5EF4-FFF2-40B4-BE49-F238E27FC236}">
                <a16:creationId xmlns:a16="http://schemas.microsoft.com/office/drawing/2014/main" id="{0F367A60-C854-44ED-AB9C-1A3D4185D5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5840" y="1438656"/>
            <a:ext cx="2338006" cy="329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10E51484-D1F4-430F-A675-47C2400B8857}"/>
              </a:ext>
            </a:extLst>
          </p:cNvPr>
          <p:cNvSpPr txBox="1">
            <a:spLocks/>
          </p:cNvSpPr>
          <p:nvPr/>
        </p:nvSpPr>
        <p:spPr>
          <a:xfrm>
            <a:off x="6335840" y="4735688"/>
            <a:ext cx="233800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i="1" dirty="0"/>
              <a:t>Neisseria gonorrhoeae</a:t>
            </a:r>
          </a:p>
        </p:txBody>
      </p:sp>
      <p:sp>
        <p:nvSpPr>
          <p:cNvPr id="4" name="Footer Placeholder 3">
            <a:extLst>
              <a:ext uri="{FF2B5EF4-FFF2-40B4-BE49-F238E27FC236}">
                <a16:creationId xmlns:a16="http://schemas.microsoft.com/office/drawing/2014/main" id="{3D83342B-DE44-4710-83DF-B5933F2D1029}"/>
              </a:ext>
            </a:extLst>
          </p:cNvPr>
          <p:cNvSpPr>
            <a:spLocks noGrp="1"/>
          </p:cNvSpPr>
          <p:nvPr>
            <p:ph type="ftr" sz="quarter" idx="11"/>
          </p:nvPr>
        </p:nvSpPr>
        <p:spPr/>
        <p:txBody>
          <a:bodyPr/>
          <a:lstStyle/>
          <a:p>
            <a:r>
              <a:rPr lang="en-GB"/>
              <a:t>e-Bug.eu</a:t>
            </a:r>
            <a:endParaRPr lang="en-GB" dirty="0"/>
          </a:p>
        </p:txBody>
      </p:sp>
      <p:sp>
        <p:nvSpPr>
          <p:cNvPr id="7" name="TextBox 6">
            <a:extLst>
              <a:ext uri="{FF2B5EF4-FFF2-40B4-BE49-F238E27FC236}">
                <a16:creationId xmlns:a16="http://schemas.microsoft.com/office/drawing/2014/main" id="{8C9673EE-6348-4D37-9BB7-D8933549FC2E}"/>
              </a:ext>
            </a:extLst>
          </p:cNvPr>
          <p:cNvSpPr txBox="1"/>
          <p:nvPr/>
        </p:nvSpPr>
        <p:spPr>
          <a:xfrm>
            <a:off x="2489200" y="6356351"/>
            <a:ext cx="6502400"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4"/>
              </a:rPr>
              <a:t>UK Government</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2260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F43CB-4075-48EB-9ABF-15969CF9450D}"/>
              </a:ext>
            </a:extLst>
          </p:cNvPr>
          <p:cNvSpPr>
            <a:spLocks noGrp="1"/>
          </p:cNvSpPr>
          <p:nvPr>
            <p:ph type="title"/>
          </p:nvPr>
        </p:nvSpPr>
        <p:spPr>
          <a:xfrm>
            <a:off x="628650" y="252953"/>
            <a:ext cx="7886700" cy="1000378"/>
          </a:xfrm>
        </p:spPr>
        <p:txBody>
          <a:bodyPr/>
          <a:lstStyle/>
          <a:p>
            <a:pPr algn="ctr"/>
            <a:r>
              <a:rPr lang="en-GB" b="1" dirty="0"/>
              <a:t>HIV / AIDS</a:t>
            </a:r>
          </a:p>
        </p:txBody>
      </p:sp>
      <p:sp>
        <p:nvSpPr>
          <p:cNvPr id="3" name="Content Placeholder 2">
            <a:extLst>
              <a:ext uri="{FF2B5EF4-FFF2-40B4-BE49-F238E27FC236}">
                <a16:creationId xmlns:a16="http://schemas.microsoft.com/office/drawing/2014/main" id="{EE1D1B65-88B4-40A6-BE20-39F1BE3A8BC9}"/>
              </a:ext>
            </a:extLst>
          </p:cNvPr>
          <p:cNvSpPr>
            <a:spLocks noGrp="1"/>
          </p:cNvSpPr>
          <p:nvPr>
            <p:ph idx="1"/>
          </p:nvPr>
        </p:nvSpPr>
        <p:spPr>
          <a:xfrm>
            <a:off x="628650" y="1253331"/>
            <a:ext cx="7886700" cy="4351338"/>
          </a:xfrm>
        </p:spPr>
        <p:txBody>
          <a:bodyPr>
            <a:noAutofit/>
          </a:bodyPr>
          <a:lstStyle/>
          <a:p>
            <a:pPr marL="0" indent="0">
              <a:buNone/>
            </a:pPr>
            <a:r>
              <a:rPr lang="en-GB" sz="1400" dirty="0"/>
              <a:t>Caused by:</a:t>
            </a:r>
          </a:p>
          <a:p>
            <a:pPr>
              <a:lnSpc>
                <a:spcPct val="120000"/>
              </a:lnSpc>
            </a:pPr>
            <a:r>
              <a:rPr lang="en-GB" sz="1400" dirty="0"/>
              <a:t>Virus Human Immunodeficiency virus which leads to AIDS (Acquired Immune Deficiency Syndrome)</a:t>
            </a:r>
            <a:br>
              <a:rPr lang="en-GB" sz="1400" dirty="0"/>
            </a:br>
            <a:endParaRPr lang="en-GB" sz="1400" dirty="0"/>
          </a:p>
          <a:p>
            <a:pPr marL="0" indent="0">
              <a:buNone/>
            </a:pPr>
            <a:r>
              <a:rPr lang="en-GB" sz="1400" dirty="0"/>
              <a:t>Incidence (UK):</a:t>
            </a:r>
          </a:p>
          <a:p>
            <a:pPr>
              <a:lnSpc>
                <a:spcPct val="120000"/>
              </a:lnSpc>
            </a:pPr>
            <a:r>
              <a:rPr lang="en-GB" sz="1400" dirty="0"/>
              <a:t>In 2020, an estimated 97,740 people were living with HIV in England and an estimated 4,660 in 2020 were unaware of their infection (1). </a:t>
            </a:r>
            <a:br>
              <a:rPr lang="en-GB" sz="1400" dirty="0"/>
            </a:br>
            <a:endParaRPr lang="en-GB" sz="1400" dirty="0"/>
          </a:p>
          <a:p>
            <a:pPr marL="0" indent="0">
              <a:buNone/>
            </a:pPr>
            <a:r>
              <a:rPr lang="en-GB" sz="1400" dirty="0"/>
              <a:t>Symptoms:</a:t>
            </a:r>
          </a:p>
          <a:p>
            <a:r>
              <a:rPr lang="en-GB" sz="1400" dirty="0"/>
              <a:t>Early stage HIV: fever, sore throat, joint pain, rash</a:t>
            </a:r>
          </a:p>
          <a:p>
            <a:r>
              <a:rPr lang="en-GB" sz="1400" dirty="0"/>
              <a:t>Later stage HIV: fever, night sweats, blurred vision, swollen glands, weight loss</a:t>
            </a:r>
          </a:p>
          <a:p>
            <a:pPr>
              <a:lnSpc>
                <a:spcPct val="120000"/>
              </a:lnSpc>
            </a:pPr>
            <a:r>
              <a:rPr lang="en-GB" sz="1400" dirty="0"/>
              <a:t>AIDS: the immune system stops working leaving the patient exposed to many other life threatening conditions such as pneumonia</a:t>
            </a:r>
            <a:br>
              <a:rPr lang="en-GB" sz="1400" dirty="0"/>
            </a:br>
            <a:endParaRPr lang="en-GB" sz="1400" dirty="0"/>
          </a:p>
          <a:p>
            <a:pPr marL="0" indent="0">
              <a:buNone/>
            </a:pPr>
            <a:r>
              <a:rPr lang="en-GB" sz="1400" dirty="0"/>
              <a:t>Transmission:</a:t>
            </a:r>
          </a:p>
          <a:p>
            <a:r>
              <a:rPr lang="en-GB" sz="1400" dirty="0"/>
              <a:t>Via vaginal, anal and oral sex</a:t>
            </a:r>
          </a:p>
          <a:p>
            <a:endParaRPr lang="en-GB" sz="1400" dirty="0"/>
          </a:p>
        </p:txBody>
      </p:sp>
      <p:sp>
        <p:nvSpPr>
          <p:cNvPr id="4" name="Footer Placeholder 3">
            <a:extLst>
              <a:ext uri="{FF2B5EF4-FFF2-40B4-BE49-F238E27FC236}">
                <a16:creationId xmlns:a16="http://schemas.microsoft.com/office/drawing/2014/main" id="{57BA4FDC-90A5-4449-B5B4-7371CB2AC122}"/>
              </a:ext>
            </a:extLst>
          </p:cNvPr>
          <p:cNvSpPr>
            <a:spLocks noGrp="1"/>
          </p:cNvSpPr>
          <p:nvPr>
            <p:ph type="ftr" sz="quarter" idx="11"/>
          </p:nvPr>
        </p:nvSpPr>
        <p:spPr/>
        <p:txBody>
          <a:bodyPr/>
          <a:lstStyle/>
          <a:p>
            <a:r>
              <a:rPr lang="en-GB"/>
              <a:t>e-Bug.eu</a:t>
            </a:r>
            <a:endParaRPr lang="en-GB" dirty="0"/>
          </a:p>
        </p:txBody>
      </p:sp>
      <p:sp>
        <p:nvSpPr>
          <p:cNvPr id="5" name="TextBox 4">
            <a:extLst>
              <a:ext uri="{FF2B5EF4-FFF2-40B4-BE49-F238E27FC236}">
                <a16:creationId xmlns:a16="http://schemas.microsoft.com/office/drawing/2014/main" id="{65E9AB18-A816-4603-A5EE-015F9D2CEA9B}"/>
              </a:ext>
            </a:extLst>
          </p:cNvPr>
          <p:cNvSpPr txBox="1"/>
          <p:nvPr/>
        </p:nvSpPr>
        <p:spPr>
          <a:xfrm>
            <a:off x="2489200" y="6356351"/>
            <a:ext cx="6502400"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2"/>
              </a:rPr>
              <a:t>UK Government</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1206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2B2F3-348F-4494-8A92-F6038AE3B733}"/>
              </a:ext>
            </a:extLst>
          </p:cNvPr>
          <p:cNvSpPr>
            <a:spLocks noGrp="1"/>
          </p:cNvSpPr>
          <p:nvPr>
            <p:ph type="title"/>
          </p:nvPr>
        </p:nvSpPr>
        <p:spPr>
          <a:xfrm>
            <a:off x="628650" y="160049"/>
            <a:ext cx="7886700" cy="946696"/>
          </a:xfrm>
        </p:spPr>
        <p:txBody>
          <a:bodyPr/>
          <a:lstStyle/>
          <a:p>
            <a:pPr algn="ctr"/>
            <a:r>
              <a:rPr lang="en-GB" b="1" dirty="0"/>
              <a:t>Thrush</a:t>
            </a:r>
          </a:p>
        </p:txBody>
      </p:sp>
      <p:sp>
        <p:nvSpPr>
          <p:cNvPr id="3" name="Content Placeholder 2">
            <a:extLst>
              <a:ext uri="{FF2B5EF4-FFF2-40B4-BE49-F238E27FC236}">
                <a16:creationId xmlns:a16="http://schemas.microsoft.com/office/drawing/2014/main" id="{A29753CF-5FDA-4087-BC52-F15580439377}"/>
              </a:ext>
            </a:extLst>
          </p:cNvPr>
          <p:cNvSpPr>
            <a:spLocks noGrp="1"/>
          </p:cNvSpPr>
          <p:nvPr>
            <p:ph idx="1"/>
          </p:nvPr>
        </p:nvSpPr>
        <p:spPr>
          <a:xfrm>
            <a:off x="266700" y="945768"/>
            <a:ext cx="6245352" cy="4966463"/>
          </a:xfrm>
        </p:spPr>
        <p:txBody>
          <a:bodyPr>
            <a:noAutofit/>
          </a:bodyPr>
          <a:lstStyle/>
          <a:p>
            <a:pPr marL="0" indent="0">
              <a:buNone/>
            </a:pPr>
            <a:r>
              <a:rPr lang="en-GB" sz="1100" dirty="0"/>
              <a:t>Caused by:</a:t>
            </a:r>
          </a:p>
          <a:p>
            <a:r>
              <a:rPr lang="en-GB" sz="1100" dirty="0"/>
              <a:t>Fungus of the species </a:t>
            </a:r>
            <a:r>
              <a:rPr lang="en-GB" sz="1100" i="1" dirty="0"/>
              <a:t>Candida</a:t>
            </a:r>
            <a:br>
              <a:rPr lang="en-GB" sz="1100" dirty="0"/>
            </a:br>
            <a:endParaRPr lang="en-GB" sz="1100" dirty="0"/>
          </a:p>
          <a:p>
            <a:pPr marL="0" indent="0">
              <a:buNone/>
            </a:pPr>
            <a:r>
              <a:rPr lang="en-GB" sz="1100" dirty="0"/>
              <a:t>Incidence :</a:t>
            </a:r>
          </a:p>
          <a:p>
            <a:pPr>
              <a:lnSpc>
                <a:spcPct val="120000"/>
              </a:lnSpc>
            </a:pPr>
            <a:r>
              <a:rPr lang="en-GB" sz="1100" dirty="0"/>
              <a:t>Thrush is more common on women then men, with 70% of women report having had vaginal thrush at some point in their lifetime (1)</a:t>
            </a:r>
            <a:br>
              <a:rPr lang="en-GB" sz="1100" dirty="0"/>
            </a:br>
            <a:endParaRPr lang="en-GB" sz="1100" dirty="0"/>
          </a:p>
          <a:p>
            <a:pPr marL="0" indent="0">
              <a:buNone/>
            </a:pPr>
            <a:r>
              <a:rPr lang="en-GB" sz="1100" dirty="0"/>
              <a:t>Symptoms:</a:t>
            </a:r>
          </a:p>
          <a:p>
            <a:pPr marL="0" indent="0">
              <a:buNone/>
            </a:pPr>
            <a:r>
              <a:rPr lang="en-GB" sz="1100" dirty="0"/>
              <a:t>Women</a:t>
            </a:r>
          </a:p>
          <a:p>
            <a:r>
              <a:rPr lang="en-GB" sz="1100" dirty="0"/>
              <a:t>vaginal discharge and or itching</a:t>
            </a:r>
          </a:p>
          <a:p>
            <a:r>
              <a:rPr lang="en-GB" sz="1100" dirty="0"/>
              <a:t>pain, or discomfort, during sexual intercourse </a:t>
            </a:r>
          </a:p>
          <a:p>
            <a:r>
              <a:rPr lang="en-GB" sz="1100" dirty="0"/>
              <a:t>pain, or discomfort, during urination</a:t>
            </a:r>
          </a:p>
          <a:p>
            <a:pPr marL="0" indent="0">
              <a:buNone/>
            </a:pPr>
            <a:r>
              <a:rPr lang="en-GB" sz="1100" dirty="0"/>
              <a:t>Men</a:t>
            </a:r>
          </a:p>
          <a:p>
            <a:r>
              <a:rPr lang="en-GB" sz="1100" dirty="0"/>
              <a:t>Discharge from and inflammation of the penis</a:t>
            </a:r>
          </a:p>
          <a:p>
            <a:r>
              <a:rPr lang="en-GB" sz="1100" dirty="0"/>
              <a:t>Pain while passing urine</a:t>
            </a:r>
          </a:p>
          <a:p>
            <a:r>
              <a:rPr lang="en-GB" sz="1100" dirty="0"/>
              <a:t>Small red spots on the tip of the penis</a:t>
            </a:r>
            <a:br>
              <a:rPr lang="en-GB" sz="1100" dirty="0"/>
            </a:br>
            <a:endParaRPr lang="en-GB" sz="1100" dirty="0"/>
          </a:p>
          <a:p>
            <a:pPr marL="0" indent="0">
              <a:buNone/>
            </a:pPr>
            <a:r>
              <a:rPr lang="en-GB" sz="1100" dirty="0"/>
              <a:t>Increased by:</a:t>
            </a:r>
          </a:p>
          <a:p>
            <a:pPr>
              <a:lnSpc>
                <a:spcPct val="120000"/>
              </a:lnSpc>
            </a:pPr>
            <a:r>
              <a:rPr lang="en-GB" sz="1100" dirty="0"/>
              <a:t>Associated with antibiotic use that kill the normal microflora; pregnancy; immune deficiency</a:t>
            </a:r>
          </a:p>
          <a:p>
            <a:r>
              <a:rPr lang="en-GB" sz="1100" dirty="0"/>
              <a:t>Can be transmitted sexually</a:t>
            </a:r>
          </a:p>
          <a:p>
            <a:endParaRPr lang="en-GB" sz="1100" dirty="0"/>
          </a:p>
        </p:txBody>
      </p:sp>
      <p:pic>
        <p:nvPicPr>
          <p:cNvPr id="5" name="Picture 6" descr="Microscope image of thrush">
            <a:hlinkClick r:id="rId2" tooltip="Candida albicans.jpg"/>
            <a:extLst>
              <a:ext uri="{FF2B5EF4-FFF2-40B4-BE49-F238E27FC236}">
                <a16:creationId xmlns:a16="http://schemas.microsoft.com/office/drawing/2014/main" id="{388A34A6-7D59-4A57-90A6-6BA3557A6B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2708" y="532731"/>
            <a:ext cx="2143287" cy="1881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2">
            <a:extLst>
              <a:ext uri="{FF2B5EF4-FFF2-40B4-BE49-F238E27FC236}">
                <a16:creationId xmlns:a16="http://schemas.microsoft.com/office/drawing/2014/main" id="{4AAFA27B-D214-45F3-A5D5-9A2CDCE4486A}"/>
              </a:ext>
            </a:extLst>
          </p:cNvPr>
          <p:cNvSpPr txBox="1">
            <a:spLocks/>
          </p:cNvSpPr>
          <p:nvPr/>
        </p:nvSpPr>
        <p:spPr>
          <a:xfrm>
            <a:off x="6325348" y="2414016"/>
            <a:ext cx="233800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i="1" dirty="0"/>
              <a:t>Candida albicans</a:t>
            </a:r>
          </a:p>
          <a:p>
            <a:pPr marL="0" indent="0" algn="ctr">
              <a:buNone/>
            </a:pPr>
            <a:endParaRPr lang="en-GB" sz="1600" i="1" dirty="0"/>
          </a:p>
        </p:txBody>
      </p:sp>
      <p:pic>
        <p:nvPicPr>
          <p:cNvPr id="7" name="Picture 8" descr="Oral candidiasis on the tongue and soft palate.">
            <a:hlinkClick r:id="rId4" tooltip="Oral candidiasis on the tongue and soft palate."/>
            <a:extLst>
              <a:ext uri="{FF2B5EF4-FFF2-40B4-BE49-F238E27FC236}">
                <a16:creationId xmlns:a16="http://schemas.microsoft.com/office/drawing/2014/main" id="{87B5C172-2BB7-412C-86E5-69390D3DA01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446" y="2804986"/>
            <a:ext cx="2373059" cy="219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a:extLst>
              <a:ext uri="{FF2B5EF4-FFF2-40B4-BE49-F238E27FC236}">
                <a16:creationId xmlns:a16="http://schemas.microsoft.com/office/drawing/2014/main" id="{5ADC8A30-8997-48D7-9416-4F3304E97BE6}"/>
              </a:ext>
            </a:extLst>
          </p:cNvPr>
          <p:cNvSpPr txBox="1">
            <a:spLocks/>
          </p:cNvSpPr>
          <p:nvPr/>
        </p:nvSpPr>
        <p:spPr>
          <a:xfrm>
            <a:off x="6380972" y="5005373"/>
            <a:ext cx="2338005" cy="540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Oral candidiasis on the tongue and soft palette</a:t>
            </a:r>
          </a:p>
          <a:p>
            <a:pPr marL="0" indent="0" algn="ctr">
              <a:buNone/>
            </a:pPr>
            <a:endParaRPr lang="en-GB" sz="1600" i="1" dirty="0"/>
          </a:p>
        </p:txBody>
      </p:sp>
      <p:sp>
        <p:nvSpPr>
          <p:cNvPr id="4" name="Footer Placeholder 3">
            <a:extLst>
              <a:ext uri="{FF2B5EF4-FFF2-40B4-BE49-F238E27FC236}">
                <a16:creationId xmlns:a16="http://schemas.microsoft.com/office/drawing/2014/main" id="{45305416-8976-43FD-99D3-FE11BA231B94}"/>
              </a:ext>
            </a:extLst>
          </p:cNvPr>
          <p:cNvSpPr>
            <a:spLocks noGrp="1"/>
          </p:cNvSpPr>
          <p:nvPr>
            <p:ph type="ftr" sz="quarter" idx="11"/>
          </p:nvPr>
        </p:nvSpPr>
        <p:spPr/>
        <p:txBody>
          <a:bodyPr/>
          <a:lstStyle/>
          <a:p>
            <a:r>
              <a:rPr lang="en-GB"/>
              <a:t>e-Bug.eu</a:t>
            </a:r>
            <a:endParaRPr lang="en-GB" dirty="0"/>
          </a:p>
        </p:txBody>
      </p:sp>
      <p:sp>
        <p:nvSpPr>
          <p:cNvPr id="9" name="TextBox 8">
            <a:extLst>
              <a:ext uri="{FF2B5EF4-FFF2-40B4-BE49-F238E27FC236}">
                <a16:creationId xmlns:a16="http://schemas.microsoft.com/office/drawing/2014/main" id="{78D696AE-A5B9-4216-B93D-7341B027CC04}"/>
              </a:ext>
            </a:extLst>
          </p:cNvPr>
          <p:cNvSpPr txBox="1"/>
          <p:nvPr/>
        </p:nvSpPr>
        <p:spPr>
          <a:xfrm>
            <a:off x="2489200" y="6356351"/>
            <a:ext cx="6502400"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(1) </a:t>
            </a:r>
            <a:r>
              <a:rPr lang="en-GB" sz="1200" dirty="0">
                <a:latin typeface="Arial" panose="020B0604020202020204" pitchFamily="34" charset="0"/>
                <a:cs typeface="Arial" panose="020B0604020202020204" pitchFamily="34" charset="0"/>
                <a:hlinkClick r:id="rId6"/>
              </a:rPr>
              <a:t>National Institute for Health and Care Excellence</a:t>
            </a:r>
            <a:endParaRPr lang="en-GB"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461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1772-F7F6-4C47-BB6F-B531D572EFE5}"/>
              </a:ext>
            </a:extLst>
          </p:cNvPr>
          <p:cNvSpPr>
            <a:spLocks noGrp="1"/>
          </p:cNvSpPr>
          <p:nvPr>
            <p:ph type="title"/>
          </p:nvPr>
        </p:nvSpPr>
        <p:spPr>
          <a:xfrm>
            <a:off x="628650" y="142619"/>
            <a:ext cx="7886700" cy="1012569"/>
          </a:xfrm>
        </p:spPr>
        <p:txBody>
          <a:bodyPr/>
          <a:lstStyle/>
          <a:p>
            <a:pPr algn="ctr"/>
            <a:r>
              <a:rPr lang="en-GB" b="1" dirty="0"/>
              <a:t>Protection Against STIs</a:t>
            </a:r>
          </a:p>
        </p:txBody>
      </p:sp>
      <p:sp>
        <p:nvSpPr>
          <p:cNvPr id="3" name="Content Placeholder 2">
            <a:extLst>
              <a:ext uri="{FF2B5EF4-FFF2-40B4-BE49-F238E27FC236}">
                <a16:creationId xmlns:a16="http://schemas.microsoft.com/office/drawing/2014/main" id="{90A1417D-89D7-462E-894E-8E229789AB5A}"/>
              </a:ext>
            </a:extLst>
          </p:cNvPr>
          <p:cNvSpPr>
            <a:spLocks noGrp="1"/>
          </p:cNvSpPr>
          <p:nvPr>
            <p:ph idx="1"/>
          </p:nvPr>
        </p:nvSpPr>
        <p:spPr>
          <a:xfrm>
            <a:off x="628650" y="1280537"/>
            <a:ext cx="7886700" cy="4868927"/>
          </a:xfrm>
        </p:spPr>
        <p:txBody>
          <a:bodyPr>
            <a:normAutofit fontScale="55000" lnSpcReduction="20000"/>
          </a:bodyPr>
          <a:lstStyle/>
          <a:p>
            <a:pPr marL="0" indent="0">
              <a:buNone/>
            </a:pPr>
            <a:r>
              <a:rPr lang="en-GB" sz="3200" dirty="0"/>
              <a:t>Abstinence:</a:t>
            </a:r>
          </a:p>
          <a:p>
            <a:pPr marL="342900" indent="-342900"/>
            <a:r>
              <a:rPr lang="en-GB" dirty="0"/>
              <a:t>This is the only way to be sure you won’t catch an STI</a:t>
            </a:r>
            <a:br>
              <a:rPr lang="en-GB" dirty="0"/>
            </a:br>
            <a:endParaRPr lang="en-GB" dirty="0"/>
          </a:p>
          <a:p>
            <a:pPr marL="0" indent="0">
              <a:buNone/>
            </a:pPr>
            <a:r>
              <a:rPr lang="en-GB" sz="3200" dirty="0"/>
              <a:t>Use a condom during sexual activity:</a:t>
            </a:r>
          </a:p>
          <a:p>
            <a:pPr marL="342900" indent="-342900"/>
            <a:r>
              <a:rPr lang="en-GB" dirty="0"/>
              <a:t>Prevents the transmission of bodily fluid </a:t>
            </a:r>
          </a:p>
          <a:p>
            <a:pPr marL="342900" indent="-342900">
              <a:lnSpc>
                <a:spcPct val="120000"/>
              </a:lnSpc>
            </a:pPr>
            <a:r>
              <a:rPr lang="en-GB" dirty="0"/>
              <a:t>But remember- a condom will only protect the skin it covers, and so sores/warts not covered can still spread through skin contact</a:t>
            </a:r>
            <a:br>
              <a:rPr lang="en-GB" dirty="0"/>
            </a:br>
            <a:endParaRPr lang="en-GB" dirty="0"/>
          </a:p>
          <a:p>
            <a:pPr marL="0" indent="0">
              <a:buNone/>
            </a:pPr>
            <a:r>
              <a:rPr lang="en-GB" sz="3200" dirty="0"/>
              <a:t>Talk to your partner: </a:t>
            </a:r>
          </a:p>
          <a:p>
            <a:pPr marL="342900" indent="-342900"/>
            <a:r>
              <a:rPr lang="en-GB" dirty="0"/>
              <a:t>Discuss the options of safer sex practices</a:t>
            </a:r>
          </a:p>
          <a:p>
            <a:pPr marL="342900" indent="-342900">
              <a:lnSpc>
                <a:spcPct val="120000"/>
              </a:lnSpc>
            </a:pPr>
            <a:r>
              <a:rPr lang="en-GB" dirty="0"/>
              <a:t>Discuss the option of you both being tested for an STI before committing to a sexual relationship</a:t>
            </a:r>
            <a:br>
              <a:rPr lang="en-GB" dirty="0"/>
            </a:br>
            <a:endParaRPr lang="en-GB" dirty="0"/>
          </a:p>
          <a:p>
            <a:pPr marL="0" indent="0">
              <a:lnSpc>
                <a:spcPct val="120000"/>
              </a:lnSpc>
              <a:buNone/>
            </a:pPr>
            <a:r>
              <a:rPr lang="en-GB" sz="3200" dirty="0"/>
              <a:t>Have regular check ups at the local family planning or GUM (Genito urinary medicine) clinic:</a:t>
            </a:r>
          </a:p>
          <a:p>
            <a:pPr marL="342900" indent="-342900">
              <a:lnSpc>
                <a:spcPct val="120000"/>
              </a:lnSpc>
            </a:pPr>
            <a:r>
              <a:rPr lang="en-GB" dirty="0"/>
              <a:t>Even if you do not think you have an infection – remember many infections do not appear to have symptoms! </a:t>
            </a:r>
          </a:p>
        </p:txBody>
      </p:sp>
      <p:sp>
        <p:nvSpPr>
          <p:cNvPr id="4" name="Footer Placeholder 3">
            <a:extLst>
              <a:ext uri="{FF2B5EF4-FFF2-40B4-BE49-F238E27FC236}">
                <a16:creationId xmlns:a16="http://schemas.microsoft.com/office/drawing/2014/main" id="{2ABFD7B3-5DB1-4A56-8DA8-FE3079F3C53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3483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F26CA-6083-495B-8B22-1D5A4BDB2092}"/>
              </a:ext>
            </a:extLst>
          </p:cNvPr>
          <p:cNvSpPr>
            <a:spLocks noGrp="1"/>
          </p:cNvSpPr>
          <p:nvPr>
            <p:ph type="title"/>
          </p:nvPr>
        </p:nvSpPr>
        <p:spPr>
          <a:xfrm>
            <a:off x="119063" y="2138364"/>
            <a:ext cx="9263062" cy="2852737"/>
          </a:xfrm>
        </p:spPr>
        <p:txBody>
          <a:bodyPr>
            <a:normAutofit/>
          </a:bodyPr>
          <a:lstStyle/>
          <a:p>
            <a:r>
              <a:rPr lang="en-GB" b="1" dirty="0"/>
              <a:t>Main Activity:</a:t>
            </a:r>
            <a:br>
              <a:rPr lang="en-GB" b="1" dirty="0"/>
            </a:br>
            <a:r>
              <a:rPr lang="en-GB" b="1" dirty="0"/>
              <a:t>Test Tube Experiment</a:t>
            </a:r>
          </a:p>
        </p:txBody>
      </p:sp>
      <p:sp>
        <p:nvSpPr>
          <p:cNvPr id="4" name="Footer Placeholder 3">
            <a:extLst>
              <a:ext uri="{FF2B5EF4-FFF2-40B4-BE49-F238E27FC236}">
                <a16:creationId xmlns:a16="http://schemas.microsoft.com/office/drawing/2014/main" id="{50400773-DD46-4870-A952-6536DE7694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80523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0BD53A-7E1D-4DE7-91DE-7256E37E1E8C}"/>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Test Tube Experiment Steps</a:t>
            </a:r>
          </a:p>
        </p:txBody>
      </p:sp>
      <p:pic>
        <p:nvPicPr>
          <p:cNvPr id="5" name="Picture 4">
            <a:extLst>
              <a:ext uri="{FF2B5EF4-FFF2-40B4-BE49-F238E27FC236}">
                <a16:creationId xmlns:a16="http://schemas.microsoft.com/office/drawing/2014/main" id="{29B4738F-44BB-4C70-BE5A-B4DB433E758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39724" y="609600"/>
            <a:ext cx="8623301" cy="5505449"/>
          </a:xfrm>
          <a:prstGeom prst="rect">
            <a:avLst/>
          </a:prstGeom>
        </p:spPr>
      </p:pic>
      <p:pic>
        <p:nvPicPr>
          <p:cNvPr id="2" name="Picture 1">
            <a:extLst>
              <a:ext uri="{FF2B5EF4-FFF2-40B4-BE49-F238E27FC236}">
                <a16:creationId xmlns:a16="http://schemas.microsoft.com/office/drawing/2014/main" id="{EDF8C302-343A-411C-B2D2-CF026089D69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30223" y="819152"/>
            <a:ext cx="8242301" cy="4895848"/>
          </a:xfrm>
          <a:prstGeom prst="rect">
            <a:avLst/>
          </a:prstGeom>
        </p:spPr>
      </p:pic>
      <p:sp>
        <p:nvSpPr>
          <p:cNvPr id="22" name="TextBox 21">
            <a:extLst>
              <a:ext uri="{FF2B5EF4-FFF2-40B4-BE49-F238E27FC236}">
                <a16:creationId xmlns:a16="http://schemas.microsoft.com/office/drawing/2014/main" id="{E4C2D561-61EF-4547-B861-09334EA4DBE5}"/>
              </a:ext>
            </a:extLst>
          </p:cNvPr>
          <p:cNvSpPr txBox="1"/>
          <p:nvPr/>
        </p:nvSpPr>
        <p:spPr>
          <a:xfrm>
            <a:off x="830831" y="1143000"/>
            <a:ext cx="1830636" cy="1938992"/>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1. Pass liquid filled test tubes around, one of them will contain starch</a:t>
            </a:r>
          </a:p>
        </p:txBody>
      </p:sp>
      <p:sp>
        <p:nvSpPr>
          <p:cNvPr id="23" name="TextBox 22">
            <a:extLst>
              <a:ext uri="{FF2B5EF4-FFF2-40B4-BE49-F238E27FC236}">
                <a16:creationId xmlns:a16="http://schemas.microsoft.com/office/drawing/2014/main" id="{66114CE7-D9FF-4ED2-89FB-3DA987584C19}"/>
              </a:ext>
            </a:extLst>
          </p:cNvPr>
          <p:cNvSpPr txBox="1"/>
          <p:nvPr/>
        </p:nvSpPr>
        <p:spPr>
          <a:xfrm>
            <a:off x="2718649" y="1143000"/>
            <a:ext cx="1674245" cy="1631216"/>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2. Mix the fluids from your test tube with five other people</a:t>
            </a:r>
          </a:p>
        </p:txBody>
      </p:sp>
      <p:sp>
        <p:nvSpPr>
          <p:cNvPr id="24" name="TextBox 23">
            <a:extLst>
              <a:ext uri="{FF2B5EF4-FFF2-40B4-BE49-F238E27FC236}">
                <a16:creationId xmlns:a16="http://schemas.microsoft.com/office/drawing/2014/main" id="{3B42C1DA-F98E-4037-85D3-589ED719CA91}"/>
              </a:ext>
            </a:extLst>
          </p:cNvPr>
          <p:cNvSpPr txBox="1"/>
          <p:nvPr/>
        </p:nvSpPr>
        <p:spPr>
          <a:xfrm>
            <a:off x="4445765" y="1036700"/>
            <a:ext cx="1968117" cy="1938992"/>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3. Make a note of who you exchanged test tube fluids with, and in which order</a:t>
            </a:r>
          </a:p>
        </p:txBody>
      </p:sp>
      <p:sp>
        <p:nvSpPr>
          <p:cNvPr id="25" name="TextBox 24">
            <a:extLst>
              <a:ext uri="{FF2B5EF4-FFF2-40B4-BE49-F238E27FC236}">
                <a16:creationId xmlns:a16="http://schemas.microsoft.com/office/drawing/2014/main" id="{EF0F29A2-FF78-48BC-BE9B-0FE68A005350}"/>
              </a:ext>
            </a:extLst>
          </p:cNvPr>
          <p:cNvSpPr txBox="1"/>
          <p:nvPr/>
        </p:nvSpPr>
        <p:spPr>
          <a:xfrm>
            <a:off x="6509132" y="1036700"/>
            <a:ext cx="1968117" cy="1938992"/>
          </a:xfrm>
          <a:prstGeom prst="rect">
            <a:avLst/>
          </a:prstGeom>
          <a:noFill/>
        </p:spPr>
        <p:txBody>
          <a:bodyPr wrap="square" rtlCol="0">
            <a:spAutoFit/>
          </a:bodyPr>
          <a:lstStyle/>
          <a:p>
            <a:r>
              <a:rPr lang="en-GB" sz="2000" dirty="0">
                <a:solidFill>
                  <a:schemeClr val="accent6">
                    <a:lumMod val="75000"/>
                  </a:schemeClr>
                </a:solidFill>
                <a:latin typeface="Arial" panose="020B0604020202020204" pitchFamily="34" charset="0"/>
                <a:cs typeface="Arial" panose="020B0604020202020204" pitchFamily="34" charset="0"/>
              </a:rPr>
              <a:t>4. Find out who has the test tube filled with starch (STI) by testing fluids with iodine</a:t>
            </a:r>
          </a:p>
        </p:txBody>
      </p:sp>
      <p:sp>
        <p:nvSpPr>
          <p:cNvPr id="4" name="Footer Placeholder 3">
            <a:extLst>
              <a:ext uri="{FF2B5EF4-FFF2-40B4-BE49-F238E27FC236}">
                <a16:creationId xmlns:a16="http://schemas.microsoft.com/office/drawing/2014/main" id="{C300B998-1593-477C-9409-299C425021C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6821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F846E-C0E1-4FC8-BFC7-9655B08509B1}"/>
              </a:ext>
            </a:extLst>
          </p:cNvPr>
          <p:cNvSpPr>
            <a:spLocks noGrp="1"/>
          </p:cNvSpPr>
          <p:nvPr>
            <p:ph type="title"/>
          </p:nvPr>
        </p:nvSpPr>
        <p:spPr>
          <a:xfrm>
            <a:off x="440110" y="-1042714"/>
            <a:ext cx="8260496" cy="920749"/>
          </a:xfrm>
        </p:spPr>
        <p:txBody>
          <a:bodyPr>
            <a:noAutofit/>
          </a:bodyPr>
          <a:lstStyle/>
          <a:p>
            <a:pPr algn="ctr"/>
            <a:r>
              <a:rPr lang="en-GB" sz="3500" b="1" dirty="0"/>
              <a:t>Spread of STIs Test Tube Experiment: Section A </a:t>
            </a:r>
          </a:p>
        </p:txBody>
      </p:sp>
      <p:sp>
        <p:nvSpPr>
          <p:cNvPr id="12" name="Title 1">
            <a:extLst>
              <a:ext uri="{FF2B5EF4-FFF2-40B4-BE49-F238E27FC236}">
                <a16:creationId xmlns:a16="http://schemas.microsoft.com/office/drawing/2014/main" id="{B1DD51ED-1E4C-498A-9B99-1253E1E1E366}"/>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Spread of STIs Test Tube Experiment </a:t>
            </a:r>
            <a:endParaRPr lang="en-GB" sz="3500" b="1" dirty="0"/>
          </a:p>
        </p:txBody>
      </p:sp>
      <p:sp>
        <p:nvSpPr>
          <p:cNvPr id="8" name="Rectangle: Rounded Corners 7">
            <a:extLst>
              <a:ext uri="{FF2B5EF4-FFF2-40B4-BE49-F238E27FC236}">
                <a16:creationId xmlns:a16="http://schemas.microsoft.com/office/drawing/2014/main" id="{EB9CB105-29F1-4CA7-8720-C212ADCD0704}"/>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7" name="Group 6">
            <a:extLst>
              <a:ext uri="{FF2B5EF4-FFF2-40B4-BE49-F238E27FC236}">
                <a16:creationId xmlns:a16="http://schemas.microsoft.com/office/drawing/2014/main" id="{A767942B-34AB-491C-BE01-5FA4C0A0A9C1}"/>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4" name="Rectangle: Rounded Corners 3">
              <a:extLst>
                <a:ext uri="{FF2B5EF4-FFF2-40B4-BE49-F238E27FC236}">
                  <a16:creationId xmlns:a16="http://schemas.microsoft.com/office/drawing/2014/main" id="{CB35F50B-AFE1-4166-A182-DE84EAB53BAE}"/>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5" name="Oval 4">
              <a:extLst>
                <a:ext uri="{FF2B5EF4-FFF2-40B4-BE49-F238E27FC236}">
                  <a16:creationId xmlns:a16="http://schemas.microsoft.com/office/drawing/2014/main" id="{C721BEED-07AE-4095-A109-977630992AF0}"/>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70F2906A-1330-4569-A8C1-9BBFE83FC4C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0" name="TextBox 9" descr="Section A&#10;Consider the order of people who you had a ‘sexual encounter’ with and whether or not they had the STI:&#10;">
            <a:extLst>
              <a:ext uri="{FF2B5EF4-FFF2-40B4-BE49-F238E27FC236}">
                <a16:creationId xmlns:a16="http://schemas.microsoft.com/office/drawing/2014/main" id="{60E2483E-426B-4124-ADF3-1A833255D8DA}"/>
              </a:ext>
            </a:extLst>
          </p:cNvPr>
          <p:cNvSpPr txBox="1"/>
          <p:nvPr/>
        </p:nvSpPr>
        <p:spPr>
          <a:xfrm>
            <a:off x="631120" y="1453585"/>
            <a:ext cx="7766475" cy="923330"/>
          </a:xfrm>
          <a:prstGeom prst="rect">
            <a:avLst/>
          </a:prstGeom>
          <a:noFill/>
        </p:spPr>
        <p:txBody>
          <a:bodyPr wrap="square" rtlCol="0">
            <a:spAutoFit/>
          </a:bodyPr>
          <a:lstStyle/>
          <a:p>
            <a:pPr algn="just"/>
            <a:r>
              <a:rPr lang="en-GB" b="1" dirty="0">
                <a:solidFill>
                  <a:schemeClr val="bg2">
                    <a:lumMod val="10000"/>
                  </a:schemeClr>
                </a:solidFill>
                <a:latin typeface="Arial" panose="020B0604020202020204" pitchFamily="34" charset="0"/>
                <a:cs typeface="Arial" panose="020B0604020202020204" pitchFamily="34" charset="0"/>
              </a:rPr>
              <a:t>Section A</a:t>
            </a:r>
          </a:p>
          <a:p>
            <a:pPr algn="just"/>
            <a:r>
              <a:rPr lang="en-GB"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9" name="Table 9" descr="Table for results">
            <a:extLst>
              <a:ext uri="{FF2B5EF4-FFF2-40B4-BE49-F238E27FC236}">
                <a16:creationId xmlns:a16="http://schemas.microsoft.com/office/drawing/2014/main" id="{57B98E62-4B27-4700-A0C3-F65571F617E8}"/>
              </a:ext>
            </a:extLst>
          </p:cNvPr>
          <p:cNvGraphicFramePr>
            <a:graphicFrameLocks noGrp="1"/>
          </p:cNvGraphicFramePr>
          <p:nvPr>
            <p:extLst>
              <p:ext uri="{D42A27DB-BD31-4B8C-83A1-F6EECF244321}">
                <p14:modId xmlns:p14="http://schemas.microsoft.com/office/powerpoint/2010/main" val="2692892350"/>
              </p:ext>
            </p:extLst>
          </p:nvPr>
        </p:nvGraphicFramePr>
        <p:xfrm>
          <a:off x="697794" y="2384861"/>
          <a:ext cx="7824917" cy="2472708"/>
        </p:xfrm>
        <a:graphic>
          <a:graphicData uri="http://schemas.openxmlformats.org/drawingml/2006/table">
            <a:tbl>
              <a:tblPr firstRow="1" bandRow="1"/>
              <a:tblGrid>
                <a:gridCol w="2608306">
                  <a:extLst>
                    <a:ext uri="{9D8B030D-6E8A-4147-A177-3AD203B41FA5}">
                      <a16:colId xmlns:a16="http://schemas.microsoft.com/office/drawing/2014/main" val="801373018"/>
                    </a:ext>
                  </a:extLst>
                </a:gridCol>
                <a:gridCol w="5216611">
                  <a:extLst>
                    <a:ext uri="{9D8B030D-6E8A-4147-A177-3AD203B41FA5}">
                      <a16:colId xmlns:a16="http://schemas.microsoft.com/office/drawing/2014/main" val="1364566338"/>
                    </a:ext>
                  </a:extLst>
                </a:gridCol>
              </a:tblGrid>
              <a:tr h="41211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11" name="TextBox 10" descr="How many people in the class contracted the infection? &#10;&#10;Did you contract the infection?">
            <a:extLst>
              <a:ext uri="{FF2B5EF4-FFF2-40B4-BE49-F238E27FC236}">
                <a16:creationId xmlns:a16="http://schemas.microsoft.com/office/drawing/2014/main" id="{F66F35FD-79FF-4755-9D54-812598FE378F}"/>
              </a:ext>
            </a:extLst>
          </p:cNvPr>
          <p:cNvSpPr txBox="1"/>
          <p:nvPr/>
        </p:nvSpPr>
        <p:spPr>
          <a:xfrm>
            <a:off x="602545" y="4867096"/>
            <a:ext cx="8092997" cy="923330"/>
          </a:xfrm>
          <a:prstGeom prst="rect">
            <a:avLst/>
          </a:prstGeom>
          <a:noFill/>
        </p:spPr>
        <p:txBody>
          <a:bodyPr wrap="square" rtlCol="0">
            <a:spAutoFit/>
          </a:bodyPr>
          <a:lstStyle/>
          <a:p>
            <a:r>
              <a:rPr lang="en-GB"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schemeClr val="bg2">
                    <a:lumMod val="10000"/>
                  </a:schemeClr>
                </a:solidFill>
                <a:latin typeface="Arial" panose="020B0604020202020204" pitchFamily="34" charset="0"/>
                <a:cs typeface="Arial" panose="020B0604020202020204" pitchFamily="34" charset="0"/>
              </a:rPr>
              <a:t>Did you contract the infection?_____________________________________</a:t>
            </a:r>
          </a:p>
        </p:txBody>
      </p:sp>
      <p:sp>
        <p:nvSpPr>
          <p:cNvPr id="3" name="Footer Placeholder 2">
            <a:extLst>
              <a:ext uri="{FF2B5EF4-FFF2-40B4-BE49-F238E27FC236}">
                <a16:creationId xmlns:a16="http://schemas.microsoft.com/office/drawing/2014/main" id="{694C4158-6D68-42AA-A278-444494F9BCD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65452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D110C90-E104-4AAF-9E27-D0CF011CBF93}"/>
              </a:ext>
            </a:extLst>
          </p:cNvPr>
          <p:cNvSpPr>
            <a:spLocks noGrp="1"/>
          </p:cNvSpPr>
          <p:nvPr>
            <p:ph type="title"/>
          </p:nvPr>
        </p:nvSpPr>
        <p:spPr>
          <a:xfrm>
            <a:off x="440110" y="-1165379"/>
            <a:ext cx="8260496" cy="920749"/>
          </a:xfrm>
        </p:spPr>
        <p:txBody>
          <a:bodyPr>
            <a:noAutofit/>
          </a:bodyPr>
          <a:lstStyle/>
          <a:p>
            <a:pPr algn="ctr"/>
            <a:r>
              <a:rPr lang="en-GB" sz="3500" b="1" dirty="0"/>
              <a:t>Spread of STIs Test Tube Experiment: Section B </a:t>
            </a:r>
          </a:p>
        </p:txBody>
      </p:sp>
      <p:sp>
        <p:nvSpPr>
          <p:cNvPr id="13" name="Title 1">
            <a:extLst>
              <a:ext uri="{FF2B5EF4-FFF2-40B4-BE49-F238E27FC236}">
                <a16:creationId xmlns:a16="http://schemas.microsoft.com/office/drawing/2014/main" id="{72FF1A1E-D6AF-481B-8FCD-586501060CAD}"/>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Spread of STIs Test Tube Experiment </a:t>
            </a:r>
            <a:endParaRPr lang="en-GB" sz="3500" b="1" dirty="0"/>
          </a:p>
        </p:txBody>
      </p:sp>
      <p:sp>
        <p:nvSpPr>
          <p:cNvPr id="9" name="Rectangle: Rounded Corners 8">
            <a:extLst>
              <a:ext uri="{FF2B5EF4-FFF2-40B4-BE49-F238E27FC236}">
                <a16:creationId xmlns:a16="http://schemas.microsoft.com/office/drawing/2014/main" id="{75F3FB0E-67B3-49BA-A8FA-19C2B57BE6CE}"/>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5" name="Group 4">
            <a:extLst>
              <a:ext uri="{FF2B5EF4-FFF2-40B4-BE49-F238E27FC236}">
                <a16:creationId xmlns:a16="http://schemas.microsoft.com/office/drawing/2014/main" id="{9570F859-552A-4FB2-B569-42DE71D60277}"/>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6" name="Rectangle: Rounded Corners 5">
              <a:extLst>
                <a:ext uri="{FF2B5EF4-FFF2-40B4-BE49-F238E27FC236}">
                  <a16:creationId xmlns:a16="http://schemas.microsoft.com/office/drawing/2014/main" id="{BD71404D-9F45-423F-8850-8D448A5CA9D0}"/>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961F75E-55B0-42D9-BA19-0603AB8A6B5F}"/>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F838022-4027-4EB6-9185-A7BA9668A1C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B&#10;Consider the order of people who you had a ‘sexual encounter’ with and whether or not they had the STI:&#10;">
            <a:extLst>
              <a:ext uri="{FF2B5EF4-FFF2-40B4-BE49-F238E27FC236}">
                <a16:creationId xmlns:a16="http://schemas.microsoft.com/office/drawing/2014/main" id="{4E142306-6483-4CCB-BFDF-9FA89B4C7C1F}"/>
              </a:ext>
            </a:extLst>
          </p:cNvPr>
          <p:cNvSpPr txBox="1"/>
          <p:nvPr/>
        </p:nvSpPr>
        <p:spPr>
          <a:xfrm>
            <a:off x="572678" y="1546221"/>
            <a:ext cx="7795382" cy="923330"/>
          </a:xfrm>
          <a:prstGeom prst="rect">
            <a:avLst/>
          </a:prstGeom>
          <a:noFill/>
        </p:spPr>
        <p:txBody>
          <a:bodyPr wrap="square" rtlCol="0">
            <a:spAutoFit/>
          </a:bodyPr>
          <a:lstStyle/>
          <a:p>
            <a:pPr algn="just"/>
            <a:r>
              <a:rPr lang="en-GB" b="1" dirty="0">
                <a:solidFill>
                  <a:prstClr val="black"/>
                </a:solidFill>
                <a:latin typeface="Arial" panose="020B0604020202020204" pitchFamily="34" charset="0"/>
                <a:cs typeface="Arial" panose="020B0604020202020204" pitchFamily="34" charset="0"/>
              </a:rPr>
              <a:t>Section B</a:t>
            </a:r>
          </a:p>
          <a:p>
            <a:pPr algn="just"/>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0" name="Table 9" descr="Table for results">
            <a:extLst>
              <a:ext uri="{FF2B5EF4-FFF2-40B4-BE49-F238E27FC236}">
                <a16:creationId xmlns:a16="http://schemas.microsoft.com/office/drawing/2014/main" id="{9EABE030-EA64-47E3-B742-F4044032845C}"/>
              </a:ext>
            </a:extLst>
          </p:cNvPr>
          <p:cNvGraphicFramePr>
            <a:graphicFrameLocks noGrp="1"/>
          </p:cNvGraphicFramePr>
          <p:nvPr>
            <p:extLst>
              <p:ext uri="{D42A27DB-BD31-4B8C-83A1-F6EECF244321}">
                <p14:modId xmlns:p14="http://schemas.microsoft.com/office/powerpoint/2010/main" val="497685288"/>
              </p:ext>
            </p:extLst>
          </p:nvPr>
        </p:nvGraphicFramePr>
        <p:xfrm>
          <a:off x="685226" y="2477452"/>
          <a:ext cx="7795382" cy="1910997"/>
        </p:xfrm>
        <a:graphic>
          <a:graphicData uri="http://schemas.openxmlformats.org/drawingml/2006/table">
            <a:tbl>
              <a:tblPr firstRow="1" bandRow="1"/>
              <a:tblGrid>
                <a:gridCol w="2598461">
                  <a:extLst>
                    <a:ext uri="{9D8B030D-6E8A-4147-A177-3AD203B41FA5}">
                      <a16:colId xmlns:a16="http://schemas.microsoft.com/office/drawing/2014/main" val="801373018"/>
                    </a:ext>
                  </a:extLst>
                </a:gridCol>
                <a:gridCol w="5196921">
                  <a:extLst>
                    <a:ext uri="{9D8B030D-6E8A-4147-A177-3AD203B41FA5}">
                      <a16:colId xmlns:a16="http://schemas.microsoft.com/office/drawing/2014/main" val="1364566338"/>
                    </a:ext>
                  </a:extLst>
                </a:gridCol>
              </a:tblGrid>
              <a:tr h="6369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2" name="TextBox 11"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B6E1D101-0BE9-458D-9037-52FBF24F990C}"/>
              </a:ext>
            </a:extLst>
          </p:cNvPr>
          <p:cNvSpPr txBox="1"/>
          <p:nvPr/>
        </p:nvSpPr>
        <p:spPr>
          <a:xfrm>
            <a:off x="633737" y="4380547"/>
            <a:ext cx="8018871"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Did you contract the infection?_____________________________________</a:t>
            </a:r>
          </a:p>
          <a:p>
            <a:r>
              <a:rPr lang="en-GB" dirty="0">
                <a:solidFill>
                  <a:prstClr val="black"/>
                </a:solidFill>
                <a:latin typeface="Arial" panose="020B0604020202020204" pitchFamily="34" charset="0"/>
                <a:cs typeface="Arial" panose="020B0604020202020204" pitchFamily="34" charset="0"/>
              </a:rPr>
              <a:t>Why was there a reduction in the number of people who contracted the infection this time? ______________________________________________</a:t>
            </a:r>
          </a:p>
        </p:txBody>
      </p:sp>
      <p:sp>
        <p:nvSpPr>
          <p:cNvPr id="3" name="Footer Placeholder 2">
            <a:extLst>
              <a:ext uri="{FF2B5EF4-FFF2-40B4-BE49-F238E27FC236}">
                <a16:creationId xmlns:a16="http://schemas.microsoft.com/office/drawing/2014/main" id="{9957BC51-5351-4AE8-ADE2-D830E89F96D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42254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CBE92B5-6ABA-40DC-97AD-D0608010456B}"/>
              </a:ext>
            </a:extLst>
          </p:cNvPr>
          <p:cNvSpPr>
            <a:spLocks noGrp="1"/>
          </p:cNvSpPr>
          <p:nvPr>
            <p:ph type="title"/>
          </p:nvPr>
        </p:nvSpPr>
        <p:spPr>
          <a:xfrm>
            <a:off x="440110" y="-1020412"/>
            <a:ext cx="8260496" cy="920749"/>
          </a:xfrm>
        </p:spPr>
        <p:txBody>
          <a:bodyPr>
            <a:noAutofit/>
          </a:bodyPr>
          <a:lstStyle/>
          <a:p>
            <a:pPr algn="ctr"/>
            <a:r>
              <a:rPr lang="en-GB" sz="3500" b="1" dirty="0"/>
              <a:t>Spread of STIs Test Tube Experiment: Section C </a:t>
            </a:r>
          </a:p>
        </p:txBody>
      </p:sp>
      <p:sp>
        <p:nvSpPr>
          <p:cNvPr id="13" name="Title 1">
            <a:extLst>
              <a:ext uri="{FF2B5EF4-FFF2-40B4-BE49-F238E27FC236}">
                <a16:creationId xmlns:a16="http://schemas.microsoft.com/office/drawing/2014/main" id="{9630137A-A253-4675-8DFF-2AB814AC699E}"/>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Spread of STIs Test Tube Experiment </a:t>
            </a:r>
            <a:endParaRPr lang="en-GB" sz="3500" b="1" dirty="0"/>
          </a:p>
        </p:txBody>
      </p:sp>
      <p:sp>
        <p:nvSpPr>
          <p:cNvPr id="4" name="Rectangle: Rounded Corners 3">
            <a:extLst>
              <a:ext uri="{FF2B5EF4-FFF2-40B4-BE49-F238E27FC236}">
                <a16:creationId xmlns:a16="http://schemas.microsoft.com/office/drawing/2014/main" id="{79A9190F-F32F-4BA3-883C-345FD367EDD2}"/>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C3DBF82D-0423-4017-8AA2-EAB1BC446A50}"/>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D536BB7A-A28F-4A17-A009-4653686BC6A1}"/>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B058BE33-5BB5-45D1-9701-4C45AE1F773B}"/>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73BA4503-4D1A-424E-9E57-32FE7BD4FBC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C - Results&#10;">
            <a:extLst>
              <a:ext uri="{FF2B5EF4-FFF2-40B4-BE49-F238E27FC236}">
                <a16:creationId xmlns:a16="http://schemas.microsoft.com/office/drawing/2014/main" id="{2A96E5AF-C79D-401A-A713-0455E6849656}"/>
              </a:ext>
            </a:extLst>
          </p:cNvPr>
          <p:cNvSpPr txBox="1"/>
          <p:nvPr/>
        </p:nvSpPr>
        <p:spPr>
          <a:xfrm>
            <a:off x="653007" y="1546221"/>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Section C </a:t>
            </a:r>
            <a:r>
              <a:rPr lang="en-GB" dirty="0">
                <a:solidFill>
                  <a:prstClr val="black"/>
                </a:solidFill>
                <a:latin typeface="Arial" panose="020B0604020202020204" pitchFamily="34" charset="0"/>
                <a:cs typeface="Arial" panose="020B0604020202020204" pitchFamily="34" charset="0"/>
              </a:rPr>
              <a:t>- Results</a:t>
            </a:r>
          </a:p>
        </p:txBody>
      </p:sp>
      <p:graphicFrame>
        <p:nvGraphicFramePr>
          <p:cNvPr id="10" name="Table 9" descr="Table for results">
            <a:extLst>
              <a:ext uri="{FF2B5EF4-FFF2-40B4-BE49-F238E27FC236}">
                <a16:creationId xmlns:a16="http://schemas.microsoft.com/office/drawing/2014/main" id="{094F457D-F5D0-4C33-8F7F-22A58CDB6CA4}"/>
              </a:ext>
            </a:extLst>
          </p:cNvPr>
          <p:cNvGraphicFramePr>
            <a:graphicFrameLocks noGrp="1"/>
          </p:cNvGraphicFramePr>
          <p:nvPr>
            <p:extLst>
              <p:ext uri="{D42A27DB-BD31-4B8C-83A1-F6EECF244321}">
                <p14:modId xmlns:p14="http://schemas.microsoft.com/office/powerpoint/2010/main" val="2826187776"/>
              </p:ext>
            </p:extLst>
          </p:nvPr>
        </p:nvGraphicFramePr>
        <p:xfrm>
          <a:off x="684479" y="1966682"/>
          <a:ext cx="7764196" cy="2273619"/>
        </p:xfrm>
        <a:graphic>
          <a:graphicData uri="http://schemas.openxmlformats.org/drawingml/2006/table">
            <a:tbl>
              <a:tblPr firstRow="1" bandRow="1"/>
              <a:tblGrid>
                <a:gridCol w="1493004">
                  <a:extLst>
                    <a:ext uri="{9D8B030D-6E8A-4147-A177-3AD203B41FA5}">
                      <a16:colId xmlns:a16="http://schemas.microsoft.com/office/drawing/2014/main" val="801373018"/>
                    </a:ext>
                  </a:extLst>
                </a:gridCol>
                <a:gridCol w="2233826">
                  <a:extLst>
                    <a:ext uri="{9D8B030D-6E8A-4147-A177-3AD203B41FA5}">
                      <a16:colId xmlns:a16="http://schemas.microsoft.com/office/drawing/2014/main" val="1364566338"/>
                    </a:ext>
                  </a:extLst>
                </a:gridCol>
                <a:gridCol w="1851460">
                  <a:extLst>
                    <a:ext uri="{9D8B030D-6E8A-4147-A177-3AD203B41FA5}">
                      <a16:colId xmlns:a16="http://schemas.microsoft.com/office/drawing/2014/main" val="1586992239"/>
                    </a:ext>
                  </a:extLst>
                </a:gridCol>
                <a:gridCol w="2185906">
                  <a:extLst>
                    <a:ext uri="{9D8B030D-6E8A-4147-A177-3AD203B41FA5}">
                      <a16:colId xmlns:a16="http://schemas.microsoft.com/office/drawing/2014/main" val="1531977572"/>
                    </a:ext>
                  </a:extLst>
                </a:gridCol>
              </a:tblGrid>
              <a:tr h="66871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4012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2" name="TextBox 11"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A5A76137-4549-49B3-A04F-799FC4DF574C}"/>
              </a:ext>
            </a:extLst>
          </p:cNvPr>
          <p:cNvSpPr txBox="1"/>
          <p:nvPr/>
        </p:nvSpPr>
        <p:spPr>
          <a:xfrm>
            <a:off x="594848" y="4364132"/>
            <a:ext cx="7951019"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Why did some of the people not get infected even though they had a sexual </a:t>
            </a:r>
          </a:p>
          <a:p>
            <a:r>
              <a:rPr lang="en-GB" dirty="0">
                <a:solidFill>
                  <a:prstClr val="black"/>
                </a:solidFill>
                <a:latin typeface="Arial" panose="020B0604020202020204" pitchFamily="34" charset="0"/>
                <a:cs typeface="Arial" panose="020B0604020202020204" pitchFamily="34" charset="0"/>
              </a:rPr>
              <a:t>encounter with someone who had an STI? _____________________________________________________________</a:t>
            </a:r>
          </a:p>
        </p:txBody>
      </p:sp>
      <p:sp>
        <p:nvSpPr>
          <p:cNvPr id="3" name="Footer Placeholder 2">
            <a:extLst>
              <a:ext uri="{FF2B5EF4-FFF2-40B4-BE49-F238E27FC236}">
                <a16:creationId xmlns:a16="http://schemas.microsoft.com/office/drawing/2014/main" id="{863ECE9C-978B-4876-92EF-7460E9A32A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17138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7" y="209150"/>
            <a:ext cx="7886700" cy="1021161"/>
          </a:xfrm>
        </p:spPr>
        <p:txBody>
          <a:bodyPr>
            <a:normAutofit/>
          </a:bodyPr>
          <a:lstStyle/>
          <a:p>
            <a:pPr algn="ctr"/>
            <a:r>
              <a:rPr lang="en-GB" sz="3500"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7" y="1343818"/>
            <a:ext cx="8637019" cy="4899026"/>
          </a:xfrm>
        </p:spPr>
        <p:txBody>
          <a:bodyPr>
            <a:noAutofit/>
          </a:bodyPr>
          <a:lstStyle/>
          <a:p>
            <a:pPr marL="0" lvl="0" indent="0" algn="just">
              <a:lnSpc>
                <a:spcPct val="120000"/>
              </a:lnSpc>
              <a:buNone/>
            </a:pPr>
            <a:r>
              <a:rPr lang="en-GB" sz="2000" b="1" dirty="0"/>
              <a:t>All pupils will: </a:t>
            </a:r>
          </a:p>
          <a:p>
            <a:pPr marL="0" lvl="0" indent="0" algn="just">
              <a:lnSpc>
                <a:spcPct val="120000"/>
              </a:lnSpc>
              <a:buNone/>
            </a:pPr>
            <a:r>
              <a:rPr lang="en-GB" sz="2000" dirty="0"/>
              <a:t>• Understand that infections can be spread easily through sexual contact.</a:t>
            </a:r>
          </a:p>
          <a:p>
            <a:pPr algn="just">
              <a:lnSpc>
                <a:spcPct val="120000"/>
              </a:lnSpc>
            </a:pPr>
            <a:r>
              <a:rPr lang="en-GB" sz="2000" dirty="0"/>
              <a:t>Understand what they can do to protect themselves against STIs. </a:t>
            </a:r>
          </a:p>
          <a:p>
            <a:pPr marL="0" lvl="0" indent="0" algn="just">
              <a:lnSpc>
                <a:spcPct val="120000"/>
              </a:lnSpc>
              <a:buNone/>
            </a:pPr>
            <a:r>
              <a:rPr lang="en-GB" sz="2000" dirty="0"/>
              <a:t>• Know that not everyone with an STI has symptoms. </a:t>
            </a:r>
          </a:p>
          <a:p>
            <a:pPr marL="0" lvl="0" indent="0" algn="just">
              <a:lnSpc>
                <a:spcPct val="120000"/>
              </a:lnSpc>
              <a:buNone/>
            </a:pPr>
            <a:r>
              <a:rPr lang="en-GB" sz="2000" dirty="0"/>
              <a:t>• Understand that non-barrier forms of contraception do not protect against STIs.</a:t>
            </a:r>
          </a:p>
          <a:p>
            <a:pPr marL="0" lvl="0" indent="0" algn="just">
              <a:lnSpc>
                <a:spcPct val="120000"/>
              </a:lnSpc>
              <a:buNone/>
            </a:pPr>
            <a:r>
              <a:rPr lang="en-GB" sz="2000" b="1" dirty="0"/>
              <a:t>Most pupils will: </a:t>
            </a:r>
          </a:p>
          <a:p>
            <a:pPr marL="0" lvl="0" indent="0" algn="just">
              <a:lnSpc>
                <a:spcPct val="120000"/>
              </a:lnSpc>
              <a:buNone/>
            </a:pPr>
            <a:r>
              <a:rPr lang="en-GB" sz="2000" dirty="0"/>
              <a:t>• Understand how easily infections like chlamydia can spread among young people. </a:t>
            </a:r>
          </a:p>
          <a:p>
            <a:pPr marL="0" lvl="0" indent="0" algn="just">
              <a:lnSpc>
                <a:spcPct val="120000"/>
              </a:lnSpc>
              <a:buNone/>
            </a:pPr>
            <a:r>
              <a:rPr lang="en-GB" sz="2000" dirty="0"/>
              <a:t>• Begin to explore effective communication around condom use.</a:t>
            </a:r>
          </a:p>
          <a:p>
            <a:pPr marL="0" lvl="0" indent="0" algn="just">
              <a:lnSpc>
                <a:spcPct val="120000"/>
              </a:lnSpc>
              <a:buNone/>
            </a:pPr>
            <a:endParaRPr lang="en-GB" sz="20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dirty="0"/>
              <a:t>e-Bug.eu</a:t>
            </a:r>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0D251F9-662E-4235-ADEC-8937EF250118}"/>
              </a:ext>
            </a:extLst>
          </p:cNvPr>
          <p:cNvSpPr>
            <a:spLocks noGrp="1"/>
          </p:cNvSpPr>
          <p:nvPr>
            <p:ph type="title"/>
          </p:nvPr>
        </p:nvSpPr>
        <p:spPr>
          <a:xfrm>
            <a:off x="440110" y="-1053862"/>
            <a:ext cx="8260496" cy="920749"/>
          </a:xfrm>
        </p:spPr>
        <p:txBody>
          <a:bodyPr>
            <a:noAutofit/>
          </a:bodyPr>
          <a:lstStyle/>
          <a:p>
            <a:pPr algn="ctr"/>
            <a:r>
              <a:rPr lang="en-GB" sz="3000" b="1" dirty="0"/>
              <a:t>Spread of STIs Test Tube Experiment: Section A - Answers </a:t>
            </a:r>
          </a:p>
        </p:txBody>
      </p:sp>
      <p:sp>
        <p:nvSpPr>
          <p:cNvPr id="16" name="Title 1">
            <a:extLst>
              <a:ext uri="{FF2B5EF4-FFF2-40B4-BE49-F238E27FC236}">
                <a16:creationId xmlns:a16="http://schemas.microsoft.com/office/drawing/2014/main" id="{7E264B29-44C1-4352-8182-0DB2D336EBBA}"/>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Spread of STIs Test Tube Experiment - Answers </a:t>
            </a:r>
            <a:endParaRPr lang="en-GB" sz="3000" b="1" dirty="0"/>
          </a:p>
        </p:txBody>
      </p:sp>
      <p:sp>
        <p:nvSpPr>
          <p:cNvPr id="5" name="Rectangle: Rounded Corners 4">
            <a:extLst>
              <a:ext uri="{FF2B5EF4-FFF2-40B4-BE49-F238E27FC236}">
                <a16:creationId xmlns:a16="http://schemas.microsoft.com/office/drawing/2014/main" id="{FDC52AAA-31A4-4977-9965-C2E6A380C0A9}"/>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327D1CA5-644F-4DA9-8D3C-5D1F009A1D38}"/>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10E85D47-A7C8-445A-A7A0-79F9D6E3CFB5}"/>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7A8D1E10-6F85-4C00-ABD4-38DA644AFF07}"/>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46B85419-29F5-43E8-B68C-3AC41B6E81A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A&#10;Consider the order of people who you had a ‘sexual encounter’ with and whether or not they had the STI:&#10;">
            <a:extLst>
              <a:ext uri="{FF2B5EF4-FFF2-40B4-BE49-F238E27FC236}">
                <a16:creationId xmlns:a16="http://schemas.microsoft.com/office/drawing/2014/main" id="{4CA48A18-C6A6-48E9-9736-5C67F3D9F3D6}"/>
              </a:ext>
            </a:extLst>
          </p:cNvPr>
          <p:cNvSpPr txBox="1"/>
          <p:nvPr/>
        </p:nvSpPr>
        <p:spPr>
          <a:xfrm>
            <a:off x="631120" y="1453585"/>
            <a:ext cx="7766475" cy="923330"/>
          </a:xfrm>
          <a:prstGeom prst="rect">
            <a:avLst/>
          </a:prstGeom>
          <a:noFill/>
        </p:spPr>
        <p:txBody>
          <a:bodyPr wrap="square" rtlCol="0">
            <a:spAutoFit/>
          </a:bodyPr>
          <a:lstStyle/>
          <a:p>
            <a:pPr algn="just"/>
            <a:r>
              <a:rPr lang="en-GB" b="1" dirty="0">
                <a:solidFill>
                  <a:schemeClr val="bg2">
                    <a:lumMod val="10000"/>
                  </a:schemeClr>
                </a:solidFill>
                <a:latin typeface="Arial" panose="020B0604020202020204" pitchFamily="34" charset="0"/>
                <a:cs typeface="Arial" panose="020B0604020202020204" pitchFamily="34" charset="0"/>
              </a:rPr>
              <a:t>Section A</a:t>
            </a:r>
          </a:p>
          <a:p>
            <a:pPr algn="just"/>
            <a:r>
              <a:rPr lang="en-GB" dirty="0">
                <a:solidFill>
                  <a:schemeClr val="bg2">
                    <a:lumMod val="10000"/>
                  </a:schemeClr>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0" name="Table 9" descr="Table for results">
            <a:extLst>
              <a:ext uri="{FF2B5EF4-FFF2-40B4-BE49-F238E27FC236}">
                <a16:creationId xmlns:a16="http://schemas.microsoft.com/office/drawing/2014/main" id="{E8DD4EEA-1302-4A06-8705-E709784EF59F}"/>
              </a:ext>
            </a:extLst>
          </p:cNvPr>
          <p:cNvGraphicFramePr>
            <a:graphicFrameLocks noGrp="1"/>
          </p:cNvGraphicFramePr>
          <p:nvPr>
            <p:extLst>
              <p:ext uri="{D42A27DB-BD31-4B8C-83A1-F6EECF244321}">
                <p14:modId xmlns:p14="http://schemas.microsoft.com/office/powerpoint/2010/main" val="3601023211"/>
              </p:ext>
            </p:extLst>
          </p:nvPr>
        </p:nvGraphicFramePr>
        <p:xfrm>
          <a:off x="697794" y="2384861"/>
          <a:ext cx="7824917" cy="2472708"/>
        </p:xfrm>
        <a:graphic>
          <a:graphicData uri="http://schemas.openxmlformats.org/drawingml/2006/table">
            <a:tbl>
              <a:tblPr firstRow="1" bandRow="1"/>
              <a:tblGrid>
                <a:gridCol w="2608306">
                  <a:extLst>
                    <a:ext uri="{9D8B030D-6E8A-4147-A177-3AD203B41FA5}">
                      <a16:colId xmlns:a16="http://schemas.microsoft.com/office/drawing/2014/main" val="801373018"/>
                    </a:ext>
                  </a:extLst>
                </a:gridCol>
                <a:gridCol w="5216611">
                  <a:extLst>
                    <a:ext uri="{9D8B030D-6E8A-4147-A177-3AD203B41FA5}">
                      <a16:colId xmlns:a16="http://schemas.microsoft.com/office/drawing/2014/main" val="1364566338"/>
                    </a:ext>
                  </a:extLst>
                </a:gridCol>
              </a:tblGrid>
              <a:tr h="41211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r h="4121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7415803"/>
                  </a:ext>
                </a:extLst>
              </a:tr>
            </a:tbl>
          </a:graphicData>
        </a:graphic>
      </p:graphicFrame>
      <p:sp>
        <p:nvSpPr>
          <p:cNvPr id="12" name="TextBox 11" descr="How many people in the class contracted the infection? &#10;&#10;Did you contract the infection?">
            <a:extLst>
              <a:ext uri="{FF2B5EF4-FFF2-40B4-BE49-F238E27FC236}">
                <a16:creationId xmlns:a16="http://schemas.microsoft.com/office/drawing/2014/main" id="{C0FF1405-1CBB-4974-A660-EE2C18D1DBAF}"/>
              </a:ext>
            </a:extLst>
          </p:cNvPr>
          <p:cNvSpPr txBox="1"/>
          <p:nvPr/>
        </p:nvSpPr>
        <p:spPr>
          <a:xfrm>
            <a:off x="602545" y="4867096"/>
            <a:ext cx="8092997" cy="923330"/>
          </a:xfrm>
          <a:prstGeom prst="rect">
            <a:avLst/>
          </a:prstGeom>
          <a:noFill/>
        </p:spPr>
        <p:txBody>
          <a:bodyPr wrap="square" rtlCol="0">
            <a:spAutoFit/>
          </a:bodyPr>
          <a:lstStyle/>
          <a:p>
            <a:r>
              <a:rPr lang="en-GB" dirty="0">
                <a:solidFill>
                  <a:schemeClr val="bg2">
                    <a:lumMod val="10000"/>
                  </a:schemeClr>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schemeClr val="bg2">
                    <a:lumMod val="10000"/>
                  </a:schemeClr>
                </a:solidFill>
                <a:latin typeface="Arial" panose="020B0604020202020204" pitchFamily="34" charset="0"/>
                <a:cs typeface="Arial" panose="020B0604020202020204" pitchFamily="34" charset="0"/>
              </a:rPr>
              <a:t>Did you contract the infection?_____________________________________</a:t>
            </a:r>
          </a:p>
        </p:txBody>
      </p:sp>
      <p:sp>
        <p:nvSpPr>
          <p:cNvPr id="14" name="TextBox 13">
            <a:extLst>
              <a:ext uri="{FF2B5EF4-FFF2-40B4-BE49-F238E27FC236}">
                <a16:creationId xmlns:a16="http://schemas.microsoft.com/office/drawing/2014/main" id="{2ED521AC-40B8-41CE-B7A8-A362F28F95C2}"/>
              </a:ext>
            </a:extLst>
          </p:cNvPr>
          <p:cNvSpPr txBox="1"/>
          <p:nvPr/>
        </p:nvSpPr>
        <p:spPr>
          <a:xfrm>
            <a:off x="526345" y="5144096"/>
            <a:ext cx="8284789"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Consider how many of the test tube samples turned black when tested with iodine.</a:t>
            </a:r>
          </a:p>
        </p:txBody>
      </p:sp>
      <p:sp>
        <p:nvSpPr>
          <p:cNvPr id="15" name="TextBox 14">
            <a:extLst>
              <a:ext uri="{FF2B5EF4-FFF2-40B4-BE49-F238E27FC236}">
                <a16:creationId xmlns:a16="http://schemas.microsoft.com/office/drawing/2014/main" id="{E977C9C9-AC7E-4E07-9613-13DCB3C28ED6}"/>
              </a:ext>
            </a:extLst>
          </p:cNvPr>
          <p:cNvSpPr txBox="1"/>
          <p:nvPr/>
        </p:nvSpPr>
        <p:spPr>
          <a:xfrm>
            <a:off x="3757418" y="5418123"/>
            <a:ext cx="4030393"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Yes if your test tube turned black.</a:t>
            </a:r>
          </a:p>
        </p:txBody>
      </p:sp>
      <p:sp>
        <p:nvSpPr>
          <p:cNvPr id="13" name="Speech Bubble: Oval 12">
            <a:extLst>
              <a:ext uri="{FF2B5EF4-FFF2-40B4-BE49-F238E27FC236}">
                <a16:creationId xmlns:a16="http://schemas.microsoft.com/office/drawing/2014/main" id="{26D02CBA-2B29-4938-807D-E47A9CD19CE2}"/>
              </a:ext>
            </a:extLst>
          </p:cNvPr>
          <p:cNvSpPr/>
          <p:nvPr/>
        </p:nvSpPr>
        <p:spPr>
          <a:xfrm>
            <a:off x="5429250" y="2548366"/>
            <a:ext cx="1941901" cy="1388405"/>
          </a:xfrm>
          <a:prstGeom prst="wedgeEllipse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665E5FDD-4D4B-4C69-99D1-2B2CEF7F68E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2292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8AC5E86-F9F7-45F2-B232-B1E0BA11458C}"/>
              </a:ext>
            </a:extLst>
          </p:cNvPr>
          <p:cNvSpPr>
            <a:spLocks noGrp="1"/>
          </p:cNvSpPr>
          <p:nvPr>
            <p:ph type="title"/>
          </p:nvPr>
        </p:nvSpPr>
        <p:spPr>
          <a:xfrm>
            <a:off x="440110" y="-1131924"/>
            <a:ext cx="8260496" cy="920749"/>
          </a:xfrm>
        </p:spPr>
        <p:txBody>
          <a:bodyPr>
            <a:noAutofit/>
          </a:bodyPr>
          <a:lstStyle/>
          <a:p>
            <a:pPr algn="ctr"/>
            <a:r>
              <a:rPr lang="en-GB" sz="3000" b="1" dirty="0"/>
              <a:t>Spread of STIs Test Tube Experiment: Section B - Answers </a:t>
            </a:r>
          </a:p>
        </p:txBody>
      </p:sp>
      <p:sp>
        <p:nvSpPr>
          <p:cNvPr id="17" name="Title 1">
            <a:extLst>
              <a:ext uri="{FF2B5EF4-FFF2-40B4-BE49-F238E27FC236}">
                <a16:creationId xmlns:a16="http://schemas.microsoft.com/office/drawing/2014/main" id="{C24EFED4-7088-44CE-A0C5-7C39FB66BA4F}"/>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Spread of STIs Test Tube Experiment - Answers </a:t>
            </a:r>
            <a:endParaRPr lang="en-GB" sz="3000" b="1" dirty="0"/>
          </a:p>
        </p:txBody>
      </p:sp>
      <p:sp>
        <p:nvSpPr>
          <p:cNvPr id="5" name="Rectangle: Rounded Corners 4">
            <a:extLst>
              <a:ext uri="{FF2B5EF4-FFF2-40B4-BE49-F238E27FC236}">
                <a16:creationId xmlns:a16="http://schemas.microsoft.com/office/drawing/2014/main" id="{A527B6CC-BCCE-4D8D-96C4-1CF2DE404383}"/>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735A64E5-5D6F-45E7-9087-FF23364631F3}"/>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B29D7C1E-56CA-40BA-8EC4-00D782AE407B}"/>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8DC3580E-238E-4A1D-B7D9-FA0B691B0EF9}"/>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131E6417-FCFB-4D4D-8B54-6DC0B089D83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B&#10;Consider the order of people who you had a ‘sexual encounter’ with and whether or not they had the STI:&#10;">
            <a:extLst>
              <a:ext uri="{FF2B5EF4-FFF2-40B4-BE49-F238E27FC236}">
                <a16:creationId xmlns:a16="http://schemas.microsoft.com/office/drawing/2014/main" id="{70C160C4-AEA2-4174-814C-5A9405FB05B7}"/>
              </a:ext>
            </a:extLst>
          </p:cNvPr>
          <p:cNvSpPr txBox="1"/>
          <p:nvPr/>
        </p:nvSpPr>
        <p:spPr>
          <a:xfrm>
            <a:off x="572678" y="1546221"/>
            <a:ext cx="7795382" cy="923330"/>
          </a:xfrm>
          <a:prstGeom prst="rect">
            <a:avLst/>
          </a:prstGeom>
          <a:noFill/>
        </p:spPr>
        <p:txBody>
          <a:bodyPr wrap="square" rtlCol="0">
            <a:spAutoFit/>
          </a:bodyPr>
          <a:lstStyle/>
          <a:p>
            <a:pPr algn="just"/>
            <a:r>
              <a:rPr lang="en-GB" b="1" dirty="0">
                <a:solidFill>
                  <a:prstClr val="black"/>
                </a:solidFill>
                <a:latin typeface="Arial" panose="020B0604020202020204" pitchFamily="34" charset="0"/>
                <a:cs typeface="Arial" panose="020B0604020202020204" pitchFamily="34" charset="0"/>
              </a:rPr>
              <a:t>Section B</a:t>
            </a:r>
          </a:p>
          <a:p>
            <a:pPr algn="just"/>
            <a:r>
              <a:rPr lang="en-GB" dirty="0">
                <a:solidFill>
                  <a:prstClr val="black"/>
                </a:solidFill>
                <a:latin typeface="Arial" panose="020B0604020202020204" pitchFamily="34" charset="0"/>
                <a:cs typeface="Arial" panose="020B0604020202020204" pitchFamily="34" charset="0"/>
              </a:rPr>
              <a:t>Consider the order of people who you had a ‘sexual encounter’ with and whether or not they had the STI:</a:t>
            </a:r>
          </a:p>
        </p:txBody>
      </p:sp>
      <p:graphicFrame>
        <p:nvGraphicFramePr>
          <p:cNvPr id="10" name="Table 9" descr="Table for results">
            <a:extLst>
              <a:ext uri="{FF2B5EF4-FFF2-40B4-BE49-F238E27FC236}">
                <a16:creationId xmlns:a16="http://schemas.microsoft.com/office/drawing/2014/main" id="{346564C1-A3C2-412E-A9E2-DFCE70C64351}"/>
              </a:ext>
            </a:extLst>
          </p:cNvPr>
          <p:cNvGraphicFramePr>
            <a:graphicFrameLocks noGrp="1"/>
          </p:cNvGraphicFramePr>
          <p:nvPr>
            <p:extLst>
              <p:ext uri="{D42A27DB-BD31-4B8C-83A1-F6EECF244321}">
                <p14:modId xmlns:p14="http://schemas.microsoft.com/office/powerpoint/2010/main" val="2609900145"/>
              </p:ext>
            </p:extLst>
          </p:nvPr>
        </p:nvGraphicFramePr>
        <p:xfrm>
          <a:off x="685226" y="2477452"/>
          <a:ext cx="7795382" cy="1910997"/>
        </p:xfrm>
        <a:graphic>
          <a:graphicData uri="http://schemas.openxmlformats.org/drawingml/2006/table">
            <a:tbl>
              <a:tblPr firstRow="1" bandRow="1"/>
              <a:tblGrid>
                <a:gridCol w="2598461">
                  <a:extLst>
                    <a:ext uri="{9D8B030D-6E8A-4147-A177-3AD203B41FA5}">
                      <a16:colId xmlns:a16="http://schemas.microsoft.com/office/drawing/2014/main" val="801373018"/>
                    </a:ext>
                  </a:extLst>
                </a:gridCol>
                <a:gridCol w="5196921">
                  <a:extLst>
                    <a:ext uri="{9D8B030D-6E8A-4147-A177-3AD203B41FA5}">
                      <a16:colId xmlns:a16="http://schemas.microsoft.com/office/drawing/2014/main" val="1364566338"/>
                    </a:ext>
                  </a:extLst>
                </a:gridCol>
              </a:tblGrid>
              <a:tr h="6369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6369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bl>
          </a:graphicData>
        </a:graphic>
      </p:graphicFrame>
      <p:sp>
        <p:nvSpPr>
          <p:cNvPr id="12" name="TextBox 11" descr="How many people in the class contracted the infection? &#10;&#10;Did you contract the infection?&#10;&#10;Why was there a reduction in the number of people who contracted the infection this time?&#10;">
            <a:extLst>
              <a:ext uri="{FF2B5EF4-FFF2-40B4-BE49-F238E27FC236}">
                <a16:creationId xmlns:a16="http://schemas.microsoft.com/office/drawing/2014/main" id="{3FEB586D-2592-4BD0-9400-AEF2EB5C4B0E}"/>
              </a:ext>
            </a:extLst>
          </p:cNvPr>
          <p:cNvSpPr txBox="1"/>
          <p:nvPr/>
        </p:nvSpPr>
        <p:spPr>
          <a:xfrm>
            <a:off x="633737" y="4380547"/>
            <a:ext cx="8018871" cy="1477328"/>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How many people in the class contracted the infection? 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Did you contract the infection?_____________________________________</a:t>
            </a:r>
          </a:p>
          <a:p>
            <a:r>
              <a:rPr lang="en-GB" dirty="0">
                <a:solidFill>
                  <a:prstClr val="black"/>
                </a:solidFill>
                <a:latin typeface="Arial" panose="020B0604020202020204" pitchFamily="34" charset="0"/>
                <a:cs typeface="Arial" panose="020B0604020202020204" pitchFamily="34" charset="0"/>
              </a:rPr>
              <a:t>Why was there a reduction in the number of people who contracted the infection this time? ______________________________________________</a:t>
            </a:r>
          </a:p>
        </p:txBody>
      </p:sp>
      <p:sp>
        <p:nvSpPr>
          <p:cNvPr id="14" name="TextBox 13">
            <a:extLst>
              <a:ext uri="{FF2B5EF4-FFF2-40B4-BE49-F238E27FC236}">
                <a16:creationId xmlns:a16="http://schemas.microsoft.com/office/drawing/2014/main" id="{BB7C2B8D-54BB-426A-9A28-3157AC0F2C85}"/>
              </a:ext>
            </a:extLst>
          </p:cNvPr>
          <p:cNvSpPr txBox="1"/>
          <p:nvPr/>
        </p:nvSpPr>
        <p:spPr>
          <a:xfrm>
            <a:off x="626367" y="4666545"/>
            <a:ext cx="9403457" cy="323165"/>
          </a:xfrm>
          <a:prstGeom prst="rect">
            <a:avLst/>
          </a:prstGeom>
          <a:noFill/>
        </p:spPr>
        <p:txBody>
          <a:bodyPr wrap="square" rtlCol="0">
            <a:spAutoFit/>
          </a:bodyPr>
          <a:lstStyle/>
          <a:p>
            <a:r>
              <a:rPr lang="en-GB" sz="1500" b="1" dirty="0">
                <a:solidFill>
                  <a:schemeClr val="accent6">
                    <a:lumMod val="75000"/>
                  </a:schemeClr>
                </a:solidFill>
                <a:latin typeface="Arial" panose="020B0604020202020204" pitchFamily="34" charset="0"/>
                <a:cs typeface="Arial" panose="020B0604020202020204" pitchFamily="34" charset="0"/>
              </a:rPr>
              <a:t>Note, this is likely to be lower than in part A due to the reduced number of encounters.</a:t>
            </a:r>
          </a:p>
        </p:txBody>
      </p:sp>
      <p:sp>
        <p:nvSpPr>
          <p:cNvPr id="15" name="TextBox 14">
            <a:extLst>
              <a:ext uri="{FF2B5EF4-FFF2-40B4-BE49-F238E27FC236}">
                <a16:creationId xmlns:a16="http://schemas.microsoft.com/office/drawing/2014/main" id="{1C181D29-EE92-473E-9124-822271B759A9}"/>
              </a:ext>
            </a:extLst>
          </p:cNvPr>
          <p:cNvSpPr txBox="1"/>
          <p:nvPr/>
        </p:nvSpPr>
        <p:spPr>
          <a:xfrm>
            <a:off x="3916931" y="4931709"/>
            <a:ext cx="1921894"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Your findings.</a:t>
            </a:r>
          </a:p>
        </p:txBody>
      </p:sp>
      <p:sp>
        <p:nvSpPr>
          <p:cNvPr id="16" name="TextBox 15">
            <a:extLst>
              <a:ext uri="{FF2B5EF4-FFF2-40B4-BE49-F238E27FC236}">
                <a16:creationId xmlns:a16="http://schemas.microsoft.com/office/drawing/2014/main" id="{16A8E537-D031-4D1A-83A9-16E29F156724}"/>
              </a:ext>
            </a:extLst>
          </p:cNvPr>
          <p:cNvSpPr txBox="1"/>
          <p:nvPr/>
        </p:nvSpPr>
        <p:spPr>
          <a:xfrm>
            <a:off x="2716250" y="5484274"/>
            <a:ext cx="1921894" cy="338554"/>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Your discussion.</a:t>
            </a:r>
          </a:p>
        </p:txBody>
      </p:sp>
      <p:sp>
        <p:nvSpPr>
          <p:cNvPr id="13" name="Speech Bubble: Oval 12">
            <a:extLst>
              <a:ext uri="{FF2B5EF4-FFF2-40B4-BE49-F238E27FC236}">
                <a16:creationId xmlns:a16="http://schemas.microsoft.com/office/drawing/2014/main" id="{DF735989-A65B-4F99-9AA6-D444B2DCAD52}"/>
              </a:ext>
            </a:extLst>
          </p:cNvPr>
          <p:cNvSpPr/>
          <p:nvPr/>
        </p:nvSpPr>
        <p:spPr>
          <a:xfrm>
            <a:off x="5923793" y="2388368"/>
            <a:ext cx="1941901" cy="1388405"/>
          </a:xfrm>
          <a:prstGeom prst="wedgeEllipse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DE1D7D59-EFC5-4E57-B504-90B7F1A5685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30418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629698D-BF37-4E35-BA99-49993B65B3D7}"/>
              </a:ext>
            </a:extLst>
          </p:cNvPr>
          <p:cNvSpPr>
            <a:spLocks noGrp="1"/>
          </p:cNvSpPr>
          <p:nvPr>
            <p:ph type="title"/>
          </p:nvPr>
        </p:nvSpPr>
        <p:spPr>
          <a:xfrm>
            <a:off x="440110" y="-1187683"/>
            <a:ext cx="8260496" cy="920749"/>
          </a:xfrm>
        </p:spPr>
        <p:txBody>
          <a:bodyPr>
            <a:noAutofit/>
          </a:bodyPr>
          <a:lstStyle/>
          <a:p>
            <a:pPr algn="ctr"/>
            <a:r>
              <a:rPr lang="en-GB" sz="3000" b="1" dirty="0"/>
              <a:t>Spread of STIs Test Tube Experiment: Section C - Answers </a:t>
            </a:r>
          </a:p>
        </p:txBody>
      </p:sp>
      <p:sp>
        <p:nvSpPr>
          <p:cNvPr id="16" name="Title 1">
            <a:extLst>
              <a:ext uri="{FF2B5EF4-FFF2-40B4-BE49-F238E27FC236}">
                <a16:creationId xmlns:a16="http://schemas.microsoft.com/office/drawing/2014/main" id="{AD82B16F-3893-4F44-B0F4-E9CAEC8ABD2D}"/>
              </a:ext>
            </a:extLst>
          </p:cNvPr>
          <p:cNvSpPr txBox="1">
            <a:spLocks/>
          </p:cNvSpPr>
          <p:nvPr/>
        </p:nvSpPr>
        <p:spPr>
          <a:xfrm>
            <a:off x="440110" y="250826"/>
            <a:ext cx="8260496" cy="92074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Spread of STIs Test Tube Experiment - Answers </a:t>
            </a:r>
            <a:endParaRPr lang="en-GB" sz="3000" b="1" dirty="0"/>
          </a:p>
        </p:txBody>
      </p:sp>
      <p:sp>
        <p:nvSpPr>
          <p:cNvPr id="5" name="Rectangle: Rounded Corners 4">
            <a:extLst>
              <a:ext uri="{FF2B5EF4-FFF2-40B4-BE49-F238E27FC236}">
                <a16:creationId xmlns:a16="http://schemas.microsoft.com/office/drawing/2014/main" id="{9CBDEB4B-9C37-417F-9E71-55F9EFBA28BA}"/>
              </a:ext>
              <a:ext uri="{C183D7F6-B498-43B3-948B-1728B52AA6E4}">
                <adec:decorative xmlns:adec="http://schemas.microsoft.com/office/drawing/2017/decorative" val="1"/>
              </a:ext>
            </a:extLst>
          </p:cNvPr>
          <p:cNvSpPr/>
          <p:nvPr/>
        </p:nvSpPr>
        <p:spPr>
          <a:xfrm>
            <a:off x="572678" y="1466479"/>
            <a:ext cx="8018871" cy="4391396"/>
          </a:xfrm>
          <a:prstGeom prst="roundRect">
            <a:avLst>
              <a:gd name="adj" fmla="val 3341"/>
            </a:avLst>
          </a:prstGeom>
          <a:noFill/>
          <a:ln w="28575" cap="flat" cmpd="sng" algn="ctr">
            <a:solidFill>
              <a:srgbClr val="732281">
                <a:alpha val="40000"/>
              </a:srgbClr>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grpSp>
        <p:nvGrpSpPr>
          <p:cNvPr id="6" name="Group 5">
            <a:extLst>
              <a:ext uri="{FF2B5EF4-FFF2-40B4-BE49-F238E27FC236}">
                <a16:creationId xmlns:a16="http://schemas.microsoft.com/office/drawing/2014/main" id="{DB948BDA-D7EA-4BCE-85F3-BFA01451BBF8}"/>
              </a:ext>
              <a:ext uri="{C183D7F6-B498-43B3-948B-1728B52AA6E4}">
                <adec:decorative xmlns:adec="http://schemas.microsoft.com/office/drawing/2017/decorative" val="1"/>
              </a:ext>
            </a:extLst>
          </p:cNvPr>
          <p:cNvGrpSpPr/>
          <p:nvPr/>
        </p:nvGrpSpPr>
        <p:grpSpPr>
          <a:xfrm>
            <a:off x="440110" y="1171575"/>
            <a:ext cx="8449036" cy="4810129"/>
            <a:chOff x="440110" y="1190625"/>
            <a:chExt cx="8449036" cy="4810129"/>
          </a:xfrm>
        </p:grpSpPr>
        <p:sp>
          <p:nvSpPr>
            <p:cNvPr id="7" name="Rectangle: Rounded Corners 6">
              <a:extLst>
                <a:ext uri="{FF2B5EF4-FFF2-40B4-BE49-F238E27FC236}">
                  <a16:creationId xmlns:a16="http://schemas.microsoft.com/office/drawing/2014/main" id="{C07DCD29-7356-4401-8154-2CCF233BDE76}"/>
                </a:ext>
                <a:ext uri="{C183D7F6-B498-43B3-948B-1728B52AA6E4}">
                  <adec:decorative xmlns:adec="http://schemas.microsoft.com/office/drawing/2017/decorative" val="1"/>
                </a:ext>
              </a:extLst>
            </p:cNvPr>
            <p:cNvSpPr/>
            <p:nvPr/>
          </p:nvSpPr>
          <p:spPr>
            <a:xfrm rot="5400000">
              <a:off x="2263166" y="-460980"/>
              <a:ext cx="4638678" cy="8284790"/>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4125DF08-79E6-41AA-A435-91E31CA6E134}"/>
                </a:ext>
                <a:ext uri="{C183D7F6-B498-43B3-948B-1728B52AA6E4}">
                  <adec:decorative xmlns:adec="http://schemas.microsoft.com/office/drawing/2017/decorative" val="1"/>
                </a:ext>
              </a:extLst>
            </p:cNvPr>
            <p:cNvSpPr/>
            <p:nvPr/>
          </p:nvSpPr>
          <p:spPr>
            <a:xfrm>
              <a:off x="8325934" y="1190625"/>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148C05DC-AB22-4CE0-BE95-827969DAD80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368060" y="1230618"/>
              <a:ext cx="478959" cy="523219"/>
            </a:xfrm>
            <a:prstGeom prst="rect">
              <a:avLst/>
            </a:prstGeom>
          </p:spPr>
        </p:pic>
      </p:grpSp>
      <p:sp>
        <p:nvSpPr>
          <p:cNvPr id="11" name="TextBox 10" descr="Section C - Results&#10;">
            <a:extLst>
              <a:ext uri="{FF2B5EF4-FFF2-40B4-BE49-F238E27FC236}">
                <a16:creationId xmlns:a16="http://schemas.microsoft.com/office/drawing/2014/main" id="{391BE706-F237-4E9B-8A5A-CC11A3A87D2C}"/>
              </a:ext>
            </a:extLst>
          </p:cNvPr>
          <p:cNvSpPr txBox="1"/>
          <p:nvPr/>
        </p:nvSpPr>
        <p:spPr>
          <a:xfrm>
            <a:off x="653007" y="1546221"/>
            <a:ext cx="5652909" cy="369332"/>
          </a:xfrm>
          <a:prstGeom prst="rect">
            <a:avLst/>
          </a:prstGeom>
          <a:noFill/>
        </p:spPr>
        <p:txBody>
          <a:bodyPr wrap="square" rtlCol="0">
            <a:spAutoFit/>
          </a:bodyPr>
          <a:lstStyle/>
          <a:p>
            <a:r>
              <a:rPr lang="en-GB" b="1" dirty="0">
                <a:solidFill>
                  <a:prstClr val="black"/>
                </a:solidFill>
                <a:latin typeface="Arial" panose="020B0604020202020204" pitchFamily="34" charset="0"/>
                <a:cs typeface="Arial" panose="020B0604020202020204" pitchFamily="34" charset="0"/>
              </a:rPr>
              <a:t>Section C </a:t>
            </a:r>
            <a:r>
              <a:rPr lang="en-GB" dirty="0">
                <a:solidFill>
                  <a:prstClr val="black"/>
                </a:solidFill>
                <a:latin typeface="Arial" panose="020B0604020202020204" pitchFamily="34" charset="0"/>
                <a:cs typeface="Arial" panose="020B0604020202020204" pitchFamily="34" charset="0"/>
              </a:rPr>
              <a:t>- Results</a:t>
            </a:r>
          </a:p>
        </p:txBody>
      </p:sp>
      <p:graphicFrame>
        <p:nvGraphicFramePr>
          <p:cNvPr id="10" name="Table 9" descr="Table for results">
            <a:extLst>
              <a:ext uri="{FF2B5EF4-FFF2-40B4-BE49-F238E27FC236}">
                <a16:creationId xmlns:a16="http://schemas.microsoft.com/office/drawing/2014/main" id="{D3E64AD0-94AF-48A5-A07D-DF291E4A0B42}"/>
              </a:ext>
            </a:extLst>
          </p:cNvPr>
          <p:cNvGraphicFramePr>
            <a:graphicFrameLocks noGrp="1"/>
          </p:cNvGraphicFramePr>
          <p:nvPr>
            <p:extLst>
              <p:ext uri="{D42A27DB-BD31-4B8C-83A1-F6EECF244321}">
                <p14:modId xmlns:p14="http://schemas.microsoft.com/office/powerpoint/2010/main" val="3226562949"/>
              </p:ext>
            </p:extLst>
          </p:nvPr>
        </p:nvGraphicFramePr>
        <p:xfrm>
          <a:off x="684479" y="1966683"/>
          <a:ext cx="7783246" cy="1920240"/>
        </p:xfrm>
        <a:graphic>
          <a:graphicData uri="http://schemas.openxmlformats.org/drawingml/2006/table">
            <a:tbl>
              <a:tblPr firstRow="1" bandRow="1"/>
              <a:tblGrid>
                <a:gridCol w="1496667">
                  <a:extLst>
                    <a:ext uri="{9D8B030D-6E8A-4147-A177-3AD203B41FA5}">
                      <a16:colId xmlns:a16="http://schemas.microsoft.com/office/drawing/2014/main" val="801373018"/>
                    </a:ext>
                  </a:extLst>
                </a:gridCol>
                <a:gridCol w="2239307">
                  <a:extLst>
                    <a:ext uri="{9D8B030D-6E8A-4147-A177-3AD203B41FA5}">
                      <a16:colId xmlns:a16="http://schemas.microsoft.com/office/drawing/2014/main" val="1364566338"/>
                    </a:ext>
                  </a:extLst>
                </a:gridCol>
                <a:gridCol w="1856003">
                  <a:extLst>
                    <a:ext uri="{9D8B030D-6E8A-4147-A177-3AD203B41FA5}">
                      <a16:colId xmlns:a16="http://schemas.microsoft.com/office/drawing/2014/main" val="1586992239"/>
                    </a:ext>
                  </a:extLst>
                </a:gridCol>
                <a:gridCol w="2191269">
                  <a:extLst>
                    <a:ext uri="{9D8B030D-6E8A-4147-A177-3AD203B41FA5}">
                      <a16:colId xmlns:a16="http://schemas.microsoft.com/office/drawing/2014/main" val="1531977572"/>
                    </a:ext>
                  </a:extLst>
                </a:gridCol>
              </a:tblGrid>
              <a:tr h="49866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Sexual encounter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Were they infected?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Colour after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Reason for colour change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3291304"/>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1558406"/>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5940743"/>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745502"/>
                  </a:ext>
                </a:extLst>
              </a:tr>
              <a:tr h="28870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dirty="0">
                          <a:solidFill>
                            <a:schemeClr val="bg2">
                              <a:lumMod val="10000"/>
                            </a:schemeClr>
                          </a:solidFill>
                          <a:latin typeface="Arial" panose="020B0604020202020204" pitchFamily="34" charset="0"/>
                          <a:cs typeface="Arial" panose="020B0604020202020204" pitchFamily="34" charset="0"/>
                        </a:rPr>
                        <a:t>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829401"/>
                  </a:ext>
                </a:extLst>
              </a:tr>
            </a:tbl>
          </a:graphicData>
        </a:graphic>
      </p:graphicFrame>
      <p:sp>
        <p:nvSpPr>
          <p:cNvPr id="12" name="TextBox 11" descr="What does the cling film or cotton balls represent?&#10;&#10;Can you think of any reasons why some of the people didn’t get infected even though they had a sexual encounter with someone who had an STI?&#10;&#10;">
            <a:extLst>
              <a:ext uri="{FF2B5EF4-FFF2-40B4-BE49-F238E27FC236}">
                <a16:creationId xmlns:a16="http://schemas.microsoft.com/office/drawing/2014/main" id="{967A7319-33D9-4C2F-8E71-EAE1CF25FEBD}"/>
              </a:ext>
            </a:extLst>
          </p:cNvPr>
          <p:cNvSpPr txBox="1"/>
          <p:nvPr/>
        </p:nvSpPr>
        <p:spPr>
          <a:xfrm>
            <a:off x="594848" y="3992907"/>
            <a:ext cx="7951019" cy="1754326"/>
          </a:xfrm>
          <a:prstGeom prst="rect">
            <a:avLst/>
          </a:prstGeom>
          <a:noFill/>
        </p:spPr>
        <p:txBody>
          <a:bodyPr wrap="square" rtlCol="0">
            <a:spAutoFit/>
          </a:bodyPr>
          <a:lstStyle/>
          <a:p>
            <a:r>
              <a:rPr lang="en-GB" dirty="0">
                <a:solidFill>
                  <a:prstClr val="black"/>
                </a:solidFill>
                <a:latin typeface="Arial" panose="020B0604020202020204" pitchFamily="34" charset="0"/>
                <a:cs typeface="Arial" panose="020B0604020202020204" pitchFamily="34" charset="0"/>
              </a:rPr>
              <a:t>What does the cling film or cotton balls represent?</a:t>
            </a:r>
          </a:p>
          <a:p>
            <a:r>
              <a:rPr lang="en-GB" dirty="0">
                <a:solidFill>
                  <a:prstClr val="black"/>
                </a:solidFill>
                <a:latin typeface="Arial" panose="020B0604020202020204" pitchFamily="34" charset="0"/>
                <a:cs typeface="Arial" panose="020B0604020202020204" pitchFamily="34" charset="0"/>
              </a:rPr>
              <a:t>_____________________________________________________________</a:t>
            </a:r>
          </a:p>
          <a:p>
            <a:r>
              <a:rPr lang="en-GB" dirty="0">
                <a:solidFill>
                  <a:prstClr val="black"/>
                </a:solidFill>
                <a:latin typeface="Arial" panose="020B0604020202020204" pitchFamily="34" charset="0"/>
                <a:cs typeface="Arial" panose="020B0604020202020204" pitchFamily="34" charset="0"/>
              </a:rPr>
              <a:t>Why did some of the people not get infected even though they had a sexual </a:t>
            </a:r>
          </a:p>
          <a:p>
            <a:r>
              <a:rPr lang="en-GB" dirty="0">
                <a:solidFill>
                  <a:prstClr val="black"/>
                </a:solidFill>
                <a:latin typeface="Arial" panose="020B0604020202020204" pitchFamily="34" charset="0"/>
                <a:cs typeface="Arial" panose="020B0604020202020204" pitchFamily="34" charset="0"/>
              </a:rPr>
              <a:t>encounter with someone who had an STI? __________________________________________________________________________________________________________________________</a:t>
            </a:r>
          </a:p>
        </p:txBody>
      </p:sp>
      <p:sp>
        <p:nvSpPr>
          <p:cNvPr id="14" name="TextBox 13">
            <a:extLst>
              <a:ext uri="{FF2B5EF4-FFF2-40B4-BE49-F238E27FC236}">
                <a16:creationId xmlns:a16="http://schemas.microsoft.com/office/drawing/2014/main" id="{A92F40CF-C959-4477-B0BA-CCB957371848}"/>
              </a:ext>
            </a:extLst>
          </p:cNvPr>
          <p:cNvSpPr txBox="1"/>
          <p:nvPr/>
        </p:nvSpPr>
        <p:spPr>
          <a:xfrm>
            <a:off x="653007" y="4257315"/>
            <a:ext cx="7191762"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A condom to prevent the exchange of bodily fluids.</a:t>
            </a:r>
          </a:p>
        </p:txBody>
      </p:sp>
      <p:sp>
        <p:nvSpPr>
          <p:cNvPr id="15" name="TextBox 14">
            <a:extLst>
              <a:ext uri="{FF2B5EF4-FFF2-40B4-BE49-F238E27FC236}">
                <a16:creationId xmlns:a16="http://schemas.microsoft.com/office/drawing/2014/main" id="{17DE400C-4291-4CBB-BE46-E14BBDAB1B35}"/>
              </a:ext>
            </a:extLst>
          </p:cNvPr>
          <p:cNvSpPr txBox="1"/>
          <p:nvPr/>
        </p:nvSpPr>
        <p:spPr>
          <a:xfrm>
            <a:off x="647521" y="5090849"/>
            <a:ext cx="7776768"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These persons may have been wearing a ‘condom’ (cotton balls). Also note, transmission rates are not always 100%</a:t>
            </a:r>
          </a:p>
        </p:txBody>
      </p:sp>
      <p:sp>
        <p:nvSpPr>
          <p:cNvPr id="13" name="Speech Bubble: Oval 12">
            <a:extLst>
              <a:ext uri="{FF2B5EF4-FFF2-40B4-BE49-F238E27FC236}">
                <a16:creationId xmlns:a16="http://schemas.microsoft.com/office/drawing/2014/main" id="{64B47CD2-46BB-4CD8-A17E-2F12A001D538}"/>
              </a:ext>
            </a:extLst>
          </p:cNvPr>
          <p:cNvSpPr/>
          <p:nvPr/>
        </p:nvSpPr>
        <p:spPr>
          <a:xfrm>
            <a:off x="5009393" y="2147449"/>
            <a:ext cx="1941901" cy="1388405"/>
          </a:xfrm>
          <a:prstGeom prst="wedgeEllipse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findings</a:t>
            </a:r>
          </a:p>
        </p:txBody>
      </p:sp>
      <p:sp>
        <p:nvSpPr>
          <p:cNvPr id="3" name="Footer Placeholder 2">
            <a:extLst>
              <a:ext uri="{FF2B5EF4-FFF2-40B4-BE49-F238E27FC236}">
                <a16:creationId xmlns:a16="http://schemas.microsoft.com/office/drawing/2014/main" id="{B4ACD4A1-1DBC-4D36-9F62-69A13DF9292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6891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5283A-C129-4502-B647-3AE0A1E5E203}"/>
              </a:ext>
            </a:extLst>
          </p:cNvPr>
          <p:cNvSpPr>
            <a:spLocks noGrp="1"/>
          </p:cNvSpPr>
          <p:nvPr>
            <p:ph type="title"/>
          </p:nvPr>
        </p:nvSpPr>
        <p:spPr>
          <a:xfrm>
            <a:off x="328613" y="1828801"/>
            <a:ext cx="8329612" cy="4257676"/>
          </a:xfrm>
        </p:spPr>
        <p:txBody>
          <a:bodyPr>
            <a:noAutofit/>
          </a:bodyPr>
          <a:lstStyle/>
          <a:p>
            <a:r>
              <a:rPr lang="en-GB" b="1" dirty="0"/>
              <a:t>Activity 2: </a:t>
            </a:r>
            <a:br>
              <a:rPr lang="en-GB" b="1" dirty="0"/>
            </a:br>
            <a:r>
              <a:rPr lang="en-GB" b="1" dirty="0"/>
              <a:t>Looking for Legitimate Sources of Information (non-lab activity)</a:t>
            </a:r>
          </a:p>
        </p:txBody>
      </p:sp>
      <p:sp>
        <p:nvSpPr>
          <p:cNvPr id="4" name="Footer Placeholder 3">
            <a:extLst>
              <a:ext uri="{FF2B5EF4-FFF2-40B4-BE49-F238E27FC236}">
                <a16:creationId xmlns:a16="http://schemas.microsoft.com/office/drawing/2014/main" id="{8F8504B8-1F36-441E-89EA-B2A817DAE12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929135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B0A2D000-355F-4D76-89AF-947DDE424B13}"/>
              </a:ext>
            </a:extLst>
          </p:cNvPr>
          <p:cNvSpPr txBox="1">
            <a:spLocks noGrp="1"/>
          </p:cNvSpPr>
          <p:nvPr>
            <p:ph type="title"/>
          </p:nvPr>
        </p:nvSpPr>
        <p:spPr>
          <a:xfrm>
            <a:off x="2001424" y="266591"/>
            <a:ext cx="514115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a:t>
            </a:r>
          </a:p>
        </p:txBody>
      </p:sp>
      <p:sp>
        <p:nvSpPr>
          <p:cNvPr id="6" name="Rectangle: Rounded Corners 5">
            <a:extLst>
              <a:ext uri="{FF2B5EF4-FFF2-40B4-BE49-F238E27FC236}">
                <a16:creationId xmlns:a16="http://schemas.microsoft.com/office/drawing/2014/main" id="{0A25640F-B194-4548-A4D0-60B96AD8CAC4}"/>
              </a:ext>
              <a:ext uri="{C183D7F6-B498-43B3-948B-1728B52AA6E4}">
                <adec:decorative xmlns:adec="http://schemas.microsoft.com/office/drawing/2017/decorative" val="1"/>
              </a:ext>
            </a:extLst>
          </p:cNvPr>
          <p:cNvSpPr/>
          <p:nvPr/>
        </p:nvSpPr>
        <p:spPr>
          <a:xfrm>
            <a:off x="493867" y="1110887"/>
            <a:ext cx="8282161" cy="504226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E3CBD343-0C9C-4485-B33A-B0C5EFAFA618}"/>
              </a:ext>
              <a:ext uri="{C183D7F6-B498-43B3-948B-1728B52AA6E4}">
                <adec:decorative xmlns:adec="http://schemas.microsoft.com/office/drawing/2017/decorative" val="1"/>
              </a:ext>
            </a:extLst>
          </p:cNvPr>
          <p:cNvSpPr/>
          <p:nvPr/>
        </p:nvSpPr>
        <p:spPr>
          <a:xfrm>
            <a:off x="8224451" y="930495"/>
            <a:ext cx="767149" cy="547307"/>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318CFC2-69D4-4032-ABB3-D69404FC9C3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262646" y="955045"/>
            <a:ext cx="682514" cy="498205"/>
          </a:xfrm>
          <a:prstGeom prst="rect">
            <a:avLst/>
          </a:prstGeom>
        </p:spPr>
      </p:pic>
      <p:sp>
        <p:nvSpPr>
          <p:cNvPr id="9" name="TextBox 8" descr="Using the internet, bust these common misconceptions about STIs. Write down accurate information about each of the following issues and what information source you have used.&#10;&#10;I can’t get an STI from oral sex &#10;&#10;&#10;&#10;&#10;&#10;I can get herpes from a toilet seat &#10;&#10;&#10;&#10;&#10;&#10;Getting an STI test is painful and embarrassing&#10;&#10; &#10;&#10;&#10;&#10;The pill can protect you from contracting STIs &#10;&#10;&#10;&#10;&#10;&#10;STIs will go away on their own&#10;">
            <a:extLst>
              <a:ext uri="{FF2B5EF4-FFF2-40B4-BE49-F238E27FC236}">
                <a16:creationId xmlns:a16="http://schemas.microsoft.com/office/drawing/2014/main" id="{28A99AAD-65F7-4342-A0D8-AAA9A9EB673C}"/>
              </a:ext>
            </a:extLst>
          </p:cNvPr>
          <p:cNvSpPr txBox="1"/>
          <p:nvPr/>
        </p:nvSpPr>
        <p:spPr>
          <a:xfrm>
            <a:off x="751241" y="1204147"/>
            <a:ext cx="7641515" cy="467820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Using the internet, bust these common misconceptions about STIs. Write down accurate information about each of the following issues and what information source you have used.</a:t>
            </a:r>
            <a:endParaRPr kumimoji="0" lang="en-GB"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 can’t get an STI from oral sex </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 can get herpes from a toilet seat </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000" b="1" kern="0" dirty="0">
              <a:solidFill>
                <a:prstClr val="black"/>
              </a:solidFill>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Getting an STI test is painful and embarrassing</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000" b="1" kern="0" dirty="0">
              <a:solidFill>
                <a:prstClr val="black"/>
              </a:solidFill>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pill can protect you from contracting STIs </a:t>
            </a: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000" b="1" kern="0" dirty="0">
              <a:solidFill>
                <a:prstClr val="black"/>
              </a:solidFill>
              <a:latin typeface="Arial" panose="020B0604020202020204" pitchFamily="34" charset="0"/>
              <a:cs typeface="Arial" panose="020B0604020202020204" pitchFamily="34" charset="0"/>
            </a:endParaRPr>
          </a:p>
          <a:p>
            <a:pPr marL="285750" marR="0" lvl="0" indent="-285750" algn="ctr"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STIs will go away on their own</a:t>
            </a:r>
          </a:p>
        </p:txBody>
      </p:sp>
      <p:sp>
        <p:nvSpPr>
          <p:cNvPr id="3" name="Footer Placeholder 2">
            <a:extLst>
              <a:ext uri="{FF2B5EF4-FFF2-40B4-BE49-F238E27FC236}">
                <a16:creationId xmlns:a16="http://schemas.microsoft.com/office/drawing/2014/main" id="{5A2594AF-E933-4966-B88B-90D0B0058F6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618623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CF7CE27D-8312-4323-9FDC-AB8ACEA8C541}"/>
              </a:ext>
            </a:extLst>
          </p:cNvPr>
          <p:cNvSpPr txBox="1">
            <a:spLocks noGrp="1"/>
          </p:cNvSpPr>
          <p:nvPr>
            <p:ph type="title"/>
          </p:nvPr>
        </p:nvSpPr>
        <p:spPr>
          <a:xfrm>
            <a:off x="499317" y="-859682"/>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1 - Answers </a:t>
            </a:r>
          </a:p>
        </p:txBody>
      </p:sp>
      <p:sp>
        <p:nvSpPr>
          <p:cNvPr id="12" name="Title 3" descr="STI Misconceptions &#10;">
            <a:extLst>
              <a:ext uri="{FF2B5EF4-FFF2-40B4-BE49-F238E27FC236}">
                <a16:creationId xmlns:a16="http://schemas.microsoft.com/office/drawing/2014/main" id="{91AD2BC5-CC0B-4042-806E-D780FC94CC76}"/>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B4A35E30-CA77-4CB9-8BD8-9874697C9BED}"/>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87E2F17A-F5C4-410F-8039-41E9A89A668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24F7F9E-2521-4073-BA5C-909599C2E891}"/>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0C3C81C-146C-4930-8EBB-A3549EF7EA0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5EAC6FC2-ECEC-4CD3-9B89-A585DFC3EB88}"/>
              </a:ext>
            </a:extLst>
          </p:cNvPr>
          <p:cNvSpPr/>
          <p:nvPr/>
        </p:nvSpPr>
        <p:spPr>
          <a:xfrm>
            <a:off x="830831" y="1287989"/>
            <a:ext cx="7599856" cy="553998"/>
          </a:xfrm>
          <a:prstGeom prst="rect">
            <a:avLst/>
          </a:prstGeom>
        </p:spPr>
        <p:txBody>
          <a:bodyPr wrap="square">
            <a:spAutoFit/>
          </a:bodyPr>
          <a:lstStyle/>
          <a:p>
            <a:pPr lvl="0" algn="ctr"/>
            <a:r>
              <a:rPr lang="en-GB" sz="3000" b="1" dirty="0">
                <a:solidFill>
                  <a:prstClr val="black"/>
                </a:solidFill>
                <a:latin typeface="Arial" panose="020B0604020202020204" pitchFamily="34" charset="0"/>
                <a:cs typeface="Arial" panose="020B0604020202020204" pitchFamily="34" charset="0"/>
              </a:rPr>
              <a:t>I can’t get an STI from oral sex </a:t>
            </a:r>
          </a:p>
        </p:txBody>
      </p:sp>
      <p:sp>
        <p:nvSpPr>
          <p:cNvPr id="11" name="Rectangle 10">
            <a:extLst>
              <a:ext uri="{FF2B5EF4-FFF2-40B4-BE49-F238E27FC236}">
                <a16:creationId xmlns:a16="http://schemas.microsoft.com/office/drawing/2014/main" id="{7D63A1B2-760D-41A5-819F-A1B349C59C1B}"/>
              </a:ext>
            </a:extLst>
          </p:cNvPr>
          <p:cNvSpPr/>
          <p:nvPr/>
        </p:nvSpPr>
        <p:spPr>
          <a:xfrm>
            <a:off x="1602774" y="2009493"/>
            <a:ext cx="5938451" cy="3785652"/>
          </a:xfrm>
          <a:prstGeom prst="rect">
            <a:avLst/>
          </a:prstGeom>
          <a:ln w="28575">
            <a:solidFill>
              <a:srgbClr val="712B8F"/>
            </a:solidFill>
          </a:ln>
        </p:spPr>
        <p:txBody>
          <a:bodyPr wrap="square">
            <a:spAutoFit/>
          </a:bodyPr>
          <a:lstStyle/>
          <a:p>
            <a:pPr lvl="0" algn="ctr"/>
            <a:r>
              <a:rPr lang="en-GB" sz="3000" dirty="0">
                <a:solidFill>
                  <a:prstClr val="black"/>
                </a:solidFill>
                <a:latin typeface="Arial" panose="020B0604020202020204" pitchFamily="34" charset="0"/>
                <a:cs typeface="Arial" panose="020B0604020202020204" pitchFamily="34" charset="0"/>
              </a:rPr>
              <a:t>False. Although the risk of getting an STI through oral sex is generally less than from vaginal or anal sex, there is still a risk. The infections most commonly passed on through oral sex are herpes simplex, gonorrhoea and syphilis. </a:t>
            </a:r>
          </a:p>
        </p:txBody>
      </p:sp>
      <p:sp>
        <p:nvSpPr>
          <p:cNvPr id="3" name="Footer Placeholder 2">
            <a:extLst>
              <a:ext uri="{FF2B5EF4-FFF2-40B4-BE49-F238E27FC236}">
                <a16:creationId xmlns:a16="http://schemas.microsoft.com/office/drawing/2014/main" id="{C6874694-7100-4D7D-A589-0921FE192C4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3355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8A99001A-A63F-4DBD-81BE-33267D57DB04}"/>
              </a:ext>
            </a:extLst>
          </p:cNvPr>
          <p:cNvSpPr txBox="1">
            <a:spLocks noGrp="1"/>
          </p:cNvSpPr>
          <p:nvPr>
            <p:ph type="title"/>
          </p:nvPr>
        </p:nvSpPr>
        <p:spPr>
          <a:xfrm>
            <a:off x="499317" y="-948892"/>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2 - Answers </a:t>
            </a:r>
          </a:p>
        </p:txBody>
      </p:sp>
      <p:sp>
        <p:nvSpPr>
          <p:cNvPr id="11" name="Title 3" descr="STI Misconceptions &#10;">
            <a:extLst>
              <a:ext uri="{FF2B5EF4-FFF2-40B4-BE49-F238E27FC236}">
                <a16:creationId xmlns:a16="http://schemas.microsoft.com/office/drawing/2014/main" id="{E23DD9DE-366F-4E55-81D1-081FD755DDF9}"/>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6BFEF32C-F1C0-483D-A198-CC1320346AFA}"/>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4EE5D08D-7DB9-4B18-B54B-CA3376E8A24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171C6A6B-8B8A-4B29-8B09-E0F251D5BC19}"/>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5A791F4-A0E7-4F98-A419-C1362CF71BA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a:extLst>
              <a:ext uri="{FF2B5EF4-FFF2-40B4-BE49-F238E27FC236}">
                <a16:creationId xmlns:a16="http://schemas.microsoft.com/office/drawing/2014/main" id="{C640818B-3586-4E41-B566-BACE243337F1}"/>
              </a:ext>
            </a:extLst>
          </p:cNvPr>
          <p:cNvSpPr/>
          <p:nvPr/>
        </p:nvSpPr>
        <p:spPr>
          <a:xfrm>
            <a:off x="1451442" y="1204147"/>
            <a:ext cx="6405921" cy="553998"/>
          </a:xfrm>
          <a:prstGeom prst="rect">
            <a:avLst/>
          </a:prstGeom>
        </p:spPr>
        <p:txBody>
          <a:bodyPr wrap="none">
            <a:spAutoFit/>
          </a:bodyPr>
          <a:lstStyle/>
          <a:p>
            <a:pPr lvl="0" algn="ctr"/>
            <a:r>
              <a:rPr lang="en-GB" sz="3000" b="1" dirty="0">
                <a:solidFill>
                  <a:prstClr val="black"/>
                </a:solidFill>
                <a:latin typeface="Arial" panose="020B0604020202020204" pitchFamily="34" charset="0"/>
                <a:cs typeface="Arial" panose="020B0604020202020204" pitchFamily="34" charset="0"/>
              </a:rPr>
              <a:t>I can get herpes from a toilet seat </a:t>
            </a:r>
          </a:p>
        </p:txBody>
      </p:sp>
      <p:sp>
        <p:nvSpPr>
          <p:cNvPr id="10" name="Rectangle 9">
            <a:extLst>
              <a:ext uri="{FF2B5EF4-FFF2-40B4-BE49-F238E27FC236}">
                <a16:creationId xmlns:a16="http://schemas.microsoft.com/office/drawing/2014/main" id="{E862461B-C3FE-45EB-B77B-CE71CEAF1453}"/>
              </a:ext>
            </a:extLst>
          </p:cNvPr>
          <p:cNvSpPr/>
          <p:nvPr/>
        </p:nvSpPr>
        <p:spPr>
          <a:xfrm>
            <a:off x="1077953" y="2045761"/>
            <a:ext cx="7144050" cy="3539430"/>
          </a:xfrm>
          <a:prstGeom prst="rect">
            <a:avLst/>
          </a:prstGeom>
          <a:ln w="28575">
            <a:solidFill>
              <a:srgbClr val="712B8F"/>
            </a:solidFill>
          </a:ln>
        </p:spPr>
        <p:txBody>
          <a:bodyPr wrap="square">
            <a:spAutoFit/>
          </a:bodyPr>
          <a:lstStyle/>
          <a:p>
            <a:pPr lvl="0" algn="ctr"/>
            <a:r>
              <a:rPr lang="en-GB" sz="2800" dirty="0">
                <a:solidFill>
                  <a:prstClr val="black"/>
                </a:solidFill>
                <a:latin typeface="Arial" panose="020B0604020202020204" pitchFamily="34" charset="0"/>
                <a:cs typeface="Arial" panose="020B0604020202020204" pitchFamily="34" charset="0"/>
              </a:rPr>
              <a:t>False. Herpes simplex virus (HSV) is spread by direct contact of mucous membranes (the soft tissue located at your genitals and mouth) with a herpes sore, saliva, or genital secretions of a person with a herpes infection. Transmission of herpes usually occurs during kissing, or oral, anal, or vaginal sex. </a:t>
            </a:r>
          </a:p>
        </p:txBody>
      </p:sp>
      <p:sp>
        <p:nvSpPr>
          <p:cNvPr id="3" name="Footer Placeholder 2">
            <a:extLst>
              <a:ext uri="{FF2B5EF4-FFF2-40B4-BE49-F238E27FC236}">
                <a16:creationId xmlns:a16="http://schemas.microsoft.com/office/drawing/2014/main" id="{D863D79C-4DB8-45E8-932E-1D1EB40664A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721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29C662D6-74C3-4803-BFE6-0F579191D9CF}"/>
              </a:ext>
            </a:extLst>
          </p:cNvPr>
          <p:cNvSpPr txBox="1">
            <a:spLocks noGrp="1"/>
          </p:cNvSpPr>
          <p:nvPr>
            <p:ph type="title"/>
          </p:nvPr>
        </p:nvSpPr>
        <p:spPr>
          <a:xfrm>
            <a:off x="499317" y="-781621"/>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3 - Answers </a:t>
            </a:r>
          </a:p>
        </p:txBody>
      </p:sp>
      <p:sp>
        <p:nvSpPr>
          <p:cNvPr id="11" name="Title 3" descr="STI Misconceptions &#10;">
            <a:extLst>
              <a:ext uri="{FF2B5EF4-FFF2-40B4-BE49-F238E27FC236}">
                <a16:creationId xmlns:a16="http://schemas.microsoft.com/office/drawing/2014/main" id="{42A54CB7-B139-4C44-B34D-6B2A38CD5856}"/>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F105CF56-35F5-435B-BFB0-32C667475C88}"/>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ED6A5AF9-76AA-4ECB-A82F-262524BAC8F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7247494-B1CE-4FE9-AD65-5BD76B936081}"/>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1DE22EB-57D5-42C1-AC4B-6AFC6798488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C298F35A-CB94-43C7-8D55-5D40CC65C074}"/>
              </a:ext>
            </a:extLst>
          </p:cNvPr>
          <p:cNvSpPr/>
          <p:nvPr/>
        </p:nvSpPr>
        <p:spPr>
          <a:xfrm>
            <a:off x="1670855" y="1185097"/>
            <a:ext cx="5870370" cy="954107"/>
          </a:xfrm>
          <a:prstGeom prst="rect">
            <a:avLst/>
          </a:prstGeom>
        </p:spPr>
        <p:txBody>
          <a:bodyPr wrap="square">
            <a:spAutoFit/>
          </a:bodyPr>
          <a:lstStyle/>
          <a:p>
            <a:pPr lvl="0" algn="ctr"/>
            <a:r>
              <a:rPr lang="en-GB" sz="2800" b="1" dirty="0">
                <a:solidFill>
                  <a:prstClr val="black"/>
                </a:solidFill>
                <a:latin typeface="Arial" panose="020B0604020202020204" pitchFamily="34" charset="0"/>
                <a:cs typeface="Arial" panose="020B0604020202020204" pitchFamily="34" charset="0"/>
              </a:rPr>
              <a:t>Getting an STI test is painful and embarrassing </a:t>
            </a:r>
          </a:p>
        </p:txBody>
      </p:sp>
      <p:sp>
        <p:nvSpPr>
          <p:cNvPr id="12" name="Rectangle 11">
            <a:extLst>
              <a:ext uri="{FF2B5EF4-FFF2-40B4-BE49-F238E27FC236}">
                <a16:creationId xmlns:a16="http://schemas.microsoft.com/office/drawing/2014/main" id="{DF36AA27-3407-445A-BE9C-45C53851E64C}"/>
              </a:ext>
            </a:extLst>
          </p:cNvPr>
          <p:cNvSpPr/>
          <p:nvPr/>
        </p:nvSpPr>
        <p:spPr>
          <a:xfrm>
            <a:off x="1219200" y="2210285"/>
            <a:ext cx="6843094" cy="3477875"/>
          </a:xfrm>
          <a:prstGeom prst="rect">
            <a:avLst/>
          </a:prstGeom>
          <a:ln w="28575">
            <a:solidFill>
              <a:srgbClr val="712B8F"/>
            </a:solidFill>
          </a:ln>
        </p:spPr>
        <p:txBody>
          <a:bodyPr wrap="square">
            <a:spAutoFit/>
          </a:bodyPr>
          <a:lstStyle/>
          <a:p>
            <a:pPr algn="ctr"/>
            <a:r>
              <a:rPr lang="en-GB" sz="2200" dirty="0">
                <a:solidFill>
                  <a:schemeClr val="bg2">
                    <a:lumMod val="10000"/>
                  </a:schemeClr>
                </a:solidFill>
                <a:latin typeface="Arial" panose="020B0604020202020204" pitchFamily="34" charset="0"/>
                <a:cs typeface="Arial" panose="020B0604020202020204" pitchFamily="34" charset="0"/>
              </a:rPr>
              <a:t>False. Many STI tests are as quick and easy as giving a urine sample. Some tests might also involve having blood taken, a visual examination to look for signs of infection, or using a swab (like a smaller, soft and rounded cotton bud) on the genital area. If a swab is needed, some services will offer you the option of using it yourself. Health professionals carry out sexual health check-ups every day – and they don’t look at an STI test as a reflection on your behaviour, but as a responsible health choice. </a:t>
            </a:r>
          </a:p>
        </p:txBody>
      </p:sp>
      <p:sp>
        <p:nvSpPr>
          <p:cNvPr id="3" name="Footer Placeholder 2">
            <a:extLst>
              <a:ext uri="{FF2B5EF4-FFF2-40B4-BE49-F238E27FC236}">
                <a16:creationId xmlns:a16="http://schemas.microsoft.com/office/drawing/2014/main" id="{60BDF413-94FC-47D8-9B4A-0284F8924FA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6375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9AE0F3FB-14F2-403F-B5A5-0E7119F176FA}"/>
              </a:ext>
            </a:extLst>
          </p:cNvPr>
          <p:cNvSpPr txBox="1">
            <a:spLocks noGrp="1"/>
          </p:cNvSpPr>
          <p:nvPr>
            <p:ph type="title"/>
          </p:nvPr>
        </p:nvSpPr>
        <p:spPr>
          <a:xfrm>
            <a:off x="499317" y="-826225"/>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4 - Answers </a:t>
            </a:r>
          </a:p>
        </p:txBody>
      </p:sp>
      <p:sp>
        <p:nvSpPr>
          <p:cNvPr id="12" name="Title 3" descr="STI Misconceptions &#10;">
            <a:extLst>
              <a:ext uri="{FF2B5EF4-FFF2-40B4-BE49-F238E27FC236}">
                <a16:creationId xmlns:a16="http://schemas.microsoft.com/office/drawing/2014/main" id="{3FAB4927-00B4-4CA5-ABE7-66B12F57A527}"/>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F20A661A-0DF0-47F7-9797-B66DB6EFEAFD}"/>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EC110C09-255F-4CAF-838C-2C5781207167}"/>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3F73ADD-8334-4F82-80A6-3E42941416D4}"/>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D35650FA-855E-42D6-BEC3-69D685D5EF0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EB2989D8-6636-4969-93DB-0799E4485828}"/>
              </a:ext>
            </a:extLst>
          </p:cNvPr>
          <p:cNvSpPr/>
          <p:nvPr/>
        </p:nvSpPr>
        <p:spPr>
          <a:xfrm>
            <a:off x="1039576" y="1204147"/>
            <a:ext cx="7220804" cy="1015663"/>
          </a:xfrm>
          <a:prstGeom prst="rect">
            <a:avLst/>
          </a:prstGeom>
        </p:spPr>
        <p:txBody>
          <a:bodyPr wrap="square">
            <a:spAutoFit/>
          </a:bodyPr>
          <a:lstStyle/>
          <a:p>
            <a:pPr algn="ctr"/>
            <a:r>
              <a:rPr lang="en-GB" sz="3000" b="1" dirty="0">
                <a:solidFill>
                  <a:schemeClr val="bg2">
                    <a:lumMod val="10000"/>
                  </a:schemeClr>
                </a:solidFill>
                <a:latin typeface="Arial" panose="020B0604020202020204" pitchFamily="34" charset="0"/>
                <a:cs typeface="Arial" panose="020B0604020202020204" pitchFamily="34" charset="0"/>
              </a:rPr>
              <a:t>The pill can protect you from contracting STIs </a:t>
            </a:r>
          </a:p>
        </p:txBody>
      </p:sp>
      <p:sp>
        <p:nvSpPr>
          <p:cNvPr id="11" name="Rectangle 10">
            <a:extLst>
              <a:ext uri="{FF2B5EF4-FFF2-40B4-BE49-F238E27FC236}">
                <a16:creationId xmlns:a16="http://schemas.microsoft.com/office/drawing/2014/main" id="{4288A160-E166-4D11-B27B-41D0640309E1}"/>
              </a:ext>
            </a:extLst>
          </p:cNvPr>
          <p:cNvSpPr/>
          <p:nvPr/>
        </p:nvSpPr>
        <p:spPr>
          <a:xfrm>
            <a:off x="1450225" y="2330793"/>
            <a:ext cx="6399506" cy="3416320"/>
          </a:xfrm>
          <a:prstGeom prst="rect">
            <a:avLst/>
          </a:prstGeom>
          <a:ln w="28575">
            <a:solidFill>
              <a:srgbClr val="712B8F"/>
            </a:solidFill>
          </a:ln>
        </p:spPr>
        <p:txBody>
          <a:bodyPr wrap="square">
            <a:spAutoFit/>
          </a:bodyPr>
          <a:lstStyle/>
          <a:p>
            <a:pPr lvl="0" algn="ctr"/>
            <a:r>
              <a:rPr lang="en-GB" sz="2400" dirty="0">
                <a:solidFill>
                  <a:prstClr val="black"/>
                </a:solidFill>
                <a:latin typeface="Arial" panose="020B0604020202020204" pitchFamily="34" charset="0"/>
                <a:cs typeface="Arial" panose="020B0604020202020204" pitchFamily="34" charset="0"/>
              </a:rPr>
              <a:t>False. The contraceptive pill is effective against preventing pregnancy. It is not effective against protecting against STIs. People with many sexual partners have STIs False. STIs do not discriminate against the number of partners a person may have. Anyone can get a STI, it doesn’t matter if you have one partner or multiple. STIs can be passed through unprotected sex. </a:t>
            </a:r>
          </a:p>
        </p:txBody>
      </p:sp>
      <p:sp>
        <p:nvSpPr>
          <p:cNvPr id="3" name="Footer Placeholder 2">
            <a:extLst>
              <a:ext uri="{FF2B5EF4-FFF2-40B4-BE49-F238E27FC236}">
                <a16:creationId xmlns:a16="http://schemas.microsoft.com/office/drawing/2014/main" id="{656EF6BA-FBB5-4D16-8B6F-90CC41D93E8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2231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descr="STI Misconceptions &#10;">
            <a:extLst>
              <a:ext uri="{FF2B5EF4-FFF2-40B4-BE49-F238E27FC236}">
                <a16:creationId xmlns:a16="http://schemas.microsoft.com/office/drawing/2014/main" id="{A70C40CE-F83C-498A-A48B-9838B114FFBC}"/>
              </a:ext>
            </a:extLst>
          </p:cNvPr>
          <p:cNvSpPr txBox="1">
            <a:spLocks noGrp="1"/>
          </p:cNvSpPr>
          <p:nvPr>
            <p:ph type="title"/>
          </p:nvPr>
        </p:nvSpPr>
        <p:spPr>
          <a:xfrm>
            <a:off x="499317" y="-815074"/>
            <a:ext cx="8145371" cy="646331"/>
          </a:xfrm>
          <a:prstGeom prst="rect">
            <a:avLst/>
          </a:prstGeom>
          <a:noFill/>
        </p:spPr>
        <p:txBody>
          <a:bodyPr wrap="none" rtlCol="0">
            <a:spAutoFit/>
          </a:bodyPr>
          <a:lstStyle/>
          <a:p>
            <a:pPr algn="ctr"/>
            <a:r>
              <a:rPr lang="en-GB" b="1" dirty="0">
                <a:latin typeface="Arial" panose="020B0604020202020204" pitchFamily="34" charset="0"/>
                <a:cs typeface="Arial" panose="020B0604020202020204" pitchFamily="34" charset="0"/>
              </a:rPr>
              <a:t>STI Misconceptions 5 - Answers </a:t>
            </a:r>
          </a:p>
        </p:txBody>
      </p:sp>
      <p:sp>
        <p:nvSpPr>
          <p:cNvPr id="12" name="Title 3" descr="STI Misconceptions &#10;">
            <a:extLst>
              <a:ext uri="{FF2B5EF4-FFF2-40B4-BE49-F238E27FC236}">
                <a16:creationId xmlns:a16="http://schemas.microsoft.com/office/drawing/2014/main" id="{B6FB781C-E786-45AF-87A4-9C5671210D80}"/>
              </a:ext>
            </a:extLst>
          </p:cNvPr>
          <p:cNvSpPr txBox="1">
            <a:spLocks/>
          </p:cNvSpPr>
          <p:nvPr/>
        </p:nvSpPr>
        <p:spPr>
          <a:xfrm>
            <a:off x="713318" y="266591"/>
            <a:ext cx="7717369" cy="646331"/>
          </a:xfrm>
          <a:prstGeom prst="rect">
            <a:avLst/>
          </a:prstGeom>
          <a:noFill/>
        </p:spPr>
        <p:txBody>
          <a:bodyPr vert="horz" wrap="none" lIns="91440" tIns="45720" rIns="91440" bIns="45720" rtlCol="0" anchor="ctr">
            <a:sp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STI Misconceptions - Answers </a:t>
            </a:r>
            <a:endParaRPr lang="en-GB" b="1" dirty="0"/>
          </a:p>
        </p:txBody>
      </p:sp>
      <p:grpSp>
        <p:nvGrpSpPr>
          <p:cNvPr id="5" name="Group 4">
            <a:extLst>
              <a:ext uri="{FF2B5EF4-FFF2-40B4-BE49-F238E27FC236}">
                <a16:creationId xmlns:a16="http://schemas.microsoft.com/office/drawing/2014/main" id="{EB1D6BC3-2E1A-49D1-A402-7CE48D9C9139}"/>
              </a:ext>
              <a:ext uri="{C183D7F6-B498-43B3-948B-1728B52AA6E4}">
                <adec:decorative xmlns:adec="http://schemas.microsoft.com/office/drawing/2017/decorative" val="1"/>
              </a:ext>
            </a:extLst>
          </p:cNvPr>
          <p:cNvGrpSpPr/>
          <p:nvPr/>
        </p:nvGrpSpPr>
        <p:grpSpPr>
          <a:xfrm>
            <a:off x="713312" y="930495"/>
            <a:ext cx="8078263" cy="5222656"/>
            <a:chOff x="376446" y="381512"/>
            <a:chExt cx="6238717" cy="9165296"/>
          </a:xfrm>
        </p:grpSpPr>
        <p:sp>
          <p:nvSpPr>
            <p:cNvPr id="6" name="Rectangle: Rounded Corners 5">
              <a:extLst>
                <a:ext uri="{FF2B5EF4-FFF2-40B4-BE49-F238E27FC236}">
                  <a16:creationId xmlns:a16="http://schemas.microsoft.com/office/drawing/2014/main" id="{1076495E-F089-4F19-92FB-DAD12666B29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4FE9D68E-7825-4C74-9ED9-7893770CA4FD}"/>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8B4473D-42F3-4CA5-AD56-6D0406B5229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0" name="Rectangle 9">
            <a:extLst>
              <a:ext uri="{FF2B5EF4-FFF2-40B4-BE49-F238E27FC236}">
                <a16:creationId xmlns:a16="http://schemas.microsoft.com/office/drawing/2014/main" id="{9F4A8E0F-7484-4D04-AB10-BA37F3B3C619}"/>
              </a:ext>
            </a:extLst>
          </p:cNvPr>
          <p:cNvSpPr/>
          <p:nvPr/>
        </p:nvSpPr>
        <p:spPr>
          <a:xfrm>
            <a:off x="1774832" y="1350707"/>
            <a:ext cx="5750292" cy="553998"/>
          </a:xfrm>
          <a:prstGeom prst="rect">
            <a:avLst/>
          </a:prstGeom>
        </p:spPr>
        <p:txBody>
          <a:bodyPr wrap="none">
            <a:spAutoFit/>
          </a:bodyPr>
          <a:lstStyle/>
          <a:p>
            <a:r>
              <a:rPr lang="en-GB" sz="3000" b="1" dirty="0">
                <a:solidFill>
                  <a:schemeClr val="bg2">
                    <a:lumMod val="10000"/>
                  </a:schemeClr>
                </a:solidFill>
                <a:latin typeface="Arial" panose="020B0604020202020204" pitchFamily="34" charset="0"/>
                <a:cs typeface="Arial" panose="020B0604020202020204" pitchFamily="34" charset="0"/>
              </a:rPr>
              <a:t>STIs will go away on their own</a:t>
            </a:r>
          </a:p>
        </p:txBody>
      </p:sp>
      <p:sp>
        <p:nvSpPr>
          <p:cNvPr id="11" name="Rectangle 10">
            <a:extLst>
              <a:ext uri="{FF2B5EF4-FFF2-40B4-BE49-F238E27FC236}">
                <a16:creationId xmlns:a16="http://schemas.microsoft.com/office/drawing/2014/main" id="{7CF3B1F1-87BC-4353-8C37-CFE189229181}"/>
              </a:ext>
            </a:extLst>
          </p:cNvPr>
          <p:cNvSpPr/>
          <p:nvPr/>
        </p:nvSpPr>
        <p:spPr>
          <a:xfrm>
            <a:off x="1819275" y="2144524"/>
            <a:ext cx="5505450" cy="3323987"/>
          </a:xfrm>
          <a:prstGeom prst="rect">
            <a:avLst/>
          </a:prstGeom>
          <a:ln w="28575">
            <a:solidFill>
              <a:srgbClr val="712B8F"/>
            </a:solidFill>
          </a:ln>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3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False. It is unlikely that an STI will go away by itself. Getting tested is the first step in seeking treatment for an STI. Delaying treatment could lead to unintended long-term consequences. </a:t>
            </a:r>
            <a:endParaRPr kumimoji="0" lang="en-GB" sz="3000" i="0" u="none" strike="noStrike" kern="0" cap="none" spc="0" normalizeH="0" baseline="0" noProof="0" dirty="0">
              <a:ln>
                <a:noFill/>
              </a:ln>
              <a:solidFill>
                <a:sysClr val="windowText" lastClr="000000"/>
              </a:solidFill>
              <a:effectLst/>
              <a:uLnTx/>
              <a:uFillTx/>
            </a:endParaRPr>
          </a:p>
        </p:txBody>
      </p:sp>
      <p:sp>
        <p:nvSpPr>
          <p:cNvPr id="3" name="Footer Placeholder 2">
            <a:extLst>
              <a:ext uri="{FF2B5EF4-FFF2-40B4-BE49-F238E27FC236}">
                <a16:creationId xmlns:a16="http://schemas.microsoft.com/office/drawing/2014/main" id="{5B83F0F0-67A6-433E-86E0-79BC7E15EAB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93698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963590"/>
          </a:xfrm>
        </p:spPr>
        <p:txBody>
          <a:bodyPr>
            <a:normAutofit/>
          </a:bodyPr>
          <a:lstStyle/>
          <a:p>
            <a:pPr algn="ctr"/>
            <a:r>
              <a:rPr lang="en-GB" sz="3500" b="1" dirty="0"/>
              <a:t>Northern Ireland Curriculum Links</a:t>
            </a:r>
          </a:p>
        </p:txBody>
      </p:sp>
      <p:sp>
        <p:nvSpPr>
          <p:cNvPr id="5" name="Rectangle 4">
            <a:extLst>
              <a:ext uri="{FF2B5EF4-FFF2-40B4-BE49-F238E27FC236}">
                <a16:creationId xmlns:a16="http://schemas.microsoft.com/office/drawing/2014/main" id="{2E786227-1FD5-45D0-8B9E-2D3284A3C22B}"/>
              </a:ext>
            </a:extLst>
          </p:cNvPr>
          <p:cNvSpPr/>
          <p:nvPr/>
        </p:nvSpPr>
        <p:spPr>
          <a:xfrm>
            <a:off x="480172" y="1606626"/>
            <a:ext cx="8183656" cy="4243213"/>
          </a:xfrm>
          <a:prstGeom prst="rect">
            <a:avLst/>
          </a:prstGeom>
        </p:spPr>
        <p:txBody>
          <a:bodyPr wrap="square">
            <a:spAutoFit/>
          </a:bodyPr>
          <a:lstStyle/>
          <a:p>
            <a:pPr>
              <a:spcBef>
                <a:spcPts val="800"/>
              </a:spcBef>
              <a:spcAft>
                <a:spcPts val="1200"/>
              </a:spcAft>
            </a:pPr>
            <a:r>
              <a:rPr lang="en-GB" sz="18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18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Arial" panose="020B0604020202020204" pitchFamily="34" charset="0"/>
              </a:rPr>
              <a:t>Communication</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Problem Solving</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Working with Others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800"/>
              </a:spcBef>
              <a:spcAft>
                <a:spcPts val="1200"/>
              </a:spcAft>
            </a:pPr>
            <a:r>
              <a:rPr lang="en-GB" sz="1800" b="1" dirty="0">
                <a:effectLst/>
                <a:latin typeface="Arial Bold" panose="020B0704020202020204" pitchFamily="34" charset="0"/>
                <a:ea typeface="Times New Roman" panose="02020603050405020304" pitchFamily="18" charset="0"/>
                <a:cs typeface="Times New Roman" panose="02020603050405020304" pitchFamily="18" charset="0"/>
              </a:rPr>
              <a:t>Areas of Learning </a:t>
            </a:r>
            <a:endParaRPr lang="en-US" sz="1800" b="1" dirty="0">
              <a:effectLst/>
              <a:latin typeface="Arial Bold" panose="020B0704020202020204" pitchFamily="34" charset="0"/>
              <a:ea typeface="Times New Roman" panose="02020603050405020304" pitchFamily="18" charset="0"/>
              <a:cs typeface="Times New Roman" panose="02020603050405020304" pitchFamily="18" charset="0"/>
            </a:endParaRPr>
          </a:p>
          <a:p>
            <a:pPr>
              <a:lnSpc>
                <a:spcPct val="107000"/>
              </a:lnSpc>
              <a:spcAft>
                <a:spcPts val="6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statutory content)</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Develop an understanding of how to maximise and sustain their own health and well-being, Recognise, assess, and manage risk in a range of real-life contexts.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600"/>
              </a:spcAft>
            </a:pPr>
            <a:r>
              <a:rPr lang="en-GB" sz="1800" dirty="0">
                <a:effectLst/>
                <a:latin typeface="Arial" panose="020B0604020202020204" pitchFamily="34" charset="0"/>
                <a:ea typeface="Calibri" panose="020F0502020204030204" pitchFamily="34" charset="0"/>
                <a:cs typeface="Arial" panose="020B0604020202020204" pitchFamily="34" charset="0"/>
              </a:rPr>
              <a:t>Science and Technology (including relevant CCEA qualifications)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GCSE Biology</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Times New Roman" panose="02020603050405020304" pitchFamily="18" charset="0"/>
              </a:rPr>
              <a:t>GCSE Learning for Life and Work</a:t>
            </a:r>
            <a:r>
              <a:rPr lang="en-US" dirty="0">
                <a:latin typeface="Arial" panose="020B0604020202020204" pitchFamily="34" charset="0"/>
                <a:ea typeface="Calibri" panose="020F0502020204030204" pitchFamily="34" charset="0"/>
                <a:cs typeface="Times New Roman" panose="02020603050405020304" pitchFamily="18" charset="0"/>
              </a:rPr>
              <a:t>, </a:t>
            </a:r>
            <a:r>
              <a:rPr lang="en-GB" sz="1800" dirty="0">
                <a:effectLst/>
                <a:latin typeface="Arial" panose="020B0604020202020204" pitchFamily="34" charset="0"/>
                <a:ea typeface="Calibri" panose="020F0502020204030204" pitchFamily="34" charset="0"/>
                <a:cs typeface="Times New Roman" panose="02020603050405020304" pitchFamily="18" charset="0"/>
              </a:rPr>
              <a:t>GCSE Science Double Award, GSCE Science Single Award</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endParaRPr lang="en-GB" sz="28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B1854-2AEC-4661-AE29-B760D1A7AD3A}"/>
              </a:ext>
            </a:extLst>
          </p:cNvPr>
          <p:cNvSpPr>
            <a:spLocks noGrp="1"/>
          </p:cNvSpPr>
          <p:nvPr>
            <p:ph type="title"/>
          </p:nvPr>
        </p:nvSpPr>
        <p:spPr>
          <a:xfrm>
            <a:off x="204787" y="2538414"/>
            <a:ext cx="9015413" cy="2852737"/>
          </a:xfrm>
        </p:spPr>
        <p:txBody>
          <a:bodyPr>
            <a:normAutofit fontScale="90000"/>
          </a:bodyPr>
          <a:lstStyle/>
          <a:p>
            <a:r>
              <a:rPr lang="en-GB" b="1" dirty="0"/>
              <a:t>Activity 3:</a:t>
            </a:r>
            <a:br>
              <a:rPr lang="en-GB" b="1" dirty="0"/>
            </a:br>
            <a:r>
              <a:rPr lang="en-GB" b="1" dirty="0"/>
              <a:t>Brainstormer: Safer sex, Risks and Communication and Information </a:t>
            </a:r>
          </a:p>
        </p:txBody>
      </p:sp>
      <p:sp>
        <p:nvSpPr>
          <p:cNvPr id="4" name="Footer Placeholder 3">
            <a:extLst>
              <a:ext uri="{FF2B5EF4-FFF2-40B4-BE49-F238E27FC236}">
                <a16:creationId xmlns:a16="http://schemas.microsoft.com/office/drawing/2014/main" id="{B00F28B3-7AA5-49ED-99DB-1168152AD9D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1319845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8CEA5-017C-4666-9B96-FBD6BE11630A}"/>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Brainstormer</a:t>
            </a:r>
          </a:p>
        </p:txBody>
      </p:sp>
      <p:sp>
        <p:nvSpPr>
          <p:cNvPr id="5" name="Rectangle 4">
            <a:extLst>
              <a:ext uri="{FF2B5EF4-FFF2-40B4-BE49-F238E27FC236}">
                <a16:creationId xmlns:a16="http://schemas.microsoft.com/office/drawing/2014/main" id="{763401CD-493C-446B-8DCA-1E2E002AD3D1}"/>
              </a:ext>
            </a:extLst>
          </p:cNvPr>
          <p:cNvSpPr/>
          <p:nvPr/>
        </p:nvSpPr>
        <p:spPr>
          <a:xfrm>
            <a:off x="561975" y="495300"/>
            <a:ext cx="8020050" cy="5699126"/>
          </a:xfrm>
          <a:prstGeom prst="rec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GB" sz="2300" dirty="0">
                <a:latin typeface="Arial" panose="020B0604020202020204" pitchFamily="34" charset="0"/>
                <a:cs typeface="Arial" panose="020B0604020202020204" pitchFamily="34" charset="0"/>
              </a:rPr>
              <a:t>There are four large sheets of paper up around the room, with the following questions written on each sheet: </a:t>
            </a:r>
          </a:p>
          <a:p>
            <a:endParaRPr lang="en-GB" sz="2300"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What are the risks of having unprotected sex? </a:t>
            </a:r>
          </a:p>
          <a:p>
            <a:endParaRPr lang="en-GB" sz="2300" b="1"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What does safe sex mean to you? </a:t>
            </a:r>
          </a:p>
          <a:p>
            <a:endParaRPr lang="en-GB" sz="2300" b="1"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How can we communicate with each other to make sex safer? </a:t>
            </a:r>
          </a:p>
          <a:p>
            <a:endParaRPr lang="en-GB" sz="2300" b="1" dirty="0">
              <a:latin typeface="Arial" panose="020B0604020202020204" pitchFamily="34" charset="0"/>
              <a:cs typeface="Arial" panose="020B0604020202020204" pitchFamily="34" charset="0"/>
            </a:endParaRPr>
          </a:p>
          <a:p>
            <a:r>
              <a:rPr lang="en-GB" sz="2300" b="1" dirty="0">
                <a:latin typeface="Arial" panose="020B0604020202020204" pitchFamily="34" charset="0"/>
                <a:cs typeface="Arial" panose="020B0604020202020204" pitchFamily="34" charset="0"/>
              </a:rPr>
              <a:t>•	How can we become more comfortable talking about safer sex with partners and in general?</a:t>
            </a:r>
          </a:p>
          <a:p>
            <a:r>
              <a:rPr lang="en-GB" sz="2300" b="1" dirty="0">
                <a:latin typeface="Arial" panose="020B0604020202020204" pitchFamily="34" charset="0"/>
                <a:cs typeface="Arial" panose="020B0604020202020204" pitchFamily="34" charset="0"/>
              </a:rPr>
              <a:t> </a:t>
            </a:r>
          </a:p>
          <a:p>
            <a:pPr algn="just"/>
            <a:r>
              <a:rPr lang="en-GB" sz="2300" dirty="0">
                <a:latin typeface="Arial" panose="020B0604020202020204" pitchFamily="34" charset="0"/>
                <a:cs typeface="Arial" panose="020B0604020202020204" pitchFamily="34" charset="0"/>
              </a:rPr>
              <a:t>With provide post-it notes write your thoughts and suggestions on the post-it notes and then stick your answers onto the relevant sheets. </a:t>
            </a:r>
          </a:p>
        </p:txBody>
      </p:sp>
      <p:sp>
        <p:nvSpPr>
          <p:cNvPr id="4" name="Footer Placeholder 3">
            <a:extLst>
              <a:ext uri="{FF2B5EF4-FFF2-40B4-BE49-F238E27FC236}">
                <a16:creationId xmlns:a16="http://schemas.microsoft.com/office/drawing/2014/main" id="{2D24EFE7-C787-4680-82AF-3E82B72C783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12348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C19B0-3C5E-4A42-B1C0-53A06514AB58}"/>
              </a:ext>
            </a:extLst>
          </p:cNvPr>
          <p:cNvSpPr>
            <a:spLocks noGrp="1"/>
          </p:cNvSpPr>
          <p:nvPr>
            <p:ph type="title"/>
          </p:nvPr>
        </p:nvSpPr>
        <p:spPr>
          <a:xfrm>
            <a:off x="347663" y="2700339"/>
            <a:ext cx="7886700" cy="2852737"/>
          </a:xfrm>
        </p:spPr>
        <p:txBody>
          <a:bodyPr>
            <a:noAutofit/>
          </a:bodyPr>
          <a:lstStyle/>
          <a:p>
            <a:r>
              <a:rPr lang="en-GB" b="1" dirty="0"/>
              <a:t>Activity 4:</a:t>
            </a:r>
            <a:br>
              <a:rPr lang="en-GB" b="1" dirty="0"/>
            </a:br>
            <a:r>
              <a:rPr lang="en-GB" b="1" dirty="0"/>
              <a:t>Raising Awareness About Gonorrhoea (non-lab activity) </a:t>
            </a:r>
          </a:p>
        </p:txBody>
      </p:sp>
      <p:sp>
        <p:nvSpPr>
          <p:cNvPr id="4" name="Footer Placeholder 3">
            <a:extLst>
              <a:ext uri="{FF2B5EF4-FFF2-40B4-BE49-F238E27FC236}">
                <a16:creationId xmlns:a16="http://schemas.microsoft.com/office/drawing/2014/main" id="{B10A6BB4-63F5-460B-A68F-D9A0DADB0C1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85828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F7D1E-C44C-4CA7-A141-108ADA908E6F}"/>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Promotional Campaign Activity</a:t>
            </a:r>
          </a:p>
        </p:txBody>
      </p:sp>
      <p:sp>
        <p:nvSpPr>
          <p:cNvPr id="4" name="Rectangle 3">
            <a:extLst>
              <a:ext uri="{FF2B5EF4-FFF2-40B4-BE49-F238E27FC236}">
                <a16:creationId xmlns:a16="http://schemas.microsoft.com/office/drawing/2014/main" id="{E88176E4-37CA-41F6-B453-559437524435}"/>
              </a:ext>
            </a:extLst>
          </p:cNvPr>
          <p:cNvSpPr/>
          <p:nvPr/>
        </p:nvSpPr>
        <p:spPr>
          <a:xfrm>
            <a:off x="561975" y="838200"/>
            <a:ext cx="8020050" cy="4924425"/>
          </a:xfrm>
          <a:prstGeom prst="rec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GB" sz="2500" dirty="0">
                <a:latin typeface="Arial" panose="020B0604020202020204" pitchFamily="34" charset="0"/>
                <a:cs typeface="Arial" panose="020B0604020202020204" pitchFamily="34" charset="0"/>
              </a:rPr>
              <a:t>Gonorrhoea is becoming a multi-drug resistant microbe. This means that gonorrhoea is becoming more resistant to antibiotics used to treat the STI. </a:t>
            </a:r>
          </a:p>
          <a:p>
            <a:pPr algn="just"/>
            <a:r>
              <a:rPr lang="en-GB" sz="2500" dirty="0">
                <a:latin typeface="Arial" panose="020B0604020202020204" pitchFamily="34" charset="0"/>
                <a:cs typeface="Arial" panose="020B0604020202020204" pitchFamily="34" charset="0"/>
              </a:rPr>
              <a:t>Design a promotional campaign to raise awareness about gonorrhoea. You could include:</a:t>
            </a:r>
          </a:p>
          <a:p>
            <a:pPr algn="just"/>
            <a:r>
              <a:rPr lang="en-GB" sz="2500" dirty="0">
                <a:latin typeface="Arial" panose="020B0604020202020204" pitchFamily="34" charset="0"/>
                <a:cs typeface="Arial" panose="020B0604020202020204" pitchFamily="34" charset="0"/>
              </a:rPr>
              <a:t> </a:t>
            </a:r>
            <a:endParaRPr lang="en-GB" sz="25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GB" sz="2500" b="1" dirty="0">
                <a:latin typeface="Arial" panose="020B0604020202020204" pitchFamily="34" charset="0"/>
                <a:cs typeface="Arial" panose="020B0604020202020204" pitchFamily="34" charset="0"/>
              </a:rPr>
              <a:t>Information on disease aetiology;</a:t>
            </a:r>
          </a:p>
          <a:p>
            <a:pPr marL="342900" indent="-342900" algn="just">
              <a:buFont typeface="Arial" panose="020B0604020202020204" pitchFamily="34" charset="0"/>
              <a:buChar char="•"/>
            </a:pPr>
            <a:endParaRPr lang="en-GB" sz="25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GB" sz="2500" b="1" dirty="0">
                <a:latin typeface="Arial" panose="020B0604020202020204" pitchFamily="34" charset="0"/>
                <a:cs typeface="Arial" panose="020B0604020202020204" pitchFamily="34" charset="0"/>
              </a:rPr>
              <a:t> Existing treatment for gonorrhoea;</a:t>
            </a:r>
          </a:p>
          <a:p>
            <a:pPr marL="342900" indent="-342900" algn="just">
              <a:buFont typeface="Arial" panose="020B0604020202020204" pitchFamily="34" charset="0"/>
              <a:buChar char="•"/>
            </a:pPr>
            <a:endParaRPr lang="en-GB" sz="25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n-GB" sz="2500" b="1" dirty="0">
                <a:latin typeface="Arial" panose="020B0604020202020204" pitchFamily="34" charset="0"/>
                <a:cs typeface="Arial" panose="020B0604020202020204" pitchFamily="34" charset="0"/>
              </a:rPr>
              <a:t> Why gonorrhoea becoming a superbug is a growing global public health threat;</a:t>
            </a:r>
          </a:p>
        </p:txBody>
      </p:sp>
      <p:sp>
        <p:nvSpPr>
          <p:cNvPr id="3" name="Footer Placeholder 2">
            <a:extLst>
              <a:ext uri="{FF2B5EF4-FFF2-40B4-BE49-F238E27FC236}">
                <a16:creationId xmlns:a16="http://schemas.microsoft.com/office/drawing/2014/main" id="{DAAB567A-6AD1-4102-90B9-248D23985BA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073212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C93CA-4790-413F-923A-EB7C8967E4ED}"/>
              </a:ext>
            </a:extLst>
          </p:cNvPr>
          <p:cNvSpPr>
            <a:spLocks noGrp="1"/>
          </p:cNvSpPr>
          <p:nvPr>
            <p:ph type="title"/>
          </p:nvPr>
        </p:nvSpPr>
        <p:spPr>
          <a:xfrm>
            <a:off x="366713" y="2002631"/>
            <a:ext cx="7886700" cy="2852737"/>
          </a:xfrm>
        </p:spPr>
        <p:txBody>
          <a:bodyPr/>
          <a:lstStyle/>
          <a:p>
            <a:r>
              <a:rPr lang="en-GB" b="1" dirty="0"/>
              <a:t>Activity 5:</a:t>
            </a:r>
            <a:br>
              <a:rPr lang="en-GB" b="1" dirty="0"/>
            </a:br>
            <a:r>
              <a:rPr lang="en-GB" b="1" dirty="0"/>
              <a:t>Condom Negotiation</a:t>
            </a:r>
          </a:p>
        </p:txBody>
      </p:sp>
      <p:sp>
        <p:nvSpPr>
          <p:cNvPr id="4" name="Footer Placeholder 3">
            <a:extLst>
              <a:ext uri="{FF2B5EF4-FFF2-40B4-BE49-F238E27FC236}">
                <a16:creationId xmlns:a16="http://schemas.microsoft.com/office/drawing/2014/main" id="{718F25A8-B466-4BE9-9BCD-0F949160F36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543951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1F64A-E0DA-4068-97EF-8C4A394E024E}"/>
              </a:ext>
            </a:extLst>
          </p:cNvPr>
          <p:cNvSpPr>
            <a:spLocks noGrp="1"/>
          </p:cNvSpPr>
          <p:nvPr>
            <p:ph type="title"/>
          </p:nvPr>
        </p:nvSpPr>
        <p:spPr>
          <a:xfrm>
            <a:off x="628650" y="22224"/>
            <a:ext cx="7886700" cy="1139824"/>
          </a:xfrm>
        </p:spPr>
        <p:txBody>
          <a:bodyPr>
            <a:normAutofit/>
          </a:bodyPr>
          <a:lstStyle/>
          <a:p>
            <a:pPr algn="ctr"/>
            <a:r>
              <a:rPr lang="en-GB" sz="3000" b="1" dirty="0"/>
              <a:t>Let’s Talk About Condoms – Ineffective </a:t>
            </a:r>
          </a:p>
        </p:txBody>
      </p:sp>
      <p:grpSp>
        <p:nvGrpSpPr>
          <p:cNvPr id="4" name="Group 3">
            <a:extLst>
              <a:ext uri="{FF2B5EF4-FFF2-40B4-BE49-F238E27FC236}">
                <a16:creationId xmlns:a16="http://schemas.microsoft.com/office/drawing/2014/main" id="{52525BE5-132C-4F73-8EA6-10832C8C465E}"/>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4AE2E587-FE4E-4096-A4BB-64DA2160D5F4}"/>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77E6675C-3A5A-4EB5-A9B2-577E1B00B69A}"/>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0ABBB27E-0384-428E-98E7-41B768BA332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8" name="TextBox 7" descr="Example 1&#10;">
            <a:extLst>
              <a:ext uri="{FF2B5EF4-FFF2-40B4-BE49-F238E27FC236}">
                <a16:creationId xmlns:a16="http://schemas.microsoft.com/office/drawing/2014/main" id="{8CB71DA4-2C05-4B22-86AB-2FC02510C7B3}"/>
              </a:ext>
            </a:extLst>
          </p:cNvPr>
          <p:cNvSpPr txBox="1"/>
          <p:nvPr/>
        </p:nvSpPr>
        <p:spPr>
          <a:xfrm>
            <a:off x="845039" y="1162048"/>
            <a:ext cx="1452642" cy="400110"/>
          </a:xfrm>
          <a:prstGeom prst="rect">
            <a:avLst/>
          </a:prstGeom>
          <a:noFill/>
        </p:spPr>
        <p:txBody>
          <a:bodyPr wrap="none" rtlCol="0">
            <a:spAutoFit/>
          </a:bodyPr>
          <a:lstStyle/>
          <a:p>
            <a:r>
              <a:rPr lang="en-GB" sz="2000" b="1" dirty="0">
                <a:solidFill>
                  <a:prstClr val="black"/>
                </a:solidFill>
                <a:latin typeface="Arial" panose="020B0604020202020204" pitchFamily="34" charset="0"/>
                <a:cs typeface="Arial" panose="020B0604020202020204" pitchFamily="34" charset="0"/>
              </a:rPr>
              <a:t>Example 1</a:t>
            </a:r>
          </a:p>
        </p:txBody>
      </p:sp>
      <p:sp>
        <p:nvSpPr>
          <p:cNvPr id="9" name="TextBox 8" descr="Luke and Tai have been dating/going out for several months and have come close to having sex. Luke wants to use protection during sex.&#10;&#10;Luke: Tai, could I talk to you about something?&#10;&#10;Tai: Sure Luke, we can talk about anything. What is it?&#10;&#10;Luke: I want to use a condom, I’m worried that you have an STI.&#10;&#10;Tai: Why are you being weird? I’m perfectly healthy. Can’t we just see what happens…&#10;&#10;Luke: Ok, I'm sorry. I was just hoping we could talk.&#10;&#10;Tai: I want to talk, too. Just not about that. Let's talk about&#10;something else…&#10;&#10;">
            <a:extLst>
              <a:ext uri="{FF2B5EF4-FFF2-40B4-BE49-F238E27FC236}">
                <a16:creationId xmlns:a16="http://schemas.microsoft.com/office/drawing/2014/main" id="{5D8CAEC1-67FD-4A65-B341-837515CE0D71}"/>
              </a:ext>
            </a:extLst>
          </p:cNvPr>
          <p:cNvSpPr txBox="1"/>
          <p:nvPr/>
        </p:nvSpPr>
        <p:spPr>
          <a:xfrm>
            <a:off x="830831" y="1609783"/>
            <a:ext cx="7599857" cy="4524315"/>
          </a:xfrm>
          <a:prstGeom prst="rect">
            <a:avLst/>
          </a:prstGeom>
          <a:noFill/>
        </p:spPr>
        <p:txBody>
          <a:bodyPr wrap="square" rtlCol="0">
            <a:spAutoFit/>
          </a:bodyPr>
          <a:lstStyle/>
          <a:p>
            <a:pPr algn="just"/>
            <a:r>
              <a:rPr lang="en-GB" dirty="0">
                <a:solidFill>
                  <a:prstClr val="black"/>
                </a:solidFill>
                <a:latin typeface="Arial" panose="020B0604020202020204" pitchFamily="34" charset="0"/>
                <a:cs typeface="Arial" panose="020B0604020202020204" pitchFamily="34" charset="0"/>
              </a:rPr>
              <a:t>Luke and Tai have been dating/going out for several months and have come close to having sex. Luke wants to use protection during sex.</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Luke</a:t>
            </a:r>
            <a:r>
              <a:rPr lang="en-GB" dirty="0">
                <a:solidFill>
                  <a:prstClr val="black"/>
                </a:solidFill>
                <a:latin typeface="Arial" panose="020B0604020202020204" pitchFamily="34" charset="0"/>
                <a:cs typeface="Arial" panose="020B0604020202020204" pitchFamily="34" charset="0"/>
              </a:rPr>
              <a:t>: Tai, could I talk to you about something?</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Tai: </a:t>
            </a:r>
            <a:r>
              <a:rPr lang="en-GB" dirty="0">
                <a:solidFill>
                  <a:prstClr val="black"/>
                </a:solidFill>
                <a:latin typeface="Arial" panose="020B0604020202020204" pitchFamily="34" charset="0"/>
                <a:cs typeface="Arial" panose="020B0604020202020204" pitchFamily="34" charset="0"/>
              </a:rPr>
              <a:t>Sure Luke, we can talk about anything. What is it?</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Luke: </a:t>
            </a:r>
            <a:r>
              <a:rPr lang="en-GB" dirty="0">
                <a:solidFill>
                  <a:prstClr val="black"/>
                </a:solidFill>
                <a:latin typeface="Arial" panose="020B0604020202020204" pitchFamily="34" charset="0"/>
                <a:cs typeface="Arial" panose="020B0604020202020204" pitchFamily="34" charset="0"/>
              </a:rPr>
              <a:t>I want to use a condom, I’m worried that you have an STI.</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Tai: </a:t>
            </a:r>
            <a:r>
              <a:rPr lang="en-GB" dirty="0">
                <a:solidFill>
                  <a:prstClr val="black"/>
                </a:solidFill>
                <a:latin typeface="Arial" panose="020B0604020202020204" pitchFamily="34" charset="0"/>
                <a:cs typeface="Arial" panose="020B0604020202020204" pitchFamily="34" charset="0"/>
              </a:rPr>
              <a:t>Why are you being weird? I’m perfectly healthy. Can’t we just see what happens…</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Luke: </a:t>
            </a:r>
            <a:r>
              <a:rPr lang="en-GB" dirty="0">
                <a:solidFill>
                  <a:prstClr val="black"/>
                </a:solidFill>
                <a:latin typeface="Arial" panose="020B0604020202020204" pitchFamily="34" charset="0"/>
                <a:cs typeface="Arial" panose="020B0604020202020204" pitchFamily="34" charset="0"/>
              </a:rPr>
              <a:t>Ok, I'm sorry. I was just hoping we could talk.</a:t>
            </a:r>
          </a:p>
          <a:p>
            <a:endParaRPr lang="en-GB" dirty="0">
              <a:solidFill>
                <a:prstClr val="black"/>
              </a:solidFill>
              <a:latin typeface="Arial" panose="020B0604020202020204" pitchFamily="34" charset="0"/>
              <a:cs typeface="Arial" panose="020B0604020202020204" pitchFamily="34" charset="0"/>
            </a:endParaRPr>
          </a:p>
          <a:p>
            <a:r>
              <a:rPr lang="en-GB" b="1" dirty="0">
                <a:solidFill>
                  <a:prstClr val="black"/>
                </a:solidFill>
                <a:latin typeface="Arial" panose="020B0604020202020204" pitchFamily="34" charset="0"/>
                <a:cs typeface="Arial" panose="020B0604020202020204" pitchFamily="34" charset="0"/>
              </a:rPr>
              <a:t>Tai: </a:t>
            </a:r>
            <a:r>
              <a:rPr lang="en-GB" dirty="0">
                <a:solidFill>
                  <a:prstClr val="black"/>
                </a:solidFill>
                <a:latin typeface="Arial" panose="020B0604020202020204" pitchFamily="34" charset="0"/>
                <a:cs typeface="Arial" panose="020B0604020202020204" pitchFamily="34" charset="0"/>
              </a:rPr>
              <a:t>I want to talk, too. Just not about that. Let's talk about</a:t>
            </a:r>
          </a:p>
          <a:p>
            <a:r>
              <a:rPr lang="en-GB" dirty="0">
                <a:solidFill>
                  <a:prstClr val="black"/>
                </a:solidFill>
                <a:latin typeface="Arial" panose="020B0604020202020204" pitchFamily="34" charset="0"/>
                <a:cs typeface="Arial" panose="020B0604020202020204" pitchFamily="34" charset="0"/>
              </a:rPr>
              <a:t>something else…</a:t>
            </a:r>
          </a:p>
        </p:txBody>
      </p:sp>
      <p:sp>
        <p:nvSpPr>
          <p:cNvPr id="3" name="Footer Placeholder 2">
            <a:extLst>
              <a:ext uri="{FF2B5EF4-FFF2-40B4-BE49-F238E27FC236}">
                <a16:creationId xmlns:a16="http://schemas.microsoft.com/office/drawing/2014/main" id="{FDBAE5EF-FF06-46A1-9A5C-AFC8E442166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483153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A98935E-73D4-4A3E-B903-01AF30E5901E}"/>
              </a:ext>
            </a:extLst>
          </p:cNvPr>
          <p:cNvSpPr>
            <a:spLocks noGrp="1"/>
          </p:cNvSpPr>
          <p:nvPr>
            <p:ph type="title"/>
          </p:nvPr>
        </p:nvSpPr>
        <p:spPr>
          <a:xfrm>
            <a:off x="628650" y="22224"/>
            <a:ext cx="7886700" cy="1139824"/>
          </a:xfrm>
        </p:spPr>
        <p:txBody>
          <a:bodyPr>
            <a:normAutofit/>
          </a:bodyPr>
          <a:lstStyle/>
          <a:p>
            <a:pPr algn="ctr"/>
            <a:r>
              <a:rPr lang="en-GB" sz="3000" b="1" dirty="0"/>
              <a:t>Let’s Talk About Condoms – Effective </a:t>
            </a:r>
          </a:p>
        </p:txBody>
      </p:sp>
      <p:grpSp>
        <p:nvGrpSpPr>
          <p:cNvPr id="5" name="Group 4">
            <a:extLst>
              <a:ext uri="{FF2B5EF4-FFF2-40B4-BE49-F238E27FC236}">
                <a16:creationId xmlns:a16="http://schemas.microsoft.com/office/drawing/2014/main" id="{B2168763-A22C-44C6-A238-0789A136B1AC}"/>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6" name="Rectangle: Rounded Corners 5">
              <a:extLst>
                <a:ext uri="{FF2B5EF4-FFF2-40B4-BE49-F238E27FC236}">
                  <a16:creationId xmlns:a16="http://schemas.microsoft.com/office/drawing/2014/main" id="{279133B2-3D68-41EE-B47D-ECA5EA34C47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1EDD9F1-8467-450C-A2BD-2B87ED64A0BF}"/>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9189EDE-A23A-496E-A102-66BF7080732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TextBox 8" descr="Example 1&#10;">
            <a:extLst>
              <a:ext uri="{FF2B5EF4-FFF2-40B4-BE49-F238E27FC236}">
                <a16:creationId xmlns:a16="http://schemas.microsoft.com/office/drawing/2014/main" id="{733132E7-653A-47D8-8E7F-E3648D093A59}"/>
              </a:ext>
            </a:extLst>
          </p:cNvPr>
          <p:cNvSpPr txBox="1"/>
          <p:nvPr/>
        </p:nvSpPr>
        <p:spPr>
          <a:xfrm>
            <a:off x="845039" y="1095373"/>
            <a:ext cx="1452642" cy="400110"/>
          </a:xfrm>
          <a:prstGeom prst="rect">
            <a:avLst/>
          </a:prstGeom>
          <a:noFill/>
        </p:spPr>
        <p:txBody>
          <a:bodyPr wrap="none" rtlCol="0">
            <a:spAutoFit/>
          </a:bodyPr>
          <a:lstStyle/>
          <a:p>
            <a:r>
              <a:rPr lang="en-GB" sz="2000" b="1" dirty="0">
                <a:solidFill>
                  <a:prstClr val="black"/>
                </a:solidFill>
                <a:latin typeface="Arial" panose="020B0604020202020204" pitchFamily="34" charset="0"/>
                <a:cs typeface="Arial" panose="020B0604020202020204" pitchFamily="34" charset="0"/>
              </a:rPr>
              <a:t>Example 2</a:t>
            </a:r>
          </a:p>
        </p:txBody>
      </p:sp>
      <p:sp>
        <p:nvSpPr>
          <p:cNvPr id="10" name="TextBox 9" descr="Luke and Tai have been dating/going out for several months and have come close to having sex. Tai wants to use protection during sex.&#10;&#10;Tai: Luke, could I talk to you about something?&#10;&#10;Luke: Sure Tai, we can talk about anything. What is it?&#10;&#10;Tai: I want to have sex but I’m worried about STIs and getting pregnant.&#10;&#10;Luke: Same, I’m worried about both of those things as well. I was just afraid of bringing it up first.&#10;&#10;Tai: I want us to be prepared when we decide to have sex - you know, to use a condom and get tested beforehand.&#10;&#10;Luke: Oh, so you mean you want to use condoms?&#10;&#10;Tai: Yeah, I care about both of us. I don't want us to take the chance of getting an STI or getting pregnant. Do you agree?&#10;&#10;Luke: Yeah! I do agree, I care about you too and want to have sex with you.&#10;">
            <a:extLst>
              <a:ext uri="{FF2B5EF4-FFF2-40B4-BE49-F238E27FC236}">
                <a16:creationId xmlns:a16="http://schemas.microsoft.com/office/drawing/2014/main" id="{A05F222B-1BE6-455C-B50F-EFC704C8E36F}"/>
              </a:ext>
            </a:extLst>
          </p:cNvPr>
          <p:cNvSpPr txBox="1"/>
          <p:nvPr/>
        </p:nvSpPr>
        <p:spPr>
          <a:xfrm>
            <a:off x="830830" y="1419283"/>
            <a:ext cx="7684519" cy="4893647"/>
          </a:xfrm>
          <a:prstGeom prst="rect">
            <a:avLst/>
          </a:prstGeom>
          <a:noFill/>
        </p:spPr>
        <p:txBody>
          <a:bodyPr wrap="square" rtlCol="0">
            <a:spAutoFit/>
          </a:bodyPr>
          <a:lstStyle/>
          <a:p>
            <a:pPr algn="just"/>
            <a:r>
              <a:rPr lang="en-GB" sz="1500" dirty="0">
                <a:solidFill>
                  <a:prstClr val="black"/>
                </a:solidFill>
                <a:latin typeface="Arial" panose="020B0604020202020204" pitchFamily="34" charset="0"/>
                <a:cs typeface="Arial" panose="020B0604020202020204" pitchFamily="34" charset="0"/>
              </a:rPr>
              <a:t>Luke and Tai have been dating/going out for several months and have come close to having sex. Tai wants to use protection during sex.</a:t>
            </a:r>
          </a:p>
          <a:p>
            <a:endParaRPr lang="en-GB" sz="14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Luke, could I talk to you about something?</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Sure Tai, we can talk about anything. What is it?</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I want to have sex but I’m worried about STIs and getting pregnant.</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Same, I’m worried about both of those things as well. I was just afraid of bringing it up first.</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I want us to be prepared when we decide to have sex - you know, to use a condom and get tested beforehand.</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Oh, so you mean you want to use condoms?</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Tai: </a:t>
            </a:r>
            <a:r>
              <a:rPr lang="en-GB" sz="1500" dirty="0">
                <a:solidFill>
                  <a:prstClr val="black"/>
                </a:solidFill>
                <a:latin typeface="Arial" panose="020B0604020202020204" pitchFamily="34" charset="0"/>
                <a:cs typeface="Arial" panose="020B0604020202020204" pitchFamily="34" charset="0"/>
              </a:rPr>
              <a:t>Yeah, I care about both of us. I don't want us to take the chance of getting an STI or getting pregnant. Do you agree?</a:t>
            </a:r>
          </a:p>
          <a:p>
            <a:endParaRPr lang="en-GB" sz="1500" dirty="0">
              <a:solidFill>
                <a:prstClr val="black"/>
              </a:solidFill>
              <a:latin typeface="Arial" panose="020B0604020202020204" pitchFamily="34" charset="0"/>
              <a:cs typeface="Arial" panose="020B0604020202020204" pitchFamily="34" charset="0"/>
            </a:endParaRPr>
          </a:p>
          <a:p>
            <a:r>
              <a:rPr lang="en-GB" sz="1500" b="1" dirty="0">
                <a:solidFill>
                  <a:prstClr val="black"/>
                </a:solidFill>
                <a:latin typeface="Arial" panose="020B0604020202020204" pitchFamily="34" charset="0"/>
                <a:cs typeface="Arial" panose="020B0604020202020204" pitchFamily="34" charset="0"/>
              </a:rPr>
              <a:t>Luke: </a:t>
            </a:r>
            <a:r>
              <a:rPr lang="en-GB" sz="1500" dirty="0">
                <a:solidFill>
                  <a:prstClr val="black"/>
                </a:solidFill>
                <a:latin typeface="Arial" panose="020B0604020202020204" pitchFamily="34" charset="0"/>
                <a:cs typeface="Arial" panose="020B0604020202020204" pitchFamily="34" charset="0"/>
              </a:rPr>
              <a:t>Yeah! I do agree, I care about you too and want to have sex with you.</a:t>
            </a:r>
          </a:p>
        </p:txBody>
      </p:sp>
      <p:sp>
        <p:nvSpPr>
          <p:cNvPr id="3" name="Footer Placeholder 2">
            <a:extLst>
              <a:ext uri="{FF2B5EF4-FFF2-40B4-BE49-F238E27FC236}">
                <a16:creationId xmlns:a16="http://schemas.microsoft.com/office/drawing/2014/main" id="{8F368BA8-E995-48A1-949A-4E6E7FFD3F2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331782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71A76A2-A463-4508-96AF-5E9AF6A2879D}"/>
              </a:ext>
            </a:extLst>
          </p:cNvPr>
          <p:cNvSpPr>
            <a:spLocks noGrp="1"/>
          </p:cNvSpPr>
          <p:nvPr>
            <p:ph type="title"/>
          </p:nvPr>
        </p:nvSpPr>
        <p:spPr>
          <a:xfrm>
            <a:off x="628650" y="22224"/>
            <a:ext cx="7886700" cy="1139824"/>
          </a:xfrm>
        </p:spPr>
        <p:txBody>
          <a:bodyPr>
            <a:normAutofit/>
          </a:bodyPr>
          <a:lstStyle/>
          <a:p>
            <a:pPr algn="ctr"/>
            <a:r>
              <a:rPr lang="en-GB" sz="3000" b="1" dirty="0"/>
              <a:t>Let’s Talk About Worksheet </a:t>
            </a:r>
          </a:p>
        </p:txBody>
      </p:sp>
      <p:grpSp>
        <p:nvGrpSpPr>
          <p:cNvPr id="5" name="Group 4">
            <a:extLst>
              <a:ext uri="{FF2B5EF4-FFF2-40B4-BE49-F238E27FC236}">
                <a16:creationId xmlns:a16="http://schemas.microsoft.com/office/drawing/2014/main" id="{B32258B1-7CFF-4F6A-B22E-AB978EED7F95}"/>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6" name="Rectangle: Rounded Corners 5">
              <a:extLst>
                <a:ext uri="{FF2B5EF4-FFF2-40B4-BE49-F238E27FC236}">
                  <a16:creationId xmlns:a16="http://schemas.microsoft.com/office/drawing/2014/main" id="{4B3D6256-48BF-4540-BF60-421347614251}"/>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D8A237FE-F2EC-4D33-865E-A699D325D30F}"/>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B12FBDA-F679-4530-B010-C3DF1113CAF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TextBox 8" descr="You know that your friend is planning on having sex.&#10;You want your friend to know that it is important to use a condom.&#10;&#10;Directions:&#10;In pairs, use what you’ve learned about assertive communication and  condoms to complete this conversation.&#10;&#10;YOU: “I want to talk to you about condoms. You are planning to use them, aren’t you?”&#10;&#10;YOUR FRIEND: “Who are you, the health police? I don’t know…condoms interrupt the mood.”&#10;&#10;YOU:&#10;&#10;YOUR FRIEND:&#10;&#10;YOU:&#10;&#10;YOUR FRIEND:&#10;&#10;YOU:&#10;&#10;YOUR FRIEND:&#10;&#10;YOU:&#10;&#10;YOUR FRIEND:&#10;">
            <a:extLst>
              <a:ext uri="{FF2B5EF4-FFF2-40B4-BE49-F238E27FC236}">
                <a16:creationId xmlns:a16="http://schemas.microsoft.com/office/drawing/2014/main" id="{5E4A8241-5B6D-4672-9FE1-F9DCFC846F7D}"/>
              </a:ext>
            </a:extLst>
          </p:cNvPr>
          <p:cNvSpPr txBox="1"/>
          <p:nvPr/>
        </p:nvSpPr>
        <p:spPr>
          <a:xfrm>
            <a:off x="753139" y="1123948"/>
            <a:ext cx="7994288" cy="5155257"/>
          </a:xfrm>
          <a:prstGeom prst="rect">
            <a:avLst/>
          </a:prstGeom>
          <a:noFill/>
        </p:spPr>
        <p:txBody>
          <a:bodyPr wrap="square" rtlCol="0">
            <a:spAutoFit/>
          </a:bodyPr>
          <a:lstStyle/>
          <a:p>
            <a:r>
              <a:rPr lang="en-GB" sz="1400" dirty="0">
                <a:solidFill>
                  <a:prstClr val="black"/>
                </a:solidFill>
                <a:latin typeface="Arial" panose="020B0604020202020204" pitchFamily="34" charset="0"/>
                <a:cs typeface="Arial" panose="020B0604020202020204" pitchFamily="34" charset="0"/>
              </a:rPr>
              <a:t>You know that your friend is planning on having sex. You want your friend to know that it is important to use a condom.</a:t>
            </a:r>
          </a:p>
          <a:p>
            <a:r>
              <a:rPr lang="en-GB" sz="1400" b="1" dirty="0">
                <a:solidFill>
                  <a:prstClr val="black"/>
                </a:solidFill>
                <a:latin typeface="Arial" panose="020B0604020202020204" pitchFamily="34" charset="0"/>
                <a:cs typeface="Arial" panose="020B0604020202020204" pitchFamily="34" charset="0"/>
              </a:rPr>
              <a:t>Directions:</a:t>
            </a:r>
          </a:p>
          <a:p>
            <a:r>
              <a:rPr lang="en-GB" sz="1400" dirty="0">
                <a:solidFill>
                  <a:prstClr val="black"/>
                </a:solidFill>
                <a:latin typeface="Arial" panose="020B0604020202020204" pitchFamily="34" charset="0"/>
                <a:cs typeface="Arial" panose="020B0604020202020204" pitchFamily="34" charset="0"/>
              </a:rPr>
              <a:t>In pairs, use what you’ve learned about assertive communication and  condoms to complete this conversation.</a:t>
            </a:r>
          </a:p>
          <a:p>
            <a:endParaRPr lang="en-GB" sz="12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 “I want to talk to you about condoms. You are planning to use them, aren’t 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 “Who are you, the health police? I don’t know…condoms interrupt the mood.”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a:t>
            </a:r>
          </a:p>
          <a:p>
            <a:endParaRPr lang="en-GB" sz="1300" dirty="0">
              <a:solidFill>
                <a:prstClr val="black"/>
              </a:solidFill>
              <a:latin typeface="Arial" panose="020B0604020202020204" pitchFamily="34" charset="0"/>
              <a:cs typeface="Arial" panose="020B0604020202020204" pitchFamily="34" charset="0"/>
            </a:endParaRPr>
          </a:p>
          <a:p>
            <a:r>
              <a:rPr lang="en-GB" sz="1300" dirty="0">
                <a:solidFill>
                  <a:prstClr val="black"/>
                </a:solidFill>
                <a:latin typeface="Arial" panose="020B0604020202020204" pitchFamily="34" charset="0"/>
                <a:cs typeface="Arial" panose="020B0604020202020204" pitchFamily="34" charset="0"/>
              </a:rPr>
              <a:t>YOUR FRIEND:</a:t>
            </a:r>
          </a:p>
        </p:txBody>
      </p:sp>
      <p:sp>
        <p:nvSpPr>
          <p:cNvPr id="3" name="Footer Placeholder 2">
            <a:extLst>
              <a:ext uri="{FF2B5EF4-FFF2-40B4-BE49-F238E27FC236}">
                <a16:creationId xmlns:a16="http://schemas.microsoft.com/office/drawing/2014/main" id="{4059DA3E-70DE-4E7D-AFEF-258B3AE650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004548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9F02-83FD-4F67-8498-9859722F5261}"/>
              </a:ext>
            </a:extLst>
          </p:cNvPr>
          <p:cNvSpPr>
            <a:spLocks noGrp="1"/>
          </p:cNvSpPr>
          <p:nvPr>
            <p:ph type="title"/>
          </p:nvPr>
        </p:nvSpPr>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9BD2B4CB-6590-453E-9BF8-D8FF327A0E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754146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703289" y="158517"/>
            <a:ext cx="3867151"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1999" y="987606"/>
            <a:ext cx="3867151" cy="572680"/>
          </a:xfrm>
          <a:prstGeom prst="wedgeRectCallout">
            <a:avLst>
              <a:gd name="adj1" fmla="val -63776"/>
              <a:gd name="adj2" fmla="val 1114"/>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Who can contract STIs? </a:t>
            </a:r>
            <a:endParaRPr lang="en-GB" sz="22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39" y="1678387"/>
            <a:ext cx="3831060" cy="555239"/>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is an STI? </a:t>
            </a:r>
            <a:endParaRPr lang="en-GB" sz="2200" dirty="0">
              <a:latin typeface="Arial" panose="020B0604020202020204" pitchFamily="34" charset="0"/>
              <a:cs typeface="Arial" panose="020B0604020202020204" pitchFamily="34" charset="0"/>
            </a:endParaRP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1998" y="2361120"/>
            <a:ext cx="4017991" cy="783586"/>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How can we reduce the risk of contracting an STI?</a:t>
            </a:r>
            <a:endParaRPr lang="en-GB" sz="2200" dirty="0">
              <a:latin typeface="Arial" panose="020B0604020202020204" pitchFamily="34" charset="0"/>
              <a:cs typeface="Arial" panose="020B0604020202020204" pitchFamily="34" charset="0"/>
            </a:endParaRP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39" y="3326143"/>
            <a:ext cx="3831060" cy="764147"/>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are the symptoms of an STI? </a:t>
            </a:r>
            <a:endParaRPr lang="en-GB" sz="2200" dirty="0">
              <a:latin typeface="Arial" panose="020B0604020202020204" pitchFamily="34" charset="0"/>
              <a:cs typeface="Arial" panose="020B0604020202020204" pitchFamily="34" charset="0"/>
            </a:endParaRPr>
          </a:p>
        </p:txBody>
      </p:sp>
      <p:sp>
        <p:nvSpPr>
          <p:cNvPr id="9" name="Speech Bubble: Rectangle 8">
            <a:extLst>
              <a:ext uri="{FF2B5EF4-FFF2-40B4-BE49-F238E27FC236}">
                <a16:creationId xmlns:a16="http://schemas.microsoft.com/office/drawing/2014/main" id="{F6E3E1D8-98B5-4747-861F-6997B2BF49B2}"/>
              </a:ext>
            </a:extLst>
          </p:cNvPr>
          <p:cNvSpPr/>
          <p:nvPr/>
        </p:nvSpPr>
        <p:spPr>
          <a:xfrm>
            <a:off x="4571998" y="4230315"/>
            <a:ext cx="4017991" cy="783586"/>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Does everyone who contracts an STI show symptoms? </a:t>
            </a:r>
            <a:endParaRPr lang="en-GB" sz="2200" dirty="0">
              <a:latin typeface="Arial" panose="020B0604020202020204" pitchFamily="34" charset="0"/>
              <a:cs typeface="Arial" panose="020B0604020202020204" pitchFamily="34" charset="0"/>
            </a:endParaRPr>
          </a:p>
        </p:txBody>
      </p:sp>
      <p:sp>
        <p:nvSpPr>
          <p:cNvPr id="11" name="Speech Bubble: Rectangle 10">
            <a:extLst>
              <a:ext uri="{FF2B5EF4-FFF2-40B4-BE49-F238E27FC236}">
                <a16:creationId xmlns:a16="http://schemas.microsoft.com/office/drawing/2014/main" id="{AB53A186-6C96-41EA-8862-5D682379D357}"/>
              </a:ext>
            </a:extLst>
          </p:cNvPr>
          <p:cNvSpPr/>
          <p:nvPr/>
        </p:nvSpPr>
        <p:spPr>
          <a:xfrm>
            <a:off x="740939" y="5208208"/>
            <a:ext cx="3831060" cy="764147"/>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Where can I go for further advice and be tested? </a:t>
            </a:r>
            <a:endParaRPr lang="en-GB" sz="22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4" y="136524"/>
            <a:ext cx="7886700" cy="558801"/>
          </a:xfrm>
        </p:spPr>
        <p:txBody>
          <a:bodyPr>
            <a:noAutofit/>
          </a:bodyPr>
          <a:lstStyle/>
          <a:p>
            <a:pPr algn="ctr"/>
            <a:r>
              <a:rPr lang="en-GB" sz="2500" b="1" dirty="0"/>
              <a:t>Why is it Important to Talk About STIs?</a:t>
            </a:r>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49" y="794072"/>
            <a:ext cx="8026695" cy="111091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There are many ways in which microbes can be transmitted, e.g. touch, sneezing or through contaminated food or drinking water. Another important route of transmission is through the exchange of bodily fluid, i.e. unprotected sexual intercourse.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48" y="1980336"/>
            <a:ext cx="8026696" cy="169712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dirty="0">
                <a:latin typeface="Arial" panose="020B0604020202020204" pitchFamily="34" charset="0"/>
                <a:cs typeface="Arial" panose="020B0604020202020204" pitchFamily="34" charset="0"/>
              </a:rPr>
              <a:t>STIs are generally transmitted through unprotected sexual contact i.e. not using a condom, although some of the infections can be transmitted in other ways such as shared needles and syringes or skin-to-skin contact or from mother to unborn child and through breast milk. This is because some STIs are carried in the blood and transmission of this bodily fluid can also transmit the infection. </a:t>
            </a:r>
          </a:p>
        </p:txBody>
      </p:sp>
      <p:sp>
        <p:nvSpPr>
          <p:cNvPr id="8" name="Rectangle: Rounded Corners 7">
            <a:extLst>
              <a:ext uri="{FF2B5EF4-FFF2-40B4-BE49-F238E27FC236}">
                <a16:creationId xmlns:a16="http://schemas.microsoft.com/office/drawing/2014/main" id="{C20B41E8-AE01-4A1A-8F27-E9A52AD2192D}"/>
              </a:ext>
            </a:extLst>
          </p:cNvPr>
          <p:cNvSpPr/>
          <p:nvPr/>
        </p:nvSpPr>
        <p:spPr>
          <a:xfrm>
            <a:off x="558648" y="3752811"/>
            <a:ext cx="8026696" cy="177148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dirty="0">
                <a:latin typeface="Arial" panose="020B0604020202020204" pitchFamily="34" charset="0"/>
                <a:cs typeface="Arial" panose="020B0604020202020204" pitchFamily="34" charset="0"/>
              </a:rPr>
              <a:t>STI (Sexually Transmitted Infection) and STD (Sexually Transmitted Disease) are equivalent terms. An infection is defined as the invasion of the body by a microbe. While an infection can cause symptoms and complications that alter the normal function of the body, it does not depend upon this to be classed as an infection. A disease, by contrast, causes specific health complications. Therefore, STI is used as a broader term. </a:t>
            </a:r>
          </a:p>
        </p:txBody>
      </p:sp>
      <p:sp>
        <p:nvSpPr>
          <p:cNvPr id="9" name="Rectangle: Rounded Corners 8">
            <a:extLst>
              <a:ext uri="{FF2B5EF4-FFF2-40B4-BE49-F238E27FC236}">
                <a16:creationId xmlns:a16="http://schemas.microsoft.com/office/drawing/2014/main" id="{FF98267E-D1DD-402C-B087-4A0A7781B7C9}"/>
              </a:ext>
            </a:extLst>
          </p:cNvPr>
          <p:cNvSpPr/>
          <p:nvPr/>
        </p:nvSpPr>
        <p:spPr>
          <a:xfrm>
            <a:off x="558648" y="5626670"/>
            <a:ext cx="8026696" cy="55745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dirty="0">
                <a:latin typeface="Arial" panose="020B0604020202020204" pitchFamily="34" charset="0"/>
                <a:cs typeface="Arial" panose="020B0604020202020204" pitchFamily="34" charset="0"/>
              </a:rPr>
              <a:t>Non-barrier forms of contraception, e.g. the contraceptive pill, DO NOT protect against STIs.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3E64D7F-0C70-4561-8037-C2F038755F4A}"/>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52D8B444-778B-4AD1-88AB-99E5676B66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664981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1033493"/>
            <a:ext cx="7886700" cy="835024"/>
          </a:xfrm>
        </p:spPr>
        <p:txBody>
          <a:bodyPr>
            <a:normAutofit/>
          </a:bodyPr>
          <a:lstStyle/>
          <a:p>
            <a:pPr algn="ctr"/>
            <a:r>
              <a:rPr lang="en-GB" sz="3200" b="1" dirty="0"/>
              <a:t>Sexual Health Bingo Playing Cards 1 </a:t>
            </a:r>
          </a:p>
        </p:txBody>
      </p:sp>
      <p:sp>
        <p:nvSpPr>
          <p:cNvPr id="14" name="Title 1">
            <a:extLst>
              <a:ext uri="{FF2B5EF4-FFF2-40B4-BE49-F238E27FC236}">
                <a16:creationId xmlns:a16="http://schemas.microsoft.com/office/drawing/2014/main" id="{6B1603C9-19DF-4B4F-ABBB-D03CC752CC04}"/>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0846" y="1817643"/>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8" name="Rectangle 7" descr="Symptoms">
            <a:extLst>
              <a:ext uri="{FF2B5EF4-FFF2-40B4-BE49-F238E27FC236}">
                <a16:creationId xmlns:a16="http://schemas.microsoft.com/office/drawing/2014/main" id="{FEB4C75F-86BC-4772-B6BA-8E0CB6E69F1D}"/>
              </a:ext>
            </a:extLst>
          </p:cNvPr>
          <p:cNvSpPr/>
          <p:nvPr/>
        </p:nvSpPr>
        <p:spPr>
          <a:xfrm>
            <a:off x="758827" y="2534708"/>
            <a:ext cx="1573700"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Symptoms</a:t>
            </a:r>
          </a:p>
        </p:txBody>
      </p:sp>
      <p:sp>
        <p:nvSpPr>
          <p:cNvPr id="9" name="Rectangle 8" descr="Check-up">
            <a:extLst>
              <a:ext uri="{FF2B5EF4-FFF2-40B4-BE49-F238E27FC236}">
                <a16:creationId xmlns:a16="http://schemas.microsoft.com/office/drawing/2014/main" id="{137CA252-F762-493F-BB9E-D01111D4DD09}"/>
              </a:ext>
            </a:extLst>
          </p:cNvPr>
          <p:cNvSpPr/>
          <p:nvPr/>
        </p:nvSpPr>
        <p:spPr>
          <a:xfrm>
            <a:off x="2469480" y="2534708"/>
            <a:ext cx="1426593"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Check-up</a:t>
            </a:r>
          </a:p>
        </p:txBody>
      </p:sp>
      <p:sp>
        <p:nvSpPr>
          <p:cNvPr id="10" name="Rectangle 9" descr="Oral">
            <a:extLst>
              <a:ext uri="{FF2B5EF4-FFF2-40B4-BE49-F238E27FC236}">
                <a16:creationId xmlns:a16="http://schemas.microsoft.com/office/drawing/2014/main" id="{1C1A4F18-EDA0-4FB4-B3C2-53F550AE3D08}"/>
              </a:ext>
            </a:extLst>
          </p:cNvPr>
          <p:cNvSpPr/>
          <p:nvPr/>
        </p:nvSpPr>
        <p:spPr>
          <a:xfrm>
            <a:off x="4019769" y="2534708"/>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Oral</a:t>
            </a:r>
          </a:p>
        </p:txBody>
      </p:sp>
      <p:sp>
        <p:nvSpPr>
          <p:cNvPr id="11" name="Rectangle 10" descr="Tested">
            <a:extLst>
              <a:ext uri="{FF2B5EF4-FFF2-40B4-BE49-F238E27FC236}">
                <a16:creationId xmlns:a16="http://schemas.microsoft.com/office/drawing/2014/main" id="{108B7B6E-41E5-422C-A9C2-157E7CEB6D6C}"/>
              </a:ext>
            </a:extLst>
          </p:cNvPr>
          <p:cNvSpPr/>
          <p:nvPr/>
        </p:nvSpPr>
        <p:spPr>
          <a:xfrm>
            <a:off x="5382170" y="2520565"/>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Tested</a:t>
            </a:r>
          </a:p>
        </p:txBody>
      </p:sp>
      <p:sp>
        <p:nvSpPr>
          <p:cNvPr id="12" name="Rectangle 11" descr="Untreated">
            <a:extLst>
              <a:ext uri="{FF2B5EF4-FFF2-40B4-BE49-F238E27FC236}">
                <a16:creationId xmlns:a16="http://schemas.microsoft.com/office/drawing/2014/main" id="{FDD0D7DA-6AF4-4F74-820B-466F09E9BA7F}"/>
              </a:ext>
            </a:extLst>
          </p:cNvPr>
          <p:cNvSpPr/>
          <p:nvPr/>
        </p:nvSpPr>
        <p:spPr>
          <a:xfrm>
            <a:off x="6743445" y="2520565"/>
            <a:ext cx="146812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Untreated</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917183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910830"/>
            <a:ext cx="7886700" cy="835024"/>
          </a:xfrm>
        </p:spPr>
        <p:txBody>
          <a:bodyPr>
            <a:normAutofit/>
          </a:bodyPr>
          <a:lstStyle/>
          <a:p>
            <a:pPr algn="ctr"/>
            <a:r>
              <a:rPr lang="en-GB" sz="3200" b="1" dirty="0"/>
              <a:t>Sexual Health Bingo Playing Cards 2</a:t>
            </a:r>
          </a:p>
        </p:txBody>
      </p:sp>
      <p:sp>
        <p:nvSpPr>
          <p:cNvPr id="20" name="Title 1">
            <a:extLst>
              <a:ext uri="{FF2B5EF4-FFF2-40B4-BE49-F238E27FC236}">
                <a16:creationId xmlns:a16="http://schemas.microsoft.com/office/drawing/2014/main" id="{329FB854-3E19-438F-A628-524C884EE27E}"/>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0846" y="1817643"/>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14" name="Rectangle 13" descr="Common">
            <a:extLst>
              <a:ext uri="{FF2B5EF4-FFF2-40B4-BE49-F238E27FC236}">
                <a16:creationId xmlns:a16="http://schemas.microsoft.com/office/drawing/2014/main" id="{8D4B9E2B-CD38-4B8A-B8A5-838D4BD9BC40}"/>
              </a:ext>
            </a:extLst>
          </p:cNvPr>
          <p:cNvSpPr/>
          <p:nvPr/>
        </p:nvSpPr>
        <p:spPr>
          <a:xfrm>
            <a:off x="763563"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Common</a:t>
            </a:r>
          </a:p>
        </p:txBody>
      </p:sp>
      <p:sp>
        <p:nvSpPr>
          <p:cNvPr id="15" name="Rectangle 14" descr="Free">
            <a:extLst>
              <a:ext uri="{FF2B5EF4-FFF2-40B4-BE49-F238E27FC236}">
                <a16:creationId xmlns:a16="http://schemas.microsoft.com/office/drawing/2014/main" id="{17BF8D7F-6C5A-4CC9-A0BA-9AD4309A9AE5}"/>
              </a:ext>
            </a:extLst>
          </p:cNvPr>
          <p:cNvSpPr/>
          <p:nvPr/>
        </p:nvSpPr>
        <p:spPr>
          <a:xfrm>
            <a:off x="2245918"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Free</a:t>
            </a:r>
          </a:p>
        </p:txBody>
      </p:sp>
      <p:sp>
        <p:nvSpPr>
          <p:cNvPr id="16" name="Rectangle 15" descr="Protection">
            <a:extLst>
              <a:ext uri="{FF2B5EF4-FFF2-40B4-BE49-F238E27FC236}">
                <a16:creationId xmlns:a16="http://schemas.microsoft.com/office/drawing/2014/main" id="{8F39FD5C-28BD-4AC0-9181-310D0A1B9125}"/>
              </a:ext>
            </a:extLst>
          </p:cNvPr>
          <p:cNvSpPr/>
          <p:nvPr/>
        </p:nvSpPr>
        <p:spPr>
          <a:xfrm>
            <a:off x="3756848" y="2457453"/>
            <a:ext cx="1491879"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Protection</a:t>
            </a:r>
          </a:p>
        </p:txBody>
      </p:sp>
      <p:sp>
        <p:nvSpPr>
          <p:cNvPr id="17" name="Rectangle 16" descr="Anyone">
            <a:extLst>
              <a:ext uri="{FF2B5EF4-FFF2-40B4-BE49-F238E27FC236}">
                <a16:creationId xmlns:a16="http://schemas.microsoft.com/office/drawing/2014/main" id="{09758A05-AD60-4734-9DBC-C87EFF12A207}"/>
              </a:ext>
            </a:extLst>
          </p:cNvPr>
          <p:cNvSpPr/>
          <p:nvPr/>
        </p:nvSpPr>
        <p:spPr>
          <a:xfrm>
            <a:off x="5372552"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Anyone</a:t>
            </a:r>
          </a:p>
        </p:txBody>
      </p:sp>
      <p:sp>
        <p:nvSpPr>
          <p:cNvPr id="18" name="Rectangle 17" descr="Condoms">
            <a:extLst>
              <a:ext uri="{FF2B5EF4-FFF2-40B4-BE49-F238E27FC236}">
                <a16:creationId xmlns:a16="http://schemas.microsoft.com/office/drawing/2014/main" id="{C5E2C550-8004-40FF-A691-674108632F82}"/>
              </a:ext>
            </a:extLst>
          </p:cNvPr>
          <p:cNvSpPr/>
          <p:nvPr/>
        </p:nvSpPr>
        <p:spPr>
          <a:xfrm>
            <a:off x="6903757"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Condoms</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108829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1044646"/>
            <a:ext cx="7886700" cy="835024"/>
          </a:xfrm>
        </p:spPr>
        <p:txBody>
          <a:bodyPr>
            <a:normAutofit/>
          </a:bodyPr>
          <a:lstStyle/>
          <a:p>
            <a:pPr algn="ctr"/>
            <a:r>
              <a:rPr lang="en-GB" sz="3200" b="1" dirty="0"/>
              <a:t>Sexual Health Bingo Playing Cards 3 </a:t>
            </a:r>
          </a:p>
        </p:txBody>
      </p:sp>
      <p:sp>
        <p:nvSpPr>
          <p:cNvPr id="14" name="Title 1">
            <a:extLst>
              <a:ext uri="{FF2B5EF4-FFF2-40B4-BE49-F238E27FC236}">
                <a16:creationId xmlns:a16="http://schemas.microsoft.com/office/drawing/2014/main" id="{71632174-F6CE-462A-A452-0BC882A65EF1}"/>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5681" y="1739662"/>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8" name="Rectangle 7" descr="Symptoms">
            <a:extLst>
              <a:ext uri="{FF2B5EF4-FFF2-40B4-BE49-F238E27FC236}">
                <a16:creationId xmlns:a16="http://schemas.microsoft.com/office/drawing/2014/main" id="{FEB4C75F-86BC-4772-B6BA-8E0CB6E69F1D}"/>
              </a:ext>
            </a:extLst>
          </p:cNvPr>
          <p:cNvSpPr/>
          <p:nvPr/>
        </p:nvSpPr>
        <p:spPr>
          <a:xfrm>
            <a:off x="758827" y="2534708"/>
            <a:ext cx="1573700"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Plan</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9" name="Rectangle 8" descr="Check-up">
            <a:extLst>
              <a:ext uri="{FF2B5EF4-FFF2-40B4-BE49-F238E27FC236}">
                <a16:creationId xmlns:a16="http://schemas.microsoft.com/office/drawing/2014/main" id="{137CA252-F762-493F-BB9E-D01111D4DD09}"/>
              </a:ext>
            </a:extLst>
          </p:cNvPr>
          <p:cNvSpPr/>
          <p:nvPr/>
        </p:nvSpPr>
        <p:spPr>
          <a:xfrm>
            <a:off x="2469480" y="2534708"/>
            <a:ext cx="1426593"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Contact</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0" name="Rectangle 9" descr="Oral">
            <a:extLst>
              <a:ext uri="{FF2B5EF4-FFF2-40B4-BE49-F238E27FC236}">
                <a16:creationId xmlns:a16="http://schemas.microsoft.com/office/drawing/2014/main" id="{1C1A4F18-EDA0-4FB4-B3C2-53F550AE3D08}"/>
              </a:ext>
            </a:extLst>
          </p:cNvPr>
          <p:cNvSpPr/>
          <p:nvPr/>
        </p:nvSpPr>
        <p:spPr>
          <a:xfrm>
            <a:off x="4019769" y="2534708"/>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Painless</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1" name="Rectangle 10" descr="Tested">
            <a:extLst>
              <a:ext uri="{FF2B5EF4-FFF2-40B4-BE49-F238E27FC236}">
                <a16:creationId xmlns:a16="http://schemas.microsoft.com/office/drawing/2014/main" id="{108B7B6E-41E5-422C-A9C2-157E7CEB6D6C}"/>
              </a:ext>
            </a:extLst>
          </p:cNvPr>
          <p:cNvSpPr/>
          <p:nvPr/>
        </p:nvSpPr>
        <p:spPr>
          <a:xfrm>
            <a:off x="5382170" y="2520565"/>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Easy</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2" name="Rectangle 11" descr="Untreated">
            <a:extLst>
              <a:ext uri="{FF2B5EF4-FFF2-40B4-BE49-F238E27FC236}">
                <a16:creationId xmlns:a16="http://schemas.microsoft.com/office/drawing/2014/main" id="{FDD0D7DA-6AF4-4F74-820B-466F09E9BA7F}"/>
              </a:ext>
            </a:extLst>
          </p:cNvPr>
          <p:cNvSpPr/>
          <p:nvPr/>
        </p:nvSpPr>
        <p:spPr>
          <a:xfrm>
            <a:off x="6743445" y="2520565"/>
            <a:ext cx="146812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bg1"/>
                </a:solidFill>
                <a:latin typeface="Arial" panose="020B0604020202020204" pitchFamily="34" charset="0"/>
                <a:cs typeface="Arial" panose="020B0604020202020204" pitchFamily="34" charset="0"/>
              </a:rPr>
              <a:t>Lubricant</a:t>
            </a:r>
            <a:endPar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435443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944282"/>
            <a:ext cx="7886700" cy="835024"/>
          </a:xfrm>
        </p:spPr>
        <p:txBody>
          <a:bodyPr>
            <a:normAutofit/>
          </a:bodyPr>
          <a:lstStyle/>
          <a:p>
            <a:pPr algn="ctr"/>
            <a:r>
              <a:rPr lang="en-GB" sz="3200" b="1" dirty="0"/>
              <a:t>Sexual Health Bingo Playing Cards 4</a:t>
            </a:r>
          </a:p>
        </p:txBody>
      </p:sp>
      <p:sp>
        <p:nvSpPr>
          <p:cNvPr id="20" name="Title 1">
            <a:extLst>
              <a:ext uri="{FF2B5EF4-FFF2-40B4-BE49-F238E27FC236}">
                <a16:creationId xmlns:a16="http://schemas.microsoft.com/office/drawing/2014/main" id="{0D562CA9-5D7A-4CD1-A85D-131AFEE8E18A}"/>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0846" y="1817643"/>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14" name="Rectangle 13" descr="Common">
            <a:extLst>
              <a:ext uri="{FF2B5EF4-FFF2-40B4-BE49-F238E27FC236}">
                <a16:creationId xmlns:a16="http://schemas.microsoft.com/office/drawing/2014/main" id="{8D4B9E2B-CD38-4B8A-B8A5-838D4BD9BC40}"/>
              </a:ext>
            </a:extLst>
          </p:cNvPr>
          <p:cNvSpPr/>
          <p:nvPr/>
        </p:nvSpPr>
        <p:spPr>
          <a:xfrm>
            <a:off x="715938" y="2457453"/>
            <a:ext cx="1292003"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The ‘pill’</a:t>
            </a:r>
          </a:p>
        </p:txBody>
      </p:sp>
      <p:sp>
        <p:nvSpPr>
          <p:cNvPr id="15" name="Rectangle 14" descr="Free">
            <a:extLst>
              <a:ext uri="{FF2B5EF4-FFF2-40B4-BE49-F238E27FC236}">
                <a16:creationId xmlns:a16="http://schemas.microsoft.com/office/drawing/2014/main" id="{17BF8D7F-6C5A-4CC9-A0BA-9AD4309A9AE5}"/>
              </a:ext>
            </a:extLst>
          </p:cNvPr>
          <p:cNvSpPr/>
          <p:nvPr/>
        </p:nvSpPr>
        <p:spPr>
          <a:xfrm>
            <a:off x="2093518"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Better</a:t>
            </a:r>
            <a:endPar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endParaRPr>
          </a:p>
        </p:txBody>
      </p:sp>
      <p:sp>
        <p:nvSpPr>
          <p:cNvPr id="16" name="Rectangle 15" descr="Protection">
            <a:extLst>
              <a:ext uri="{FF2B5EF4-FFF2-40B4-BE49-F238E27FC236}">
                <a16:creationId xmlns:a16="http://schemas.microsoft.com/office/drawing/2014/main" id="{8F39FD5C-28BD-4AC0-9181-310D0A1B9125}"/>
              </a:ext>
            </a:extLst>
          </p:cNvPr>
          <p:cNvSpPr/>
          <p:nvPr/>
        </p:nvSpPr>
        <p:spPr>
          <a:xfrm>
            <a:off x="3575873" y="2457453"/>
            <a:ext cx="1744606"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Confidential</a:t>
            </a:r>
            <a:endPar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endParaRPr>
          </a:p>
        </p:txBody>
      </p:sp>
      <p:sp>
        <p:nvSpPr>
          <p:cNvPr id="17" name="Rectangle 16" descr="Anyone">
            <a:extLst>
              <a:ext uri="{FF2B5EF4-FFF2-40B4-BE49-F238E27FC236}">
                <a16:creationId xmlns:a16="http://schemas.microsoft.com/office/drawing/2014/main" id="{09758A05-AD60-4734-9DBC-C87EFF12A207}"/>
              </a:ext>
            </a:extLst>
          </p:cNvPr>
          <p:cNvSpPr/>
          <p:nvPr/>
        </p:nvSpPr>
        <p:spPr>
          <a:xfrm>
            <a:off x="5401127" y="2457453"/>
            <a:ext cx="1396630"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Quick</a:t>
            </a:r>
            <a:endPar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endParaRPr>
          </a:p>
        </p:txBody>
      </p:sp>
      <p:sp>
        <p:nvSpPr>
          <p:cNvPr id="18" name="Rectangle 17" descr="Condoms">
            <a:extLst>
              <a:ext uri="{FF2B5EF4-FFF2-40B4-BE49-F238E27FC236}">
                <a16:creationId xmlns:a16="http://schemas.microsoft.com/office/drawing/2014/main" id="{C5E2C550-8004-40FF-A691-674108632F82}"/>
              </a:ext>
            </a:extLst>
          </p:cNvPr>
          <p:cNvSpPr/>
          <p:nvPr/>
        </p:nvSpPr>
        <p:spPr>
          <a:xfrm>
            <a:off x="6878405" y="2457453"/>
            <a:ext cx="1490764" cy="2314571"/>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2000" b="1" kern="0" dirty="0">
                <a:solidFill>
                  <a:schemeClr val="accent6">
                    <a:lumMod val="75000"/>
                  </a:schemeClr>
                </a:solidFill>
                <a:latin typeface="Arial" panose="020B0604020202020204" pitchFamily="34" charset="0"/>
                <a:cs typeface="Arial" panose="020B0604020202020204" pitchFamily="34" charset="0"/>
              </a:rPr>
              <a:t>Symptom</a:t>
            </a:r>
            <a:r>
              <a:rPr kumimoji="0" lang="en-GB" sz="2000" b="1" i="0" u="none" strike="noStrike" kern="0" cap="none" spc="0" normalizeH="0" baseline="0" noProof="0" dirty="0">
                <a:ln>
                  <a:noFill/>
                </a:ln>
                <a:solidFill>
                  <a:schemeClr val="accent6">
                    <a:lumMod val="75000"/>
                  </a:schemeClr>
                </a:solidFill>
                <a:effectLst/>
                <a:uLnTx/>
                <a:uFillTx/>
                <a:latin typeface="Arial" panose="020B0604020202020204" pitchFamily="34" charset="0"/>
                <a:ea typeface="+mn-ea"/>
                <a:cs typeface="Arial" panose="020B0604020202020204" pitchFamily="34" charset="0"/>
              </a:rPr>
              <a:t>s</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7238848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936C1-40FE-4491-8E92-2D2A212B11FB}"/>
              </a:ext>
            </a:extLst>
          </p:cNvPr>
          <p:cNvSpPr>
            <a:spLocks noGrp="1"/>
          </p:cNvSpPr>
          <p:nvPr>
            <p:ph type="title"/>
          </p:nvPr>
        </p:nvSpPr>
        <p:spPr>
          <a:xfrm>
            <a:off x="597478" y="-944282"/>
            <a:ext cx="7886700" cy="835024"/>
          </a:xfrm>
        </p:spPr>
        <p:txBody>
          <a:bodyPr>
            <a:normAutofit/>
          </a:bodyPr>
          <a:lstStyle/>
          <a:p>
            <a:pPr algn="ctr"/>
            <a:r>
              <a:rPr lang="en-GB" sz="3200" b="1" dirty="0"/>
              <a:t>Sexual Health Bingo Playing Cards 5</a:t>
            </a:r>
          </a:p>
        </p:txBody>
      </p:sp>
      <p:sp>
        <p:nvSpPr>
          <p:cNvPr id="14" name="Title 1">
            <a:extLst>
              <a:ext uri="{FF2B5EF4-FFF2-40B4-BE49-F238E27FC236}">
                <a16:creationId xmlns:a16="http://schemas.microsoft.com/office/drawing/2014/main" id="{1B28AD10-0E24-4FA0-BD74-25B48876204A}"/>
              </a:ext>
            </a:extLst>
          </p:cNvPr>
          <p:cNvSpPr txBox="1">
            <a:spLocks/>
          </p:cNvSpPr>
          <p:nvPr/>
        </p:nvSpPr>
        <p:spPr>
          <a:xfrm>
            <a:off x="597478" y="471920"/>
            <a:ext cx="7886700" cy="835024"/>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b="1"/>
              <a:t>Sexual Health Bingo Playing Cards </a:t>
            </a:r>
            <a:endParaRPr lang="en-GB" b="1" dirty="0"/>
          </a:p>
        </p:txBody>
      </p:sp>
      <p:grpSp>
        <p:nvGrpSpPr>
          <p:cNvPr id="4" name="Group 3">
            <a:extLst>
              <a:ext uri="{FF2B5EF4-FFF2-40B4-BE49-F238E27FC236}">
                <a16:creationId xmlns:a16="http://schemas.microsoft.com/office/drawing/2014/main" id="{83D07FAB-CEA6-40DA-8A46-E588DD64C89A}"/>
              </a:ext>
              <a:ext uri="{C183D7F6-B498-43B3-948B-1728B52AA6E4}">
                <adec:decorative xmlns:adec="http://schemas.microsoft.com/office/drawing/2017/decorative" val="1"/>
              </a:ext>
            </a:extLst>
          </p:cNvPr>
          <p:cNvGrpSpPr/>
          <p:nvPr/>
        </p:nvGrpSpPr>
        <p:grpSpPr>
          <a:xfrm>
            <a:off x="615681" y="1739662"/>
            <a:ext cx="8054159" cy="3378675"/>
            <a:chOff x="376446" y="310783"/>
            <a:chExt cx="6220102" cy="9236025"/>
          </a:xfrm>
        </p:grpSpPr>
        <p:sp>
          <p:nvSpPr>
            <p:cNvPr id="5" name="Rectangle: Rounded Corners 4">
              <a:extLst>
                <a:ext uri="{FF2B5EF4-FFF2-40B4-BE49-F238E27FC236}">
                  <a16:creationId xmlns:a16="http://schemas.microsoft.com/office/drawing/2014/main" id="{1B682C69-EC27-48E9-8522-8FF51394C6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08E9D8D-8442-497E-AC62-45C58CD6040A}"/>
                </a:ext>
                <a:ext uri="{C183D7F6-B498-43B3-948B-1728B52AA6E4}">
                  <adec:decorative xmlns:adec="http://schemas.microsoft.com/office/drawing/2017/decorative" val="1"/>
                </a:ext>
              </a:extLst>
            </p:cNvPr>
            <p:cNvSpPr/>
            <p:nvPr/>
          </p:nvSpPr>
          <p:spPr>
            <a:xfrm>
              <a:off x="6086924" y="310783"/>
              <a:ext cx="501076" cy="157646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784DA9E-5236-45EB-9FE0-1362877C9B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95472" y="310783"/>
              <a:ext cx="501076" cy="1576461"/>
            </a:xfrm>
            <a:prstGeom prst="rect">
              <a:avLst/>
            </a:prstGeom>
          </p:spPr>
        </p:pic>
      </p:grpSp>
      <p:sp>
        <p:nvSpPr>
          <p:cNvPr id="8" name="Rectangle 7" descr="Symptoms">
            <a:extLst>
              <a:ext uri="{FF2B5EF4-FFF2-40B4-BE49-F238E27FC236}">
                <a16:creationId xmlns:a16="http://schemas.microsoft.com/office/drawing/2014/main" id="{FEB4C75F-86BC-4772-B6BA-8E0CB6E69F1D}"/>
              </a:ext>
            </a:extLst>
          </p:cNvPr>
          <p:cNvSpPr/>
          <p:nvPr/>
        </p:nvSpPr>
        <p:spPr>
          <a:xfrm>
            <a:off x="1481550" y="2544959"/>
            <a:ext cx="1573700"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Urine</a:t>
            </a:r>
          </a:p>
        </p:txBody>
      </p:sp>
      <p:sp>
        <p:nvSpPr>
          <p:cNvPr id="9" name="Rectangle 8" descr="Check-up">
            <a:extLst>
              <a:ext uri="{FF2B5EF4-FFF2-40B4-BE49-F238E27FC236}">
                <a16:creationId xmlns:a16="http://schemas.microsoft.com/office/drawing/2014/main" id="{137CA252-F762-493F-BB9E-D01111D4DD09}"/>
              </a:ext>
            </a:extLst>
          </p:cNvPr>
          <p:cNvSpPr/>
          <p:nvPr/>
        </p:nvSpPr>
        <p:spPr>
          <a:xfrm>
            <a:off x="3192203" y="2544959"/>
            <a:ext cx="1426593"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STI</a:t>
            </a:r>
          </a:p>
        </p:txBody>
      </p:sp>
      <p:sp>
        <p:nvSpPr>
          <p:cNvPr id="10" name="Rectangle 9" descr="Oral">
            <a:extLst>
              <a:ext uri="{FF2B5EF4-FFF2-40B4-BE49-F238E27FC236}">
                <a16:creationId xmlns:a16="http://schemas.microsoft.com/office/drawing/2014/main" id="{1C1A4F18-EDA0-4FB4-B3C2-53F550AE3D08}"/>
              </a:ext>
            </a:extLst>
          </p:cNvPr>
          <p:cNvSpPr/>
          <p:nvPr/>
        </p:nvSpPr>
        <p:spPr>
          <a:xfrm>
            <a:off x="4742492" y="2544959"/>
            <a:ext cx="124598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Treated</a:t>
            </a:r>
          </a:p>
        </p:txBody>
      </p:sp>
      <p:sp>
        <p:nvSpPr>
          <p:cNvPr id="12" name="Rectangle 11" descr="Untreated">
            <a:extLst>
              <a:ext uri="{FF2B5EF4-FFF2-40B4-BE49-F238E27FC236}">
                <a16:creationId xmlns:a16="http://schemas.microsoft.com/office/drawing/2014/main" id="{FDD0D7DA-6AF4-4F74-820B-466F09E9BA7F}"/>
              </a:ext>
            </a:extLst>
          </p:cNvPr>
          <p:cNvSpPr/>
          <p:nvPr/>
        </p:nvSpPr>
        <p:spPr>
          <a:xfrm>
            <a:off x="6131982" y="2544958"/>
            <a:ext cx="1468124" cy="1928957"/>
          </a:xfrm>
          <a:prstGeom prst="rect">
            <a:avLst/>
          </a:prstGeom>
          <a:solidFill>
            <a:srgbClr val="712B8F"/>
          </a:solid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Breaks</a:t>
            </a:r>
          </a:p>
        </p:txBody>
      </p:sp>
      <p:sp>
        <p:nvSpPr>
          <p:cNvPr id="3" name="Footer Placeholder 2">
            <a:extLst>
              <a:ext uri="{FF2B5EF4-FFF2-40B4-BE49-F238E27FC236}">
                <a16:creationId xmlns:a16="http://schemas.microsoft.com/office/drawing/2014/main" id="{B5B3EC21-350B-46BE-B405-8BB3DF9CB70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7233244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3C5D8E6-1207-4471-9C90-5189CE8A81FD}"/>
              </a:ext>
            </a:extLst>
          </p:cNvPr>
          <p:cNvSpPr>
            <a:spLocks noGrp="1"/>
          </p:cNvSpPr>
          <p:nvPr>
            <p:ph type="title"/>
          </p:nvPr>
        </p:nvSpPr>
        <p:spPr>
          <a:xfrm>
            <a:off x="628650" y="-1006995"/>
            <a:ext cx="7886700" cy="835024"/>
          </a:xfrm>
        </p:spPr>
        <p:txBody>
          <a:bodyPr>
            <a:normAutofit/>
          </a:bodyPr>
          <a:lstStyle/>
          <a:p>
            <a:pPr algn="ctr"/>
            <a:r>
              <a:rPr lang="en-GB" sz="3000" b="1" dirty="0"/>
              <a:t>Sexual Health Bingo Caller’s Cards 1</a:t>
            </a:r>
          </a:p>
        </p:txBody>
      </p:sp>
      <p:sp>
        <p:nvSpPr>
          <p:cNvPr id="14" name="Title 1">
            <a:extLst>
              <a:ext uri="{FF2B5EF4-FFF2-40B4-BE49-F238E27FC236}">
                <a16:creationId xmlns:a16="http://schemas.microsoft.com/office/drawing/2014/main" id="{0AA36BBC-9D46-4CA4-BDEF-FF426566377A}"/>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31F01A5C-CD1E-44F8-9A02-D7839E2F1C0B}"/>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5756D92C-1CF4-492C-8861-FF2D7B054262}"/>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7E54CAA0-9971-4B43-957D-C11FCFAE3E64}"/>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1CF4B39E-A14F-45F4-A442-10164F8F8E2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STI&#10;_ _ _ _  _&#10;STI stands for Sexually&#10;Transmitted Infection&#10;">
            <a:extLst>
              <a:ext uri="{FF2B5EF4-FFF2-40B4-BE49-F238E27FC236}">
                <a16:creationId xmlns:a16="http://schemas.microsoft.com/office/drawing/2014/main" id="{71543226-3FF5-4B79-92F9-838772359EF9}"/>
              </a:ext>
            </a:extLst>
          </p:cNvPr>
          <p:cNvSpPr/>
          <p:nvPr/>
        </p:nvSpPr>
        <p:spPr>
          <a:xfrm>
            <a:off x="1009795" y="1473589"/>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STI</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STI stands for Sexually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Transmitted Infection</a:t>
            </a:r>
          </a:p>
        </p:txBody>
      </p:sp>
      <p:sp>
        <p:nvSpPr>
          <p:cNvPr id="10" name="Rectangle 9" descr="Protection &#10;_ _ _ _  _&#10;The best form of protection&#10;from STIs is condoms&#10;">
            <a:extLst>
              <a:ext uri="{FF2B5EF4-FFF2-40B4-BE49-F238E27FC236}">
                <a16:creationId xmlns:a16="http://schemas.microsoft.com/office/drawing/2014/main" id="{24C84B93-0051-4F0F-ADF9-3E3914E02258}"/>
              </a:ext>
            </a:extLst>
          </p:cNvPr>
          <p:cNvSpPr/>
          <p:nvPr/>
        </p:nvSpPr>
        <p:spPr>
          <a:xfrm>
            <a:off x="4665830" y="1473589"/>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Protection</a:t>
            </a: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best form of protection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from STIs is condoms</a:t>
            </a:r>
          </a:p>
        </p:txBody>
      </p:sp>
      <p:sp>
        <p:nvSpPr>
          <p:cNvPr id="11" name="Rectangle 10" descr="Oral &#10;_ _ _ _  _&#10;Condoms can help you stay&#10;safe during oral sex&#10;">
            <a:extLst>
              <a:ext uri="{FF2B5EF4-FFF2-40B4-BE49-F238E27FC236}">
                <a16:creationId xmlns:a16="http://schemas.microsoft.com/office/drawing/2014/main" id="{3208A65D-A209-4783-B29A-49FFE775E377}"/>
              </a:ext>
            </a:extLst>
          </p:cNvPr>
          <p:cNvSpPr/>
          <p:nvPr/>
        </p:nvSpPr>
        <p:spPr>
          <a:xfrm>
            <a:off x="987487" y="3985744"/>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Oral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Condoms can help you stay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safe during oral sex</a:t>
            </a:r>
          </a:p>
        </p:txBody>
      </p:sp>
      <p:sp>
        <p:nvSpPr>
          <p:cNvPr id="12" name="Rectangle 11" descr="Painless &#10;_ _ _ _  _&#10;Getting a sexual health&#10;test is painless">
            <a:extLst>
              <a:ext uri="{FF2B5EF4-FFF2-40B4-BE49-F238E27FC236}">
                <a16:creationId xmlns:a16="http://schemas.microsoft.com/office/drawing/2014/main" id="{38AC0210-FBFF-4CAC-86A4-CDB32CD9B7D3}"/>
              </a:ext>
            </a:extLst>
          </p:cNvPr>
          <p:cNvSpPr/>
          <p:nvPr/>
        </p:nvSpPr>
        <p:spPr>
          <a:xfrm>
            <a:off x="4671494" y="4003462"/>
            <a:ext cx="3485019" cy="192108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Painless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Getting a sexual health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test is painless</a:t>
            </a:r>
          </a:p>
        </p:txBody>
      </p:sp>
      <p:sp>
        <p:nvSpPr>
          <p:cNvPr id="3" name="Footer Placeholder 2">
            <a:extLst>
              <a:ext uri="{FF2B5EF4-FFF2-40B4-BE49-F238E27FC236}">
                <a16:creationId xmlns:a16="http://schemas.microsoft.com/office/drawing/2014/main" id="{80617F25-61E8-4C6B-9459-4131C126CF7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912320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100CAA4-332D-4B20-AB91-A145BD062C0A}"/>
              </a:ext>
            </a:extLst>
          </p:cNvPr>
          <p:cNvSpPr>
            <a:spLocks noGrp="1"/>
          </p:cNvSpPr>
          <p:nvPr>
            <p:ph type="title"/>
          </p:nvPr>
        </p:nvSpPr>
        <p:spPr>
          <a:xfrm>
            <a:off x="628650" y="-1029301"/>
            <a:ext cx="7886700" cy="835024"/>
          </a:xfrm>
        </p:spPr>
        <p:txBody>
          <a:bodyPr>
            <a:normAutofit/>
          </a:bodyPr>
          <a:lstStyle/>
          <a:p>
            <a:pPr algn="ctr"/>
            <a:r>
              <a:rPr lang="en-GB" sz="3000" b="1" dirty="0"/>
              <a:t>Sexual Health Bingo Caller’s Cards 2</a:t>
            </a:r>
          </a:p>
        </p:txBody>
      </p:sp>
      <p:sp>
        <p:nvSpPr>
          <p:cNvPr id="14" name="Title 1">
            <a:extLst>
              <a:ext uri="{FF2B5EF4-FFF2-40B4-BE49-F238E27FC236}">
                <a16:creationId xmlns:a16="http://schemas.microsoft.com/office/drawing/2014/main" id="{E8B97601-71A6-40D5-9C6D-A8BC3830ADFE}"/>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75B59FCD-65CF-4C1A-9872-FB631B997EAA}"/>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1E3542FE-00AE-49BD-BB56-CB5BE0C5FF54}"/>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CEE9B232-9911-4D42-B212-EAE60904C380}"/>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23920159-7E8A-4595-A15A-E19F336CF6A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heck-up &#10;_ _ _ _  _&#10;Getting tested for STIs should be&#10;part of your normal health check-up&#10;">
            <a:extLst>
              <a:ext uri="{FF2B5EF4-FFF2-40B4-BE49-F238E27FC236}">
                <a16:creationId xmlns:a16="http://schemas.microsoft.com/office/drawing/2014/main" id="{2A3FA7DB-F84D-4EF6-BEE7-89CCE24E5A5F}"/>
              </a:ext>
            </a:extLst>
          </p:cNvPr>
          <p:cNvSpPr/>
          <p:nvPr/>
        </p:nvSpPr>
        <p:spPr>
          <a:xfrm>
            <a:off x="1065982" y="1425965"/>
            <a:ext cx="3403748" cy="208379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Check-up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Getting tested for STIs should be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part of your normal health check-up</a:t>
            </a:r>
          </a:p>
        </p:txBody>
      </p:sp>
      <p:sp>
        <p:nvSpPr>
          <p:cNvPr id="10" name="Rectangle 9" descr="Sex &#10;_ _ _ _  _&#10;If you’re having sex you can keep it safe by always using a condom&#10;">
            <a:extLst>
              <a:ext uri="{FF2B5EF4-FFF2-40B4-BE49-F238E27FC236}">
                <a16:creationId xmlns:a16="http://schemas.microsoft.com/office/drawing/2014/main" id="{78E81BF1-E6AF-4DF7-AFCD-3F5E0F85FB26}"/>
              </a:ext>
            </a:extLst>
          </p:cNvPr>
          <p:cNvSpPr/>
          <p:nvPr/>
        </p:nvSpPr>
        <p:spPr>
          <a:xfrm>
            <a:off x="4658546" y="1425964"/>
            <a:ext cx="3403748" cy="208379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Sex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you’re having sex you can keep it safe by always using a condom</a:t>
            </a:r>
          </a:p>
        </p:txBody>
      </p:sp>
      <p:sp>
        <p:nvSpPr>
          <p:cNvPr id="11" name="Rectangle 10" descr="Condoms &#10;_ _ _ _  _&#10;Condoms are the only form of&#10;protection that prevent pregnancy and STIs&#10;">
            <a:extLst>
              <a:ext uri="{FF2B5EF4-FFF2-40B4-BE49-F238E27FC236}">
                <a16:creationId xmlns:a16="http://schemas.microsoft.com/office/drawing/2014/main" id="{CD062CFD-39E0-47AB-8E13-1F04F40F1F42}"/>
              </a:ext>
            </a:extLst>
          </p:cNvPr>
          <p:cNvSpPr/>
          <p:nvPr/>
        </p:nvSpPr>
        <p:spPr>
          <a:xfrm>
            <a:off x="1138115" y="3891332"/>
            <a:ext cx="3331616" cy="208379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Condoms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Condoms are the only form of</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protection that prevent pregnancy and STIs</a:t>
            </a:r>
          </a:p>
        </p:txBody>
      </p:sp>
      <p:sp>
        <p:nvSpPr>
          <p:cNvPr id="12" name="Rectangle 11" descr="Tested &#10;_ _ _ _  _&#10;If you’re having sex, stay safe&#10;by testing for STIs regularly&#10;">
            <a:extLst>
              <a:ext uri="{FF2B5EF4-FFF2-40B4-BE49-F238E27FC236}">
                <a16:creationId xmlns:a16="http://schemas.microsoft.com/office/drawing/2014/main" id="{DE8D2BEF-C06A-4759-91C1-2AF1812DC105}"/>
              </a:ext>
            </a:extLst>
          </p:cNvPr>
          <p:cNvSpPr/>
          <p:nvPr/>
        </p:nvSpPr>
        <p:spPr>
          <a:xfrm>
            <a:off x="4658546" y="3873945"/>
            <a:ext cx="3403748" cy="208379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Tested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you’re having sex, stay safe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by testing for STIs regularly</a:t>
            </a:r>
          </a:p>
        </p:txBody>
      </p:sp>
      <p:sp>
        <p:nvSpPr>
          <p:cNvPr id="3" name="Footer Placeholder 2">
            <a:extLst>
              <a:ext uri="{FF2B5EF4-FFF2-40B4-BE49-F238E27FC236}">
                <a16:creationId xmlns:a16="http://schemas.microsoft.com/office/drawing/2014/main" id="{FC2F7320-8E3B-41B3-847A-E3CEB7BBE2F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321715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35D1657-4ADD-4FDF-9258-D2B45F5ED6EA}"/>
              </a:ext>
            </a:extLst>
          </p:cNvPr>
          <p:cNvSpPr>
            <a:spLocks noGrp="1"/>
          </p:cNvSpPr>
          <p:nvPr>
            <p:ph type="title"/>
          </p:nvPr>
        </p:nvSpPr>
        <p:spPr>
          <a:xfrm>
            <a:off x="628650" y="-973542"/>
            <a:ext cx="7886700" cy="835024"/>
          </a:xfrm>
        </p:spPr>
        <p:txBody>
          <a:bodyPr>
            <a:normAutofit/>
          </a:bodyPr>
          <a:lstStyle/>
          <a:p>
            <a:pPr algn="ctr"/>
            <a:r>
              <a:rPr lang="en-GB" sz="3000" b="1" dirty="0"/>
              <a:t>Sexual Health Bingo Caller’s Cards 3</a:t>
            </a:r>
          </a:p>
        </p:txBody>
      </p:sp>
      <p:sp>
        <p:nvSpPr>
          <p:cNvPr id="14" name="Title 1">
            <a:extLst>
              <a:ext uri="{FF2B5EF4-FFF2-40B4-BE49-F238E27FC236}">
                <a16:creationId xmlns:a16="http://schemas.microsoft.com/office/drawing/2014/main" id="{BADDC95B-0C46-4B92-88C8-2781ABE02FF7}"/>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55D06E11-9C94-4BD7-A0B7-00D73B658795}"/>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6C6F30DD-F65E-4405-9837-D60BAE2AA18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339914DA-4D0A-4A75-AC3E-C97F5CB2C38B}"/>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D9F68042-1170-41BB-965B-DA72FF68C39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ommon&#10;_ _ _ _  _&#10;It’s pretty common for someone to have an STI and not know about it&#10;">
            <a:extLst>
              <a:ext uri="{FF2B5EF4-FFF2-40B4-BE49-F238E27FC236}">
                <a16:creationId xmlns:a16="http://schemas.microsoft.com/office/drawing/2014/main" id="{DF0128B4-E0CA-467F-8C79-1FF425588974}"/>
              </a:ext>
            </a:extLst>
          </p:cNvPr>
          <p:cNvSpPr/>
          <p:nvPr/>
        </p:nvSpPr>
        <p:spPr>
          <a:xfrm>
            <a:off x="956095" y="1425964"/>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Common</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It’s pretty common for someone to have an STI and not know about it</a:t>
            </a:r>
          </a:p>
        </p:txBody>
      </p:sp>
      <p:sp>
        <p:nvSpPr>
          <p:cNvPr id="10" name="Rectangle 9" descr="Symptoms&#10;_ _ _ _  _&#10;Most of the time, people who get STIs don’t have symptoms&#10;">
            <a:extLst>
              <a:ext uri="{FF2B5EF4-FFF2-40B4-BE49-F238E27FC236}">
                <a16:creationId xmlns:a16="http://schemas.microsoft.com/office/drawing/2014/main" id="{E49D348E-50D6-47E6-B876-474A6C153ECA}"/>
              </a:ext>
            </a:extLst>
          </p:cNvPr>
          <p:cNvSpPr/>
          <p:nvPr/>
        </p:nvSpPr>
        <p:spPr>
          <a:xfrm>
            <a:off x="4667244" y="1425964"/>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Symptoms</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of the time, people who get STIs don’t have symptoms</a:t>
            </a:r>
          </a:p>
        </p:txBody>
      </p:sp>
      <p:sp>
        <p:nvSpPr>
          <p:cNvPr id="11" name="Rectangle 10" descr="Free &#10;_ _ _ _  _&#10;Most of the time, sexual health tests are free&#10;">
            <a:extLst>
              <a:ext uri="{FF2B5EF4-FFF2-40B4-BE49-F238E27FC236}">
                <a16:creationId xmlns:a16="http://schemas.microsoft.com/office/drawing/2014/main" id="{8932FA81-FD13-44BF-A5C4-A081F319F62E}"/>
              </a:ext>
            </a:extLst>
          </p:cNvPr>
          <p:cNvSpPr/>
          <p:nvPr/>
        </p:nvSpPr>
        <p:spPr>
          <a:xfrm>
            <a:off x="933450" y="3993547"/>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Free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of the time, sexual health tests are free</a:t>
            </a:r>
          </a:p>
        </p:txBody>
      </p:sp>
      <p:sp>
        <p:nvSpPr>
          <p:cNvPr id="12" name="Rectangle 11" descr="Urine &#10;_ _ _ _  _&#10;The most common STI test for young people is a urine sample&#10;">
            <a:extLst>
              <a:ext uri="{FF2B5EF4-FFF2-40B4-BE49-F238E27FC236}">
                <a16:creationId xmlns:a16="http://schemas.microsoft.com/office/drawing/2014/main" id="{68C94893-5883-455F-A851-F843CE6FC437}"/>
              </a:ext>
            </a:extLst>
          </p:cNvPr>
          <p:cNvSpPr/>
          <p:nvPr/>
        </p:nvSpPr>
        <p:spPr>
          <a:xfrm>
            <a:off x="4672994" y="4011655"/>
            <a:ext cx="3537556" cy="1963475"/>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Urine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most common STI test for young people is a urine sample</a:t>
            </a:r>
          </a:p>
        </p:txBody>
      </p:sp>
      <p:sp>
        <p:nvSpPr>
          <p:cNvPr id="3" name="Footer Placeholder 2">
            <a:extLst>
              <a:ext uri="{FF2B5EF4-FFF2-40B4-BE49-F238E27FC236}">
                <a16:creationId xmlns:a16="http://schemas.microsoft.com/office/drawing/2014/main" id="{55D61B5D-6F5D-4181-A1A4-13F6720F645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150715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025A295-0FB2-414F-AEF3-4B87BCDAA0C9}"/>
              </a:ext>
            </a:extLst>
          </p:cNvPr>
          <p:cNvSpPr>
            <a:spLocks noGrp="1"/>
          </p:cNvSpPr>
          <p:nvPr>
            <p:ph type="title"/>
          </p:nvPr>
        </p:nvSpPr>
        <p:spPr>
          <a:xfrm>
            <a:off x="628650" y="-1029298"/>
            <a:ext cx="7886700" cy="835024"/>
          </a:xfrm>
        </p:spPr>
        <p:txBody>
          <a:bodyPr>
            <a:normAutofit/>
          </a:bodyPr>
          <a:lstStyle/>
          <a:p>
            <a:pPr algn="ctr"/>
            <a:r>
              <a:rPr lang="en-GB" sz="3000" b="1" dirty="0"/>
              <a:t>Sexual Health Bingo Caller’s Cards 4</a:t>
            </a:r>
          </a:p>
        </p:txBody>
      </p:sp>
      <p:sp>
        <p:nvSpPr>
          <p:cNvPr id="14" name="Title 1">
            <a:extLst>
              <a:ext uri="{FF2B5EF4-FFF2-40B4-BE49-F238E27FC236}">
                <a16:creationId xmlns:a16="http://schemas.microsoft.com/office/drawing/2014/main" id="{145EB1A2-9544-414F-90B5-0B1F0C0DF6DC}"/>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3F8F478F-7C0C-41BA-95D6-B702CC0B66EA}"/>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AA3996C8-7E6A-494C-8E12-FA98A679679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1242C6C5-228E-40BC-868A-6681D4EDFF0C}"/>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5041130-8F2D-41D9-9879-F7777620711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onfidential &#10;_ _ _ _  _&#10;STI tests are completely confidential&#10;">
            <a:extLst>
              <a:ext uri="{FF2B5EF4-FFF2-40B4-BE49-F238E27FC236}">
                <a16:creationId xmlns:a16="http://schemas.microsoft.com/office/drawing/2014/main" id="{4F9D3AC1-5CE0-461D-9695-7FA7F48677CB}"/>
              </a:ext>
            </a:extLst>
          </p:cNvPr>
          <p:cNvSpPr/>
          <p:nvPr/>
        </p:nvSpPr>
        <p:spPr>
          <a:xfrm>
            <a:off x="947328" y="1322379"/>
            <a:ext cx="3526849" cy="216857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Confidential</a:t>
            </a: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STI tests are completely confidential</a:t>
            </a:r>
          </a:p>
        </p:txBody>
      </p:sp>
      <p:sp>
        <p:nvSpPr>
          <p:cNvPr id="10" name="Rectangle 9" descr="Quick &#10;_ _ _ _  _&#10;Getting a sexual health test is quick&#10;">
            <a:extLst>
              <a:ext uri="{FF2B5EF4-FFF2-40B4-BE49-F238E27FC236}">
                <a16:creationId xmlns:a16="http://schemas.microsoft.com/office/drawing/2014/main" id="{7D9118D4-B53C-42CC-8135-F936CB34FEE1}"/>
              </a:ext>
            </a:extLst>
          </p:cNvPr>
          <p:cNvSpPr/>
          <p:nvPr/>
        </p:nvSpPr>
        <p:spPr>
          <a:xfrm>
            <a:off x="4669822" y="1322378"/>
            <a:ext cx="3526849" cy="216857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Quick</a:t>
            </a: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Getting a sexual health test is quick</a:t>
            </a:r>
          </a:p>
        </p:txBody>
      </p:sp>
      <p:sp>
        <p:nvSpPr>
          <p:cNvPr id="11" name="Rectangle 10" descr="Treated &#10;_ _ _ _  _&#10;Most STIs can be treated with no dramas whatsoever&#10;">
            <a:extLst>
              <a:ext uri="{FF2B5EF4-FFF2-40B4-BE49-F238E27FC236}">
                <a16:creationId xmlns:a16="http://schemas.microsoft.com/office/drawing/2014/main" id="{A39E7A9F-F228-4455-AA9F-B04ABC66BB92}"/>
              </a:ext>
            </a:extLst>
          </p:cNvPr>
          <p:cNvSpPr/>
          <p:nvPr/>
        </p:nvSpPr>
        <p:spPr>
          <a:xfrm>
            <a:off x="1022069" y="3888049"/>
            <a:ext cx="3452108" cy="2168578"/>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Treated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STIs can be treated with no dramas whatsoever</a:t>
            </a:r>
          </a:p>
        </p:txBody>
      </p:sp>
      <p:sp>
        <p:nvSpPr>
          <p:cNvPr id="12" name="Rectangle 11" descr="Better &#10;_ _ _ _  _&#10;If you have an STI, the earlier you start treatment, the better&#10;">
            <a:extLst>
              <a:ext uri="{FF2B5EF4-FFF2-40B4-BE49-F238E27FC236}">
                <a16:creationId xmlns:a16="http://schemas.microsoft.com/office/drawing/2014/main" id="{3D9F982F-35FF-466C-9AD9-04CA8EA25C09}"/>
              </a:ext>
            </a:extLst>
          </p:cNvPr>
          <p:cNvSpPr/>
          <p:nvPr/>
        </p:nvSpPr>
        <p:spPr>
          <a:xfrm>
            <a:off x="4669822" y="3869955"/>
            <a:ext cx="3526849" cy="216857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2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Better </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2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 have an STI, the earlier you start treatment, the better</a:t>
            </a:r>
          </a:p>
        </p:txBody>
      </p:sp>
      <p:sp>
        <p:nvSpPr>
          <p:cNvPr id="3" name="Footer Placeholder 2">
            <a:extLst>
              <a:ext uri="{FF2B5EF4-FFF2-40B4-BE49-F238E27FC236}">
                <a16:creationId xmlns:a16="http://schemas.microsoft.com/office/drawing/2014/main" id="{DE450267-24F4-41D2-A65F-869616C033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7504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6E097-3777-4722-BE83-BB5CC430E3A1}"/>
              </a:ext>
            </a:extLst>
          </p:cNvPr>
          <p:cNvSpPr>
            <a:spLocks noGrp="1"/>
          </p:cNvSpPr>
          <p:nvPr>
            <p:ph type="title"/>
          </p:nvPr>
        </p:nvSpPr>
        <p:spPr>
          <a:xfrm>
            <a:off x="452438" y="2890839"/>
            <a:ext cx="7886700" cy="2852737"/>
          </a:xfrm>
        </p:spPr>
        <p:txBody>
          <a:bodyPr>
            <a:normAutofit fontScale="90000"/>
          </a:bodyPr>
          <a:lstStyle/>
          <a:p>
            <a:r>
              <a:rPr lang="en-GB" b="1" dirty="0"/>
              <a:t>MS PowerPoint Presentation:</a:t>
            </a:r>
            <a:br>
              <a:rPr lang="en-GB" b="1" dirty="0"/>
            </a:br>
            <a:r>
              <a:rPr lang="en-GB" b="1" dirty="0"/>
              <a:t>Transfer of Infection:</a:t>
            </a:r>
            <a:br>
              <a:rPr lang="en-GB" b="1" dirty="0"/>
            </a:br>
            <a:r>
              <a:rPr lang="en-GB" b="1" dirty="0"/>
              <a:t>Sexual Transmission</a:t>
            </a:r>
          </a:p>
        </p:txBody>
      </p:sp>
      <p:sp>
        <p:nvSpPr>
          <p:cNvPr id="4" name="Footer Placeholder 3">
            <a:extLst>
              <a:ext uri="{FF2B5EF4-FFF2-40B4-BE49-F238E27FC236}">
                <a16:creationId xmlns:a16="http://schemas.microsoft.com/office/drawing/2014/main" id="{E9015ACF-1684-42ED-BB55-3E8FC120441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568174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2358C0E-3530-47DE-8733-E93BFD1A60CB}"/>
              </a:ext>
            </a:extLst>
          </p:cNvPr>
          <p:cNvSpPr>
            <a:spLocks noGrp="1"/>
          </p:cNvSpPr>
          <p:nvPr>
            <p:ph type="title"/>
          </p:nvPr>
        </p:nvSpPr>
        <p:spPr>
          <a:xfrm>
            <a:off x="628650" y="-940089"/>
            <a:ext cx="7886700" cy="835024"/>
          </a:xfrm>
        </p:spPr>
        <p:txBody>
          <a:bodyPr>
            <a:normAutofit/>
          </a:bodyPr>
          <a:lstStyle/>
          <a:p>
            <a:pPr algn="ctr"/>
            <a:r>
              <a:rPr lang="en-GB" sz="3000" b="1" dirty="0"/>
              <a:t>Sexual Health Bingo Caller’s Cards 5</a:t>
            </a:r>
          </a:p>
        </p:txBody>
      </p:sp>
      <p:sp>
        <p:nvSpPr>
          <p:cNvPr id="14" name="Title 1">
            <a:extLst>
              <a:ext uri="{FF2B5EF4-FFF2-40B4-BE49-F238E27FC236}">
                <a16:creationId xmlns:a16="http://schemas.microsoft.com/office/drawing/2014/main" id="{05C0DD12-69C0-4605-AAE8-0F5EDFC1AF39}"/>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56784658-3B5F-42E4-8C96-52D820311BF5}"/>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22E14180-A8E7-4BD8-8306-96AC65D02B56}"/>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42F9FECA-272E-4237-902E-606CD77B0BCB}"/>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5C43693C-8020-4D9D-B93F-E6B58CD10CB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12" name="Rectangle 11" descr="Breaks &#10;_ _ _ _  _&#10;If a condom breaks during sex, it will no longer protect you from STIs.&#10;">
            <a:extLst>
              <a:ext uri="{FF2B5EF4-FFF2-40B4-BE49-F238E27FC236}">
                <a16:creationId xmlns:a16="http://schemas.microsoft.com/office/drawing/2014/main" id="{96A7B412-034B-4F76-80B8-A404930E7317}"/>
              </a:ext>
            </a:extLst>
          </p:cNvPr>
          <p:cNvSpPr/>
          <p:nvPr/>
        </p:nvSpPr>
        <p:spPr>
          <a:xfrm>
            <a:off x="936104" y="1259331"/>
            <a:ext cx="3598061" cy="221205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Breaks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a condom breaks during sex, it will no longer protect you from STIs.</a:t>
            </a:r>
          </a:p>
        </p:txBody>
      </p:sp>
      <p:sp>
        <p:nvSpPr>
          <p:cNvPr id="9" name="Rectangle 8" descr="Untreated &#10;_ _ _ _  _&#10;Infections that are left untreated can lead to long term negative consequences. The sooner you start treatment, the better.&#10;">
            <a:extLst>
              <a:ext uri="{FF2B5EF4-FFF2-40B4-BE49-F238E27FC236}">
                <a16:creationId xmlns:a16="http://schemas.microsoft.com/office/drawing/2014/main" id="{E5E3F3BE-E6AE-48A3-88AD-53FB672E3447}"/>
              </a:ext>
            </a:extLst>
          </p:cNvPr>
          <p:cNvSpPr/>
          <p:nvPr/>
        </p:nvSpPr>
        <p:spPr>
          <a:xfrm>
            <a:off x="4731956" y="1259331"/>
            <a:ext cx="3602418" cy="2212056"/>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Untreated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Infections that are left untreated can lead to long term negative consequences. The sooner you start treatment, the better.</a:t>
            </a:r>
          </a:p>
        </p:txBody>
      </p:sp>
      <p:sp>
        <p:nvSpPr>
          <p:cNvPr id="10" name="Rectangle 9" descr="Anyone &#10;_ _ _ _  _&#10;Anyone can get an STI, and they may not know they have one! This is why testing is so important.&#10;">
            <a:extLst>
              <a:ext uri="{FF2B5EF4-FFF2-40B4-BE49-F238E27FC236}">
                <a16:creationId xmlns:a16="http://schemas.microsoft.com/office/drawing/2014/main" id="{19986281-5BC2-4200-9345-816EC35DECC6}"/>
              </a:ext>
            </a:extLst>
          </p:cNvPr>
          <p:cNvSpPr/>
          <p:nvPr/>
        </p:nvSpPr>
        <p:spPr>
          <a:xfrm>
            <a:off x="920835" y="3621133"/>
            <a:ext cx="3602418" cy="2465342"/>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Anyone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Anyone can get an STI, and they may not know they have one! This is why testing is so important.</a:t>
            </a:r>
          </a:p>
        </p:txBody>
      </p:sp>
      <p:sp>
        <p:nvSpPr>
          <p:cNvPr id="11" name="Rectangle 10" descr="Plan &#10;_ _ _ _  _&#10;Plan with your sexual partner how you will protect yourself from STIs. This may be by using a condom and agreeing to both get tested.&#10;">
            <a:extLst>
              <a:ext uri="{FF2B5EF4-FFF2-40B4-BE49-F238E27FC236}">
                <a16:creationId xmlns:a16="http://schemas.microsoft.com/office/drawing/2014/main" id="{6BF6190B-A6CC-40B6-AA7A-D88369C81F47}"/>
              </a:ext>
            </a:extLst>
          </p:cNvPr>
          <p:cNvSpPr/>
          <p:nvPr/>
        </p:nvSpPr>
        <p:spPr>
          <a:xfrm>
            <a:off x="4731956" y="3621133"/>
            <a:ext cx="3602418" cy="2465342"/>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Plan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Plan with your sexual partner how you will protect yourself from STIs. This may be by using a condom and agreeing to both get tested.</a:t>
            </a:r>
          </a:p>
        </p:txBody>
      </p:sp>
      <p:sp>
        <p:nvSpPr>
          <p:cNvPr id="3" name="Footer Placeholder 2">
            <a:extLst>
              <a:ext uri="{FF2B5EF4-FFF2-40B4-BE49-F238E27FC236}">
                <a16:creationId xmlns:a16="http://schemas.microsoft.com/office/drawing/2014/main" id="{4CEE2E59-1382-47A1-B4D9-F166C72B362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899797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FE8BCAD-A98A-470A-87B9-B5C6BF9A36EE}"/>
              </a:ext>
            </a:extLst>
          </p:cNvPr>
          <p:cNvSpPr>
            <a:spLocks noGrp="1"/>
          </p:cNvSpPr>
          <p:nvPr>
            <p:ph type="title"/>
          </p:nvPr>
        </p:nvSpPr>
        <p:spPr>
          <a:xfrm>
            <a:off x="628650" y="-964735"/>
            <a:ext cx="7886700" cy="835024"/>
          </a:xfrm>
        </p:spPr>
        <p:txBody>
          <a:bodyPr>
            <a:normAutofit/>
          </a:bodyPr>
          <a:lstStyle/>
          <a:p>
            <a:pPr algn="ctr"/>
            <a:r>
              <a:rPr lang="en-GB" sz="3000" b="1" dirty="0"/>
              <a:t>Sexual Health Bingo Caller’s Cards 6</a:t>
            </a:r>
          </a:p>
        </p:txBody>
      </p:sp>
      <p:sp>
        <p:nvSpPr>
          <p:cNvPr id="14" name="Title 1">
            <a:extLst>
              <a:ext uri="{FF2B5EF4-FFF2-40B4-BE49-F238E27FC236}">
                <a16:creationId xmlns:a16="http://schemas.microsoft.com/office/drawing/2014/main" id="{0F7E5A02-A0CE-45E7-A47C-D5CEDC4B3787}"/>
              </a:ext>
            </a:extLst>
          </p:cNvPr>
          <p:cNvSpPr txBox="1">
            <a:spLocks/>
          </p:cNvSpPr>
          <p:nvPr/>
        </p:nvSpPr>
        <p:spPr>
          <a:xfrm>
            <a:off x="628650" y="186182"/>
            <a:ext cx="7886700" cy="8350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Sexual Health Bingo Caller’s Cards </a:t>
            </a:r>
            <a:endParaRPr lang="en-GB" sz="3000" b="1" dirty="0"/>
          </a:p>
        </p:txBody>
      </p:sp>
      <p:grpSp>
        <p:nvGrpSpPr>
          <p:cNvPr id="4" name="Group 3">
            <a:extLst>
              <a:ext uri="{FF2B5EF4-FFF2-40B4-BE49-F238E27FC236}">
                <a16:creationId xmlns:a16="http://schemas.microsoft.com/office/drawing/2014/main" id="{4FDFE08B-4792-4098-8617-ADD71E054649}"/>
              </a:ext>
              <a:ext uri="{C183D7F6-B498-43B3-948B-1728B52AA6E4}">
                <adec:decorative xmlns:adec="http://schemas.microsoft.com/office/drawing/2017/decorative" val="1"/>
              </a:ext>
            </a:extLst>
          </p:cNvPr>
          <p:cNvGrpSpPr/>
          <p:nvPr/>
        </p:nvGrpSpPr>
        <p:grpSpPr>
          <a:xfrm>
            <a:off x="713312" y="882870"/>
            <a:ext cx="8078263" cy="5425856"/>
            <a:chOff x="376446" y="381512"/>
            <a:chExt cx="6238717" cy="9165296"/>
          </a:xfrm>
        </p:grpSpPr>
        <p:sp>
          <p:nvSpPr>
            <p:cNvPr id="5" name="Rectangle: Rounded Corners 4">
              <a:extLst>
                <a:ext uri="{FF2B5EF4-FFF2-40B4-BE49-F238E27FC236}">
                  <a16:creationId xmlns:a16="http://schemas.microsoft.com/office/drawing/2014/main" id="{23182A44-DE5B-4235-AC30-139022BB5A3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Oval 5">
              <a:extLst>
                <a:ext uri="{FF2B5EF4-FFF2-40B4-BE49-F238E27FC236}">
                  <a16:creationId xmlns:a16="http://schemas.microsoft.com/office/drawing/2014/main" id="{22A1DDF5-C526-4B0C-911A-1421645865EB}"/>
                </a:ext>
                <a:ext uri="{C183D7F6-B498-43B3-948B-1728B52AA6E4}">
                  <adec:decorative xmlns:adec="http://schemas.microsoft.com/office/drawing/2017/decorative" val="1"/>
                </a:ext>
              </a:extLst>
            </p:cNvPr>
            <p:cNvSpPr/>
            <p:nvPr/>
          </p:nvSpPr>
          <p:spPr>
            <a:xfrm>
              <a:off x="6051951" y="381512"/>
              <a:ext cx="563212" cy="960475"/>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BBDA174F-6BDC-4902-B1A1-A8118089DAD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079992" y="424595"/>
              <a:ext cx="501076" cy="874306"/>
            </a:xfrm>
            <a:prstGeom prst="rect">
              <a:avLst/>
            </a:prstGeom>
          </p:spPr>
        </p:pic>
      </p:grpSp>
      <p:sp>
        <p:nvSpPr>
          <p:cNvPr id="9" name="Rectangle 8" descr="Contact&#10;_ _ _ _  _&#10;Sexual contact can result in catching an STI. Testing and using a condom will reduce this risk. &#10;">
            <a:extLst>
              <a:ext uri="{FF2B5EF4-FFF2-40B4-BE49-F238E27FC236}">
                <a16:creationId xmlns:a16="http://schemas.microsoft.com/office/drawing/2014/main" id="{762658DC-8EB2-4CD4-A7AB-65C8D2750BC2}"/>
              </a:ext>
            </a:extLst>
          </p:cNvPr>
          <p:cNvSpPr/>
          <p:nvPr/>
        </p:nvSpPr>
        <p:spPr>
          <a:xfrm>
            <a:off x="843509" y="1306641"/>
            <a:ext cx="3627867" cy="2107679"/>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Contact</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Sexual contact can result in catching an STI. Testing and using a condom will reduce this risk. </a:t>
            </a:r>
          </a:p>
        </p:txBody>
      </p:sp>
      <p:sp>
        <p:nvSpPr>
          <p:cNvPr id="10" name="Rectangle 9" descr="Lubricant &#10;_ _ _ _  _&#10;Lubricant can be used to improve the experience of sex. However, make sure you use a water based lubricant to avoid weakening a condom. &#10;">
            <a:extLst>
              <a:ext uri="{FF2B5EF4-FFF2-40B4-BE49-F238E27FC236}">
                <a16:creationId xmlns:a16="http://schemas.microsoft.com/office/drawing/2014/main" id="{E1F21CDA-D939-44B2-90E1-DA7AA5ACBE58}"/>
              </a:ext>
            </a:extLst>
          </p:cNvPr>
          <p:cNvSpPr/>
          <p:nvPr/>
        </p:nvSpPr>
        <p:spPr>
          <a:xfrm>
            <a:off x="4672623" y="1306640"/>
            <a:ext cx="3627867" cy="210767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Lubricant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Lubricant can be used to improve the experience of sex. However, make sure you use a water based lubricant to avoid weakening a condom. </a:t>
            </a:r>
          </a:p>
        </p:txBody>
      </p:sp>
      <p:sp>
        <p:nvSpPr>
          <p:cNvPr id="11" name="Rectangle 10" descr="Easy &#10;_ _ _ _  _&#10;This word is sometimes used negatively to explain why some people might get an STI. But this is absolutely not true. Anyone can get an STI.&#10;&#10;">
            <a:extLst>
              <a:ext uri="{FF2B5EF4-FFF2-40B4-BE49-F238E27FC236}">
                <a16:creationId xmlns:a16="http://schemas.microsoft.com/office/drawing/2014/main" id="{F318A0EF-7B8E-4E8A-83F5-CD5954B9878A}"/>
              </a:ext>
            </a:extLst>
          </p:cNvPr>
          <p:cNvSpPr/>
          <p:nvPr/>
        </p:nvSpPr>
        <p:spPr>
          <a:xfrm>
            <a:off x="843510" y="3649493"/>
            <a:ext cx="3627867" cy="2484607"/>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Easy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word is sometimes used negatively to explain why some people might get an STI. But this is absolutely not true. Anyone can get an STI.</a:t>
            </a:r>
          </a:p>
        </p:txBody>
      </p:sp>
      <p:sp>
        <p:nvSpPr>
          <p:cNvPr id="12" name="Rectangle 11" descr="The Pill &#10;_ _ _ _  _&#10;the pill is a form of contraception that can prevent pregnancy. However, it does not protect against STIs.&#10;&#10;">
            <a:extLst>
              <a:ext uri="{FF2B5EF4-FFF2-40B4-BE49-F238E27FC236}">
                <a16:creationId xmlns:a16="http://schemas.microsoft.com/office/drawing/2014/main" id="{580216BA-D902-4072-81D8-FB81E5F23030}"/>
              </a:ext>
            </a:extLst>
          </p:cNvPr>
          <p:cNvSpPr/>
          <p:nvPr/>
        </p:nvSpPr>
        <p:spPr>
          <a:xfrm>
            <a:off x="4672623" y="3631906"/>
            <a:ext cx="3627867" cy="2502194"/>
          </a:xfrm>
          <a:prstGeom prst="rect">
            <a:avLst/>
          </a:prstGeom>
          <a:noFill/>
          <a:ln w="28575"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The Pill </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t>_ _ _ _  _</a:t>
            </a:r>
            <a:br>
              <a:rPr kumimoji="0" lang="en-GB" sz="2000" b="0" i="0" u="none" strike="noStrike" kern="0" cap="none" spc="0" normalizeH="0" baseline="0" noProof="0" dirty="0">
                <a:ln>
                  <a:noFill/>
                </a:ln>
                <a:solidFill>
                  <a:srgbClr val="732281"/>
                </a:solidFill>
                <a:effectLst/>
                <a:uLnTx/>
                <a:uFillTx/>
                <a:latin typeface="Arial" panose="020B0604020202020204" pitchFamily="34" charset="0"/>
                <a:ea typeface="+mn-ea"/>
                <a:cs typeface="Arial" panose="020B0604020202020204" pitchFamily="34" charset="0"/>
              </a:rPr>
            </a:b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pill is a form of contraception that can prevent pregnancy. However, it does not protect against STIs.</a:t>
            </a:r>
          </a:p>
        </p:txBody>
      </p:sp>
      <p:sp>
        <p:nvSpPr>
          <p:cNvPr id="3" name="Footer Placeholder 2">
            <a:extLst>
              <a:ext uri="{FF2B5EF4-FFF2-40B4-BE49-F238E27FC236}">
                <a16:creationId xmlns:a16="http://schemas.microsoft.com/office/drawing/2014/main" id="{58F9B62F-1FB5-4555-BBB6-820125DBAF0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804647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36B75-6623-4722-963A-2F0D421DC867}"/>
              </a:ext>
            </a:extLst>
          </p:cNvPr>
          <p:cNvSpPr>
            <a:spLocks noGrp="1"/>
          </p:cNvSpPr>
          <p:nvPr>
            <p:ph type="title"/>
          </p:nvPr>
        </p:nvSpPr>
        <p:spPr>
          <a:xfrm>
            <a:off x="109538" y="1681164"/>
            <a:ext cx="8786812"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84017889-E23C-4F2F-805A-9C374851CBD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4607216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CF36000-6063-450C-BBB4-FAFD845256BB}"/>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Questions 1 and 2</a:t>
            </a:r>
          </a:p>
        </p:txBody>
      </p:sp>
      <p:sp>
        <p:nvSpPr>
          <p:cNvPr id="12" name="Title 1">
            <a:extLst>
              <a:ext uri="{FF2B5EF4-FFF2-40B4-BE49-F238E27FC236}">
                <a16:creationId xmlns:a16="http://schemas.microsoft.com/office/drawing/2014/main" id="{E8654DE5-015E-460D-B23E-CB9945ABA6CB}"/>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9" name="Rectangle: Rounded Corners 8">
            <a:extLst>
              <a:ext uri="{FF2B5EF4-FFF2-40B4-BE49-F238E27FC236}">
                <a16:creationId xmlns:a16="http://schemas.microsoft.com/office/drawing/2014/main" id="{CB3B076B-7EEE-47E4-9177-81347994F330}"/>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D5584BD6-70CC-4F5B-BA22-A647C2CD2DDB}"/>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Anyone who has had unprotected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single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older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8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5FC191F5-00F9-498F-AE64-3737B2A5594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00565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BB94414-3AD2-4510-BA58-8ECFB6D3836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Questions 3 and 4</a:t>
            </a:r>
          </a:p>
        </p:txBody>
      </p:sp>
      <p:sp>
        <p:nvSpPr>
          <p:cNvPr id="11" name="Title 1">
            <a:extLst>
              <a:ext uri="{FF2B5EF4-FFF2-40B4-BE49-F238E27FC236}">
                <a16:creationId xmlns:a16="http://schemas.microsoft.com/office/drawing/2014/main" id="{B16076C3-E44F-4FBA-B1A6-5ECAFB661E54}"/>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9" name="Rectangle: Rounded Corners 8">
            <a:extLst>
              <a:ext uri="{FF2B5EF4-FFF2-40B4-BE49-F238E27FC236}">
                <a16:creationId xmlns:a16="http://schemas.microsoft.com/office/drawing/2014/main" id="{264AF6DB-DA12-4732-B3D8-5DDF12F0CBF4}"/>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7422CA8E-1A0E-4A4A-A560-78A2FB20B559}"/>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Chlamydia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Gonorrhoea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Influenza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Malaria</a:t>
            </a:r>
            <a:endParaRPr lang="en-GB" sz="26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1A3269B-698C-4729-B30B-AF8C483862A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64974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D470D-517D-4615-A7EB-E3866858287D}"/>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Question 5</a:t>
            </a:r>
          </a:p>
        </p:txBody>
      </p:sp>
      <p:sp>
        <p:nvSpPr>
          <p:cNvPr id="11" name="Title 1">
            <a:extLst>
              <a:ext uri="{FF2B5EF4-FFF2-40B4-BE49-F238E27FC236}">
                <a16:creationId xmlns:a16="http://schemas.microsoft.com/office/drawing/2014/main" id="{A796440B-7139-44EB-A2D7-FBE271F3DC2A}"/>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a:t>
            </a:r>
          </a:p>
        </p:txBody>
      </p:sp>
      <p:sp>
        <p:nvSpPr>
          <p:cNvPr id="6" name="Rectangle: Rounded Corners 5">
            <a:extLst>
              <a:ext uri="{FF2B5EF4-FFF2-40B4-BE49-F238E27FC236}">
                <a16:creationId xmlns:a16="http://schemas.microsoft.com/office/drawing/2014/main" id="{448B940F-B2C5-422E-AD5C-E293CD65494B}"/>
              </a:ext>
              <a:ext uri="{C183D7F6-B498-43B3-948B-1728B52AA6E4}">
                <adec:decorative xmlns:adec="http://schemas.microsoft.com/office/drawing/2017/decorative" val="0"/>
              </a:ext>
            </a:extLst>
          </p:cNvPr>
          <p:cNvSpPr/>
          <p:nvPr/>
        </p:nvSpPr>
        <p:spPr>
          <a:xfrm>
            <a:off x="2373881" y="1569233"/>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32CFE81C-B2FF-409C-A265-48ACB07B71C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34814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B2A0F-0F43-4985-BA15-92C78D93A467}"/>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Answers 1 and 2</a:t>
            </a:r>
          </a:p>
        </p:txBody>
      </p:sp>
      <p:sp>
        <p:nvSpPr>
          <p:cNvPr id="4" name="Title 1">
            <a:extLst>
              <a:ext uri="{FF2B5EF4-FFF2-40B4-BE49-F238E27FC236}">
                <a16:creationId xmlns:a16="http://schemas.microsoft.com/office/drawing/2014/main" id="{168D0A7F-F51D-465A-AB5C-91446E6CABB6}"/>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15" name="Rectangle: Rounded Corners 14">
            <a:extLst>
              <a:ext uri="{FF2B5EF4-FFF2-40B4-BE49-F238E27FC236}">
                <a16:creationId xmlns:a16="http://schemas.microsoft.com/office/drawing/2014/main" id="{3E7CDE97-AC83-42D8-9D36-762D70742D5C}"/>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How can sexual transmitted infections spread? </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(3 points)</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Vaginal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Anal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Sexting</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Oral sex</a:t>
            </a:r>
            <a:endParaRPr lang="en-GB" sz="2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5EC6B287-4E8E-4894-9308-7BA1BF292273}"/>
              </a:ext>
            </a:extLst>
          </p:cNvPr>
          <p:cNvSpPr txBox="1"/>
          <p:nvPr/>
        </p:nvSpPr>
        <p:spPr>
          <a:xfrm>
            <a:off x="351778" y="3772022"/>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0" name="TextBox 9">
            <a:extLst>
              <a:ext uri="{FF2B5EF4-FFF2-40B4-BE49-F238E27FC236}">
                <a16:creationId xmlns:a16="http://schemas.microsoft.com/office/drawing/2014/main" id="{D0DF5A2E-B9AF-45DD-9583-1C833B506EBD}"/>
              </a:ext>
            </a:extLst>
          </p:cNvPr>
          <p:cNvSpPr txBox="1"/>
          <p:nvPr/>
        </p:nvSpPr>
        <p:spPr>
          <a:xfrm>
            <a:off x="351777" y="4206858"/>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1" name="TextBox 10">
            <a:extLst>
              <a:ext uri="{FF2B5EF4-FFF2-40B4-BE49-F238E27FC236}">
                <a16:creationId xmlns:a16="http://schemas.microsoft.com/office/drawing/2014/main" id="{ACDA4176-E5FA-4CA7-B086-1CB721FEF350}"/>
              </a:ext>
            </a:extLst>
          </p:cNvPr>
          <p:cNvSpPr txBox="1"/>
          <p:nvPr/>
        </p:nvSpPr>
        <p:spPr>
          <a:xfrm>
            <a:off x="351779" y="5044849"/>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6" name="Rectangle: Rounded Corners 15">
            <a:extLst>
              <a:ext uri="{FF2B5EF4-FFF2-40B4-BE49-F238E27FC236}">
                <a16:creationId xmlns:a16="http://schemas.microsoft.com/office/drawing/2014/main" id="{6C3E9FB7-549C-4DFF-966E-4F72D54AE506}"/>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800" b="1" dirty="0">
                <a:solidFill>
                  <a:srgbClr val="000000"/>
                </a:solidFill>
                <a:latin typeface="Arial" panose="020B0604020202020204" pitchFamily="34" charset="0"/>
                <a:ea typeface="Calibri" panose="020F0502020204030204" pitchFamily="34" charset="0"/>
                <a:cs typeface="Arial" panose="020B0604020202020204" pitchFamily="34" charset="0"/>
              </a:rPr>
              <a:t>Who can contract an STI?</a:t>
            </a:r>
            <a:endParaRPr lang="en-GB" sz="28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8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Anyone who has had unprotected sex</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single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cs typeface="Arial" panose="020B0604020202020204" pitchFamily="34" charset="0"/>
              </a:rPr>
              <a:t>Only older people</a:t>
            </a:r>
            <a:endParaRPr lang="en-GB" sz="28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800" dirty="0">
                <a:solidFill>
                  <a:srgbClr val="000000"/>
                </a:solidFill>
                <a:latin typeface="Arial" panose="020B0604020202020204" pitchFamily="34" charset="0"/>
                <a:ea typeface="Calibri" panose="020F0502020204030204" pitchFamily="34" charset="0"/>
                <a:cs typeface="Arial" panose="020B0604020202020204" pitchFamily="34" charset="0"/>
              </a:rPr>
              <a:t>Only men</a:t>
            </a:r>
            <a:endParaRPr lang="en-GB" sz="2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DDEBD6DE-8004-4E05-84B9-266BB3E1C4F3}"/>
              </a:ext>
            </a:extLst>
          </p:cNvPr>
          <p:cNvSpPr txBox="1"/>
          <p:nvPr/>
        </p:nvSpPr>
        <p:spPr>
          <a:xfrm>
            <a:off x="4746812" y="3352922"/>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3" name="Footer Placeholder 2">
            <a:extLst>
              <a:ext uri="{FF2B5EF4-FFF2-40B4-BE49-F238E27FC236}">
                <a16:creationId xmlns:a16="http://schemas.microsoft.com/office/drawing/2014/main" id="{E71E2A16-4305-445C-B724-4C3650E1559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47432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A141E-47B4-49DD-912F-07450E05FA0A}"/>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Answers 3 and 4</a:t>
            </a:r>
          </a:p>
        </p:txBody>
      </p:sp>
      <p:sp>
        <p:nvSpPr>
          <p:cNvPr id="4" name="Title 1">
            <a:extLst>
              <a:ext uri="{FF2B5EF4-FFF2-40B4-BE49-F238E27FC236}">
                <a16:creationId xmlns:a16="http://schemas.microsoft.com/office/drawing/2014/main" id="{CF176DC8-468D-4923-AFF7-8A822142152F}"/>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14" name="Rectangle: Rounded Corners 13">
            <a:extLst>
              <a:ext uri="{FF2B5EF4-FFF2-40B4-BE49-F238E27FC236}">
                <a16:creationId xmlns:a16="http://schemas.microsoft.com/office/drawing/2014/main" id="{1F1BEE18-8F88-4B1E-A2F6-BFE0C0513E16}"/>
              </a:ext>
              <a:ext uri="{C183D7F6-B498-43B3-948B-1728B52AA6E4}">
                <adec:decorative xmlns:adec="http://schemas.microsoft.com/office/drawing/2017/decorative" val="0"/>
              </a:ext>
            </a:extLst>
          </p:cNvPr>
          <p:cNvSpPr/>
          <p:nvPr/>
        </p:nvSpPr>
        <p:spPr>
          <a:xfrm>
            <a:off x="318966" y="1520762"/>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Do sexually transmitted have symptoms?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(1 point) </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Always</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Never</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It depends on the infection</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Yes, but only in females</a:t>
            </a:r>
            <a:endParaRPr lang="en-GB" sz="26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A61848D7-1F23-41B2-BD11-CE5F840BBD29}"/>
              </a:ext>
            </a:extLst>
          </p:cNvPr>
          <p:cNvSpPr txBox="1"/>
          <p:nvPr/>
        </p:nvSpPr>
        <p:spPr>
          <a:xfrm>
            <a:off x="336896" y="4140696"/>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5" name="Rectangle: Rounded Corners 14">
            <a:extLst>
              <a:ext uri="{FF2B5EF4-FFF2-40B4-BE49-F238E27FC236}">
                <a16:creationId xmlns:a16="http://schemas.microsoft.com/office/drawing/2014/main" id="{F11FB54E-47BE-47C8-A04D-6F16F38DA48D}"/>
              </a:ext>
              <a:ext uri="{C183D7F6-B498-43B3-948B-1728B52AA6E4}">
                <adec:decorative xmlns:adec="http://schemas.microsoft.com/office/drawing/2017/decorative" val="0"/>
              </a:ext>
            </a:extLst>
          </p:cNvPr>
          <p:cNvSpPr/>
          <p:nvPr/>
        </p:nvSpPr>
        <p:spPr>
          <a:xfrm>
            <a:off x="4715205" y="1520761"/>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600" b="1" dirty="0">
                <a:solidFill>
                  <a:srgbClr val="000000"/>
                </a:solidFill>
                <a:latin typeface="Arial" panose="020B0604020202020204" pitchFamily="34" charset="0"/>
                <a:ea typeface="Calibri" panose="020F0502020204030204" pitchFamily="34" charset="0"/>
                <a:cs typeface="Arial" panose="020B0604020202020204" pitchFamily="34" charset="0"/>
              </a:rPr>
              <a:t>Which of the following are STIs?</a:t>
            </a:r>
            <a:endParaRPr lang="en-GB" sz="26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600" dirty="0">
                <a:solidFill>
                  <a:srgbClr val="000000"/>
                </a:solidFill>
                <a:latin typeface="Arial" panose="020B0604020202020204" pitchFamily="34" charset="0"/>
                <a:ea typeface="Calibri" panose="020F0502020204030204" pitchFamily="34" charset="0"/>
                <a:cs typeface="Arial" panose="020B0604020202020204" pitchFamily="34" charset="0"/>
              </a:rPr>
              <a:t>(2 points)</a:t>
            </a:r>
          </a:p>
          <a:p>
            <a:pPr>
              <a:spcAft>
                <a:spcPts val="0"/>
              </a:spcAft>
            </a:pPr>
            <a:endParaRPr lang="en-GB" sz="26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Chlamydia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Gonorrhoea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Influenza</a:t>
            </a:r>
            <a:endParaRPr lang="en-GB" sz="26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600" dirty="0">
                <a:solidFill>
                  <a:srgbClr val="000000"/>
                </a:solidFill>
                <a:latin typeface="Arial" panose="020B0604020202020204" pitchFamily="34" charset="0"/>
                <a:cs typeface="Arial" panose="020B0604020202020204" pitchFamily="34" charset="0"/>
              </a:rPr>
              <a:t>Malaria</a:t>
            </a:r>
            <a:endParaRPr lang="en-GB" sz="26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63FD575-C332-4323-9FEC-B7F4553F6745}"/>
              </a:ext>
            </a:extLst>
          </p:cNvPr>
          <p:cNvSpPr txBox="1"/>
          <p:nvPr/>
        </p:nvSpPr>
        <p:spPr>
          <a:xfrm>
            <a:off x="4737286" y="3540388"/>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11" name="TextBox 10">
            <a:extLst>
              <a:ext uri="{FF2B5EF4-FFF2-40B4-BE49-F238E27FC236}">
                <a16:creationId xmlns:a16="http://schemas.microsoft.com/office/drawing/2014/main" id="{60337910-B452-450A-8750-E17E6033E87E}"/>
              </a:ext>
            </a:extLst>
          </p:cNvPr>
          <p:cNvSpPr txBox="1"/>
          <p:nvPr/>
        </p:nvSpPr>
        <p:spPr>
          <a:xfrm>
            <a:off x="4737286" y="3939211"/>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3" name="Footer Placeholder 2">
            <a:extLst>
              <a:ext uri="{FF2B5EF4-FFF2-40B4-BE49-F238E27FC236}">
                <a16:creationId xmlns:a16="http://schemas.microsoft.com/office/drawing/2014/main" id="{6B3D57C3-C502-49F4-AAA2-EC373108F77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6606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306BE-19EC-4E2E-A79A-FCC6958373A6}"/>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Quiz Answer 5</a:t>
            </a:r>
          </a:p>
        </p:txBody>
      </p:sp>
      <p:sp>
        <p:nvSpPr>
          <p:cNvPr id="4" name="Title 1">
            <a:extLst>
              <a:ext uri="{FF2B5EF4-FFF2-40B4-BE49-F238E27FC236}">
                <a16:creationId xmlns:a16="http://schemas.microsoft.com/office/drawing/2014/main" id="{BD44A24D-DFC8-4E05-A382-AEC36422867E}"/>
              </a:ext>
            </a:extLst>
          </p:cNvPr>
          <p:cNvSpPr txBox="1">
            <a:spLocks/>
          </p:cNvSpPr>
          <p:nvPr/>
        </p:nvSpPr>
        <p:spPr>
          <a:xfrm>
            <a:off x="628650" y="303006"/>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600" b="1" dirty="0"/>
              <a:t>Sexually Transmitted Infections Quiz - Answers</a:t>
            </a:r>
          </a:p>
        </p:txBody>
      </p:sp>
      <p:sp>
        <p:nvSpPr>
          <p:cNvPr id="9" name="Rectangle: Rounded Corners 8">
            <a:extLst>
              <a:ext uri="{FF2B5EF4-FFF2-40B4-BE49-F238E27FC236}">
                <a16:creationId xmlns:a16="http://schemas.microsoft.com/office/drawing/2014/main" id="{9BC4C2DE-5E22-4795-B79D-A04B3A6BCD49}"/>
              </a:ext>
              <a:ext uri="{C183D7F6-B498-43B3-948B-1728B52AA6E4}">
                <adec:decorative xmlns:adec="http://schemas.microsoft.com/office/drawing/2017/decorative" val="0"/>
              </a:ext>
            </a:extLst>
          </p:cNvPr>
          <p:cNvSpPr/>
          <p:nvPr/>
        </p:nvSpPr>
        <p:spPr>
          <a:xfrm>
            <a:off x="2373881" y="1569233"/>
            <a:ext cx="4109829" cy="4400549"/>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0"/>
              </a:spcAft>
            </a:pPr>
            <a:r>
              <a:rPr lang="en-GB" sz="2400" b="1" dirty="0">
                <a:solidFill>
                  <a:srgbClr val="000000"/>
                </a:solidFill>
                <a:latin typeface="Arial" panose="020B0604020202020204" pitchFamily="34" charset="0"/>
                <a:ea typeface="Calibri" panose="020F0502020204030204" pitchFamily="34" charset="0"/>
                <a:cs typeface="Arial" panose="020B0604020202020204" pitchFamily="34" charset="0"/>
              </a:rPr>
              <a:t>The BEST way to prevent transmission of sexually transmitted infections is:</a:t>
            </a:r>
            <a:endParaRPr lang="en-GB" sz="2400" b="1" dirty="0">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(1 point)</a:t>
            </a:r>
          </a:p>
          <a:p>
            <a:pPr>
              <a:spcAft>
                <a:spcPts val="0"/>
              </a:spcAft>
            </a:pPr>
            <a:endParaRPr lang="en-GB" sz="2400" dirty="0">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Contraceptive pill</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Condoms</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cs typeface="Arial" panose="020B0604020202020204" pitchFamily="34" charset="0"/>
              </a:rPr>
              <a:t>Shower after sex</a:t>
            </a:r>
            <a:endParaRPr lang="en-GB" sz="2400" dirty="0">
              <a:latin typeface="Arial" panose="020B0604020202020204" pitchFamily="34" charset="0"/>
              <a:cs typeface="Arial" panose="020B0604020202020204" pitchFamily="34" charset="0"/>
            </a:endParaRPr>
          </a:p>
          <a:p>
            <a:pPr marL="342900" lvl="0" indent="-342900">
              <a:spcAft>
                <a:spcPts val="0"/>
              </a:spcAft>
              <a:buFont typeface="Wingdings" panose="05000000000000000000" pitchFamily="2" charset="2"/>
              <a:buChar char=""/>
              <a:tabLst>
                <a:tab pos="457200" algn="l"/>
              </a:tabLst>
            </a:pPr>
            <a:r>
              <a:rPr lang="en-GB" sz="2400" dirty="0">
                <a:solidFill>
                  <a:srgbClr val="000000"/>
                </a:solidFill>
                <a:latin typeface="Arial" panose="020B0604020202020204" pitchFamily="34" charset="0"/>
                <a:ea typeface="Calibri" panose="020F0502020204030204" pitchFamily="34" charset="0"/>
                <a:cs typeface="Arial" panose="020B0604020202020204" pitchFamily="34" charset="0"/>
              </a:rPr>
              <a:t>Monitoring basal body temperature</a:t>
            </a:r>
            <a:endParaRPr lang="en-GB" sz="2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C392D54-C574-4EF3-B74C-3AC94AF196DB}"/>
              </a:ext>
            </a:extLst>
          </p:cNvPr>
          <p:cNvSpPr txBox="1"/>
          <p:nvPr/>
        </p:nvSpPr>
        <p:spPr>
          <a:xfrm>
            <a:off x="2394841" y="3953282"/>
            <a:ext cx="723900" cy="707886"/>
          </a:xfrm>
          <a:prstGeom prst="rect">
            <a:avLst/>
          </a:prstGeom>
          <a:noFill/>
        </p:spPr>
        <p:txBody>
          <a:bodyPr wrap="square" rtlCol="0">
            <a:spAutoFit/>
          </a:bodyPr>
          <a:lstStyle/>
          <a:p>
            <a:r>
              <a:rPr lang="en-GB" sz="4000" b="1" dirty="0">
                <a:solidFill>
                  <a:schemeClr val="accent6">
                    <a:lumMod val="75000"/>
                  </a:schemeClr>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lang="en-GB" sz="4000" b="1" dirty="0">
              <a:solidFill>
                <a:schemeClr val="accent6">
                  <a:lumMod val="75000"/>
                </a:schemeClr>
              </a:solidFill>
            </a:endParaRPr>
          </a:p>
        </p:txBody>
      </p:sp>
      <p:sp>
        <p:nvSpPr>
          <p:cNvPr id="3" name="Footer Placeholder 2">
            <a:extLst>
              <a:ext uri="{FF2B5EF4-FFF2-40B4-BE49-F238E27FC236}">
                <a16:creationId xmlns:a16="http://schemas.microsoft.com/office/drawing/2014/main" id="{20D7AC9B-90AE-47B8-9767-962EB1AAAC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649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2830022" y="2167866"/>
            <a:ext cx="5972602" cy="2387600"/>
          </a:xfrm>
        </p:spPr>
        <p:txBody>
          <a:bodyPr>
            <a:normAutofit fontScale="90000"/>
          </a:bodyPr>
          <a:lstStyle/>
          <a:p>
            <a:r>
              <a:rPr lang="en-GB" dirty="0"/>
              <a:t>Transfer </a:t>
            </a:r>
            <a:br>
              <a:rPr lang="en-GB" dirty="0"/>
            </a:br>
            <a:r>
              <a:rPr lang="en-GB" dirty="0"/>
              <a:t>of Infection: </a:t>
            </a:r>
            <a:br>
              <a:rPr lang="en-GB" dirty="0"/>
            </a:br>
            <a:r>
              <a:rPr lang="en-GB" dirty="0"/>
              <a:t>Sexual Transmission</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2830022" y="4705394"/>
            <a:ext cx="5170978" cy="829774"/>
          </a:xfrm>
        </p:spPr>
        <p:txBody>
          <a:bodyPr>
            <a:normAutofit fontScale="40000" lnSpcReduction="20000"/>
          </a:bodyPr>
          <a:lstStyle/>
          <a:p>
            <a:pPr>
              <a:lnSpc>
                <a:spcPct val="120000"/>
              </a:lnSpc>
            </a:pPr>
            <a:r>
              <a:rPr lang="en-GB" sz="3700" i="0" dirty="0"/>
              <a:t>(Please be aware that this presentation contains some graphical images of sexual reproductive organs, please delete them if you do not wish to use.)</a:t>
            </a:r>
          </a:p>
          <a:p>
            <a:endParaRPr lang="en-GB" dirty="0"/>
          </a:p>
        </p:txBody>
      </p:sp>
    </p:spTree>
    <p:extLst>
      <p:ext uri="{BB962C8B-B14F-4D97-AF65-F5344CB8AC3E}">
        <p14:creationId xmlns:p14="http://schemas.microsoft.com/office/powerpoint/2010/main" val="2533084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50" y="18255"/>
            <a:ext cx="7886700" cy="1325563"/>
          </a:xfrm>
        </p:spPr>
        <p:txBody>
          <a:bodyPr/>
          <a:lstStyle/>
          <a:p>
            <a:pPr algn="ctr"/>
            <a:r>
              <a:rPr lang="en-GB" b="1" dirty="0"/>
              <a:t>What are STIs?</a:t>
            </a:r>
          </a:p>
        </p:txBody>
      </p:sp>
      <p:sp>
        <p:nvSpPr>
          <p:cNvPr id="5" name="Rectangle: Rounded Corners 4">
            <a:extLst>
              <a:ext uri="{FF2B5EF4-FFF2-40B4-BE49-F238E27FC236}">
                <a16:creationId xmlns:a16="http://schemas.microsoft.com/office/drawing/2014/main" id="{FA4D684B-CB9D-434B-86CA-4D6E211F7A6E}"/>
              </a:ext>
              <a:ext uri="{C183D7F6-B498-43B3-948B-1728B52AA6E4}">
                <adec:decorative xmlns:adec="http://schemas.microsoft.com/office/drawing/2017/decorative" val="0"/>
              </a:ext>
            </a:extLst>
          </p:cNvPr>
          <p:cNvSpPr/>
          <p:nvPr/>
        </p:nvSpPr>
        <p:spPr>
          <a:xfrm>
            <a:off x="542925" y="1520763"/>
            <a:ext cx="8115300" cy="4251388"/>
          </a:xfrm>
          <a:prstGeom prst="roundRect">
            <a:avLst>
              <a:gd name="adj" fmla="val 2575"/>
            </a:avLst>
          </a:prstGeom>
          <a:noFill/>
          <a:ln w="76200" cap="sq">
            <a:solidFill>
              <a:srgbClr val="73228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GB" sz="2800" dirty="0">
                <a:solidFill>
                  <a:srgbClr val="000000"/>
                </a:solidFill>
              </a:rPr>
              <a:t>Infections passed from person to person through sexual contact</a:t>
            </a:r>
          </a:p>
          <a:p>
            <a:pPr marL="0" indent="0">
              <a:buNone/>
            </a:pPr>
            <a:endParaRPr lang="en-GB" sz="2800" dirty="0">
              <a:solidFill>
                <a:srgbClr val="000000"/>
              </a:solidFill>
            </a:endParaRPr>
          </a:p>
          <a:p>
            <a:pPr marL="457200" indent="-457200">
              <a:buFont typeface="Arial" panose="020B0604020202020204" pitchFamily="34" charset="0"/>
              <a:buChar char="•"/>
            </a:pPr>
            <a:r>
              <a:rPr lang="en-GB" sz="2600" dirty="0">
                <a:solidFill>
                  <a:srgbClr val="000000"/>
                </a:solidFill>
              </a:rPr>
              <a:t>Some can be cured e.g. Chlamydia;</a:t>
            </a:r>
          </a:p>
          <a:p>
            <a:pPr marL="457200" indent="-457200">
              <a:buFont typeface="Arial" panose="020B0604020202020204" pitchFamily="34" charset="0"/>
              <a:buChar char="•"/>
            </a:pPr>
            <a:r>
              <a:rPr lang="en-GB" sz="2600" dirty="0">
                <a:solidFill>
                  <a:srgbClr val="000000"/>
                </a:solidFill>
              </a:rPr>
              <a:t>Some more serious diseases cannot e.g. AIDS;</a:t>
            </a:r>
          </a:p>
          <a:p>
            <a:pPr marL="457200" indent="-457200">
              <a:buFont typeface="Arial" panose="020B0604020202020204" pitchFamily="34" charset="0"/>
              <a:buChar char="•"/>
            </a:pPr>
            <a:r>
              <a:rPr lang="en-GB" sz="2600" dirty="0">
                <a:solidFill>
                  <a:srgbClr val="000000"/>
                </a:solidFill>
              </a:rPr>
              <a:t>There are over 25 different known STIs;</a:t>
            </a:r>
          </a:p>
          <a:p>
            <a:pPr algn="ctr"/>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00402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11FC2-5F04-40F3-8098-BD3F1856DFBC}"/>
              </a:ext>
            </a:extLst>
          </p:cNvPr>
          <p:cNvSpPr>
            <a:spLocks noGrp="1"/>
          </p:cNvSpPr>
          <p:nvPr>
            <p:ph type="title"/>
          </p:nvPr>
        </p:nvSpPr>
        <p:spPr/>
        <p:txBody>
          <a:bodyPr/>
          <a:lstStyle/>
          <a:p>
            <a:pPr algn="ctr"/>
            <a:r>
              <a:rPr lang="en-GB" b="1" dirty="0"/>
              <a:t>Can you think of any STIs?</a:t>
            </a:r>
          </a:p>
        </p:txBody>
      </p:sp>
      <p:sp>
        <p:nvSpPr>
          <p:cNvPr id="3" name="Content Placeholder 2">
            <a:extLst>
              <a:ext uri="{FF2B5EF4-FFF2-40B4-BE49-F238E27FC236}">
                <a16:creationId xmlns:a16="http://schemas.microsoft.com/office/drawing/2014/main" id="{9EB81F32-CCBA-4360-9F45-8CCC0B77B64F}"/>
              </a:ext>
            </a:extLst>
          </p:cNvPr>
          <p:cNvSpPr>
            <a:spLocks noGrp="1"/>
          </p:cNvSpPr>
          <p:nvPr>
            <p:ph idx="1"/>
          </p:nvPr>
        </p:nvSpPr>
        <p:spPr>
          <a:xfrm>
            <a:off x="2580477" y="1967608"/>
            <a:ext cx="1504950" cy="702422"/>
          </a:xfrm>
        </p:spPr>
        <p:txBody>
          <a:bodyPr/>
          <a:lstStyle/>
          <a:p>
            <a:pPr marL="0" indent="0">
              <a:buNone/>
            </a:pPr>
            <a:r>
              <a:rPr lang="en-GB" dirty="0">
                <a:solidFill>
                  <a:srgbClr val="F16436"/>
                </a:solidFill>
              </a:rPr>
              <a:t>Thrush</a:t>
            </a:r>
          </a:p>
        </p:txBody>
      </p:sp>
      <p:sp>
        <p:nvSpPr>
          <p:cNvPr id="12" name="Content Placeholder 2">
            <a:extLst>
              <a:ext uri="{FF2B5EF4-FFF2-40B4-BE49-F238E27FC236}">
                <a16:creationId xmlns:a16="http://schemas.microsoft.com/office/drawing/2014/main" id="{3C9924FC-CA02-49CD-8596-7BB297607E67}"/>
              </a:ext>
            </a:extLst>
          </p:cNvPr>
          <p:cNvSpPr txBox="1">
            <a:spLocks/>
          </p:cNvSpPr>
          <p:nvPr/>
        </p:nvSpPr>
        <p:spPr>
          <a:xfrm>
            <a:off x="6406878" y="2196079"/>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16436"/>
                </a:solidFill>
              </a:rPr>
              <a:t>Hepatitis</a:t>
            </a:r>
          </a:p>
          <a:p>
            <a:pPr marL="0" indent="0">
              <a:buFont typeface="Arial" panose="020B0604020202020204" pitchFamily="34" charset="0"/>
              <a:buNone/>
            </a:pPr>
            <a:endParaRPr lang="en-GB" dirty="0"/>
          </a:p>
        </p:txBody>
      </p:sp>
      <p:sp>
        <p:nvSpPr>
          <p:cNvPr id="6" name="Content Placeholder 2">
            <a:extLst>
              <a:ext uri="{FF2B5EF4-FFF2-40B4-BE49-F238E27FC236}">
                <a16:creationId xmlns:a16="http://schemas.microsoft.com/office/drawing/2014/main" id="{9FEDCD10-5055-4703-AFEF-3B851623A59E}"/>
              </a:ext>
            </a:extLst>
          </p:cNvPr>
          <p:cNvSpPr txBox="1">
            <a:spLocks/>
          </p:cNvSpPr>
          <p:nvPr/>
        </p:nvSpPr>
        <p:spPr>
          <a:xfrm>
            <a:off x="958578" y="2902419"/>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Chlamydia</a:t>
            </a:r>
          </a:p>
          <a:p>
            <a:pPr marL="0" indent="0">
              <a:buFont typeface="Arial" panose="020B0604020202020204" pitchFamily="34" charset="0"/>
              <a:buNone/>
            </a:pPr>
            <a:endParaRPr lang="en-GB" dirty="0"/>
          </a:p>
        </p:txBody>
      </p:sp>
      <p:sp>
        <p:nvSpPr>
          <p:cNvPr id="5" name="Content Placeholder 2">
            <a:extLst>
              <a:ext uri="{FF2B5EF4-FFF2-40B4-BE49-F238E27FC236}">
                <a16:creationId xmlns:a16="http://schemas.microsoft.com/office/drawing/2014/main" id="{2C13249B-BE46-4132-B325-83CD46D83AA7}"/>
              </a:ext>
            </a:extLst>
          </p:cNvPr>
          <p:cNvSpPr txBox="1">
            <a:spLocks/>
          </p:cNvSpPr>
          <p:nvPr/>
        </p:nvSpPr>
        <p:spPr>
          <a:xfrm>
            <a:off x="3857219" y="2688841"/>
            <a:ext cx="1504950"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HIV</a:t>
            </a:r>
          </a:p>
        </p:txBody>
      </p:sp>
      <p:sp>
        <p:nvSpPr>
          <p:cNvPr id="7" name="Content Placeholder 2">
            <a:extLst>
              <a:ext uri="{FF2B5EF4-FFF2-40B4-BE49-F238E27FC236}">
                <a16:creationId xmlns:a16="http://schemas.microsoft.com/office/drawing/2014/main" id="{EB4E49D8-C858-4C3E-BADE-135A37C03CC6}"/>
              </a:ext>
            </a:extLst>
          </p:cNvPr>
          <p:cNvSpPr txBox="1">
            <a:spLocks/>
          </p:cNvSpPr>
          <p:nvPr/>
        </p:nvSpPr>
        <p:spPr>
          <a:xfrm>
            <a:off x="2580477" y="4127742"/>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Herpes</a:t>
            </a:r>
            <a:r>
              <a:rPr lang="en-GB" dirty="0"/>
              <a:t> </a:t>
            </a:r>
          </a:p>
          <a:p>
            <a:pPr marL="0" indent="0">
              <a:buFont typeface="Arial" panose="020B0604020202020204" pitchFamily="34" charset="0"/>
              <a:buNone/>
            </a:pPr>
            <a:endParaRPr lang="en-GB" dirty="0"/>
          </a:p>
        </p:txBody>
      </p:sp>
      <p:sp>
        <p:nvSpPr>
          <p:cNvPr id="11" name="Content Placeholder 2">
            <a:extLst>
              <a:ext uri="{FF2B5EF4-FFF2-40B4-BE49-F238E27FC236}">
                <a16:creationId xmlns:a16="http://schemas.microsoft.com/office/drawing/2014/main" id="{D5AC6676-B5E8-4273-A33F-8A214D548A32}"/>
              </a:ext>
            </a:extLst>
          </p:cNvPr>
          <p:cNvSpPr txBox="1">
            <a:spLocks/>
          </p:cNvSpPr>
          <p:nvPr/>
        </p:nvSpPr>
        <p:spPr>
          <a:xfrm>
            <a:off x="4572000" y="3609896"/>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16436"/>
                </a:solidFill>
              </a:rPr>
              <a:t>AIDS</a:t>
            </a:r>
          </a:p>
          <a:p>
            <a:pPr marL="0" indent="0">
              <a:buFont typeface="Arial" panose="020B0604020202020204" pitchFamily="34" charset="0"/>
              <a:buNone/>
            </a:pPr>
            <a:endParaRPr lang="en-GB" dirty="0"/>
          </a:p>
        </p:txBody>
      </p:sp>
      <p:sp>
        <p:nvSpPr>
          <p:cNvPr id="10" name="Content Placeholder 2">
            <a:extLst>
              <a:ext uri="{FF2B5EF4-FFF2-40B4-BE49-F238E27FC236}">
                <a16:creationId xmlns:a16="http://schemas.microsoft.com/office/drawing/2014/main" id="{7D896009-5543-40F8-9ADD-85C84EEBD874}"/>
              </a:ext>
            </a:extLst>
          </p:cNvPr>
          <p:cNvSpPr txBox="1">
            <a:spLocks/>
          </p:cNvSpPr>
          <p:nvPr/>
        </p:nvSpPr>
        <p:spPr>
          <a:xfrm>
            <a:off x="6680472" y="3886586"/>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Gonorrhoea</a:t>
            </a:r>
            <a:endParaRPr lang="en-GB" dirty="0"/>
          </a:p>
          <a:p>
            <a:pPr marL="0" indent="0">
              <a:buFont typeface="Arial" panose="020B0604020202020204" pitchFamily="34" charset="0"/>
              <a:buNone/>
            </a:pPr>
            <a:endParaRPr lang="en-GB" dirty="0"/>
          </a:p>
        </p:txBody>
      </p:sp>
      <p:sp>
        <p:nvSpPr>
          <p:cNvPr id="8" name="Content Placeholder 2">
            <a:extLst>
              <a:ext uri="{FF2B5EF4-FFF2-40B4-BE49-F238E27FC236}">
                <a16:creationId xmlns:a16="http://schemas.microsoft.com/office/drawing/2014/main" id="{7C3D971C-97CC-4DFB-8B1C-DEF3231538F3}"/>
              </a:ext>
            </a:extLst>
          </p:cNvPr>
          <p:cNvSpPr txBox="1">
            <a:spLocks/>
          </p:cNvSpPr>
          <p:nvPr/>
        </p:nvSpPr>
        <p:spPr>
          <a:xfrm>
            <a:off x="1348305" y="5299883"/>
            <a:ext cx="273712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solidFill>
                  <a:srgbClr val="F16436"/>
                </a:solidFill>
              </a:rPr>
              <a:t>Genital warts</a:t>
            </a:r>
          </a:p>
          <a:p>
            <a:pPr marL="0" indent="0">
              <a:buFont typeface="Arial" panose="020B0604020202020204" pitchFamily="34" charset="0"/>
              <a:buNone/>
            </a:pPr>
            <a:endParaRPr lang="en-GB" dirty="0"/>
          </a:p>
        </p:txBody>
      </p:sp>
      <p:sp>
        <p:nvSpPr>
          <p:cNvPr id="9" name="Content Placeholder 2">
            <a:extLst>
              <a:ext uri="{FF2B5EF4-FFF2-40B4-BE49-F238E27FC236}">
                <a16:creationId xmlns:a16="http://schemas.microsoft.com/office/drawing/2014/main" id="{F898926B-3C31-4E31-926C-CAF077C46015}"/>
              </a:ext>
            </a:extLst>
          </p:cNvPr>
          <p:cNvSpPr txBox="1">
            <a:spLocks/>
          </p:cNvSpPr>
          <p:nvPr/>
        </p:nvSpPr>
        <p:spPr>
          <a:xfrm>
            <a:off x="5641841" y="4949192"/>
            <a:ext cx="2108472" cy="7024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dirty="0"/>
              <a:t>Syphilis</a:t>
            </a:r>
            <a:endParaRPr lang="en-GB" dirty="0"/>
          </a:p>
          <a:p>
            <a:pPr marL="0" indent="0">
              <a:buFont typeface="Arial" panose="020B0604020202020204" pitchFamily="34" charset="0"/>
              <a:buNone/>
            </a:pPr>
            <a:endParaRPr lang="en-GB" dirty="0"/>
          </a:p>
        </p:txBody>
      </p:sp>
      <p:sp>
        <p:nvSpPr>
          <p:cNvPr id="4" name="Footer Placeholder 3">
            <a:extLst>
              <a:ext uri="{FF2B5EF4-FFF2-40B4-BE49-F238E27FC236}">
                <a16:creationId xmlns:a16="http://schemas.microsoft.com/office/drawing/2014/main" id="{49109D5A-EB2A-4465-A6A4-E4759F9951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2416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p:bldP spid="6" grpId="0"/>
      <p:bldP spid="5" grpId="0"/>
      <p:bldP spid="7" grpId="0"/>
      <p:bldP spid="11" grpId="0"/>
      <p:bldP spid="10"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18604-CA10-4408-8E3D-8FB873927C4E}"/>
              </a:ext>
            </a:extLst>
          </p:cNvPr>
          <p:cNvSpPr>
            <a:spLocks noGrp="1"/>
          </p:cNvSpPr>
          <p:nvPr>
            <p:ph type="title"/>
          </p:nvPr>
        </p:nvSpPr>
        <p:spPr>
          <a:xfrm>
            <a:off x="628650" y="286192"/>
            <a:ext cx="7886700" cy="985011"/>
          </a:xfrm>
        </p:spPr>
        <p:txBody>
          <a:bodyPr/>
          <a:lstStyle/>
          <a:p>
            <a:pPr algn="ctr"/>
            <a:r>
              <a:rPr lang="en-GB" b="1" dirty="0"/>
              <a:t>Chlamydia – the facts</a:t>
            </a:r>
          </a:p>
        </p:txBody>
      </p:sp>
      <p:sp>
        <p:nvSpPr>
          <p:cNvPr id="3" name="Content Placeholder 2">
            <a:extLst>
              <a:ext uri="{FF2B5EF4-FFF2-40B4-BE49-F238E27FC236}">
                <a16:creationId xmlns:a16="http://schemas.microsoft.com/office/drawing/2014/main" id="{7BF5AA3C-FA33-49B8-ADD9-15F586659FE9}"/>
              </a:ext>
            </a:extLst>
          </p:cNvPr>
          <p:cNvSpPr>
            <a:spLocks noGrp="1"/>
          </p:cNvSpPr>
          <p:nvPr>
            <p:ph idx="1"/>
          </p:nvPr>
        </p:nvSpPr>
        <p:spPr>
          <a:xfrm>
            <a:off x="646176" y="1289805"/>
            <a:ext cx="5260562" cy="4908679"/>
          </a:xfrm>
        </p:spPr>
        <p:txBody>
          <a:bodyPr>
            <a:normAutofit fontScale="55000" lnSpcReduction="20000"/>
          </a:bodyPr>
          <a:lstStyle/>
          <a:p>
            <a:pPr marL="0" indent="0">
              <a:buNone/>
            </a:pPr>
            <a:r>
              <a:rPr lang="en-GB" sz="2900" dirty="0"/>
              <a:t>Caused by:</a:t>
            </a:r>
          </a:p>
          <a:p>
            <a:r>
              <a:rPr lang="en-GB" dirty="0"/>
              <a:t>Bacteria </a:t>
            </a:r>
            <a:r>
              <a:rPr lang="en-GB" i="1" dirty="0"/>
              <a:t>Chlamydia trachomatis</a:t>
            </a:r>
          </a:p>
          <a:p>
            <a:endParaRPr lang="en-GB" dirty="0"/>
          </a:p>
          <a:p>
            <a:pPr marL="0" indent="0">
              <a:buNone/>
            </a:pPr>
            <a:r>
              <a:rPr lang="en-GB" sz="2900" dirty="0"/>
              <a:t>Incidence:</a:t>
            </a:r>
          </a:p>
          <a:p>
            <a:r>
              <a:rPr lang="en-GB" dirty="0"/>
              <a:t>The most commonly diagnosed STI in the UK</a:t>
            </a:r>
          </a:p>
          <a:p>
            <a:endParaRPr lang="en-GB" dirty="0"/>
          </a:p>
          <a:p>
            <a:pPr marL="0" indent="0">
              <a:buNone/>
            </a:pPr>
            <a:r>
              <a:rPr lang="en-GB" sz="2900" dirty="0"/>
              <a:t>Symptoms:</a:t>
            </a:r>
          </a:p>
          <a:p>
            <a:r>
              <a:rPr lang="en-GB" dirty="0"/>
              <a:t>In many cases Chlamydia is asymptomatic however, some people do experience symptoms:</a:t>
            </a:r>
          </a:p>
          <a:p>
            <a:pPr lvl="1">
              <a:lnSpc>
                <a:spcPct val="120000"/>
              </a:lnSpc>
            </a:pPr>
            <a:r>
              <a:rPr lang="en-GB" sz="2500" dirty="0"/>
              <a:t>Women – vaginal discharge, abdominal pain, pain on passing urine</a:t>
            </a:r>
          </a:p>
          <a:p>
            <a:pPr lvl="1">
              <a:lnSpc>
                <a:spcPct val="120000"/>
              </a:lnSpc>
            </a:pPr>
            <a:r>
              <a:rPr lang="en-GB" sz="2500" dirty="0"/>
              <a:t>Men – discharge from the penis, testicular inflammation, irritation of the penis</a:t>
            </a:r>
          </a:p>
          <a:p>
            <a:pPr lvl="1"/>
            <a:r>
              <a:rPr lang="en-GB" sz="2500" dirty="0"/>
              <a:t>Babies – eye infection, pneumonia</a:t>
            </a:r>
          </a:p>
          <a:p>
            <a:endParaRPr lang="en-GB" dirty="0"/>
          </a:p>
          <a:p>
            <a:pPr marL="0" indent="0">
              <a:buNone/>
            </a:pPr>
            <a:r>
              <a:rPr lang="en-GB" sz="2900" dirty="0"/>
              <a:t>Transmission:</a:t>
            </a:r>
          </a:p>
          <a:p>
            <a:r>
              <a:rPr lang="en-GB" dirty="0"/>
              <a:t>Via vaginal, anal and oral sex</a:t>
            </a:r>
          </a:p>
          <a:p>
            <a:r>
              <a:rPr lang="en-GB" dirty="0"/>
              <a:t>Can be transmitted from mother to unborn baby</a:t>
            </a:r>
          </a:p>
          <a:p>
            <a:endParaRPr lang="en-GB" dirty="0"/>
          </a:p>
        </p:txBody>
      </p:sp>
      <p:pic>
        <p:nvPicPr>
          <p:cNvPr id="5" name="Picture 13" descr="Microscope image of chlamydia">
            <a:hlinkClick r:id="rId2" tooltip="ChlamydiaTrachomatisEinschlusskörperchen.jpg"/>
            <a:extLst>
              <a:ext uri="{FF2B5EF4-FFF2-40B4-BE49-F238E27FC236}">
                <a16:creationId xmlns:a16="http://schemas.microsoft.com/office/drawing/2014/main" id="{71A70D9D-9A38-41E5-AA06-2F44F90786F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6739" y="1350137"/>
            <a:ext cx="2740596" cy="1803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Content Placeholder 2">
            <a:extLst>
              <a:ext uri="{FF2B5EF4-FFF2-40B4-BE49-F238E27FC236}">
                <a16:creationId xmlns:a16="http://schemas.microsoft.com/office/drawing/2014/main" id="{ACF4700F-11DD-4CCE-9AB4-A43235CA4E84}"/>
              </a:ext>
            </a:extLst>
          </p:cNvPr>
          <p:cNvSpPr txBox="1">
            <a:spLocks/>
          </p:cNvSpPr>
          <p:nvPr/>
        </p:nvSpPr>
        <p:spPr>
          <a:xfrm>
            <a:off x="5906738" y="3211798"/>
            <a:ext cx="2740596" cy="3550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i="1" dirty="0"/>
              <a:t>Chlamydia trachomatis</a:t>
            </a:r>
          </a:p>
          <a:p>
            <a:pPr marL="0" indent="0">
              <a:buNone/>
            </a:pPr>
            <a:endParaRPr lang="en-GB" dirty="0"/>
          </a:p>
          <a:p>
            <a:pPr marL="0" indent="0">
              <a:buFont typeface="Arial" panose="020B0604020202020204" pitchFamily="34" charset="0"/>
              <a:buNone/>
            </a:pPr>
            <a:endParaRPr lang="en-GB" dirty="0"/>
          </a:p>
        </p:txBody>
      </p:sp>
      <p:pic>
        <p:nvPicPr>
          <p:cNvPr id="8" name="Picture 15" descr="Swollen testicles due to a Chlamydia infection">
            <a:hlinkClick r:id="rId4" tooltip="SOA-epididymites.jpg"/>
            <a:extLst>
              <a:ext uri="{FF2B5EF4-FFF2-40B4-BE49-F238E27FC236}">
                <a16:creationId xmlns:a16="http://schemas.microsoft.com/office/drawing/2014/main" id="{6B7827D5-6071-4B30-BB4B-D8845B4727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6739" y="3744145"/>
            <a:ext cx="2740595" cy="2054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2">
            <a:extLst>
              <a:ext uri="{FF2B5EF4-FFF2-40B4-BE49-F238E27FC236}">
                <a16:creationId xmlns:a16="http://schemas.microsoft.com/office/drawing/2014/main" id="{D859EFA8-1F03-466E-8C62-E245B4472035}"/>
              </a:ext>
            </a:extLst>
          </p:cNvPr>
          <p:cNvSpPr txBox="1">
            <a:spLocks/>
          </p:cNvSpPr>
          <p:nvPr/>
        </p:nvSpPr>
        <p:spPr>
          <a:xfrm>
            <a:off x="5906738" y="5888674"/>
            <a:ext cx="2740596" cy="46767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dirty="0"/>
              <a:t>Swollen testicles due to a  Chlamydia infection</a:t>
            </a:r>
          </a:p>
          <a:p>
            <a:pPr marL="0" indent="0">
              <a:buNone/>
            </a:pPr>
            <a:endParaRPr lang="en-GB" dirty="0"/>
          </a:p>
          <a:p>
            <a:pPr marL="0" indent="0">
              <a:buFont typeface="Arial" panose="020B0604020202020204" pitchFamily="34" charset="0"/>
              <a:buNone/>
            </a:pPr>
            <a:endParaRPr lang="en-GB" dirty="0"/>
          </a:p>
        </p:txBody>
      </p:sp>
      <p:sp>
        <p:nvSpPr>
          <p:cNvPr id="4" name="Footer Placeholder 3">
            <a:extLst>
              <a:ext uri="{FF2B5EF4-FFF2-40B4-BE49-F238E27FC236}">
                <a16:creationId xmlns:a16="http://schemas.microsoft.com/office/drawing/2014/main" id="{697AC324-45EE-4A73-9492-9A724227005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17084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3252</TotalTime>
  <Words>4141</Words>
  <Application>Microsoft Office PowerPoint</Application>
  <PresentationFormat>On-screen Show (4:3)</PresentationFormat>
  <Paragraphs>577</Paragraphs>
  <Slides>58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Arial</vt:lpstr>
      <vt:lpstr>Arial Bold</vt:lpstr>
      <vt:lpstr>Calibri</vt:lpstr>
      <vt:lpstr>Symbol</vt:lpstr>
      <vt:lpstr>Wingdings</vt:lpstr>
      <vt:lpstr>Office Theme</vt:lpstr>
      <vt:lpstr>Infection Prevention and  Control (IPC): Sexually Transmitted Infections (STIs)</vt:lpstr>
      <vt:lpstr>Learning Intention</vt:lpstr>
      <vt:lpstr>Northern Ireland Curriculum Links</vt:lpstr>
      <vt:lpstr>Why is it Important to Talk About STIs?</vt:lpstr>
      <vt:lpstr>MS PowerPoint Presentation: Transfer of Infection: Sexual Transmission</vt:lpstr>
      <vt:lpstr>Transfer  of Infection:  Sexual Transmission</vt:lpstr>
      <vt:lpstr>What are STIs?</vt:lpstr>
      <vt:lpstr>Can you think of any STIs?</vt:lpstr>
      <vt:lpstr>Chlamydia – the facts</vt:lpstr>
      <vt:lpstr>Genital Herpes</vt:lpstr>
      <vt:lpstr>Gonorrhoea</vt:lpstr>
      <vt:lpstr>HIV / AIDS</vt:lpstr>
      <vt:lpstr>Thrush</vt:lpstr>
      <vt:lpstr>Protection Against STIs</vt:lpstr>
      <vt:lpstr>Main Activity: Test Tube Experiment</vt:lpstr>
      <vt:lpstr>Test Tube Experiment Steps</vt:lpstr>
      <vt:lpstr>Spread of STIs Test Tube Experiment: Section A </vt:lpstr>
      <vt:lpstr>Spread of STIs Test Tube Experiment: Section B </vt:lpstr>
      <vt:lpstr>Spread of STIs Test Tube Experiment: Section C </vt:lpstr>
      <vt:lpstr>Spread of STIs Test Tube Experiment: Section A - Answers </vt:lpstr>
      <vt:lpstr>Spread of STIs Test Tube Experiment: Section B - Answers </vt:lpstr>
      <vt:lpstr>Spread of STIs Test Tube Experiment: Section C - Answers </vt:lpstr>
      <vt:lpstr>Activity 2:  Looking for Legitimate Sources of Information (non-lab activity)</vt:lpstr>
      <vt:lpstr>STI Misconceptions </vt:lpstr>
      <vt:lpstr>STI Misconceptions 1 - Answers </vt:lpstr>
      <vt:lpstr>STI Misconceptions 2 - Answers </vt:lpstr>
      <vt:lpstr>STI Misconceptions 3 - Answers </vt:lpstr>
      <vt:lpstr>STI Misconceptions 4 - Answers </vt:lpstr>
      <vt:lpstr>STI Misconceptions 5 - Answers </vt:lpstr>
      <vt:lpstr>Activity 3: Brainstormer: Safer sex, Risks and Communication and Information </vt:lpstr>
      <vt:lpstr>Brainstormer</vt:lpstr>
      <vt:lpstr>Activity 4: Raising Awareness About Gonorrhoea (non-lab activity) </vt:lpstr>
      <vt:lpstr>Promotional Campaign Activity</vt:lpstr>
      <vt:lpstr>Activity 5: Condom Negotiation</vt:lpstr>
      <vt:lpstr>Let’s Talk About Condoms – Ineffective </vt:lpstr>
      <vt:lpstr>Let’s Talk About Condoms – Effective </vt:lpstr>
      <vt:lpstr>Let’s Talk About Worksheet </vt:lpstr>
      <vt:lpstr>Discussion</vt:lpstr>
      <vt:lpstr>Discussion Points</vt:lpstr>
      <vt:lpstr>Extension Activities</vt:lpstr>
      <vt:lpstr>Sexual Health Bingo Playing Cards 1 </vt:lpstr>
      <vt:lpstr>Sexual Health Bingo Playing Cards 2</vt:lpstr>
      <vt:lpstr>Sexual Health Bingo Playing Cards 3 </vt:lpstr>
      <vt:lpstr>Sexual Health Bingo Playing Cards 4</vt:lpstr>
      <vt:lpstr>Sexual Health Bingo Playing Cards 5</vt:lpstr>
      <vt:lpstr>Sexual Health Bingo Caller’s Cards 1</vt:lpstr>
      <vt:lpstr>Sexual Health Bingo Caller’s Cards 2</vt:lpstr>
      <vt:lpstr>Sexual Health Bingo Caller’s Cards 3</vt:lpstr>
      <vt:lpstr>Sexual Health Bingo Caller’s Cards 4</vt:lpstr>
      <vt:lpstr>Sexual Health Bingo Caller’s Cards 5</vt:lpstr>
      <vt:lpstr>Sexual Health Bingo Caller’s Cards 6</vt:lpstr>
      <vt:lpstr>Learning Consolidation</vt:lpstr>
      <vt:lpstr>Quiz Questions 1 and 2</vt:lpstr>
      <vt:lpstr>Quiz Questions 3 and 4</vt:lpstr>
      <vt:lpstr>Quiz Question 5</vt:lpstr>
      <vt:lpstr>Quiz Answers 1 and 2</vt:lpstr>
      <vt:lpstr>Quiz Answers 3 and 4</vt:lpstr>
      <vt:lpstr>Quiz Answer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402</cp:revision>
  <dcterms:created xsi:type="dcterms:W3CDTF">2022-02-28T09:25:11Z</dcterms:created>
  <dcterms:modified xsi:type="dcterms:W3CDTF">2025-03-06T08:21:47Z</dcterms:modified>
</cp:coreProperties>
</file>