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4" r:id="rId5"/>
  </p:sldMasterIdLst>
  <p:notesMasterIdLst>
    <p:notesMasterId r:id="rId18"/>
  </p:notesMasterIdLst>
  <p:sldIdLst>
    <p:sldId id="257" r:id="rId6"/>
    <p:sldId id="299" r:id="rId7"/>
    <p:sldId id="291" r:id="rId8"/>
    <p:sldId id="261" r:id="rId9"/>
    <p:sldId id="295" r:id="rId10"/>
    <p:sldId id="300" r:id="rId11"/>
    <p:sldId id="298" r:id="rId12"/>
    <p:sldId id="301" r:id="rId13"/>
    <p:sldId id="302" r:id="rId14"/>
    <p:sldId id="280" r:id="rId15"/>
    <p:sldId id="256" r:id="rId16"/>
    <p:sldId id="277" r:id="rId17"/>
  </p:sldIdLst>
  <p:sldSz cx="9144000" cy="6858000" type="screen4x3"/>
  <p:notesSz cx="6805613" cy="99441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Hayes" initials="CH" lastIdx="1" clrIdx="0">
    <p:extLst>
      <p:ext uri="{19B8F6BF-5375-455C-9EA6-DF929625EA0E}">
        <p15:presenceInfo xmlns:p15="http://schemas.microsoft.com/office/powerpoint/2012/main" userId="S-1-5-21-3685816821-1215056363-1987234180-75578" providerId="AD"/>
      </p:ext>
    </p:extLst>
  </p:cmAuthor>
  <p:cmAuthor id="2" name="Rosie Allison" initials="RA" lastIdx="5" clrIdx="1">
    <p:extLst>
      <p:ext uri="{19B8F6BF-5375-455C-9EA6-DF929625EA0E}">
        <p15:presenceInfo xmlns:p15="http://schemas.microsoft.com/office/powerpoint/2012/main" userId="S-1-5-21-3685816821-1215056363-1987234180-7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E9399"/>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5" autoAdjust="0"/>
    <p:restoredTop sz="86505" autoAdjust="0"/>
  </p:normalViewPr>
  <p:slideViewPr>
    <p:cSldViewPr snapToGrid="0">
      <p:cViewPr varScale="1">
        <p:scale>
          <a:sx n="98" d="100"/>
          <a:sy n="98" d="100"/>
        </p:scale>
        <p:origin x="1896" y="96"/>
      </p:cViewPr>
      <p:guideLst/>
    </p:cSldViewPr>
  </p:slideViewPr>
  <p:outlineViewPr>
    <p:cViewPr>
      <p:scale>
        <a:sx n="33" d="100"/>
        <a:sy n="33" d="100"/>
      </p:scale>
      <p:origin x="0" y="-16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021632C9-CE75-4437-B610-E978D6206526}" type="datetimeFigureOut">
              <a:rPr lang="en-GB" smtClean="0"/>
              <a:t>05/03/2025</a:t>
            </a:fld>
            <a:endParaRPr lang="en-GB"/>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1517064F-F427-46BC-B628-62DFFD862967}" type="slidenum">
              <a:rPr lang="en-GB" smtClean="0"/>
              <a:t>‹#›</a:t>
            </a:fld>
            <a:endParaRPr lang="en-GB"/>
          </a:p>
        </p:txBody>
      </p:sp>
    </p:spTree>
    <p:extLst>
      <p:ext uri="{BB962C8B-B14F-4D97-AF65-F5344CB8AC3E}">
        <p14:creationId xmlns:p14="http://schemas.microsoft.com/office/powerpoint/2010/main" val="177073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students the cut outs of bacteria, virus, fungi and parasite and ask them to match the statements for each. </a:t>
            </a:r>
          </a:p>
        </p:txBody>
      </p:sp>
      <p:sp>
        <p:nvSpPr>
          <p:cNvPr id="4" name="Slide Number Placeholder 3"/>
          <p:cNvSpPr>
            <a:spLocks noGrp="1"/>
          </p:cNvSpPr>
          <p:nvPr>
            <p:ph type="sldNum" sz="quarter" idx="10"/>
          </p:nvPr>
        </p:nvSpPr>
        <p:spPr/>
        <p:txBody>
          <a:bodyPr/>
          <a:lstStyle/>
          <a:p>
            <a:fld id="{1517064F-F427-46BC-B628-62DFFD862967}" type="slidenum">
              <a:rPr lang="en-GB" smtClean="0"/>
              <a:t>4</a:t>
            </a:fld>
            <a:endParaRPr lang="en-GB"/>
          </a:p>
        </p:txBody>
      </p:sp>
    </p:spTree>
    <p:extLst>
      <p:ext uri="{BB962C8B-B14F-4D97-AF65-F5344CB8AC3E}">
        <p14:creationId xmlns:p14="http://schemas.microsoft.com/office/powerpoint/2010/main" val="27085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Hide this slide during the main lesson whilst students are playing the matching activity. </a:t>
            </a:r>
          </a:p>
          <a:p>
            <a:r>
              <a:rPr lang="en-GB" dirty="0"/>
              <a:t>Get the students to match the different statements to the four different types of microbe: bacteria, fungi, virus and parasite. </a:t>
            </a:r>
          </a:p>
          <a:p>
            <a:r>
              <a:rPr lang="en-GB" dirty="0"/>
              <a:t>Answers to the matching activity are below each heading. </a:t>
            </a:r>
          </a:p>
          <a:p>
            <a:r>
              <a:rPr lang="en-GB" dirty="0"/>
              <a:t>Go through the answers as a class or in pairs. </a:t>
            </a:r>
          </a:p>
        </p:txBody>
      </p:sp>
      <p:sp>
        <p:nvSpPr>
          <p:cNvPr id="4" name="Slide Number Placeholder 3"/>
          <p:cNvSpPr>
            <a:spLocks noGrp="1"/>
          </p:cNvSpPr>
          <p:nvPr>
            <p:ph type="sldNum" sz="quarter" idx="10"/>
          </p:nvPr>
        </p:nvSpPr>
        <p:spPr/>
        <p:txBody>
          <a:bodyPr/>
          <a:lstStyle/>
          <a:p>
            <a:fld id="{1517064F-F427-46BC-B628-62DFFD862967}" type="slidenum">
              <a:rPr lang="en-GB" smtClean="0"/>
              <a:t>5</a:t>
            </a:fld>
            <a:endParaRPr lang="en-GB"/>
          </a:p>
        </p:txBody>
      </p:sp>
    </p:spTree>
    <p:extLst>
      <p:ext uri="{BB962C8B-B14F-4D97-AF65-F5344CB8AC3E}">
        <p14:creationId xmlns:p14="http://schemas.microsoft.com/office/powerpoint/2010/main" val="133482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6</a:t>
            </a:fld>
            <a:endParaRPr lang="en-GB"/>
          </a:p>
        </p:txBody>
      </p:sp>
    </p:spTree>
    <p:extLst>
      <p:ext uri="{BB962C8B-B14F-4D97-AF65-F5344CB8AC3E}">
        <p14:creationId xmlns:p14="http://schemas.microsoft.com/office/powerpoint/2010/main" val="92139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1708C-6EC9-46E0-8917-04F9F21FEA09}"/>
              </a:ext>
            </a:extLst>
          </p:cNvPr>
          <p:cNvSpPr>
            <a:spLocks noGrp="1"/>
          </p:cNvSpPr>
          <p:nvPr>
            <p:ph type="body" idx="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dirty="0"/>
              <a:t>The examples in this slide are common foods and drinks such as bread, beer, wine, spirits and vinegar, that rely on useful bacteria such as yeast, and lactic acid in order to be produced. </a:t>
            </a:r>
          </a:p>
          <a:p>
            <a:pPr>
              <a:buFont typeface="Wingdings" panose="05000000000000000000" pitchFamily="2" charset="2"/>
              <a:buNone/>
            </a:pPr>
            <a:r>
              <a:rPr lang="en-GB" sz="1200" i="1" dirty="0"/>
              <a:t>Saccharomyces cerevisiae </a:t>
            </a:r>
            <a:r>
              <a:rPr lang="en-GB" sz="1200" dirty="0"/>
              <a:t>is the most common yeast used.</a:t>
            </a:r>
          </a:p>
          <a:p>
            <a:pPr>
              <a:buFont typeface="Wingdings" panose="05000000000000000000" pitchFamily="2" charset="2"/>
              <a:buNone/>
            </a:pPr>
            <a:r>
              <a:rPr lang="en-GB" sz="1200" i="1" dirty="0"/>
              <a:t>Lactobacillus</a:t>
            </a:r>
            <a:r>
              <a:rPr lang="en-GB" sz="1200" dirty="0"/>
              <a:t> species of bacteria are used in dairy products and found naturally in our gut.</a:t>
            </a:r>
          </a:p>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8</a:t>
            </a:fld>
            <a:endParaRPr lang="en-GB"/>
          </a:p>
        </p:txBody>
      </p:sp>
    </p:spTree>
    <p:extLst>
      <p:ext uri="{BB962C8B-B14F-4D97-AF65-F5344CB8AC3E}">
        <p14:creationId xmlns:p14="http://schemas.microsoft.com/office/powerpoint/2010/main" val="399427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contains more examples of foods across the world that are made from useful microbes through the process of fermentation. Many of these may be unfamiliar with students, but some they may have heard of.</a:t>
            </a:r>
          </a:p>
          <a:p>
            <a:r>
              <a:rPr lang="en-GB" dirty="0"/>
              <a:t>Ask students which of these examples they may have heard of before. </a:t>
            </a:r>
          </a:p>
        </p:txBody>
      </p:sp>
      <p:sp>
        <p:nvSpPr>
          <p:cNvPr id="4" name="Slide Number Placeholder 3"/>
          <p:cNvSpPr>
            <a:spLocks noGrp="1"/>
          </p:cNvSpPr>
          <p:nvPr>
            <p:ph type="sldNum" sz="quarter" idx="10"/>
          </p:nvPr>
        </p:nvSpPr>
        <p:spPr/>
        <p:txBody>
          <a:bodyPr/>
          <a:lstStyle/>
          <a:p>
            <a:fld id="{1517064F-F427-46BC-B628-62DFFD862967}" type="slidenum">
              <a:rPr lang="en-GB" smtClean="0"/>
              <a:t>9</a:t>
            </a:fld>
            <a:endParaRPr lang="en-GB"/>
          </a:p>
        </p:txBody>
      </p:sp>
    </p:spTree>
    <p:extLst>
      <p:ext uri="{BB962C8B-B14F-4D97-AF65-F5344CB8AC3E}">
        <p14:creationId xmlns:p14="http://schemas.microsoft.com/office/powerpoint/2010/main" val="311900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Alternatively, this activity could be given as homework, if there is a lack of time. </a:t>
            </a:r>
          </a:p>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11</a:t>
            </a:fld>
            <a:endParaRPr lang="en-GB"/>
          </a:p>
        </p:txBody>
      </p:sp>
    </p:spTree>
    <p:extLst>
      <p:ext uri="{BB962C8B-B14F-4D97-AF65-F5344CB8AC3E}">
        <p14:creationId xmlns:p14="http://schemas.microsoft.com/office/powerpoint/2010/main" val="58181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12</a:t>
            </a:fld>
            <a:endParaRPr lang="en-GB"/>
          </a:p>
        </p:txBody>
      </p:sp>
    </p:spTree>
    <p:extLst>
      <p:ext uri="{BB962C8B-B14F-4D97-AF65-F5344CB8AC3E}">
        <p14:creationId xmlns:p14="http://schemas.microsoft.com/office/powerpoint/2010/main" val="235695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6D802D4D-5505-4973-B459-A8F51E267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379664"/>
            <a:ext cx="59531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B1925705-7FBE-49FE-9FC3-0A0F68E88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553" y="5913439"/>
            <a:ext cx="61317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2AF766E7-5C55-442B-A3BE-93654FB27670}"/>
              </a:ext>
            </a:extLst>
          </p:cNvPr>
          <p:cNvSpPr txBox="1"/>
          <p:nvPr/>
        </p:nvSpPr>
        <p:spPr>
          <a:xfrm>
            <a:off x="6568679" y="5870576"/>
            <a:ext cx="1628775" cy="485005"/>
          </a:xfrm>
          <a:prstGeom prst="rect">
            <a:avLst/>
          </a:prstGeom>
          <a:noFill/>
        </p:spPr>
        <p:txBody>
          <a:bodyPr>
            <a:spAutoFit/>
          </a:bodyPr>
          <a:lstStyle/>
          <a:p>
            <a:pPr algn="r" eaLnBrk="1" fontAlgn="auto" hangingPunct="1">
              <a:spcBef>
                <a:spcPts val="0"/>
              </a:spcBef>
              <a:spcAft>
                <a:spcPts val="0"/>
              </a:spcAft>
              <a:defRPr/>
            </a:pPr>
            <a:r>
              <a:rPr lang="en-GB" sz="638"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0D1B879D-2F41-41A8-807A-F7C3DBC4BE3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53678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5C4A56-3AED-4460-8CE3-CA36AB4524A0}"/>
              </a:ext>
            </a:extLst>
          </p:cNvPr>
          <p:cNvSpPr/>
          <p:nvPr/>
        </p:nvSpPr>
        <p:spPr>
          <a:xfrm>
            <a:off x="1538287" y="0"/>
            <a:ext cx="7605713"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993">
              <a:latin typeface="+mn-lt"/>
            </a:endParaRPr>
          </a:p>
        </p:txBody>
      </p:sp>
      <p:sp>
        <p:nvSpPr>
          <p:cNvPr id="2" name="Plassholder for tekst 1"/>
          <p:cNvSpPr>
            <a:spLocks noGrp="1"/>
          </p:cNvSpPr>
          <p:nvPr>
            <p:ph type="body" idx="11"/>
          </p:nvPr>
        </p:nvSpPr>
        <p:spPr>
          <a:xfrm>
            <a:off x="516596" y="3244058"/>
            <a:ext cx="2235044"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3802095" y="979313"/>
            <a:ext cx="2820518"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4644604" y="3773237"/>
            <a:ext cx="2820518"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id="{BABE1C34-C542-4988-AAD8-E6C5C4D52507}"/>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24511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id="{4A92E76D-67B7-46E8-AC96-2E97755ADF95}"/>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514374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09094F3-1BFA-4780-B0CB-046A24D9C174}"/>
              </a:ext>
            </a:extLst>
          </p:cNvPr>
          <p:cNvSpPr/>
          <p:nvPr/>
        </p:nvSpPr>
        <p:spPr>
          <a:xfrm>
            <a:off x="1538287" y="0"/>
            <a:ext cx="7605713"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993">
              <a:latin typeface="+mn-lt"/>
            </a:endParaRPr>
          </a:p>
        </p:txBody>
      </p:sp>
      <p:sp>
        <p:nvSpPr>
          <p:cNvPr id="3" name="Plassholder for bunntekst 4">
            <a:extLst>
              <a:ext uri="{FF2B5EF4-FFF2-40B4-BE49-F238E27FC236}">
                <a16:creationId xmlns:a16="http://schemas.microsoft.com/office/drawing/2014/main" id="{FD30B866-E219-442F-82C5-87B05B18C463}"/>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89825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8F8DC880-A410-4C9C-934B-FBB756BD624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12953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840F253-E840-4B9F-8CAF-F94EC485520C}"/>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071088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GB" noProof="0" dirty="0" err="1"/>
              <a:t>Klikk</a:t>
            </a:r>
            <a:r>
              <a:rPr lang="en-GB" noProof="0" dirty="0"/>
              <a:t> for å </a:t>
            </a:r>
            <a:r>
              <a:rPr lang="en-GB" noProof="0" dirty="0" err="1"/>
              <a:t>redigere</a:t>
            </a:r>
            <a:r>
              <a:rPr lang="en-GB" noProof="0" dirty="0"/>
              <a:t> </a:t>
            </a:r>
            <a:r>
              <a:rPr lang="en-GB" noProof="0" dirty="0" err="1"/>
              <a:t>undertittelstil</a:t>
            </a:r>
            <a:r>
              <a:rPr lang="en-GB" noProof="0" dirty="0"/>
              <a:t> </a:t>
            </a:r>
            <a:r>
              <a:rPr lang="en-GB" noProof="0" dirty="0" err="1"/>
              <a:t>i</a:t>
            </a:r>
            <a:r>
              <a:rPr lang="en-GB" noProof="0" dirty="0"/>
              <a:t> </a:t>
            </a:r>
            <a:r>
              <a:rPr lang="en-GB" noProof="0" dirty="0" err="1"/>
              <a:t>malen</a:t>
            </a:r>
            <a:endParaRPr lang="en-GB" noProof="0" dirty="0"/>
          </a:p>
        </p:txBody>
      </p:sp>
      <p:pic>
        <p:nvPicPr>
          <p:cNvPr id="8" name="Bilde 7">
            <a:extLst>
              <a:ext uri="{FF2B5EF4-FFF2-40B4-BE49-F238E27FC236}">
                <a16:creationId xmlns:a16="http://schemas.microsoft.com/office/drawing/2014/main" id="{8F261036-1180-46B5-9937-DF48F2C78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49" y="2380173"/>
            <a:ext cx="5954103" cy="1018152"/>
          </a:xfrm>
          <a:prstGeom prst="rect">
            <a:avLst/>
          </a:prstGeom>
        </p:spPr>
      </p:pic>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p>
            <a:endParaRPr lang="en-GB"/>
          </a:p>
        </p:txBody>
      </p:sp>
      <p:pic>
        <p:nvPicPr>
          <p:cNvPr id="4" name="Picture 3" descr="A close up of a flower&#10;&#10;Description generated with high confidence">
            <a:extLst>
              <a:ext uri="{FF2B5EF4-FFF2-40B4-BE49-F238E27FC236}">
                <a16:creationId xmlns:a16="http://schemas.microsoft.com/office/drawing/2014/main" id="{200F27C4-42EB-4439-83FA-4A04F074A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792" y="5913406"/>
            <a:ext cx="612597" cy="548595"/>
          </a:xfrm>
          <a:prstGeom prst="rect">
            <a:avLst/>
          </a:prstGeom>
        </p:spPr>
      </p:pic>
      <p:sp>
        <p:nvSpPr>
          <p:cNvPr id="5" name="TextBox 4">
            <a:extLst>
              <a:ext uri="{FF2B5EF4-FFF2-40B4-BE49-F238E27FC236}">
                <a16:creationId xmlns:a16="http://schemas.microsoft.com/office/drawing/2014/main" id="{C78CBF2D-8201-4F08-B361-D9E5E2F27C66}"/>
              </a:ext>
            </a:extLst>
          </p:cNvPr>
          <p:cNvSpPr txBox="1"/>
          <p:nvPr/>
        </p:nvSpPr>
        <p:spPr>
          <a:xfrm>
            <a:off x="6568481" y="5871234"/>
            <a:ext cx="1629561" cy="485005"/>
          </a:xfrm>
          <a:prstGeom prst="rect">
            <a:avLst/>
          </a:prstGeom>
          <a:noFill/>
        </p:spPr>
        <p:txBody>
          <a:bodyPr wrap="square" rtlCol="0">
            <a:spAutoFit/>
          </a:bodyPr>
          <a:lstStyle/>
          <a:p>
            <a:pPr algn="r"/>
            <a:r>
              <a:rPr lang="en-GB" sz="638" b="0" i="0" kern="1200" dirty="0">
                <a:solidFill>
                  <a:schemeClr val="tx1">
                    <a:lumMod val="50000"/>
                    <a:lumOff val="50000"/>
                  </a:schemeClr>
                </a:solidFill>
                <a:effectLst/>
                <a:latin typeface="+mn-lt"/>
                <a:ea typeface="+mn-ea"/>
                <a:cs typeface="+mn-cs"/>
              </a:rPr>
              <a:t>The project has received funding from the European Union's Horizon 2020 research and innovation programme under grant agreement No 727580</a:t>
            </a:r>
            <a:endParaRPr lang="en-GB" sz="638" dirty="0">
              <a:solidFill>
                <a:schemeClr val="tx1">
                  <a:lumMod val="50000"/>
                  <a:lumOff val="50000"/>
                </a:schemeClr>
              </a:solidFill>
            </a:endParaRPr>
          </a:p>
        </p:txBody>
      </p:sp>
    </p:spTree>
    <p:extLst>
      <p:ext uri="{BB962C8B-B14F-4D97-AF65-F5344CB8AC3E}">
        <p14:creationId xmlns:p14="http://schemas.microsoft.com/office/powerpoint/2010/main" val="317432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66999B4-12BA-4E48-A07F-A1838CEF1FDF}"/>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lvl1pPr>
              <a:defRPr>
                <a:solidFill>
                  <a:schemeClr val="bg1"/>
                </a:solidFill>
              </a:defRPr>
            </a:lvl1pPr>
          </a:lstStyle>
          <a:p>
            <a:endParaRPr lang="en-GB"/>
          </a:p>
        </p:txBody>
      </p:sp>
      <p:sp>
        <p:nvSpPr>
          <p:cNvPr id="5" name="Plassholder for tekst 4">
            <a:extLst>
              <a:ext uri="{FF2B5EF4-FFF2-40B4-BE49-F238E27FC236}">
                <a16:creationId xmlns:a16="http://schemas.microsoft.com/office/drawing/2014/main" id="{C6734BF6-3B39-4568-B94F-D4A0B47D427C}"/>
              </a:ext>
            </a:extLst>
          </p:cNvPr>
          <p:cNvSpPr>
            <a:spLocks noGrp="1"/>
          </p:cNvSpPr>
          <p:nvPr>
            <p:ph type="body" sz="quarter" idx="13" hasCustomPrompt="1"/>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Tree>
    <p:extLst>
      <p:ext uri="{BB962C8B-B14F-4D97-AF65-F5344CB8AC3E}">
        <p14:creationId xmlns:p14="http://schemas.microsoft.com/office/powerpoint/2010/main" val="2762335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52609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ACC2FD2D-BEFE-4AAD-B649-147E0DAFEBB6}"/>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8826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nb-NO" dirty="0"/>
              <a:t>Klikk </a:t>
            </a:r>
            <a:r>
              <a:rPr lang="en-GB" noProof="0" dirty="0"/>
              <a:t>for</a:t>
            </a:r>
            <a:r>
              <a:rPr lang="nb-NO" dirty="0"/>
              <a:t> å redigere tittelstil</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Tree>
    <p:extLst>
      <p:ext uri="{BB962C8B-B14F-4D97-AF65-F5344CB8AC3E}">
        <p14:creationId xmlns:p14="http://schemas.microsoft.com/office/powerpoint/2010/main" val="141627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B17B0EDF-6DB9-4B14-8ABC-9DA915575AB6}"/>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46323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47CF98AB-FB2F-43F9-B4F4-6BBA394AD0D6}"/>
              </a:ext>
            </a:extLst>
          </p:cNvPr>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a:lstStyle>
            <a:lvl1pPr marL="0" indent="0" algn="r">
              <a:buNone/>
              <a:defRPr/>
            </a:lvl1pPr>
          </a:lstStyle>
          <a:p>
            <a:r>
              <a:rPr lang="en-US"/>
              <a:t>Click icon to add picture</a:t>
            </a:r>
            <a:endParaRPr lang="nb-NO" dirty="0"/>
          </a:p>
        </p:txBody>
      </p:sp>
      <p:sp>
        <p:nvSpPr>
          <p:cNvPr id="2" name="Title 1"/>
          <p:cNvSpPr>
            <a:spLocks noGrp="1"/>
          </p:cNvSpPr>
          <p:nvPr>
            <p:ph type="title"/>
          </p:nvPr>
        </p:nvSpPr>
        <p:spPr>
          <a:xfrm>
            <a:off x="517118" y="894705"/>
            <a:ext cx="4651501" cy="1325563"/>
          </a:xfrm>
        </p:spPr>
        <p:txBody>
          <a:bodyPr/>
          <a:lstStyle/>
          <a:p>
            <a:r>
              <a:rPr lang="en-US"/>
              <a:t>Click to edit Master title style</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Tree>
    <p:extLst>
      <p:ext uri="{BB962C8B-B14F-4D97-AF65-F5344CB8AC3E}">
        <p14:creationId xmlns:p14="http://schemas.microsoft.com/office/powerpoint/2010/main" val="1084083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
        <p:nvSpPr>
          <p:cNvPr id="3" name="Plassholder for tekst 2">
            <a:extLst>
              <a:ext uri="{FF2B5EF4-FFF2-40B4-BE49-F238E27FC236}">
                <a16:creationId xmlns:a16="http://schemas.microsoft.com/office/drawing/2014/main" id="{993A5E07-1DF3-4FB2-9EBE-9F7B53785FA2}"/>
              </a:ext>
            </a:extLst>
          </p:cNvPr>
          <p:cNvSpPr>
            <a:spLocks noGrp="1"/>
          </p:cNvSpPr>
          <p:nvPr>
            <p:ph type="body" sz="quarter" idx="14" hasCustomPrompt="1"/>
          </p:nvPr>
        </p:nvSpPr>
        <p:spPr>
          <a:xfrm>
            <a:off x="6118545" y="2469155"/>
            <a:ext cx="2378578" cy="2084479"/>
          </a:xfrm>
          <a:prstGeom prst="rect">
            <a:avLst/>
          </a:prstGeom>
        </p:spPr>
        <p:txBody>
          <a:bodyPr lIns="0" tIns="14631" rIns="0" bIns="0" anchor="ctr" anchorCtr="0"/>
          <a:lstStyle>
            <a:lvl1pPr marL="0" indent="0" algn="l">
              <a:lnSpc>
                <a:spcPct val="106000"/>
              </a:lnSpc>
              <a:spcBef>
                <a:spcPts val="44"/>
              </a:spcBef>
              <a:buNone/>
              <a:defRPr sz="1913">
                <a:solidFill>
                  <a:srgbClr val="8FB6BC"/>
                </a:solidFill>
                <a:latin typeface="+mj-lt"/>
              </a:defRPr>
            </a:lvl1pPr>
          </a:lstStyle>
          <a:p>
            <a:pPr lvl="0"/>
            <a:r>
              <a:rPr lang="en-GB" sz="2026" spc="-2" noProof="0" dirty="0">
                <a:solidFill>
                  <a:srgbClr val="8DB7BC"/>
                </a:solidFill>
                <a:latin typeface="+mj-lt"/>
                <a:cs typeface="Georgia"/>
              </a:rPr>
              <a:t>“</a:t>
            </a:r>
            <a:r>
              <a:rPr lang="en-GB" noProof="0" dirty="0"/>
              <a:t>Quote</a:t>
            </a:r>
            <a:r>
              <a:rPr lang="nb-NO" sz="2026" dirty="0">
                <a:solidFill>
                  <a:srgbClr val="8DB7BC"/>
                </a:solidFill>
                <a:latin typeface="+mj-lt"/>
                <a:cs typeface="Georgia"/>
              </a:rPr>
              <a:t>”</a:t>
            </a:r>
            <a:endParaRPr lang="nb-NO" dirty="0"/>
          </a:p>
        </p:txBody>
      </p:sp>
    </p:spTree>
    <p:extLst>
      <p:ext uri="{BB962C8B-B14F-4D97-AF65-F5344CB8AC3E}">
        <p14:creationId xmlns:p14="http://schemas.microsoft.com/office/powerpoint/2010/main" val="2885112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1837486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12962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
        <p:nvSpPr>
          <p:cNvPr id="2" name="Plassholder for tekst 1">
            <a:extLst>
              <a:ext uri="{FF2B5EF4-FFF2-40B4-BE49-F238E27FC236}">
                <a16:creationId xmlns:a16="http://schemas.microsoft.com/office/drawing/2014/main" id="{155AB53F-5E7D-40E3-B9DD-CFD6BC7632EA}"/>
              </a:ext>
            </a:extLst>
          </p:cNvPr>
          <p:cNvSpPr>
            <a:spLocks noGrp="1"/>
          </p:cNvSpPr>
          <p:nvPr>
            <p:ph type="body" idx="11"/>
          </p:nvPr>
        </p:nvSpPr>
        <p:spPr>
          <a:xfrm>
            <a:off x="516596" y="3244058"/>
            <a:ext cx="2235044" cy="3014072"/>
          </a:xfrm>
        </p:spPr>
        <p:txBody>
          <a:bodyPr lIns="0" tIns="14631" rIns="0" bIns="0"/>
          <a:lstStyle/>
          <a:p>
            <a:pPr lvl="0"/>
            <a:r>
              <a:rPr lang="en-US"/>
              <a:t>Click to edit Master text styles</a:t>
            </a:r>
          </a:p>
        </p:txBody>
      </p:sp>
      <p:sp>
        <p:nvSpPr>
          <p:cNvPr id="7" name="Plassholder for bilde 6">
            <a:extLst>
              <a:ext uri="{FF2B5EF4-FFF2-40B4-BE49-F238E27FC236}">
                <a16:creationId xmlns:a16="http://schemas.microsoft.com/office/drawing/2014/main" id="{F559DF2D-F9BA-4C3E-922A-AF016376D390}"/>
              </a:ext>
            </a:extLst>
          </p:cNvPr>
          <p:cNvSpPr>
            <a:spLocks noGrp="1"/>
          </p:cNvSpPr>
          <p:nvPr>
            <p:ph type="pic" sz="quarter" idx="12"/>
          </p:nvPr>
        </p:nvSpPr>
        <p:spPr>
          <a:xfrm>
            <a:off x="3802095" y="979313"/>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8" name="Plassholder for bilde 6">
            <a:extLst>
              <a:ext uri="{FF2B5EF4-FFF2-40B4-BE49-F238E27FC236}">
                <a16:creationId xmlns:a16="http://schemas.microsoft.com/office/drawing/2014/main" id="{CA3BA46E-57A8-4CFF-81A1-FBA79F2AC505}"/>
              </a:ext>
            </a:extLst>
          </p:cNvPr>
          <p:cNvSpPr>
            <a:spLocks noGrp="1"/>
          </p:cNvSpPr>
          <p:nvPr>
            <p:ph type="pic" sz="quarter" idx="13"/>
          </p:nvPr>
        </p:nvSpPr>
        <p:spPr>
          <a:xfrm>
            <a:off x="4644604" y="3773237"/>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266553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a:extLst>
              <a:ext uri="{FF2B5EF4-FFF2-40B4-BE49-F238E27FC236}">
                <a16:creationId xmlns:a16="http://schemas.microsoft.com/office/drawing/2014/main" id="{2CA69999-5B5F-4DBF-82DE-6ECDC81C6E50}"/>
              </a:ext>
            </a:extLst>
          </p:cNvPr>
          <p:cNvSpPr>
            <a:spLocks noGrp="1"/>
          </p:cNvSpPr>
          <p:nvPr>
            <p:ph type="pic" sz="quarter" idx="12"/>
          </p:nvPr>
        </p:nvSpPr>
        <p:spPr>
          <a:xfrm>
            <a:off x="0" y="0"/>
            <a:ext cx="9144000" cy="685800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190114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Tree>
    <p:extLst>
      <p:ext uri="{BB962C8B-B14F-4D97-AF65-F5344CB8AC3E}">
        <p14:creationId xmlns:p14="http://schemas.microsoft.com/office/powerpoint/2010/main" val="2671743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026DC048-8AEC-4C14-A3D6-B121964CF57B}"/>
              </a:ext>
            </a:extLst>
          </p:cNvPr>
          <p:cNvSpPr>
            <a:spLocks noGrp="1"/>
          </p:cNvSpPr>
          <p:nvPr>
            <p:ph type="ftr" sz="quarter" idx="10"/>
          </p:nvPr>
        </p:nvSpPr>
        <p:spPr/>
        <p:txBody>
          <a:bodyPr/>
          <a:lstStyle/>
          <a:p>
            <a:endParaRPr lang="en-GB"/>
          </a:p>
        </p:txBody>
      </p:sp>
      <p:sp>
        <p:nvSpPr>
          <p:cNvPr id="3" name="Title 2">
            <a:extLst>
              <a:ext uri="{FF2B5EF4-FFF2-40B4-BE49-F238E27FC236}">
                <a16:creationId xmlns:a16="http://schemas.microsoft.com/office/drawing/2014/main" id="{CD19BA92-34AD-41AE-B783-279AFF24F6F3}"/>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158141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683187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47D957-FA50-4357-857A-868EADBE73DF}"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8F49BE-BA9C-437B-B40A-EAE76A0B18E8}" type="slidenum">
              <a:rPr lang="en-GB" smtClean="0"/>
              <a:t>‹#›</a:t>
            </a:fld>
            <a:endParaRPr lang="en-GB"/>
          </a:p>
        </p:txBody>
      </p:sp>
    </p:spTree>
    <p:extLst>
      <p:ext uri="{BB962C8B-B14F-4D97-AF65-F5344CB8AC3E}">
        <p14:creationId xmlns:p14="http://schemas.microsoft.com/office/powerpoint/2010/main" val="357128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516583" y="1971315"/>
            <a:ext cx="5479163" cy="853891"/>
          </a:xfrm>
        </p:spPr>
        <p:txBody>
          <a:bodyPr tIns="18481" anchor="b"/>
          <a:lstStyle>
            <a:lvl1pPr marL="0" indent="0">
              <a:lnSpc>
                <a:spcPct val="100000"/>
              </a:lnSpc>
              <a:buNone/>
              <a:defRPr sz="4126"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516582" y="3238443"/>
            <a:ext cx="5479163"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2369F852-C553-4EB6-9477-318245E3C90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860197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7D957-FA50-4357-857A-868EADBE73DF}"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8F49BE-BA9C-437B-B40A-EAE76A0B18E8}" type="slidenum">
              <a:rPr lang="en-GB" smtClean="0"/>
              <a:t>‹#›</a:t>
            </a:fld>
            <a:endParaRPr lang="en-GB"/>
          </a:p>
        </p:txBody>
      </p:sp>
    </p:spTree>
    <p:extLst>
      <p:ext uri="{BB962C8B-B14F-4D97-AF65-F5344CB8AC3E}">
        <p14:creationId xmlns:p14="http://schemas.microsoft.com/office/powerpoint/2010/main" val="349836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516583" y="1971315"/>
            <a:ext cx="5479163" cy="853891"/>
          </a:xfrm>
        </p:spPr>
        <p:txBody>
          <a:bodyPr tIns="18481" anchor="b"/>
          <a:lstStyle>
            <a:lvl1pPr marL="0" indent="0">
              <a:lnSpc>
                <a:spcPct val="100000"/>
              </a:lnSpc>
              <a:buNone/>
              <a:defRPr sz="4126"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516582" y="3238443"/>
            <a:ext cx="5479163"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E1953003-DCC2-4D45-9866-8C397486822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172759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3FAEDEC-7E0A-46D5-BD33-440EE40E7485}"/>
              </a:ext>
            </a:extLst>
          </p:cNvPr>
          <p:cNvSpPr/>
          <p:nvPr/>
        </p:nvSpPr>
        <p:spPr>
          <a:xfrm>
            <a:off x="5963841" y="0"/>
            <a:ext cx="3180159"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993" dirty="0">
              <a:latin typeface="+mn-lt"/>
            </a:endParaRPr>
          </a:p>
        </p:txBody>
      </p:sp>
      <p:sp>
        <p:nvSpPr>
          <p:cNvPr id="2" name="Title 1"/>
          <p:cNvSpPr>
            <a:spLocks noGrp="1"/>
          </p:cNvSpPr>
          <p:nvPr>
            <p:ph type="title"/>
          </p:nvPr>
        </p:nvSpPr>
        <p:spPr>
          <a:xfrm>
            <a:off x="517118" y="894705"/>
            <a:ext cx="46515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BBFDC035-7A4C-4DA8-9B7A-4D58370C1255}"/>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368605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517118" y="894705"/>
            <a:ext cx="46515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8E13F4DD-C580-46D6-BD21-CB2411E6B4DE}"/>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309911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57B91D3E-733C-46A1-B35C-EE260C8BCE1D}"/>
              </a:ext>
            </a:extLst>
          </p:cNvPr>
          <p:cNvSpPr/>
          <p:nvPr/>
        </p:nvSpPr>
        <p:spPr>
          <a:xfrm>
            <a:off x="5963841" y="0"/>
            <a:ext cx="3180159"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993" dirty="0">
              <a:latin typeface="+mn-lt"/>
            </a:endParaRPr>
          </a:p>
        </p:txBody>
      </p:sp>
      <p:sp>
        <p:nvSpPr>
          <p:cNvPr id="2" name="Title 1"/>
          <p:cNvSpPr>
            <a:spLocks noGrp="1"/>
          </p:cNvSpPr>
          <p:nvPr>
            <p:ph type="title"/>
          </p:nvPr>
        </p:nvSpPr>
        <p:spPr>
          <a:xfrm>
            <a:off x="517118" y="894705"/>
            <a:ext cx="46515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6118545" y="2469155"/>
            <a:ext cx="2378578" cy="2084479"/>
          </a:xfrm>
          <a:prstGeom prst="rect">
            <a:avLst/>
          </a:prstGeom>
        </p:spPr>
        <p:txBody>
          <a:bodyPr tIns="14631" anchor="ctr"/>
          <a:lstStyle>
            <a:lvl1pPr marL="0" indent="0" algn="l">
              <a:lnSpc>
                <a:spcPct val="106000"/>
              </a:lnSpc>
              <a:spcBef>
                <a:spcPts val="44"/>
              </a:spcBef>
              <a:buNone/>
              <a:defRPr sz="1913">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C1A319CA-E754-494E-A1FE-E68FB4492A36}"/>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117075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6778454" y="4855773"/>
            <a:ext cx="2088510" cy="199846"/>
          </a:xfrm>
          <a:prstGeom prst="rect">
            <a:avLst/>
          </a:prstGeom>
        </p:spPr>
        <p:txBody>
          <a:bodyPr tIns="16941"/>
          <a:lstStyle>
            <a:lvl1pPr marL="0" indent="0">
              <a:buNone/>
              <a:defRPr sz="938">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77901610-5989-4C81-AC38-C774009C0791}"/>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193450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6778454" y="4855773"/>
            <a:ext cx="2088510" cy="199846"/>
          </a:xfrm>
          <a:prstGeom prst="rect">
            <a:avLst/>
          </a:prstGeom>
        </p:spPr>
        <p:txBody>
          <a:bodyPr tIns="16941"/>
          <a:lstStyle>
            <a:lvl1pPr marL="0" indent="0">
              <a:buNone/>
              <a:defRPr sz="938">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35A0F2E8-DD91-4377-BCE2-0FDE60726134}"/>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28596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E396FF-A3DB-4506-BF6B-EBC09478AB51}"/>
              </a:ext>
            </a:extLst>
          </p:cNvPr>
          <p:cNvSpPr>
            <a:spLocks noGrp="1" noChangeArrowheads="1"/>
          </p:cNvSpPr>
          <p:nvPr>
            <p:ph type="title"/>
          </p:nvPr>
        </p:nvSpPr>
        <p:spPr bwMode="auto">
          <a:xfrm>
            <a:off x="516731" y="895351"/>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B6DE69C6-A17D-46D5-AC67-BDABA71FFBA8}"/>
              </a:ext>
            </a:extLst>
          </p:cNvPr>
          <p:cNvSpPr>
            <a:spLocks noGrp="1" noChangeArrowheads="1"/>
          </p:cNvSpPr>
          <p:nvPr>
            <p:ph type="body" idx="1"/>
          </p:nvPr>
        </p:nvSpPr>
        <p:spPr bwMode="auto">
          <a:xfrm>
            <a:off x="516731" y="3243263"/>
            <a:ext cx="78867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A9940700-FE68-492C-8F55-DB653CF9B009}"/>
              </a:ext>
            </a:extLst>
          </p:cNvPr>
          <p:cNvSpPr>
            <a:spLocks noGrp="1"/>
          </p:cNvSpPr>
          <p:nvPr>
            <p:ph type="ftr" sz="quarter" idx="3"/>
          </p:nvPr>
        </p:nvSpPr>
        <p:spPr>
          <a:xfrm>
            <a:off x="2403873" y="285751"/>
            <a:ext cx="4336256" cy="116344"/>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638" spc="4" baseline="0">
                <a:solidFill>
                  <a:srgbClr val="9B9B9B"/>
                </a:solidFill>
                <a:latin typeface="+mn-lt"/>
              </a:defRPr>
            </a:lvl1pPr>
          </a:lstStyle>
          <a:p>
            <a:pPr>
              <a:defRPr/>
            </a:pPr>
            <a:endParaRPr lang="fr-FR"/>
          </a:p>
        </p:txBody>
      </p:sp>
    </p:spTree>
    <p:extLst>
      <p:ext uri="{BB962C8B-B14F-4D97-AF65-F5344CB8AC3E}">
        <p14:creationId xmlns:p14="http://schemas.microsoft.com/office/powerpoint/2010/main" val="36342677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rtl="0" eaLnBrk="0" fontAlgn="base" hangingPunct="0">
        <a:lnSpc>
          <a:spcPts val="3938"/>
        </a:lnSpc>
        <a:spcBef>
          <a:spcPct val="0"/>
        </a:spcBef>
        <a:spcAft>
          <a:spcPct val="0"/>
        </a:spcAft>
        <a:defRPr sz="3375" b="1" kern="1200">
          <a:solidFill>
            <a:srgbClr val="00707C"/>
          </a:solidFill>
          <a:latin typeface="+mj-lt"/>
          <a:ea typeface="+mj-ea"/>
          <a:cs typeface="+mj-cs"/>
        </a:defRPr>
      </a:lvl1pPr>
      <a:lvl2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2pPr>
      <a:lvl3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3pPr>
      <a:lvl4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4pPr>
      <a:lvl5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5pPr>
      <a:lvl6pPr marL="342900" algn="l" rtl="0" fontAlgn="base">
        <a:lnSpc>
          <a:spcPts val="3938"/>
        </a:lnSpc>
        <a:spcBef>
          <a:spcPct val="0"/>
        </a:spcBef>
        <a:spcAft>
          <a:spcPct val="0"/>
        </a:spcAft>
        <a:defRPr sz="3375" b="1">
          <a:solidFill>
            <a:srgbClr val="00707C"/>
          </a:solidFill>
          <a:latin typeface="Georgia" panose="02040502050405020303" pitchFamily="18" charset="0"/>
        </a:defRPr>
      </a:lvl6pPr>
      <a:lvl7pPr marL="685800" algn="l" rtl="0" fontAlgn="base">
        <a:lnSpc>
          <a:spcPts val="3938"/>
        </a:lnSpc>
        <a:spcBef>
          <a:spcPct val="0"/>
        </a:spcBef>
        <a:spcAft>
          <a:spcPct val="0"/>
        </a:spcAft>
        <a:defRPr sz="3375" b="1">
          <a:solidFill>
            <a:srgbClr val="00707C"/>
          </a:solidFill>
          <a:latin typeface="Georgia" panose="02040502050405020303" pitchFamily="18" charset="0"/>
        </a:defRPr>
      </a:lvl7pPr>
      <a:lvl8pPr marL="1028700" algn="l" rtl="0" fontAlgn="base">
        <a:lnSpc>
          <a:spcPts val="3938"/>
        </a:lnSpc>
        <a:spcBef>
          <a:spcPct val="0"/>
        </a:spcBef>
        <a:spcAft>
          <a:spcPct val="0"/>
        </a:spcAft>
        <a:defRPr sz="3375" b="1">
          <a:solidFill>
            <a:srgbClr val="00707C"/>
          </a:solidFill>
          <a:latin typeface="Georgia" panose="02040502050405020303" pitchFamily="18" charset="0"/>
        </a:defRPr>
      </a:lvl8pPr>
      <a:lvl9pPr marL="1371600" algn="l" rtl="0" fontAlgn="base">
        <a:lnSpc>
          <a:spcPts val="3938"/>
        </a:lnSpc>
        <a:spcBef>
          <a:spcPct val="0"/>
        </a:spcBef>
        <a:spcAft>
          <a:spcPct val="0"/>
        </a:spcAft>
        <a:defRPr sz="3375" b="1">
          <a:solidFill>
            <a:srgbClr val="00707C"/>
          </a:solidFill>
          <a:latin typeface="Georgia" panose="02040502050405020303" pitchFamily="18" charset="0"/>
        </a:defRPr>
      </a:lvl9pPr>
    </p:titleStyle>
    <p:bodyStyle>
      <a:lvl1pPr marL="80963" indent="-80963" algn="l" rtl="0" eaLnBrk="0" fontAlgn="base" hangingPunct="0">
        <a:lnSpc>
          <a:spcPct val="118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1pPr>
      <a:lvl2pPr marL="5143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2pPr>
      <a:lvl3pPr marL="8572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3pPr>
      <a:lvl4pPr marL="12001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4pPr>
      <a:lvl5pPr marL="15430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118" y="894705"/>
            <a:ext cx="7886700" cy="1325563"/>
          </a:xfrm>
          <a:prstGeom prst="rect">
            <a:avLst/>
          </a:prstGeom>
        </p:spPr>
        <p:txBody>
          <a:bodyPr vert="horz" lIns="0" tIns="100800" rIns="0" bIns="0" rtlCol="0" anchor="t" anchorCtr="0">
            <a:noAutofit/>
          </a:bodyPr>
          <a:lstStyle/>
          <a:p>
            <a:endParaRPr lang="en-US" dirty="0"/>
          </a:p>
        </p:txBody>
      </p:sp>
      <p:sp>
        <p:nvSpPr>
          <p:cNvPr id="3" name="Text Placeholder 2"/>
          <p:cNvSpPr>
            <a:spLocks noGrp="1"/>
          </p:cNvSpPr>
          <p:nvPr>
            <p:ph type="body" idx="1"/>
          </p:nvPr>
        </p:nvSpPr>
        <p:spPr>
          <a:xfrm>
            <a:off x="517118" y="3243976"/>
            <a:ext cx="7886700" cy="2138272"/>
          </a:xfrm>
          <a:prstGeom prst="rect">
            <a:avLst/>
          </a:prstGeom>
        </p:spPr>
        <p:txBody>
          <a:bodyPr vert="horz" lIns="0" tIns="0" rIns="0" bIns="0" rtlCol="0">
            <a:noAutofit/>
          </a:bodyPr>
          <a:lstStyle/>
          <a:p>
            <a:pPr lvl="0"/>
            <a:r>
              <a:rPr lang="en-GB" noProof="0" dirty="0" err="1"/>
              <a:t>Rediger</a:t>
            </a:r>
            <a:r>
              <a:rPr lang="en-GB" noProof="0" dirty="0"/>
              <a:t> </a:t>
            </a:r>
            <a:r>
              <a:rPr lang="en-GB" noProof="0" dirty="0" err="1"/>
              <a:t>tekststiler</a:t>
            </a:r>
            <a:r>
              <a:rPr lang="en-GB" noProof="0" dirty="0"/>
              <a:t> </a:t>
            </a:r>
            <a:r>
              <a:rPr lang="en-GB" noProof="0" dirty="0" err="1"/>
              <a:t>i</a:t>
            </a:r>
            <a:r>
              <a:rPr lang="en-GB" noProof="0" dirty="0"/>
              <a:t>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sp>
        <p:nvSpPr>
          <p:cNvPr id="5" name="Footer Placeholder 4"/>
          <p:cNvSpPr>
            <a:spLocks noGrp="1"/>
          </p:cNvSpPr>
          <p:nvPr>
            <p:ph type="ftr" sz="quarter" idx="3"/>
          </p:nvPr>
        </p:nvSpPr>
        <p:spPr>
          <a:xfrm>
            <a:off x="2403393" y="286234"/>
            <a:ext cx="4337215" cy="116344"/>
          </a:xfrm>
          <a:prstGeom prst="rect">
            <a:avLst/>
          </a:prstGeom>
        </p:spPr>
        <p:txBody>
          <a:bodyPr vert="horz" wrap="square" lIns="0" tIns="18000" rIns="0" bIns="0" rtlCol="0" anchor="t" anchorCtr="0">
            <a:spAutoFit/>
          </a:bodyPr>
          <a:lstStyle>
            <a:lvl1pPr algn="ctr">
              <a:defRPr sz="638" spc="4" baseline="0">
                <a:solidFill>
                  <a:srgbClr val="9B9B9B"/>
                </a:solidFill>
              </a:defRPr>
            </a:lvl1pPr>
          </a:lstStyle>
          <a:p>
            <a:endParaRPr lang="en-GB"/>
          </a:p>
        </p:txBody>
      </p:sp>
    </p:spTree>
    <p:extLst>
      <p:ext uri="{BB962C8B-B14F-4D97-AF65-F5344CB8AC3E}">
        <p14:creationId xmlns:p14="http://schemas.microsoft.com/office/powerpoint/2010/main" val="214362591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xStyles>
    <p:titleStyle>
      <a:lvl1pPr algn="l" defTabSz="685835" rtl="0" eaLnBrk="1" latinLnBrk="0" hangingPunct="1">
        <a:lnSpc>
          <a:spcPts val="3938"/>
        </a:lnSpc>
        <a:spcBef>
          <a:spcPct val="0"/>
        </a:spcBef>
        <a:buNone/>
        <a:defRPr sz="3376" b="1" kern="1200">
          <a:solidFill>
            <a:srgbClr val="00707C"/>
          </a:solidFill>
          <a:latin typeface="+mj-lt"/>
          <a:ea typeface="+mj-ea"/>
          <a:cs typeface="+mj-cs"/>
        </a:defRPr>
      </a:lvl1pPr>
    </p:titleStyle>
    <p:body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FCB70D-1A45-4BFC-BA60-7AAF799F3D19}"/>
              </a:ext>
            </a:extLst>
          </p:cNvPr>
          <p:cNvSpPr>
            <a:spLocks noGrp="1"/>
          </p:cNvSpPr>
          <p:nvPr>
            <p:ph type="title"/>
          </p:nvPr>
        </p:nvSpPr>
        <p:spPr>
          <a:xfrm>
            <a:off x="597829" y="2251867"/>
            <a:ext cx="7886700" cy="1325563"/>
          </a:xfrm>
        </p:spPr>
        <p:txBody>
          <a:bodyPr/>
          <a:lstStyle/>
          <a:p>
            <a:pPr algn="ctr" defTabSz="914400" eaLnBrk="0" fontAlgn="base" hangingPunct="0">
              <a:spcAft>
                <a:spcPct val="0"/>
              </a:spcAft>
            </a:pPr>
            <a:r>
              <a:rPr lang="en-GB" altLang="en-US" sz="5400" dirty="0">
                <a:solidFill>
                  <a:schemeClr val="tx2"/>
                </a:solidFill>
                <a:latin typeface="Arial" panose="020B0604020202020204" pitchFamily="34" charset="0"/>
                <a:ea typeface="Calibri" panose="020F0502020204030204" pitchFamily="34" charset="0"/>
                <a:cs typeface="Arial" panose="020B0604020202020204" pitchFamily="34" charset="0"/>
              </a:rPr>
              <a:t>Food Hygiene &amp; Safety</a:t>
            </a:r>
            <a:br>
              <a:rPr lang="en-GB" altLang="en-US" sz="3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3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3200" dirty="0">
                <a:solidFill>
                  <a:schemeClr val="tx2"/>
                </a:solidFill>
                <a:latin typeface="Arial" panose="020B0604020202020204" pitchFamily="34" charset="0"/>
                <a:cs typeface="Arial" panose="020B0604020202020204" pitchFamily="34" charset="0"/>
              </a:rPr>
            </a:br>
            <a:r>
              <a:rPr lang="en-GB" altLang="en-US" sz="3200" dirty="0">
                <a:solidFill>
                  <a:schemeClr val="tx2"/>
                </a:solidFill>
                <a:latin typeface="Arial" panose="020B0604020202020204" pitchFamily="34" charset="0"/>
                <a:cs typeface="Arial" panose="020B0604020202020204" pitchFamily="34" charset="0"/>
              </a:rPr>
              <a:t>Microbes in food</a:t>
            </a:r>
            <a:br>
              <a:rPr lang="en-GB" altLang="en-US" sz="1600" dirty="0">
                <a:solidFill>
                  <a:schemeClr val="tx2"/>
                </a:solidFill>
                <a:latin typeface="Arial" panose="020B0604020202020204" pitchFamily="34" charset="0"/>
              </a:rPr>
            </a:br>
            <a:endParaRPr lang="en-GB" dirty="0">
              <a:solidFill>
                <a:schemeClr val="tx2"/>
              </a:solidFill>
            </a:endParaRPr>
          </a:p>
        </p:txBody>
      </p:sp>
      <p:pic>
        <p:nvPicPr>
          <p:cNvPr id="8" name="Content Placeholder 10" descr="Microbes graphic">
            <a:extLst>
              <a:ext uri="{FF2B5EF4-FFF2-40B4-BE49-F238E27FC236}">
                <a16:creationId xmlns:a16="http://schemas.microsoft.com/office/drawing/2014/main" id="{40C00261-0DC7-40CB-A3EA-A9071AE5B4FF}"/>
              </a:ext>
            </a:extLst>
          </p:cNvPr>
          <p:cNvPicPr>
            <a:picLocks noChangeAspect="1"/>
          </p:cNvPicPr>
          <p:nvPr/>
        </p:nvPicPr>
        <p:blipFill>
          <a:blip r:embed="rId2"/>
          <a:stretch>
            <a:fillRect/>
          </a:stretch>
        </p:blipFill>
        <p:spPr>
          <a:xfrm>
            <a:off x="1961317" y="3347768"/>
            <a:ext cx="5221361" cy="1110419"/>
          </a:xfrm>
          <a:prstGeom prst="rect">
            <a:avLst/>
          </a:prstGeom>
        </p:spPr>
      </p:pic>
      <p:pic>
        <p:nvPicPr>
          <p:cNvPr id="3" name="Picture 2" descr="SafeConsume logo">
            <a:extLst>
              <a:ext uri="{FF2B5EF4-FFF2-40B4-BE49-F238E27FC236}">
                <a16:creationId xmlns:a16="http://schemas.microsoft.com/office/drawing/2014/main" id="{EE1D4866-D5A3-475F-B8A9-0543487DE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29" y="558265"/>
            <a:ext cx="2702174" cy="532823"/>
          </a:xfrm>
          <a:prstGeom prst="rect">
            <a:avLst/>
          </a:prstGeom>
        </p:spPr>
      </p:pic>
      <p:pic>
        <p:nvPicPr>
          <p:cNvPr id="9" name="Picture 8" descr="EU flag">
            <a:extLst>
              <a:ext uri="{FF2B5EF4-FFF2-40B4-BE49-F238E27FC236}">
                <a16:creationId xmlns:a16="http://schemas.microsoft.com/office/drawing/2014/main" id="{096F5F26-69A3-42BE-BAC3-D3EECA1DB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1640" y="5643115"/>
            <a:ext cx="1529954" cy="1019969"/>
          </a:xfrm>
          <a:prstGeom prst="rect">
            <a:avLst/>
          </a:prstGeom>
        </p:spPr>
      </p:pic>
      <p:sp>
        <p:nvSpPr>
          <p:cNvPr id="10" name="Rectangle 9">
            <a:extLst>
              <a:ext uri="{FF2B5EF4-FFF2-40B4-BE49-F238E27FC236}">
                <a16:creationId xmlns:a16="http://schemas.microsoft.com/office/drawing/2014/main" id="{226DA5FF-AB37-4BB0-A4FF-47F7C9427480}"/>
              </a:ext>
            </a:extLst>
          </p:cNvPr>
          <p:cNvSpPr/>
          <p:nvPr/>
        </p:nvSpPr>
        <p:spPr>
          <a:xfrm>
            <a:off x="5289945" y="6016753"/>
            <a:ext cx="2121695" cy="646331"/>
          </a:xfrm>
          <a:prstGeom prst="rect">
            <a:avLst/>
          </a:prstGeom>
        </p:spPr>
        <p:txBody>
          <a:bodyPr wrap="square">
            <a:spAutoFit/>
          </a:bodyPr>
          <a:lstStyle/>
          <a:p>
            <a:pPr>
              <a:spcAft>
                <a:spcPts val="0"/>
              </a:spcAft>
            </a:pPr>
            <a:r>
              <a:rPr lang="en-GB" dirty="0">
                <a:latin typeface="Arial" panose="020B0604020202020204" pitchFamily="34" charset="0"/>
                <a:ea typeface="Calibri" panose="020F0502020204030204" pitchFamily="34" charset="0"/>
              </a:rPr>
              <a:t>This project has received funding from the European Union’s Horizon 2020 research and innovation programme under grant agreement No 727580.</a:t>
            </a:r>
            <a:endParaRPr lang="en-GB" sz="800" dirty="0">
              <a:effectLst/>
              <a:latin typeface="Calibri" panose="020F0502020204030204" pitchFamily="34" charset="0"/>
              <a:ea typeface="Calibri" panose="020F0502020204030204" pitchFamily="34" charset="0"/>
            </a:endParaRPr>
          </a:p>
        </p:txBody>
      </p:sp>
      <p:pic>
        <p:nvPicPr>
          <p:cNvPr id="11" name="Picture 10" descr="e-Bug logo">
            <a:extLst>
              <a:ext uri="{FF2B5EF4-FFF2-40B4-BE49-F238E27FC236}">
                <a16:creationId xmlns:a16="http://schemas.microsoft.com/office/drawing/2014/main" id="{B8A9C2A4-C49C-4EC2-8280-BD989B5C66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2956" y="362146"/>
            <a:ext cx="1731573" cy="925059"/>
          </a:xfrm>
          <a:prstGeom prst="rect">
            <a:avLst/>
          </a:prstGeom>
          <a:noFill/>
          <a:ln>
            <a:noFill/>
          </a:ln>
        </p:spPr>
      </p:pic>
    </p:spTree>
    <p:extLst>
      <p:ext uri="{BB962C8B-B14F-4D97-AF65-F5344CB8AC3E}">
        <p14:creationId xmlns:p14="http://schemas.microsoft.com/office/powerpoint/2010/main" val="151782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24A7-7828-4E5C-88F2-BC97158CE568}"/>
              </a:ext>
            </a:extLst>
          </p:cNvPr>
          <p:cNvSpPr>
            <a:spLocks noGrp="1"/>
          </p:cNvSpPr>
          <p:nvPr>
            <p:ph type="title"/>
          </p:nvPr>
        </p:nvSpPr>
        <p:spPr>
          <a:xfrm>
            <a:off x="581025" y="329663"/>
            <a:ext cx="7886700" cy="1325563"/>
          </a:xfrm>
        </p:spPr>
        <p:txBody>
          <a:bodyPr>
            <a:normAutofit/>
          </a:bodyPr>
          <a:lstStyle/>
          <a:p>
            <a:r>
              <a:rPr lang="en-GB" sz="4000" b="1" dirty="0">
                <a:solidFill>
                  <a:schemeClr val="tx2"/>
                </a:solidFill>
                <a:latin typeface="+mn-lt"/>
              </a:rPr>
              <a:t>Case study: a cautionary tale</a:t>
            </a:r>
          </a:p>
        </p:txBody>
      </p:sp>
      <p:sp>
        <p:nvSpPr>
          <p:cNvPr id="3" name="Content Placeholder 2">
            <a:extLst>
              <a:ext uri="{FF2B5EF4-FFF2-40B4-BE49-F238E27FC236}">
                <a16:creationId xmlns:a16="http://schemas.microsoft.com/office/drawing/2014/main" id="{D8CD88E1-4B07-4585-AC7E-2A2F7B24C3DE}"/>
              </a:ext>
            </a:extLst>
          </p:cNvPr>
          <p:cNvSpPr>
            <a:spLocks noGrp="1"/>
          </p:cNvSpPr>
          <p:nvPr>
            <p:ph idx="1"/>
          </p:nvPr>
        </p:nvSpPr>
        <p:spPr>
          <a:xfrm>
            <a:off x="237099" y="1315685"/>
            <a:ext cx="4864250" cy="5251979"/>
          </a:xfrm>
        </p:spPr>
        <p:txBody>
          <a:bodyPr>
            <a:normAutofit fontScale="92500" lnSpcReduction="10000"/>
          </a:bodyPr>
          <a:lstStyle/>
          <a:p>
            <a:r>
              <a:rPr lang="en-GB" sz="2000" dirty="0"/>
              <a:t> In 2008, a 20 year old man in Belgium died 10 hours after consuming spaghetti with tomato sauce </a:t>
            </a:r>
          </a:p>
          <a:p>
            <a:r>
              <a:rPr lang="en-GB" sz="2000" dirty="0"/>
              <a:t> It had been left unrefrigerated at room temperature for 5 days and reheated in the microwave before consumption. </a:t>
            </a:r>
          </a:p>
          <a:p>
            <a:r>
              <a:rPr lang="en-GB" sz="2000" dirty="0"/>
              <a:t> The culprit: a bacteria called </a:t>
            </a:r>
            <a:r>
              <a:rPr lang="en-GB" sz="2000" i="1" dirty="0"/>
              <a:t>Bacillus cereus </a:t>
            </a:r>
            <a:r>
              <a:rPr lang="en-GB" sz="2000" dirty="0"/>
              <a:t>which can commonly contaminate rice and pasta</a:t>
            </a:r>
            <a:endParaRPr lang="en-GB" sz="2000" i="1" dirty="0"/>
          </a:p>
          <a:p>
            <a:pPr marL="0" indent="0">
              <a:buNone/>
            </a:pPr>
            <a:endParaRPr lang="en-GB" sz="2000" dirty="0"/>
          </a:p>
          <a:p>
            <a:pPr marL="0" indent="0">
              <a:buNone/>
            </a:pPr>
            <a:r>
              <a:rPr lang="en-GB" sz="2000" b="1" dirty="0"/>
              <a:t>In pairs, read the case study about </a:t>
            </a:r>
            <a:r>
              <a:rPr lang="en-GB" sz="2000" b="1" i="1" dirty="0"/>
              <a:t>Bacillus cereus, </a:t>
            </a:r>
            <a:r>
              <a:rPr lang="en-GB" sz="2000" b="1" dirty="0"/>
              <a:t>and answer the questions </a:t>
            </a:r>
          </a:p>
          <a:p>
            <a:pPr marL="0" indent="0">
              <a:buNone/>
            </a:pPr>
            <a:endParaRPr lang="en-GB" sz="2000" b="1" dirty="0"/>
          </a:p>
          <a:p>
            <a:pPr marL="0" indent="0">
              <a:buNone/>
            </a:pPr>
            <a:r>
              <a:rPr lang="en-GB" sz="2000" b="1" dirty="0"/>
              <a:t>Feedback your answers and thoughts to the class</a:t>
            </a:r>
          </a:p>
        </p:txBody>
      </p:sp>
      <p:pic>
        <p:nvPicPr>
          <p:cNvPr id="15362" name="Picture 2">
            <a:extLst>
              <a:ext uri="{FF2B5EF4-FFF2-40B4-BE49-F238E27FC236}">
                <a16:creationId xmlns:a16="http://schemas.microsoft.com/office/drawing/2014/main" id="{F2FCD3AF-4570-4B7F-8CDF-CE2D54410058}"/>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91" r="39810" b="2"/>
          <a:stretch/>
        </p:blipFill>
        <p:spPr bwMode="auto">
          <a:xfrm>
            <a:off x="5101349" y="1655226"/>
            <a:ext cx="3805552"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0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9E1EB92-F164-4888-919F-4A8D0A2060E4}"/>
              </a:ext>
            </a:extLst>
          </p:cNvPr>
          <p:cNvSpPr>
            <a:spLocks noGrp="1"/>
          </p:cNvSpPr>
          <p:nvPr>
            <p:ph type="ctrTitle"/>
          </p:nvPr>
        </p:nvSpPr>
        <p:spPr>
          <a:xfrm>
            <a:off x="685800" y="1122363"/>
            <a:ext cx="7772400" cy="887765"/>
          </a:xfrm>
        </p:spPr>
        <p:txBody>
          <a:bodyPr/>
          <a:lstStyle/>
          <a:p>
            <a:r>
              <a:rPr lang="en-GB" sz="4800" spc="-38" dirty="0">
                <a:solidFill>
                  <a:schemeClr val="tx2"/>
                </a:solidFill>
                <a:latin typeface="Arial" panose="020B0604020202020204" pitchFamily="34" charset="0"/>
                <a:cs typeface="Arial" panose="020B0604020202020204" pitchFamily="34" charset="0"/>
              </a:rPr>
              <a:t>Extension activity– top 5 microbes</a:t>
            </a:r>
            <a:br>
              <a:rPr lang="en-GB" spc="-38" dirty="0">
                <a:solidFill>
                  <a:schemeClr val="tx2"/>
                </a:solidFill>
              </a:rPr>
            </a:br>
            <a:endParaRPr lang="en-GB" dirty="0">
              <a:solidFill>
                <a:schemeClr val="tx2"/>
              </a:solidFill>
            </a:endParaRPr>
          </a:p>
        </p:txBody>
      </p:sp>
      <p:sp>
        <p:nvSpPr>
          <p:cNvPr id="10" name="TextBox 9">
            <a:extLst>
              <a:ext uri="{FF2B5EF4-FFF2-40B4-BE49-F238E27FC236}">
                <a16:creationId xmlns:a16="http://schemas.microsoft.com/office/drawing/2014/main" id="{8ABBF9A9-784B-48B6-93F3-6EEA2A41292C}"/>
              </a:ext>
            </a:extLst>
          </p:cNvPr>
          <p:cNvSpPr txBox="1"/>
          <p:nvPr/>
        </p:nvSpPr>
        <p:spPr>
          <a:xfrm>
            <a:off x="430730" y="1423760"/>
            <a:ext cx="8282539"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t>The top 5 pathogens which cause the most food poisoning in Europe are below</a:t>
            </a:r>
          </a:p>
          <a:p>
            <a:pPr marL="285750" indent="-285750">
              <a:buFont typeface="Arial" panose="020B0604020202020204" pitchFamily="34" charset="0"/>
              <a:buChar char="•"/>
            </a:pPr>
            <a:r>
              <a:rPr lang="en-GB" sz="2800" dirty="0"/>
              <a:t>The class will be split into 5 groups and as a group you will be given one of these microbes and will create a poster or fact file </a:t>
            </a:r>
          </a:p>
          <a:p>
            <a:pPr marL="285750" indent="-285750">
              <a:buFont typeface="Arial" panose="020B0604020202020204" pitchFamily="34" charset="0"/>
              <a:buChar char="•"/>
            </a:pPr>
            <a:r>
              <a:rPr lang="en-GB" sz="2800" dirty="0"/>
              <a:t>Follow the instructions on the handout for what to include in your poster/fact file</a:t>
            </a:r>
          </a:p>
          <a:p>
            <a:endParaRPr lang="en-GB" sz="2800" dirty="0"/>
          </a:p>
        </p:txBody>
      </p:sp>
      <p:grpSp>
        <p:nvGrpSpPr>
          <p:cNvPr id="2" name="Group 1" descr="Salmonella graphic">
            <a:extLst>
              <a:ext uri="{FF2B5EF4-FFF2-40B4-BE49-F238E27FC236}">
                <a16:creationId xmlns:a16="http://schemas.microsoft.com/office/drawing/2014/main" id="{EC51AD25-7327-40E1-9B11-7C920FDA3522}"/>
              </a:ext>
            </a:extLst>
          </p:cNvPr>
          <p:cNvGrpSpPr/>
          <p:nvPr/>
        </p:nvGrpSpPr>
        <p:grpSpPr>
          <a:xfrm>
            <a:off x="454567" y="4813852"/>
            <a:ext cx="1482272" cy="1385280"/>
            <a:chOff x="2160747" y="4236595"/>
            <a:chExt cx="1482272" cy="1385280"/>
          </a:xfrm>
        </p:grpSpPr>
        <p:sp>
          <p:nvSpPr>
            <p:cNvPr id="4" name="Text Placeholder 3">
              <a:extLst>
                <a:ext uri="{FF2B5EF4-FFF2-40B4-BE49-F238E27FC236}">
                  <a16:creationId xmlns:a16="http://schemas.microsoft.com/office/drawing/2014/main" id="{0986DF7D-64FD-4AF1-ACA2-69F7A320E2CB}"/>
                </a:ext>
              </a:extLst>
            </p:cNvPr>
            <p:cNvSpPr txBox="1">
              <a:spLocks/>
            </p:cNvSpPr>
            <p:nvPr/>
          </p:nvSpPr>
          <p:spPr>
            <a:xfrm>
              <a:off x="2160747" y="5445280"/>
              <a:ext cx="1482272"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Salmonella</a:t>
              </a:r>
            </a:p>
          </p:txBody>
        </p:sp>
        <p:pic>
          <p:nvPicPr>
            <p:cNvPr id="9" name="Content Placeholder 10" descr="Salmonella graphic">
              <a:extLst>
                <a:ext uri="{FF2B5EF4-FFF2-40B4-BE49-F238E27FC236}">
                  <a16:creationId xmlns:a16="http://schemas.microsoft.com/office/drawing/2014/main" id="{3E291F19-638E-4074-836D-36313CDA2C45}"/>
                </a:ext>
              </a:extLst>
            </p:cNvPr>
            <p:cNvPicPr>
              <a:picLocks noChangeAspect="1"/>
            </p:cNvPicPr>
            <p:nvPr/>
          </p:nvPicPr>
          <p:blipFill rotWithShape="1">
            <a:blip r:embed="rId3"/>
            <a:srcRect r="84319"/>
            <a:stretch/>
          </p:blipFill>
          <p:spPr>
            <a:xfrm>
              <a:off x="2265018" y="4236595"/>
              <a:ext cx="818751" cy="1110419"/>
            </a:xfrm>
            <a:prstGeom prst="rect">
              <a:avLst/>
            </a:prstGeom>
          </p:spPr>
        </p:pic>
      </p:grpSp>
      <p:grpSp>
        <p:nvGrpSpPr>
          <p:cNvPr id="3" name="Group 2" descr="Campylobacter graphic">
            <a:extLst>
              <a:ext uri="{FF2B5EF4-FFF2-40B4-BE49-F238E27FC236}">
                <a16:creationId xmlns:a16="http://schemas.microsoft.com/office/drawing/2014/main" id="{0A91EFE9-00D5-4DAE-A758-689C930F8BA0}"/>
              </a:ext>
            </a:extLst>
          </p:cNvPr>
          <p:cNvGrpSpPr/>
          <p:nvPr/>
        </p:nvGrpSpPr>
        <p:grpSpPr>
          <a:xfrm>
            <a:off x="1921252" y="4963190"/>
            <a:ext cx="1767309" cy="1235942"/>
            <a:chOff x="3166811" y="4299983"/>
            <a:chExt cx="1767309" cy="1235942"/>
          </a:xfrm>
        </p:grpSpPr>
        <p:sp>
          <p:nvSpPr>
            <p:cNvPr id="5" name="Text Placeholder 3">
              <a:extLst>
                <a:ext uri="{FF2B5EF4-FFF2-40B4-BE49-F238E27FC236}">
                  <a16:creationId xmlns:a16="http://schemas.microsoft.com/office/drawing/2014/main" id="{D9A742F0-2E4B-4AC4-851E-FA548200F606}"/>
                </a:ext>
              </a:extLst>
            </p:cNvPr>
            <p:cNvSpPr txBox="1">
              <a:spLocks/>
            </p:cNvSpPr>
            <p:nvPr/>
          </p:nvSpPr>
          <p:spPr>
            <a:xfrm>
              <a:off x="3166811" y="5359330"/>
              <a:ext cx="1767309"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Campylobacter</a:t>
              </a:r>
            </a:p>
          </p:txBody>
        </p:sp>
        <p:pic>
          <p:nvPicPr>
            <p:cNvPr id="13" name="Content Placeholder 10" descr="Campylobacter graphic">
              <a:extLst>
                <a:ext uri="{FF2B5EF4-FFF2-40B4-BE49-F238E27FC236}">
                  <a16:creationId xmlns:a16="http://schemas.microsoft.com/office/drawing/2014/main" id="{D801AE09-6B7B-4047-B703-00EE0B701AAF}"/>
                </a:ext>
              </a:extLst>
            </p:cNvPr>
            <p:cNvPicPr>
              <a:picLocks noChangeAspect="1"/>
            </p:cNvPicPr>
            <p:nvPr/>
          </p:nvPicPr>
          <p:blipFill rotWithShape="1">
            <a:blip r:embed="rId3"/>
            <a:srcRect l="18867" r="60495"/>
            <a:stretch/>
          </p:blipFill>
          <p:spPr>
            <a:xfrm>
              <a:off x="3188005" y="4299983"/>
              <a:ext cx="1077595" cy="1110419"/>
            </a:xfrm>
            <a:prstGeom prst="rect">
              <a:avLst/>
            </a:prstGeom>
          </p:spPr>
        </p:pic>
      </p:grpSp>
      <p:grpSp>
        <p:nvGrpSpPr>
          <p:cNvPr id="11" name="Group 10" descr="Toxoplasma graphic">
            <a:extLst>
              <a:ext uri="{FF2B5EF4-FFF2-40B4-BE49-F238E27FC236}">
                <a16:creationId xmlns:a16="http://schemas.microsoft.com/office/drawing/2014/main" id="{0ACE16A1-52AD-45E3-8342-48649CBA25A4}"/>
              </a:ext>
            </a:extLst>
          </p:cNvPr>
          <p:cNvGrpSpPr/>
          <p:nvPr/>
        </p:nvGrpSpPr>
        <p:grpSpPr>
          <a:xfrm>
            <a:off x="3688561" y="4782394"/>
            <a:ext cx="1625521" cy="1472009"/>
            <a:chOff x="4489753" y="4081167"/>
            <a:chExt cx="1625521" cy="1472009"/>
          </a:xfrm>
        </p:grpSpPr>
        <p:sp>
          <p:nvSpPr>
            <p:cNvPr id="6" name="Text Placeholder 3">
              <a:extLst>
                <a:ext uri="{FF2B5EF4-FFF2-40B4-BE49-F238E27FC236}">
                  <a16:creationId xmlns:a16="http://schemas.microsoft.com/office/drawing/2014/main" id="{4EA193AF-887A-4687-8169-7D10719F53A1}"/>
                </a:ext>
              </a:extLst>
            </p:cNvPr>
            <p:cNvSpPr txBox="1">
              <a:spLocks/>
            </p:cNvSpPr>
            <p:nvPr/>
          </p:nvSpPr>
          <p:spPr>
            <a:xfrm>
              <a:off x="4533859" y="5376581"/>
              <a:ext cx="1581415"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Toxoplasma</a:t>
              </a:r>
            </a:p>
          </p:txBody>
        </p:sp>
        <p:pic>
          <p:nvPicPr>
            <p:cNvPr id="14" name="Content Placeholder 10" descr="Toxoplasma graphic">
              <a:extLst>
                <a:ext uri="{FF2B5EF4-FFF2-40B4-BE49-F238E27FC236}">
                  <a16:creationId xmlns:a16="http://schemas.microsoft.com/office/drawing/2014/main" id="{7D52EF66-6714-4B98-AE79-7EC8A7893B32}"/>
                </a:ext>
              </a:extLst>
            </p:cNvPr>
            <p:cNvPicPr>
              <a:picLocks noChangeAspect="1"/>
            </p:cNvPicPr>
            <p:nvPr/>
          </p:nvPicPr>
          <p:blipFill rotWithShape="1">
            <a:blip r:embed="rId3"/>
            <a:srcRect l="42458" r="38205"/>
            <a:stretch/>
          </p:blipFill>
          <p:spPr>
            <a:xfrm>
              <a:off x="4489753" y="4081167"/>
              <a:ext cx="1009679" cy="1110419"/>
            </a:xfrm>
            <a:prstGeom prst="rect">
              <a:avLst/>
            </a:prstGeom>
          </p:spPr>
        </p:pic>
      </p:grpSp>
      <p:grpSp>
        <p:nvGrpSpPr>
          <p:cNvPr id="17" name="Group 16" descr="Norovirus graphic">
            <a:extLst>
              <a:ext uri="{FF2B5EF4-FFF2-40B4-BE49-F238E27FC236}">
                <a16:creationId xmlns:a16="http://schemas.microsoft.com/office/drawing/2014/main" id="{B3D4EC97-CF8A-409E-9703-0FAEF864BD5A}"/>
              </a:ext>
            </a:extLst>
          </p:cNvPr>
          <p:cNvGrpSpPr/>
          <p:nvPr/>
        </p:nvGrpSpPr>
        <p:grpSpPr>
          <a:xfrm>
            <a:off x="5526856" y="4865214"/>
            <a:ext cx="1450082" cy="1388137"/>
            <a:chOff x="5824960" y="4147788"/>
            <a:chExt cx="1450082" cy="1388137"/>
          </a:xfrm>
        </p:grpSpPr>
        <p:sp>
          <p:nvSpPr>
            <p:cNvPr id="7" name="Text Placeholder 3">
              <a:extLst>
                <a:ext uri="{FF2B5EF4-FFF2-40B4-BE49-F238E27FC236}">
                  <a16:creationId xmlns:a16="http://schemas.microsoft.com/office/drawing/2014/main" id="{E355E346-3F2D-4C3F-8F2D-ED0466A4ABA2}"/>
                </a:ext>
              </a:extLst>
            </p:cNvPr>
            <p:cNvSpPr txBox="1">
              <a:spLocks/>
            </p:cNvSpPr>
            <p:nvPr/>
          </p:nvSpPr>
          <p:spPr>
            <a:xfrm>
              <a:off x="5824960" y="5359330"/>
              <a:ext cx="1450082"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Norovirus</a:t>
              </a:r>
            </a:p>
          </p:txBody>
        </p:sp>
        <p:pic>
          <p:nvPicPr>
            <p:cNvPr id="15" name="Content Placeholder 10" descr="Norovirus graphic">
              <a:extLst>
                <a:ext uri="{FF2B5EF4-FFF2-40B4-BE49-F238E27FC236}">
                  <a16:creationId xmlns:a16="http://schemas.microsoft.com/office/drawing/2014/main" id="{5B76C5ED-1DA0-45E3-88D7-7431CB6FCE74}"/>
                </a:ext>
              </a:extLst>
            </p:cNvPr>
            <p:cNvPicPr>
              <a:picLocks noChangeAspect="1"/>
            </p:cNvPicPr>
            <p:nvPr/>
          </p:nvPicPr>
          <p:blipFill rotWithShape="1">
            <a:blip r:embed="rId3"/>
            <a:srcRect l="67795" t="-1025" r="16524" b="1025"/>
            <a:stretch/>
          </p:blipFill>
          <p:spPr>
            <a:xfrm>
              <a:off x="5824960" y="4147788"/>
              <a:ext cx="818751" cy="1110419"/>
            </a:xfrm>
            <a:prstGeom prst="rect">
              <a:avLst/>
            </a:prstGeom>
          </p:spPr>
        </p:pic>
      </p:grpSp>
      <p:grpSp>
        <p:nvGrpSpPr>
          <p:cNvPr id="18" name="Group 17" descr="Listeria monocytogenes graphic">
            <a:extLst>
              <a:ext uri="{FF2B5EF4-FFF2-40B4-BE49-F238E27FC236}">
                <a16:creationId xmlns:a16="http://schemas.microsoft.com/office/drawing/2014/main" id="{01D72FB5-1E97-488F-B8BF-6AE05A3BBC1A}"/>
              </a:ext>
            </a:extLst>
          </p:cNvPr>
          <p:cNvGrpSpPr/>
          <p:nvPr/>
        </p:nvGrpSpPr>
        <p:grpSpPr>
          <a:xfrm>
            <a:off x="6819939" y="4836937"/>
            <a:ext cx="1929402" cy="1362924"/>
            <a:chOff x="6071598" y="4144930"/>
            <a:chExt cx="1929402" cy="1362924"/>
          </a:xfrm>
        </p:grpSpPr>
        <p:sp>
          <p:nvSpPr>
            <p:cNvPr id="8" name="Text Placeholder 3">
              <a:extLst>
                <a:ext uri="{FF2B5EF4-FFF2-40B4-BE49-F238E27FC236}">
                  <a16:creationId xmlns:a16="http://schemas.microsoft.com/office/drawing/2014/main" id="{E2DE2203-492B-4B2F-AEB3-49BD7526099C}"/>
                </a:ext>
              </a:extLst>
            </p:cNvPr>
            <p:cNvSpPr txBox="1">
              <a:spLocks/>
            </p:cNvSpPr>
            <p:nvPr/>
          </p:nvSpPr>
          <p:spPr>
            <a:xfrm>
              <a:off x="6071598" y="5378499"/>
              <a:ext cx="1929402" cy="12935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Listeria monocytogenes</a:t>
              </a:r>
            </a:p>
          </p:txBody>
        </p:sp>
        <p:pic>
          <p:nvPicPr>
            <p:cNvPr id="16" name="Content Placeholder 10" descr="Listeria monocytogenes graphic">
              <a:extLst>
                <a:ext uri="{FF2B5EF4-FFF2-40B4-BE49-F238E27FC236}">
                  <a16:creationId xmlns:a16="http://schemas.microsoft.com/office/drawing/2014/main" id="{4B915683-9620-4281-809C-B3034E91B806}"/>
                </a:ext>
              </a:extLst>
            </p:cNvPr>
            <p:cNvPicPr>
              <a:picLocks noChangeAspect="1"/>
            </p:cNvPicPr>
            <p:nvPr/>
          </p:nvPicPr>
          <p:blipFill rotWithShape="1">
            <a:blip r:embed="rId3"/>
            <a:srcRect l="87483" t="-6460" r="-3164" b="6460"/>
            <a:stretch/>
          </p:blipFill>
          <p:spPr>
            <a:xfrm>
              <a:off x="6467697" y="4144930"/>
              <a:ext cx="818751" cy="1110419"/>
            </a:xfrm>
            <a:prstGeom prst="rect">
              <a:avLst/>
            </a:prstGeom>
          </p:spPr>
        </p:pic>
      </p:grpSp>
    </p:spTree>
    <p:extLst>
      <p:ext uri="{BB962C8B-B14F-4D97-AF65-F5344CB8AC3E}">
        <p14:creationId xmlns:p14="http://schemas.microsoft.com/office/powerpoint/2010/main" val="156808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54B405-B836-48D0-B742-9931C3FC364E}"/>
              </a:ext>
            </a:extLst>
          </p:cNvPr>
          <p:cNvSpPr>
            <a:spLocks noGrp="1"/>
          </p:cNvSpPr>
          <p:nvPr>
            <p:ph type="title"/>
          </p:nvPr>
        </p:nvSpPr>
        <p:spPr>
          <a:xfrm>
            <a:off x="517118" y="336440"/>
            <a:ext cx="7886700" cy="1325563"/>
          </a:xfrm>
        </p:spPr>
        <p:txBody>
          <a:bodyPr/>
          <a:lstStyle/>
          <a:p>
            <a:r>
              <a:rPr lang="en-GB" sz="3600" spc="-38" dirty="0">
                <a:solidFill>
                  <a:schemeClr val="tx2"/>
                </a:solidFill>
                <a:latin typeface="Arial" panose="020B0604020202020204" pitchFamily="34" charset="0"/>
                <a:cs typeface="Arial" panose="020B0604020202020204" pitchFamily="34" charset="0"/>
              </a:rPr>
              <a:t>Group task – top 5 microbes</a:t>
            </a:r>
            <a:br>
              <a:rPr lang="en-GB" sz="3600" spc="-38" dirty="0">
                <a:solidFill>
                  <a:schemeClr val="tx2"/>
                </a:solidFill>
              </a:rPr>
            </a:br>
            <a:endParaRPr lang="en-GB" dirty="0">
              <a:solidFill>
                <a:schemeClr val="tx2"/>
              </a:solidFill>
            </a:endParaRPr>
          </a:p>
        </p:txBody>
      </p:sp>
      <p:sp>
        <p:nvSpPr>
          <p:cNvPr id="4" name="Content Placeholder 3">
            <a:extLst>
              <a:ext uri="{FF2B5EF4-FFF2-40B4-BE49-F238E27FC236}">
                <a16:creationId xmlns:a16="http://schemas.microsoft.com/office/drawing/2014/main" id="{F75C442E-4A48-433E-BA45-7F76C638A3F3}"/>
              </a:ext>
            </a:extLst>
          </p:cNvPr>
          <p:cNvSpPr txBox="1">
            <a:spLocks noGrp="1"/>
          </p:cNvSpPr>
          <p:nvPr>
            <p:ph idx="1"/>
          </p:nvPr>
        </p:nvSpPr>
        <p:spPr>
          <a:xfrm>
            <a:off x="411241" y="1116793"/>
            <a:ext cx="7886700" cy="2138272"/>
          </a:xfrm>
        </p:spPr>
        <p:txBody>
          <a:bodyPr/>
          <a:lstStyle/>
          <a:p>
            <a:pPr marL="0" indent="0">
              <a:buNone/>
            </a:pPr>
            <a:r>
              <a:rPr lang="en-GB" sz="2000" dirty="0"/>
              <a:t>Your poster must answer:</a:t>
            </a:r>
          </a:p>
          <a:p>
            <a:r>
              <a:rPr lang="en-GB" sz="2000" dirty="0"/>
              <a:t>What type of microbe is it?</a:t>
            </a:r>
          </a:p>
          <a:p>
            <a:r>
              <a:rPr lang="en-GB" sz="2000" dirty="0"/>
              <a:t>What illness does it cause?</a:t>
            </a:r>
          </a:p>
          <a:p>
            <a:r>
              <a:rPr lang="en-GB" sz="2000" dirty="0"/>
              <a:t>How many people are ill each year?</a:t>
            </a:r>
          </a:p>
          <a:p>
            <a:r>
              <a:rPr lang="en-GB" sz="2000" dirty="0"/>
              <a:t>How is it spread?</a:t>
            </a:r>
          </a:p>
          <a:p>
            <a:r>
              <a:rPr lang="en-GB" sz="2000" dirty="0"/>
              <a:t>How is it treated?</a:t>
            </a:r>
          </a:p>
          <a:p>
            <a:r>
              <a:rPr lang="en-GB" sz="2000" dirty="0"/>
              <a:t>How many people die each year?</a:t>
            </a:r>
          </a:p>
          <a:p>
            <a:r>
              <a:rPr lang="en-GB" sz="2000" dirty="0"/>
              <a:t>Who is most at risk?</a:t>
            </a:r>
          </a:p>
          <a:p>
            <a:r>
              <a:rPr lang="en-GB" sz="2000" dirty="0"/>
              <a:t>Where can it be found?</a:t>
            </a:r>
          </a:p>
          <a:p>
            <a:r>
              <a:rPr lang="en-GB" sz="2000" dirty="0"/>
              <a:t>How can you prevent being infected?</a:t>
            </a:r>
          </a:p>
          <a:p>
            <a:endParaRPr lang="en-GB" sz="2000" dirty="0"/>
          </a:p>
          <a:p>
            <a:pPr marL="0" indent="0">
              <a:buNone/>
            </a:pPr>
            <a:r>
              <a:rPr lang="en-GB" sz="2000" dirty="0"/>
              <a:t>Each group will present their poster/fact file to the class </a:t>
            </a:r>
          </a:p>
          <a:p>
            <a:pPr marL="0" indent="0">
              <a:buNone/>
            </a:pPr>
            <a:r>
              <a:rPr lang="en-GB" sz="2000" dirty="0"/>
              <a:t>Rest of class: listen carefully and complete the worksheet for each presentation</a:t>
            </a:r>
          </a:p>
          <a:p>
            <a:endParaRPr lang="en-GB" dirty="0"/>
          </a:p>
        </p:txBody>
      </p:sp>
    </p:spTree>
    <p:extLst>
      <p:ext uri="{BB962C8B-B14F-4D97-AF65-F5344CB8AC3E}">
        <p14:creationId xmlns:p14="http://schemas.microsoft.com/office/powerpoint/2010/main" val="240708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5802-C6B6-4C8E-A9D5-02A569C12595}"/>
              </a:ext>
            </a:extLst>
          </p:cNvPr>
          <p:cNvSpPr>
            <a:spLocks noGrp="1"/>
          </p:cNvSpPr>
          <p:nvPr>
            <p:ph type="title"/>
          </p:nvPr>
        </p:nvSpPr>
        <p:spPr>
          <a:xfrm>
            <a:off x="459060" y="301434"/>
            <a:ext cx="7886700" cy="1325563"/>
          </a:xfrm>
        </p:spPr>
        <p:txBody>
          <a:bodyPr/>
          <a:lstStyle/>
          <a:p>
            <a:r>
              <a:rPr lang="en-GB" dirty="0">
                <a:solidFill>
                  <a:schemeClr val="tx2"/>
                </a:solidFill>
                <a:latin typeface="+mn-lt"/>
              </a:rPr>
              <a:t>Learning Intention</a:t>
            </a:r>
          </a:p>
        </p:txBody>
      </p:sp>
      <p:sp>
        <p:nvSpPr>
          <p:cNvPr id="3" name="Content Placeholder 2">
            <a:extLst>
              <a:ext uri="{FF2B5EF4-FFF2-40B4-BE49-F238E27FC236}">
                <a16:creationId xmlns:a16="http://schemas.microsoft.com/office/drawing/2014/main" id="{1AAF8EC8-E147-434F-90F5-1CFDCDC5A37E}"/>
              </a:ext>
            </a:extLst>
          </p:cNvPr>
          <p:cNvSpPr>
            <a:spLocks noGrp="1"/>
          </p:cNvSpPr>
          <p:nvPr>
            <p:ph idx="1"/>
          </p:nvPr>
        </p:nvSpPr>
        <p:spPr>
          <a:xfrm>
            <a:off x="459060" y="1417445"/>
            <a:ext cx="8380139" cy="4027680"/>
          </a:xfrm>
        </p:spPr>
        <p:txBody>
          <a:bodyPr/>
          <a:lstStyle/>
          <a:p>
            <a:r>
              <a:rPr lang="en-GB" sz="2800" dirty="0"/>
              <a:t>To understand the different types of microbes that cause foodborne illness, the role of useful microbes in food and the importance of proper food handling to prevent illness. </a:t>
            </a:r>
          </a:p>
          <a:p>
            <a:pPr marL="0" indent="0">
              <a:buNone/>
            </a:pPr>
            <a:endParaRPr lang="en-GB" sz="2800" dirty="0"/>
          </a:p>
        </p:txBody>
      </p:sp>
    </p:spTree>
    <p:extLst>
      <p:ext uri="{BB962C8B-B14F-4D97-AF65-F5344CB8AC3E}">
        <p14:creationId xmlns:p14="http://schemas.microsoft.com/office/powerpoint/2010/main" val="424354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EA10-2F3D-44A0-BCFE-73BA61D3F951}"/>
              </a:ext>
            </a:extLst>
          </p:cNvPr>
          <p:cNvSpPr>
            <a:spLocks noGrp="1"/>
          </p:cNvSpPr>
          <p:nvPr>
            <p:ph type="title"/>
          </p:nvPr>
        </p:nvSpPr>
        <p:spPr>
          <a:xfrm>
            <a:off x="372139" y="158355"/>
            <a:ext cx="8888819" cy="1325563"/>
          </a:xfrm>
        </p:spPr>
        <p:txBody>
          <a:bodyPr/>
          <a:lstStyle/>
          <a:p>
            <a:r>
              <a:rPr lang="en-GB" b="1" dirty="0">
                <a:solidFill>
                  <a:schemeClr val="tx2"/>
                </a:solidFill>
                <a:latin typeface="+mn-lt"/>
              </a:rPr>
              <a:t>Foodborne illness </a:t>
            </a:r>
            <a:r>
              <a:rPr lang="en-GB" dirty="0">
                <a:solidFill>
                  <a:schemeClr val="tx2"/>
                </a:solidFill>
                <a:latin typeface="+mn-lt"/>
              </a:rPr>
              <a:t>(Food poisoning)</a:t>
            </a:r>
          </a:p>
        </p:txBody>
      </p:sp>
      <p:sp>
        <p:nvSpPr>
          <p:cNvPr id="8" name="Rectangle 7">
            <a:extLst>
              <a:ext uri="{FF2B5EF4-FFF2-40B4-BE49-F238E27FC236}">
                <a16:creationId xmlns:a16="http://schemas.microsoft.com/office/drawing/2014/main" id="{F21BF2F4-CABF-447A-B90C-9B5730EB235F}"/>
              </a:ext>
            </a:extLst>
          </p:cNvPr>
          <p:cNvSpPr/>
          <p:nvPr/>
        </p:nvSpPr>
        <p:spPr>
          <a:xfrm>
            <a:off x="272847" y="1031954"/>
            <a:ext cx="5731346" cy="1785104"/>
          </a:xfrm>
          <a:prstGeom prst="rect">
            <a:avLst/>
          </a:prstGeom>
        </p:spPr>
        <p:txBody>
          <a:bodyPr wrap="square">
            <a:spAutoFit/>
          </a:bodyPr>
          <a:lstStyle/>
          <a:p>
            <a:pPr marL="171450" indent="-171450">
              <a:buFont typeface="Arial" panose="020B0604020202020204" pitchFamily="34" charset="0"/>
              <a:buChar char="•"/>
            </a:pPr>
            <a:r>
              <a:rPr lang="en-GB" sz="2200" dirty="0"/>
              <a:t>Food poisoning or foodborne illness is illness from eating food contaminated by </a:t>
            </a:r>
            <a:r>
              <a:rPr lang="en-GB" sz="2200" b="1" dirty="0"/>
              <a:t>harmful microbes (pathogens)</a:t>
            </a:r>
          </a:p>
          <a:p>
            <a:pPr marL="171450" indent="-171450">
              <a:buFont typeface="Arial" panose="020B0604020202020204" pitchFamily="34" charset="0"/>
              <a:buChar char="•"/>
            </a:pPr>
            <a:r>
              <a:rPr lang="en-GB" sz="2200" dirty="0"/>
              <a:t>Every year 1 in 10 people globally will have a food infection and 420,000 people will die</a:t>
            </a:r>
          </a:p>
        </p:txBody>
      </p:sp>
      <p:sp>
        <p:nvSpPr>
          <p:cNvPr id="7" name="Rectangle 6">
            <a:extLst>
              <a:ext uri="{FF2B5EF4-FFF2-40B4-BE49-F238E27FC236}">
                <a16:creationId xmlns:a16="http://schemas.microsoft.com/office/drawing/2014/main" id="{0FEE7BA0-9BC6-453B-BC8C-66D052C3B914}"/>
              </a:ext>
            </a:extLst>
          </p:cNvPr>
          <p:cNvSpPr/>
          <p:nvPr/>
        </p:nvSpPr>
        <p:spPr>
          <a:xfrm>
            <a:off x="81340" y="2802375"/>
            <a:ext cx="8760984" cy="2123658"/>
          </a:xfrm>
          <a:prstGeom prst="rect">
            <a:avLst/>
          </a:prstGeom>
        </p:spPr>
        <p:txBody>
          <a:bodyPr wrap="square">
            <a:spAutoFit/>
          </a:bodyPr>
          <a:lstStyle/>
          <a:p>
            <a:pPr marL="342900" indent="-342900">
              <a:buFont typeface="Arial" panose="020B0604020202020204" pitchFamily="34" charset="0"/>
              <a:buChar char="•"/>
            </a:pPr>
            <a:r>
              <a:rPr lang="en-GB" sz="2200" dirty="0"/>
              <a:t>For most people it is not serious and you get better within a week.</a:t>
            </a:r>
          </a:p>
          <a:p>
            <a:pPr marL="342900" indent="-342900">
              <a:buFont typeface="Arial" panose="020B0604020202020204" pitchFamily="34" charset="0"/>
              <a:buChar char="•"/>
            </a:pPr>
            <a:r>
              <a:rPr lang="en-GB" sz="2200" dirty="0"/>
              <a:t>It can be serious for people with a weakened immune system, or older people (over 65 years) or younger children (under 5 years)</a:t>
            </a:r>
          </a:p>
          <a:p>
            <a:endParaRPr lang="en-GB" sz="2200" dirty="0"/>
          </a:p>
          <a:p>
            <a:r>
              <a:rPr lang="en-GB" sz="2200" b="1" u="sng" dirty="0"/>
              <a:t>What symptoms does foodborne illness have?</a:t>
            </a:r>
          </a:p>
          <a:p>
            <a:r>
              <a:rPr lang="en-GB" sz="2200" b="1" u="sng" dirty="0"/>
              <a:t>How long do you get symptoms after eating contaminated food?</a:t>
            </a:r>
          </a:p>
        </p:txBody>
      </p:sp>
      <p:sp>
        <p:nvSpPr>
          <p:cNvPr id="4" name="Rectangle 3">
            <a:extLst>
              <a:ext uri="{FF2B5EF4-FFF2-40B4-BE49-F238E27FC236}">
                <a16:creationId xmlns:a16="http://schemas.microsoft.com/office/drawing/2014/main" id="{EA8C613E-FCD2-444E-BDD1-2710835BE568}"/>
              </a:ext>
            </a:extLst>
          </p:cNvPr>
          <p:cNvSpPr/>
          <p:nvPr/>
        </p:nvSpPr>
        <p:spPr>
          <a:xfrm>
            <a:off x="272847" y="5246015"/>
            <a:ext cx="3946614"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2"/>
            <a:r>
              <a:rPr lang="en-GB" sz="1800" dirty="0">
                <a:solidFill>
                  <a:schemeClr val="tx1"/>
                </a:solidFill>
              </a:rPr>
              <a:t>Common symptoms:</a:t>
            </a:r>
          </a:p>
          <a:p>
            <a:pPr marL="800100" lvl="2" indent="-342900">
              <a:buFont typeface="Arial" panose="020B0604020202020204" pitchFamily="34" charset="0"/>
              <a:buChar char="•"/>
            </a:pPr>
            <a:r>
              <a:rPr lang="en-GB" sz="1800" dirty="0">
                <a:solidFill>
                  <a:schemeClr val="tx1"/>
                </a:solidFill>
              </a:rPr>
              <a:t>Vomiting</a:t>
            </a:r>
          </a:p>
          <a:p>
            <a:pPr marL="800100" lvl="2" indent="-342900">
              <a:buFont typeface="Arial" panose="020B0604020202020204" pitchFamily="34" charset="0"/>
              <a:buChar char="•"/>
            </a:pPr>
            <a:r>
              <a:rPr lang="en-GB" sz="1800" dirty="0">
                <a:solidFill>
                  <a:schemeClr val="tx1"/>
                </a:solidFill>
              </a:rPr>
              <a:t>Nausea (feeling sick)</a:t>
            </a:r>
          </a:p>
          <a:p>
            <a:pPr marL="800100" lvl="2" indent="-342900">
              <a:buFont typeface="Arial" panose="020B0604020202020204" pitchFamily="34" charset="0"/>
              <a:buChar char="•"/>
            </a:pPr>
            <a:r>
              <a:rPr lang="en-GB" sz="1800" dirty="0">
                <a:solidFill>
                  <a:schemeClr val="tx1"/>
                </a:solidFill>
              </a:rPr>
              <a:t>Diarrhoea </a:t>
            </a:r>
          </a:p>
          <a:p>
            <a:pPr marL="800100" lvl="2" indent="-342900">
              <a:buFont typeface="Arial" panose="020B0604020202020204" pitchFamily="34" charset="0"/>
              <a:buChar char="•"/>
            </a:pPr>
            <a:r>
              <a:rPr lang="en-GB" sz="1800" dirty="0">
                <a:solidFill>
                  <a:schemeClr val="tx1"/>
                </a:solidFill>
              </a:rPr>
              <a:t>High temperature (fever)</a:t>
            </a:r>
          </a:p>
        </p:txBody>
      </p:sp>
      <p:sp>
        <p:nvSpPr>
          <p:cNvPr id="5" name="Rectangle 4">
            <a:extLst>
              <a:ext uri="{FF2B5EF4-FFF2-40B4-BE49-F238E27FC236}">
                <a16:creationId xmlns:a16="http://schemas.microsoft.com/office/drawing/2014/main" id="{181ED54C-EFCC-45F1-AF53-9E9F7B10247A}"/>
              </a:ext>
            </a:extLst>
          </p:cNvPr>
          <p:cNvSpPr/>
          <p:nvPr/>
        </p:nvSpPr>
        <p:spPr>
          <a:xfrm>
            <a:off x="4461832" y="5216654"/>
            <a:ext cx="4274544"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514350" lvl="1" indent="-285750">
              <a:buFont typeface="Arial" panose="020B0604020202020204" pitchFamily="34" charset="0"/>
              <a:buChar char="•"/>
            </a:pPr>
            <a:r>
              <a:rPr lang="en-GB" sz="1800" dirty="0">
                <a:solidFill>
                  <a:schemeClr val="tx1"/>
                </a:solidFill>
              </a:rPr>
              <a:t>Symptoms usually last between a few hours to a few days</a:t>
            </a:r>
          </a:p>
          <a:p>
            <a:pPr marL="514350" lvl="1" indent="-285750">
              <a:buFont typeface="Arial" panose="020B0604020202020204" pitchFamily="34" charset="0"/>
              <a:buChar char="•"/>
            </a:pPr>
            <a:r>
              <a:rPr lang="en-GB" sz="1800" dirty="0">
                <a:solidFill>
                  <a:schemeClr val="tx1"/>
                </a:solidFill>
              </a:rPr>
              <a:t>In some cases it can be over a week after eating the food, depending on the cause</a:t>
            </a:r>
          </a:p>
        </p:txBody>
      </p:sp>
      <p:pic>
        <p:nvPicPr>
          <p:cNvPr id="6" name="Picture 2">
            <a:extLst>
              <a:ext uri="{FF2B5EF4-FFF2-40B4-BE49-F238E27FC236}">
                <a16:creationId xmlns:a16="http://schemas.microsoft.com/office/drawing/2014/main" id="{39A9D99E-60F3-4AEC-8968-0D49B5DD813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05" t="-1" r="310" b="11771"/>
          <a:stretch/>
        </p:blipFill>
        <p:spPr bwMode="auto">
          <a:xfrm>
            <a:off x="5651654" y="985108"/>
            <a:ext cx="3382177" cy="181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9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6959F9-82F2-4215-8DA6-094884F8972F}"/>
              </a:ext>
            </a:extLst>
          </p:cNvPr>
          <p:cNvSpPr>
            <a:spLocks noGrp="1"/>
          </p:cNvSpPr>
          <p:nvPr>
            <p:ph type="title"/>
          </p:nvPr>
        </p:nvSpPr>
        <p:spPr>
          <a:xfrm>
            <a:off x="507493" y="326815"/>
            <a:ext cx="7886700" cy="1325563"/>
          </a:xfrm>
        </p:spPr>
        <p:txBody>
          <a:bodyPr/>
          <a:lstStyle/>
          <a:p>
            <a:r>
              <a:rPr lang="en-US" sz="3600" spc="-50" dirty="0">
                <a:solidFill>
                  <a:schemeClr val="tx2"/>
                </a:solidFill>
                <a:latin typeface="Arial" panose="020B0604020202020204" pitchFamily="34" charset="0"/>
                <a:cs typeface="Arial" panose="020B0604020202020204" pitchFamily="34" charset="0"/>
              </a:rPr>
              <a:t>Microbes</a:t>
            </a:r>
            <a:br>
              <a:rPr lang="en-US" sz="3600" spc="-50" dirty="0">
                <a:solidFill>
                  <a:schemeClr val="tx2"/>
                </a:solidFill>
              </a:rPr>
            </a:br>
            <a:endParaRPr lang="en-GB" dirty="0">
              <a:solidFill>
                <a:schemeClr val="tx2"/>
              </a:solidFill>
            </a:endParaRPr>
          </a:p>
        </p:txBody>
      </p:sp>
      <p:sp>
        <p:nvSpPr>
          <p:cNvPr id="18" name="Content Placeholder 2">
            <a:extLst>
              <a:ext uri="{FF2B5EF4-FFF2-40B4-BE49-F238E27FC236}">
                <a16:creationId xmlns:a16="http://schemas.microsoft.com/office/drawing/2014/main" id="{D18303FB-16BF-492E-9F04-42304FB91C28}"/>
              </a:ext>
            </a:extLst>
          </p:cNvPr>
          <p:cNvSpPr>
            <a:spLocks noGrp="1"/>
          </p:cNvSpPr>
          <p:nvPr>
            <p:ph idx="1"/>
          </p:nvPr>
        </p:nvSpPr>
        <p:spPr>
          <a:xfrm>
            <a:off x="432738" y="989596"/>
            <a:ext cx="5450545" cy="2138272"/>
          </a:xfrm>
        </p:spPr>
        <p:txBody>
          <a:bodyPr/>
          <a:lstStyle/>
          <a:p>
            <a:r>
              <a:rPr lang="en-US" altLang="en-US" sz="2200" dirty="0"/>
              <a:t> Microbes are tiny living things, too small to be seen with the naked eye</a:t>
            </a:r>
          </a:p>
          <a:p>
            <a:r>
              <a:rPr lang="en-US" altLang="en-US" sz="2200" dirty="0"/>
              <a:t> There are different groups of microbes</a:t>
            </a:r>
          </a:p>
          <a:p>
            <a:pPr lvl="1"/>
            <a:r>
              <a:rPr lang="en-US" altLang="en-US" sz="2200" dirty="0"/>
              <a:t>Bacteria</a:t>
            </a:r>
          </a:p>
          <a:p>
            <a:pPr lvl="1"/>
            <a:r>
              <a:rPr lang="en-US" altLang="en-US" sz="2200" dirty="0"/>
              <a:t>Virus </a:t>
            </a:r>
          </a:p>
          <a:p>
            <a:pPr lvl="1"/>
            <a:r>
              <a:rPr lang="en-US" altLang="en-US" sz="2200" dirty="0"/>
              <a:t>Fungi</a:t>
            </a:r>
          </a:p>
          <a:p>
            <a:pPr lvl="1"/>
            <a:r>
              <a:rPr lang="en-US" altLang="en-US" sz="2200" dirty="0"/>
              <a:t>Protozoa / Parasites</a:t>
            </a:r>
          </a:p>
        </p:txBody>
      </p:sp>
      <p:pic>
        <p:nvPicPr>
          <p:cNvPr id="9" name="Picture 6">
            <a:extLst>
              <a:ext uri="{FF2B5EF4-FFF2-40B4-BE49-F238E27FC236}">
                <a16:creationId xmlns:a16="http://schemas.microsoft.com/office/drawing/2014/main" id="{6D95D155-6B21-4B7B-8313-0DF70EE240E7}"/>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45" r="16221" b="-1"/>
          <a:stretch/>
        </p:blipFill>
        <p:spPr bwMode="auto">
          <a:xfrm>
            <a:off x="6084294" y="0"/>
            <a:ext cx="3069703" cy="44461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361D12B-6041-4C29-B84D-C3816634C15A}"/>
              </a:ext>
            </a:extLst>
          </p:cNvPr>
          <p:cNvSpPr/>
          <p:nvPr/>
        </p:nvSpPr>
        <p:spPr>
          <a:xfrm>
            <a:off x="231726" y="4202052"/>
            <a:ext cx="8856433" cy="2400657"/>
          </a:xfrm>
          <a:prstGeom prst="rect">
            <a:avLst/>
          </a:prstGeom>
        </p:spPr>
        <p:txBody>
          <a:bodyPr wrap="square">
            <a:spAutoFit/>
          </a:bodyPr>
          <a:lstStyle/>
          <a:p>
            <a:pPr marL="285750" indent="-285750">
              <a:buFont typeface="Arial" panose="020B0604020202020204" pitchFamily="34" charset="0"/>
              <a:buChar char="•"/>
            </a:pPr>
            <a:r>
              <a:rPr lang="en-US" altLang="en-US" sz="2200" dirty="0"/>
              <a:t>Microbes are everywhere, including in the food we eat</a:t>
            </a:r>
          </a:p>
          <a:p>
            <a:pPr marL="285750" indent="-285750">
              <a:buFont typeface="Arial" panose="020B0604020202020204" pitchFamily="34" charset="0"/>
              <a:buChar char="•"/>
            </a:pPr>
            <a:r>
              <a:rPr lang="en-US" altLang="en-US" sz="2200" dirty="0"/>
              <a:t>Most microbes are harmless or even beneficial for us</a:t>
            </a:r>
          </a:p>
          <a:p>
            <a:pPr marL="285750" indent="-285750">
              <a:buFont typeface="Arial" panose="020B0604020202020204" pitchFamily="34" charset="0"/>
              <a:buChar char="•"/>
            </a:pPr>
            <a:r>
              <a:rPr lang="en-US" altLang="en-US" sz="2200" dirty="0"/>
              <a:t>When microbes cause illness or disease, they are called </a:t>
            </a:r>
            <a:r>
              <a:rPr lang="en-US" altLang="en-US" sz="2200" b="1" u="sng" dirty="0"/>
              <a:t>pathogens</a:t>
            </a:r>
          </a:p>
          <a:p>
            <a:pPr marL="285750" indent="-285750">
              <a:buFont typeface="Arial" panose="020B0604020202020204" pitchFamily="34" charset="0"/>
              <a:buChar char="•"/>
            </a:pPr>
            <a:r>
              <a:rPr lang="en-US" altLang="en-US" sz="2200" dirty="0"/>
              <a:t>There are an estimated 200 disease-causing pathogens that can be transmitted by food!</a:t>
            </a:r>
          </a:p>
          <a:p>
            <a:pPr marL="285750" indent="-285750">
              <a:buFont typeface="Arial" panose="020B0604020202020204" pitchFamily="34" charset="0"/>
              <a:buChar char="•"/>
            </a:pPr>
            <a:endParaRPr lang="en-US" altLang="en-US" sz="1600" dirty="0"/>
          </a:p>
          <a:p>
            <a:r>
              <a:rPr lang="en-US" altLang="en-US" sz="2400" b="1" u="sng" dirty="0"/>
              <a:t>Now play a quick matching activity to revise microbes</a:t>
            </a:r>
          </a:p>
        </p:txBody>
      </p:sp>
    </p:spTree>
    <p:extLst>
      <p:ext uri="{BB962C8B-B14F-4D97-AF65-F5344CB8AC3E}">
        <p14:creationId xmlns:p14="http://schemas.microsoft.com/office/powerpoint/2010/main" val="123995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7B906F7-82B3-4168-A101-C18004F62B24}"/>
              </a:ext>
            </a:extLst>
          </p:cNvPr>
          <p:cNvSpPr>
            <a:spLocks noGrp="1"/>
          </p:cNvSpPr>
          <p:nvPr>
            <p:ph type="title"/>
          </p:nvPr>
        </p:nvSpPr>
        <p:spPr>
          <a:xfrm>
            <a:off x="207858" y="-66896"/>
            <a:ext cx="7886700" cy="1325563"/>
          </a:xfrm>
        </p:spPr>
        <p:txBody>
          <a:bodyPr/>
          <a:lstStyle/>
          <a:p>
            <a:pPr lvl="0" defTabSz="228600">
              <a:lnSpc>
                <a:spcPct val="90000"/>
              </a:lnSpc>
              <a:spcBef>
                <a:spcPts val="0"/>
              </a:spcBef>
              <a:spcAft>
                <a:spcPts val="600"/>
              </a:spcAft>
              <a:defRPr/>
            </a:pPr>
            <a:r>
              <a:rPr lang="en-GB" dirty="0">
                <a:solidFill>
                  <a:schemeClr val="tx2"/>
                </a:solidFill>
              </a:rPr>
              <a:t> </a:t>
            </a:r>
            <a:r>
              <a:rPr lang="en-US" sz="4400" spc="-50" dirty="0">
                <a:solidFill>
                  <a:schemeClr val="tx2"/>
                </a:solidFill>
                <a:latin typeface="Microsoft Sans Serif"/>
                <a:ea typeface="+mn-ea"/>
                <a:cs typeface="+mn-cs"/>
              </a:rPr>
              <a:t>Characteristics of Microbes </a:t>
            </a:r>
            <a:br>
              <a:rPr lang="en-US" sz="4400" b="0" spc="-50" dirty="0">
                <a:solidFill>
                  <a:schemeClr val="tx2"/>
                </a:solidFill>
                <a:latin typeface="Microsoft Sans Serif"/>
                <a:ea typeface="+mn-ea"/>
                <a:cs typeface="+mn-cs"/>
              </a:rPr>
            </a:br>
            <a:endParaRPr lang="en-GB" dirty="0">
              <a:solidFill>
                <a:schemeClr val="tx2"/>
              </a:solidFill>
            </a:endParaRPr>
          </a:p>
        </p:txBody>
      </p:sp>
      <p:sp>
        <p:nvSpPr>
          <p:cNvPr id="4" name="Rectangle 3">
            <a:extLst>
              <a:ext uri="{FF2B5EF4-FFF2-40B4-BE49-F238E27FC236}">
                <a16:creationId xmlns:a16="http://schemas.microsoft.com/office/drawing/2014/main" id="{29DF7563-259E-4DBF-A0B4-0993C9A7A4A5}"/>
              </a:ext>
            </a:extLst>
          </p:cNvPr>
          <p:cNvSpPr/>
          <p:nvPr/>
        </p:nvSpPr>
        <p:spPr>
          <a:xfrm>
            <a:off x="191735" y="683547"/>
            <a:ext cx="4263941" cy="5393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dirty="0">
                <a:effectLst/>
                <a:ea typeface="Calibri" panose="020F0502020204030204" pitchFamily="34" charset="0"/>
                <a:cs typeface="Times New Roman" panose="02020603050405020304" pitchFamily="18" charset="0"/>
              </a:rPr>
              <a:t>Bacteria</a:t>
            </a:r>
            <a:endParaRPr lang="en-GB" sz="1100" dirty="0">
              <a:effectLst/>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ECDA89BC-E313-45E6-8173-E9E6D5330F2F}"/>
              </a:ext>
            </a:extLst>
          </p:cNvPr>
          <p:cNvGraphicFramePr>
            <a:graphicFrameLocks noGrp="1"/>
          </p:cNvGraphicFramePr>
          <p:nvPr>
            <p:extLst>
              <p:ext uri="{D42A27DB-BD31-4B8C-83A1-F6EECF244321}">
                <p14:modId xmlns:p14="http://schemas.microsoft.com/office/powerpoint/2010/main" val="1524900668"/>
              </p:ext>
            </p:extLst>
          </p:nvPr>
        </p:nvGraphicFramePr>
        <p:xfrm>
          <a:off x="207858" y="1258667"/>
          <a:ext cx="4280063" cy="2895678"/>
        </p:xfrm>
        <a:graphic>
          <a:graphicData uri="http://schemas.openxmlformats.org/drawingml/2006/table">
            <a:tbl>
              <a:tblPr firstRow="1" firstCol="1" bandRow="1">
                <a:tableStyleId>{5C22544A-7EE6-4342-B048-85BDC9FD1C3A}</a:tableStyleId>
              </a:tblPr>
              <a:tblGrid>
                <a:gridCol w="4280063">
                  <a:extLst>
                    <a:ext uri="{9D8B030D-6E8A-4147-A177-3AD203B41FA5}">
                      <a16:colId xmlns:a16="http://schemas.microsoft.com/office/drawing/2014/main" val="3536769669"/>
                    </a:ext>
                  </a:extLst>
                </a:gridCol>
              </a:tblGrid>
              <a:tr h="459851">
                <a:tc>
                  <a:txBody>
                    <a:bodyPr/>
                    <a:lstStyle/>
                    <a:p>
                      <a:pPr>
                        <a:lnSpc>
                          <a:spcPct val="107000"/>
                        </a:lnSpc>
                        <a:spcAft>
                          <a:spcPts val="0"/>
                        </a:spcAft>
                        <a:tabLst>
                          <a:tab pos="1412875" algn="l"/>
                        </a:tabLst>
                      </a:pPr>
                      <a:r>
                        <a:rPr lang="en-GB" sz="1200" b="0" dirty="0">
                          <a:solidFill>
                            <a:schemeClr val="tx1"/>
                          </a:solidFill>
                          <a:effectLst/>
                        </a:rPr>
                        <a:t>Can be harmful (cause illness) and beneficial/useful (decomposition - “recycling” of organic materials)</a:t>
                      </a:r>
                    </a:p>
                  </a:txBody>
                  <a:tcPr marL="51435" marR="51435" marT="0" marB="0">
                    <a:solidFill>
                      <a:schemeClr val="accent6">
                        <a:lumMod val="40000"/>
                        <a:lumOff val="60000"/>
                      </a:schemeClr>
                    </a:solidFill>
                  </a:tcPr>
                </a:tc>
                <a:extLst>
                  <a:ext uri="{0D108BD9-81ED-4DB2-BD59-A6C34878D82A}">
                    <a16:rowId xmlns:a16="http://schemas.microsoft.com/office/drawing/2014/main" val="1752025791"/>
                  </a:ext>
                </a:extLst>
              </a:tr>
              <a:tr h="459851">
                <a:tc>
                  <a:txBody>
                    <a:bodyPr/>
                    <a:lstStyle/>
                    <a:p>
                      <a:pPr>
                        <a:lnSpc>
                          <a:spcPct val="107000"/>
                        </a:lnSpc>
                        <a:spcAft>
                          <a:spcPts val="0"/>
                        </a:spcAft>
                        <a:tabLst>
                          <a:tab pos="1412875" algn="l"/>
                        </a:tabLst>
                      </a:pPr>
                      <a:r>
                        <a:rPr lang="en-GB" sz="1200" b="0" dirty="0">
                          <a:solidFill>
                            <a:schemeClr val="tx1"/>
                          </a:solidFill>
                          <a:effectLst/>
                        </a:rPr>
                        <a:t>Multiplies in humid environments with nutrients (e.g. sugar, fat, proteins), for example in food, drains, wounds</a:t>
                      </a:r>
                      <a:endParaRPr lang="en-GB" sz="12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258817191"/>
                  </a:ext>
                </a:extLst>
              </a:tr>
              <a:tr h="1286199">
                <a:tc>
                  <a:txBody>
                    <a:bodyPr/>
                    <a:lstStyle/>
                    <a:p>
                      <a:pPr>
                        <a:lnSpc>
                          <a:spcPct val="107000"/>
                        </a:lnSpc>
                        <a:spcAft>
                          <a:spcPts val="0"/>
                        </a:spcAft>
                        <a:tabLst>
                          <a:tab pos="1412875" algn="l"/>
                        </a:tabLst>
                      </a:pPr>
                      <a:endParaRPr lang="en-GB" sz="1200" b="0" dirty="0">
                        <a:solidFill>
                          <a:schemeClr val="tx1"/>
                        </a:solidFill>
                        <a:effectLst/>
                      </a:endParaRPr>
                    </a:p>
                    <a:p>
                      <a:pPr>
                        <a:lnSpc>
                          <a:spcPct val="107000"/>
                        </a:lnSpc>
                        <a:spcAft>
                          <a:spcPts val="0"/>
                        </a:spcAft>
                        <a:tabLst>
                          <a:tab pos="1412875" algn="l"/>
                        </a:tabLst>
                      </a:pPr>
                      <a:r>
                        <a:rPr lang="en-GB" sz="1200" b="0" dirty="0">
                          <a:solidFill>
                            <a:schemeClr val="tx1"/>
                          </a:solidFill>
                          <a:effectLst/>
                        </a:rPr>
                        <a:t>They spread directly between people or through food, water, soil and blood</a:t>
                      </a:r>
                    </a:p>
                    <a:p>
                      <a:pPr>
                        <a:lnSpc>
                          <a:spcPct val="107000"/>
                        </a:lnSpc>
                        <a:spcAft>
                          <a:spcPts val="0"/>
                        </a:spcAft>
                        <a:tabLst>
                          <a:tab pos="1412875" algn="l"/>
                        </a:tabLst>
                      </a:pPr>
                      <a:r>
                        <a:rPr lang="en-GB" sz="1200" b="0" dirty="0">
                          <a:solidFill>
                            <a:schemeClr val="tx1"/>
                          </a:solidFill>
                          <a:effectLst/>
                        </a:rPr>
                        <a:t>Most are killed by high temperatures and cooking</a:t>
                      </a:r>
                    </a:p>
                    <a:p>
                      <a:pPr>
                        <a:lnSpc>
                          <a:spcPct val="107000"/>
                        </a:lnSpc>
                        <a:spcAft>
                          <a:spcPts val="0"/>
                        </a:spcAft>
                        <a:tabLst>
                          <a:tab pos="1412875" algn="l"/>
                        </a:tabLst>
                      </a:pPr>
                      <a:r>
                        <a:rPr lang="en-GB" sz="1200" b="0" dirty="0">
                          <a:solidFill>
                            <a:schemeClr val="tx1"/>
                          </a:solidFill>
                          <a:effectLst/>
                        </a:rPr>
                        <a:t>Most are not killed by freezing, and cold temperatures can reduce growth</a:t>
                      </a:r>
                    </a:p>
                  </a:txBody>
                  <a:tcPr marL="51435" marR="51435" marT="0" marB="0">
                    <a:solidFill>
                      <a:schemeClr val="accent6">
                        <a:lumMod val="40000"/>
                        <a:lumOff val="60000"/>
                      </a:schemeClr>
                    </a:solidFill>
                  </a:tcPr>
                </a:tc>
                <a:extLst>
                  <a:ext uri="{0D108BD9-81ED-4DB2-BD59-A6C34878D82A}">
                    <a16:rowId xmlns:a16="http://schemas.microsoft.com/office/drawing/2014/main" val="2926304471"/>
                  </a:ext>
                </a:extLst>
              </a:tr>
              <a:tr h="689777">
                <a:tc>
                  <a:txBody>
                    <a:bodyPr/>
                    <a:lstStyle/>
                    <a:p>
                      <a:pPr>
                        <a:lnSpc>
                          <a:spcPct val="107000"/>
                        </a:lnSpc>
                        <a:spcAft>
                          <a:spcPts val="0"/>
                        </a:spcAft>
                        <a:tabLst>
                          <a:tab pos="1412875" algn="l"/>
                        </a:tabLst>
                      </a:pPr>
                      <a:r>
                        <a:rPr lang="en-GB" sz="1200" b="0" i="0" dirty="0">
                          <a:solidFill>
                            <a:schemeClr val="tx1"/>
                          </a:solidFill>
                          <a:effectLst/>
                        </a:rPr>
                        <a:t>Examples: </a:t>
                      </a:r>
                      <a:r>
                        <a:rPr lang="en-GB" sz="1200" b="0" i="1" dirty="0">
                          <a:solidFill>
                            <a:schemeClr val="tx1"/>
                          </a:solidFill>
                          <a:effectLst/>
                        </a:rPr>
                        <a:t>Campylobacter</a:t>
                      </a:r>
                      <a:r>
                        <a:rPr lang="en-GB" sz="1200" b="0" dirty="0">
                          <a:solidFill>
                            <a:schemeClr val="tx1"/>
                          </a:solidFill>
                          <a:effectLst/>
                        </a:rPr>
                        <a:t> and </a:t>
                      </a:r>
                      <a:r>
                        <a:rPr lang="en-GB" sz="1200" b="0" i="1" dirty="0">
                          <a:solidFill>
                            <a:schemeClr val="tx1"/>
                          </a:solidFill>
                          <a:effectLst/>
                        </a:rPr>
                        <a:t>Salmonella</a:t>
                      </a:r>
                      <a:r>
                        <a:rPr lang="en-GB" sz="1200" b="0" dirty="0">
                          <a:solidFill>
                            <a:schemeClr val="tx1"/>
                          </a:solidFill>
                          <a:effectLst/>
                        </a:rPr>
                        <a:t> cause foodborne illness. Lactic acid bacteria are used to produce yoghurt, soy sauce and chorizo sausage</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40000"/>
                        <a:lumOff val="60000"/>
                      </a:schemeClr>
                    </a:solidFill>
                  </a:tcPr>
                </a:tc>
                <a:extLst>
                  <a:ext uri="{0D108BD9-81ED-4DB2-BD59-A6C34878D82A}">
                    <a16:rowId xmlns:a16="http://schemas.microsoft.com/office/drawing/2014/main" val="3716657146"/>
                  </a:ext>
                </a:extLst>
              </a:tr>
            </a:tbl>
          </a:graphicData>
        </a:graphic>
      </p:graphicFrame>
      <p:sp>
        <p:nvSpPr>
          <p:cNvPr id="6" name="Rectangle 5">
            <a:extLst>
              <a:ext uri="{FF2B5EF4-FFF2-40B4-BE49-F238E27FC236}">
                <a16:creationId xmlns:a16="http://schemas.microsoft.com/office/drawing/2014/main" id="{6B0814A6-AA62-4CD6-A722-555768CBA0B5}"/>
              </a:ext>
            </a:extLst>
          </p:cNvPr>
          <p:cNvSpPr/>
          <p:nvPr/>
        </p:nvSpPr>
        <p:spPr>
          <a:xfrm>
            <a:off x="4656078" y="683547"/>
            <a:ext cx="4372645" cy="5393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dirty="0">
                <a:effectLst/>
                <a:ea typeface="Calibri" panose="020F0502020204030204" pitchFamily="34" charset="0"/>
                <a:cs typeface="Times New Roman" panose="02020603050405020304" pitchFamily="18" charset="0"/>
              </a:rPr>
              <a:t>Fungi</a:t>
            </a:r>
            <a:endParaRPr lang="en-GB" sz="1100" dirty="0">
              <a:effectLst/>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F8307846-CC90-48C1-9AD2-4F8CA88BCA02}"/>
              </a:ext>
            </a:extLst>
          </p:cNvPr>
          <p:cNvGraphicFramePr>
            <a:graphicFrameLocks noGrp="1"/>
          </p:cNvGraphicFramePr>
          <p:nvPr>
            <p:extLst>
              <p:ext uri="{D42A27DB-BD31-4B8C-83A1-F6EECF244321}">
                <p14:modId xmlns:p14="http://schemas.microsoft.com/office/powerpoint/2010/main" val="470972037"/>
              </p:ext>
            </p:extLst>
          </p:nvPr>
        </p:nvGraphicFramePr>
        <p:xfrm>
          <a:off x="4701344" y="1258667"/>
          <a:ext cx="4327379" cy="2967190"/>
        </p:xfrm>
        <a:graphic>
          <a:graphicData uri="http://schemas.openxmlformats.org/drawingml/2006/table">
            <a:tbl>
              <a:tblPr firstRow="1" firstCol="1" bandRow="1">
                <a:tableStyleId>{5C22544A-7EE6-4342-B048-85BDC9FD1C3A}</a:tableStyleId>
              </a:tblPr>
              <a:tblGrid>
                <a:gridCol w="4327379">
                  <a:extLst>
                    <a:ext uri="{9D8B030D-6E8A-4147-A177-3AD203B41FA5}">
                      <a16:colId xmlns:a16="http://schemas.microsoft.com/office/drawing/2014/main" val="1739109463"/>
                    </a:ext>
                  </a:extLst>
                </a:gridCol>
              </a:tblGrid>
              <a:tr h="633590">
                <a:tc>
                  <a:txBody>
                    <a:bodyPr/>
                    <a:lstStyle/>
                    <a:p>
                      <a:pPr>
                        <a:lnSpc>
                          <a:spcPct val="107000"/>
                        </a:lnSpc>
                        <a:spcAft>
                          <a:spcPts val="0"/>
                        </a:spcAft>
                        <a:tabLst>
                          <a:tab pos="1412875" algn="l"/>
                        </a:tabLst>
                      </a:pPr>
                      <a:r>
                        <a:rPr lang="en-GB" sz="1200" b="0" dirty="0">
                          <a:solidFill>
                            <a:schemeClr val="tx1"/>
                          </a:solidFill>
                          <a:effectLst/>
                        </a:rPr>
                        <a:t>The largest type of microbe. Can be harmful (cause illness) and beneficial/useful (decomposition – “recycling” of organic materials)</a:t>
                      </a:r>
                    </a:p>
                  </a:txBody>
                  <a:tcPr marL="51435" marR="51435" marT="0" marB="0">
                    <a:solidFill>
                      <a:schemeClr val="accent6">
                        <a:lumMod val="40000"/>
                        <a:lumOff val="60000"/>
                      </a:schemeClr>
                    </a:solidFill>
                  </a:tcPr>
                </a:tc>
                <a:extLst>
                  <a:ext uri="{0D108BD9-81ED-4DB2-BD59-A6C34878D82A}">
                    <a16:rowId xmlns:a16="http://schemas.microsoft.com/office/drawing/2014/main" val="120153766"/>
                  </a:ext>
                </a:extLst>
              </a:tr>
              <a:tr h="1066421">
                <a:tc>
                  <a:txBody>
                    <a:bodyPr/>
                    <a:lstStyle/>
                    <a:p>
                      <a:pPr>
                        <a:lnSpc>
                          <a:spcPct val="107000"/>
                        </a:lnSpc>
                        <a:spcAft>
                          <a:spcPts val="0"/>
                        </a:spcAft>
                        <a:tabLst>
                          <a:tab pos="1412875" algn="l"/>
                        </a:tabLst>
                      </a:pPr>
                      <a:r>
                        <a:rPr lang="en-GB" sz="1200" b="0" dirty="0">
                          <a:solidFill>
                            <a:schemeClr val="tx1"/>
                          </a:solidFill>
                          <a:effectLst/>
                        </a:rPr>
                        <a:t>Multiplies in environments with nutrients, e.g. in food and humid building materials</a:t>
                      </a:r>
                    </a:p>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Mould is spread by spores and food can be contaminated from air. Food with visible growth of mould (e.g. leftovers, bread, jam) should not be eaten</a:t>
                      </a:r>
                    </a:p>
                  </a:txBody>
                  <a:tcPr marL="51435" marR="51435" marT="0" marB="0">
                    <a:solidFill>
                      <a:schemeClr val="accent6">
                        <a:lumMod val="40000"/>
                        <a:lumOff val="60000"/>
                      </a:schemeClr>
                    </a:solidFill>
                  </a:tcPr>
                </a:tc>
                <a:extLst>
                  <a:ext uri="{0D108BD9-81ED-4DB2-BD59-A6C34878D82A}">
                    <a16:rowId xmlns:a16="http://schemas.microsoft.com/office/drawing/2014/main" val="4250485917"/>
                  </a:ext>
                </a:extLst>
              </a:tr>
              <a:tr h="417174">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Relatively tolerant to heat. Not killed by freezing. Cold temperatures can reduce their growth</a:t>
                      </a:r>
                    </a:p>
                  </a:txBody>
                  <a:tcPr marL="51435" marR="51435" marT="0" marB="0">
                    <a:solidFill>
                      <a:schemeClr val="accent6">
                        <a:lumMod val="40000"/>
                        <a:lumOff val="60000"/>
                      </a:schemeClr>
                    </a:solidFill>
                  </a:tcPr>
                </a:tc>
                <a:extLst>
                  <a:ext uri="{0D108BD9-81ED-4DB2-BD59-A6C34878D82A}">
                    <a16:rowId xmlns:a16="http://schemas.microsoft.com/office/drawing/2014/main" val="1595454666"/>
                  </a:ext>
                </a:extLst>
              </a:tr>
              <a:tr h="850005">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endParaRPr lang="en-GB" sz="1200" b="0" dirty="0">
                        <a:solidFill>
                          <a:schemeClr val="tx1"/>
                        </a:solidFill>
                        <a:effectLst/>
                      </a:endParaRPr>
                    </a:p>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Examples: </a:t>
                      </a:r>
                      <a:r>
                        <a:rPr lang="en-GB" sz="1200" b="0" i="1" dirty="0">
                          <a:solidFill>
                            <a:schemeClr val="tx1"/>
                          </a:solidFill>
                          <a:effectLst/>
                        </a:rPr>
                        <a:t>Aspergillus flavus </a:t>
                      </a:r>
                      <a:r>
                        <a:rPr lang="en-GB" sz="1200" b="0" dirty="0">
                          <a:solidFill>
                            <a:schemeClr val="tx1"/>
                          </a:solidFill>
                          <a:effectLst/>
                        </a:rPr>
                        <a:t>that produce aflatoxins in food (e.g. nuts). </a:t>
                      </a:r>
                      <a:r>
                        <a:rPr lang="en-GB" sz="1200" b="0" i="1" dirty="0">
                          <a:solidFill>
                            <a:schemeClr val="tx1"/>
                          </a:solidFill>
                          <a:effectLst/>
                        </a:rPr>
                        <a:t>Saccharomyces cerevisiae </a:t>
                      </a:r>
                      <a:r>
                        <a:rPr lang="en-GB" sz="1200" b="0" dirty="0">
                          <a:solidFill>
                            <a:schemeClr val="tx1"/>
                          </a:solidFill>
                          <a:effectLst/>
                        </a:rPr>
                        <a:t>(yeast) for baking and </a:t>
                      </a:r>
                      <a:r>
                        <a:rPr lang="en-GB" sz="1200" b="0" i="1" dirty="0">
                          <a:solidFill>
                            <a:schemeClr val="tx1"/>
                          </a:solidFill>
                          <a:effectLst/>
                        </a:rPr>
                        <a:t>Penicillium </a:t>
                      </a:r>
                      <a:r>
                        <a:rPr lang="en-GB" sz="1200" b="0" i="1" dirty="0" err="1">
                          <a:solidFill>
                            <a:schemeClr val="tx1"/>
                          </a:solidFill>
                          <a:effectLst/>
                        </a:rPr>
                        <a:t>camemberti</a:t>
                      </a:r>
                      <a:r>
                        <a:rPr lang="en-GB" sz="1200" b="0" i="1" dirty="0">
                          <a:solidFill>
                            <a:schemeClr val="tx1"/>
                          </a:solidFill>
                          <a:effectLst/>
                        </a:rPr>
                        <a:t>  </a:t>
                      </a:r>
                      <a:r>
                        <a:rPr lang="en-GB" sz="1200" b="0" dirty="0">
                          <a:solidFill>
                            <a:schemeClr val="tx1"/>
                          </a:solidFill>
                          <a:effectLst/>
                        </a:rPr>
                        <a:t>for camembert and brie cheese</a:t>
                      </a:r>
                    </a:p>
                  </a:txBody>
                  <a:tcPr marL="51435" marR="51435" marT="0" marB="0">
                    <a:solidFill>
                      <a:schemeClr val="accent6">
                        <a:lumMod val="40000"/>
                        <a:lumOff val="60000"/>
                      </a:schemeClr>
                    </a:solidFill>
                  </a:tcPr>
                </a:tc>
                <a:extLst>
                  <a:ext uri="{0D108BD9-81ED-4DB2-BD59-A6C34878D82A}">
                    <a16:rowId xmlns:a16="http://schemas.microsoft.com/office/drawing/2014/main" val="1665858475"/>
                  </a:ext>
                </a:extLst>
              </a:tr>
            </a:tbl>
          </a:graphicData>
        </a:graphic>
      </p:graphicFrame>
      <p:sp>
        <p:nvSpPr>
          <p:cNvPr id="9" name="Rectangle 8">
            <a:extLst>
              <a:ext uri="{FF2B5EF4-FFF2-40B4-BE49-F238E27FC236}">
                <a16:creationId xmlns:a16="http://schemas.microsoft.com/office/drawing/2014/main" id="{59C142C6-4348-4E11-8CD8-6FD200F3FEE6}"/>
              </a:ext>
            </a:extLst>
          </p:cNvPr>
          <p:cNvSpPr/>
          <p:nvPr/>
        </p:nvSpPr>
        <p:spPr>
          <a:xfrm>
            <a:off x="191735" y="4251056"/>
            <a:ext cx="4280062" cy="53936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a:effectLst/>
                <a:ea typeface="Calibri" panose="020F0502020204030204" pitchFamily="34" charset="0"/>
                <a:cs typeface="Times New Roman" panose="02020603050405020304" pitchFamily="18" charset="0"/>
              </a:rPr>
              <a:t>Virus</a:t>
            </a:r>
            <a:endParaRPr lang="en-GB" sz="1100">
              <a:effectLst/>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EA5DFE94-B940-4C80-AFFF-1BD0E13427A7}"/>
              </a:ext>
            </a:extLst>
          </p:cNvPr>
          <p:cNvGraphicFramePr>
            <a:graphicFrameLocks noGrp="1"/>
          </p:cNvGraphicFramePr>
          <p:nvPr>
            <p:extLst>
              <p:ext uri="{D42A27DB-BD31-4B8C-83A1-F6EECF244321}">
                <p14:modId xmlns:p14="http://schemas.microsoft.com/office/powerpoint/2010/main" val="3012906696"/>
              </p:ext>
            </p:extLst>
          </p:nvPr>
        </p:nvGraphicFramePr>
        <p:xfrm>
          <a:off x="207858" y="4861931"/>
          <a:ext cx="4263941" cy="1910969"/>
        </p:xfrm>
        <a:graphic>
          <a:graphicData uri="http://schemas.openxmlformats.org/drawingml/2006/table">
            <a:tbl>
              <a:tblPr firstRow="1" firstCol="1" bandRow="1">
                <a:tableStyleId>{5C22544A-7EE6-4342-B048-85BDC9FD1C3A}</a:tableStyleId>
              </a:tblPr>
              <a:tblGrid>
                <a:gridCol w="4263941">
                  <a:extLst>
                    <a:ext uri="{9D8B030D-6E8A-4147-A177-3AD203B41FA5}">
                      <a16:colId xmlns:a16="http://schemas.microsoft.com/office/drawing/2014/main" val="289367105"/>
                    </a:ext>
                  </a:extLst>
                </a:gridCol>
              </a:tblGrid>
              <a:tr h="205987">
                <a:tc>
                  <a:txBody>
                    <a:bodyPr/>
                    <a:lstStyle/>
                    <a:p>
                      <a:pPr>
                        <a:lnSpc>
                          <a:spcPct val="107000"/>
                        </a:lnSpc>
                        <a:spcAft>
                          <a:spcPts val="0"/>
                        </a:spcAft>
                        <a:tabLst>
                          <a:tab pos="1412875" algn="l"/>
                        </a:tabLst>
                      </a:pPr>
                      <a:r>
                        <a:rPr lang="en-GB" sz="1200" b="0" dirty="0">
                          <a:solidFill>
                            <a:schemeClr val="tx1"/>
                          </a:solidFill>
                          <a:effectLst/>
                        </a:rPr>
                        <a:t>The smallest type of microbe</a:t>
                      </a:r>
                      <a:endParaRPr lang="en-GB" sz="12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3679549710"/>
                  </a:ext>
                </a:extLst>
              </a:tr>
              <a:tr h="462964">
                <a:tc>
                  <a:txBody>
                    <a:bodyPr/>
                    <a:lstStyle/>
                    <a:p>
                      <a:pPr>
                        <a:lnSpc>
                          <a:spcPct val="107000"/>
                        </a:lnSpc>
                        <a:spcAft>
                          <a:spcPts val="0"/>
                        </a:spcAft>
                        <a:tabLst>
                          <a:tab pos="1412875" algn="l"/>
                        </a:tabLst>
                      </a:pPr>
                      <a:r>
                        <a:rPr lang="en-GB" sz="1200" b="0" dirty="0">
                          <a:solidFill>
                            <a:schemeClr val="tx1"/>
                          </a:solidFill>
                          <a:effectLst/>
                        </a:rPr>
                        <a:t>Cannot grow or survive without a host (e.g. a human or animal)</a:t>
                      </a:r>
                    </a:p>
                  </a:txBody>
                  <a:tcPr marL="51435" marR="51435" marT="0" marB="0">
                    <a:solidFill>
                      <a:schemeClr val="accent6">
                        <a:lumMod val="40000"/>
                        <a:lumOff val="60000"/>
                      </a:schemeClr>
                    </a:solidFill>
                  </a:tcPr>
                </a:tc>
                <a:extLst>
                  <a:ext uri="{0D108BD9-81ED-4DB2-BD59-A6C34878D82A}">
                    <a16:rowId xmlns:a16="http://schemas.microsoft.com/office/drawing/2014/main" val="3297565303"/>
                  </a:ext>
                </a:extLst>
              </a:tr>
              <a:tr h="916284">
                <a:tc>
                  <a:txBody>
                    <a:bodyPr/>
                    <a:lstStyle/>
                    <a:p>
                      <a:pPr>
                        <a:lnSpc>
                          <a:spcPct val="107000"/>
                        </a:lnSpc>
                        <a:spcAft>
                          <a:spcPts val="0"/>
                        </a:spcAft>
                        <a:tabLst>
                          <a:tab pos="1412875" algn="l"/>
                        </a:tabLst>
                      </a:pPr>
                      <a:r>
                        <a:rPr lang="en-GB" sz="1200" b="0" dirty="0">
                          <a:solidFill>
                            <a:schemeClr val="tx1"/>
                          </a:solidFill>
                          <a:effectLst/>
                        </a:rPr>
                        <a:t>They spread from person to person or from person to food through the air (e.g. sneezing), through vomit, through faeces, or other bodily fluids (e.g. blood or saliva). Killed by cooking. They will not grow, but can survive in food.</a:t>
                      </a:r>
                      <a:endParaRPr lang="en-GB" sz="12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3901273098"/>
                  </a:ext>
                </a:extLst>
              </a:tr>
              <a:tr h="325734">
                <a:tc>
                  <a:txBody>
                    <a:bodyPr/>
                    <a:lstStyle/>
                    <a:p>
                      <a:pPr>
                        <a:lnSpc>
                          <a:spcPct val="107000"/>
                        </a:lnSpc>
                        <a:spcAft>
                          <a:spcPts val="0"/>
                        </a:spcAft>
                        <a:tabLst>
                          <a:tab pos="1412875" algn="l"/>
                        </a:tabLst>
                      </a:pPr>
                      <a:r>
                        <a:rPr lang="en-GB" sz="1200" b="0" dirty="0">
                          <a:solidFill>
                            <a:schemeClr val="tx1"/>
                          </a:solidFill>
                          <a:effectLst/>
                        </a:rPr>
                        <a:t>Examples: Norovirus in oysters or soft fruits </a:t>
                      </a:r>
                      <a:r>
                        <a:rPr lang="en-GB" sz="1200" b="0" dirty="0" err="1">
                          <a:solidFill>
                            <a:schemeClr val="tx1"/>
                          </a:solidFill>
                          <a:effectLst/>
                        </a:rPr>
                        <a:t>e.g</a:t>
                      </a:r>
                      <a:r>
                        <a:rPr lang="en-GB" sz="1200" b="0" dirty="0">
                          <a:solidFill>
                            <a:schemeClr val="tx1"/>
                          </a:solidFill>
                          <a:effectLst/>
                        </a:rPr>
                        <a:t> strawberries.</a:t>
                      </a:r>
                    </a:p>
                  </a:txBody>
                  <a:tcPr marL="51435" marR="51435" marT="0" marB="0">
                    <a:solidFill>
                      <a:schemeClr val="accent6">
                        <a:lumMod val="40000"/>
                        <a:lumOff val="60000"/>
                      </a:schemeClr>
                    </a:solidFill>
                  </a:tcPr>
                </a:tc>
                <a:extLst>
                  <a:ext uri="{0D108BD9-81ED-4DB2-BD59-A6C34878D82A}">
                    <a16:rowId xmlns:a16="http://schemas.microsoft.com/office/drawing/2014/main" val="2760155807"/>
                  </a:ext>
                </a:extLst>
              </a:tr>
            </a:tbl>
          </a:graphicData>
        </a:graphic>
      </p:graphicFrame>
      <p:sp>
        <p:nvSpPr>
          <p:cNvPr id="10" name="Rectangle 9">
            <a:extLst>
              <a:ext uri="{FF2B5EF4-FFF2-40B4-BE49-F238E27FC236}">
                <a16:creationId xmlns:a16="http://schemas.microsoft.com/office/drawing/2014/main" id="{A3F491B5-C562-4FBE-94CA-458FF7465D1B}"/>
              </a:ext>
            </a:extLst>
          </p:cNvPr>
          <p:cNvSpPr/>
          <p:nvPr/>
        </p:nvSpPr>
        <p:spPr>
          <a:xfrm>
            <a:off x="4623832" y="4251056"/>
            <a:ext cx="4388767" cy="53936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a:effectLst/>
                <a:ea typeface="Calibri" panose="020F0502020204030204" pitchFamily="34" charset="0"/>
                <a:cs typeface="Times New Roman" panose="02020603050405020304" pitchFamily="18" charset="0"/>
              </a:rPr>
              <a:t>Parasite</a:t>
            </a:r>
            <a:endParaRPr lang="en-GB" sz="1100">
              <a:effectLst/>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7EDB0382-A2E9-440B-9C69-2C8B5EDFFA12}"/>
              </a:ext>
            </a:extLst>
          </p:cNvPr>
          <p:cNvGraphicFramePr>
            <a:graphicFrameLocks noGrp="1"/>
          </p:cNvGraphicFramePr>
          <p:nvPr>
            <p:extLst>
              <p:ext uri="{D42A27DB-BD31-4B8C-83A1-F6EECF244321}">
                <p14:modId xmlns:p14="http://schemas.microsoft.com/office/powerpoint/2010/main" val="1810985620"/>
              </p:ext>
            </p:extLst>
          </p:nvPr>
        </p:nvGraphicFramePr>
        <p:xfrm>
          <a:off x="4639956" y="4861930"/>
          <a:ext cx="4388767" cy="1910968"/>
        </p:xfrm>
        <a:graphic>
          <a:graphicData uri="http://schemas.openxmlformats.org/drawingml/2006/table">
            <a:tbl>
              <a:tblPr firstRow="1" firstCol="1" bandRow="1">
                <a:tableStyleId>{5C22544A-7EE6-4342-B048-85BDC9FD1C3A}</a:tableStyleId>
              </a:tblPr>
              <a:tblGrid>
                <a:gridCol w="4388767">
                  <a:extLst>
                    <a:ext uri="{9D8B030D-6E8A-4147-A177-3AD203B41FA5}">
                      <a16:colId xmlns:a16="http://schemas.microsoft.com/office/drawing/2014/main" val="540787021"/>
                    </a:ext>
                  </a:extLst>
                </a:gridCol>
              </a:tblGrid>
              <a:tr h="480916">
                <a:tc>
                  <a:txBody>
                    <a:bodyPr/>
                    <a:lstStyle/>
                    <a:p>
                      <a:pPr>
                        <a:lnSpc>
                          <a:spcPct val="107000"/>
                        </a:lnSpc>
                        <a:spcAft>
                          <a:spcPts val="0"/>
                        </a:spcAft>
                        <a:tabLst>
                          <a:tab pos="1412875" algn="l"/>
                        </a:tabLst>
                      </a:pPr>
                      <a:r>
                        <a:rPr lang="en-GB" sz="1200" b="0" dirty="0">
                          <a:solidFill>
                            <a:schemeClr val="tx1"/>
                          </a:solidFill>
                          <a:effectLst/>
                        </a:rPr>
                        <a:t>Different sizes. Can be harmful. </a:t>
                      </a:r>
                    </a:p>
                    <a:p>
                      <a:pPr>
                        <a:lnSpc>
                          <a:spcPct val="107000"/>
                        </a:lnSpc>
                        <a:spcAft>
                          <a:spcPts val="0"/>
                        </a:spcAft>
                        <a:tabLst>
                          <a:tab pos="1412875" algn="l"/>
                        </a:tabLst>
                      </a:pPr>
                      <a:r>
                        <a:rPr lang="en-GB" sz="1200" b="0" dirty="0">
                          <a:solidFill>
                            <a:schemeClr val="tx1"/>
                          </a:solidFill>
                          <a:effectLst/>
                        </a:rPr>
                        <a:t>Cannot grow without a host (e.g. a human or animal)</a:t>
                      </a:r>
                      <a:endParaRPr lang="en-GB" sz="1200" b="0" dirty="0">
                        <a:solidFill>
                          <a:srgbClr val="C00000"/>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4249417115"/>
                  </a:ext>
                </a:extLst>
              </a:tr>
              <a:tr h="486889">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Can be spread between animals and humans through contaminated food, water, soil and blood</a:t>
                      </a:r>
                      <a:endParaRPr lang="en-GB" sz="1200" b="0" dirty="0">
                        <a:solidFill>
                          <a:schemeClr val="accent6">
                            <a:lumMod val="50000"/>
                          </a:schemeClr>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911042543"/>
                  </a:ext>
                </a:extLst>
              </a:tr>
              <a:tr h="501871">
                <a:tc>
                  <a:txBody>
                    <a:bodyPr/>
                    <a:lstStyle/>
                    <a:p>
                      <a:pPr>
                        <a:lnSpc>
                          <a:spcPct val="107000"/>
                        </a:lnSpc>
                        <a:spcAft>
                          <a:spcPts val="0"/>
                        </a:spcAft>
                        <a:tabLst>
                          <a:tab pos="1412875" algn="l"/>
                        </a:tabLst>
                      </a:pPr>
                      <a:r>
                        <a:rPr lang="en-GB" sz="1200" b="0" dirty="0">
                          <a:solidFill>
                            <a:schemeClr val="tx1"/>
                          </a:solidFill>
                          <a:effectLst/>
                        </a:rPr>
                        <a:t>Killed by cooking and freezing. They will not grow but can survive in food</a:t>
                      </a:r>
                    </a:p>
                  </a:txBody>
                  <a:tcPr marL="51435" marR="51435" marT="0" marB="0">
                    <a:solidFill>
                      <a:schemeClr val="accent6">
                        <a:lumMod val="40000"/>
                        <a:lumOff val="60000"/>
                      </a:schemeClr>
                    </a:solidFill>
                  </a:tcPr>
                </a:tc>
                <a:extLst>
                  <a:ext uri="{0D108BD9-81ED-4DB2-BD59-A6C34878D82A}">
                    <a16:rowId xmlns:a16="http://schemas.microsoft.com/office/drawing/2014/main" val="3361675606"/>
                  </a:ext>
                </a:extLst>
              </a:tr>
              <a:tr h="441292">
                <a:tc>
                  <a:txBody>
                    <a:bodyPr/>
                    <a:lstStyle/>
                    <a:p>
                      <a:pPr>
                        <a:lnSpc>
                          <a:spcPct val="107000"/>
                        </a:lnSpc>
                        <a:spcAft>
                          <a:spcPts val="0"/>
                        </a:spcAft>
                        <a:tabLst>
                          <a:tab pos="1412875" algn="l"/>
                        </a:tabLst>
                      </a:pPr>
                      <a:r>
                        <a:rPr lang="en-GB" sz="1200" b="0" dirty="0">
                          <a:solidFill>
                            <a:schemeClr val="tx1"/>
                          </a:solidFill>
                          <a:effectLst/>
                        </a:rPr>
                        <a:t>Examples: Toxoplasma in meat and on vegetables, intestinal worms (e.g. roundworm)</a:t>
                      </a:r>
                    </a:p>
                  </a:txBody>
                  <a:tcPr marL="51435" marR="51435" marT="0" marB="0">
                    <a:solidFill>
                      <a:schemeClr val="accent6">
                        <a:lumMod val="40000"/>
                        <a:lumOff val="60000"/>
                      </a:schemeClr>
                    </a:solidFill>
                  </a:tcPr>
                </a:tc>
                <a:extLst>
                  <a:ext uri="{0D108BD9-81ED-4DB2-BD59-A6C34878D82A}">
                    <a16:rowId xmlns:a16="http://schemas.microsoft.com/office/drawing/2014/main" val="2721646930"/>
                  </a:ext>
                </a:extLst>
              </a:tr>
            </a:tbl>
          </a:graphicData>
        </a:graphic>
      </p:graphicFrame>
    </p:spTree>
    <p:extLst>
      <p:ext uri="{BB962C8B-B14F-4D97-AF65-F5344CB8AC3E}">
        <p14:creationId xmlns:p14="http://schemas.microsoft.com/office/powerpoint/2010/main" val="323655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E7B7-B7BF-4E83-99B2-0EB1C8A40064}"/>
              </a:ext>
            </a:extLst>
          </p:cNvPr>
          <p:cNvSpPr>
            <a:spLocks noGrp="1"/>
          </p:cNvSpPr>
          <p:nvPr>
            <p:ph type="title"/>
          </p:nvPr>
        </p:nvSpPr>
        <p:spPr>
          <a:xfrm>
            <a:off x="285514" y="231923"/>
            <a:ext cx="7886700" cy="1325563"/>
          </a:xfrm>
        </p:spPr>
        <p:txBody>
          <a:bodyPr/>
          <a:lstStyle/>
          <a:p>
            <a:pPr lvl="0" defTabSz="228600">
              <a:lnSpc>
                <a:spcPct val="90000"/>
              </a:lnSpc>
              <a:spcBef>
                <a:spcPts val="0"/>
              </a:spcBef>
              <a:spcAft>
                <a:spcPts val="600"/>
              </a:spcAft>
              <a:defRPr/>
            </a:pPr>
            <a:r>
              <a:rPr lang="en-GB" dirty="0">
                <a:solidFill>
                  <a:schemeClr val="tx2"/>
                </a:solidFill>
              </a:rPr>
              <a:t> </a:t>
            </a:r>
            <a:r>
              <a:rPr lang="en-US" sz="4400" spc="-50" dirty="0">
                <a:solidFill>
                  <a:schemeClr val="tx2"/>
                </a:solidFill>
                <a:latin typeface="Microsoft Sans Serif"/>
                <a:ea typeface="+mn-ea"/>
                <a:cs typeface="+mn-cs"/>
              </a:rPr>
              <a:t>Spores </a:t>
            </a:r>
            <a:br>
              <a:rPr lang="en-US" sz="4400" b="0" spc="-50" dirty="0">
                <a:solidFill>
                  <a:schemeClr val="tx2"/>
                </a:solidFill>
                <a:latin typeface="Microsoft Sans Serif"/>
                <a:ea typeface="+mn-ea"/>
                <a:cs typeface="+mn-cs"/>
              </a:rPr>
            </a:br>
            <a:endParaRPr lang="en-GB" dirty="0">
              <a:solidFill>
                <a:schemeClr val="tx2"/>
              </a:solidFill>
            </a:endParaRPr>
          </a:p>
        </p:txBody>
      </p:sp>
      <p:sp>
        <p:nvSpPr>
          <p:cNvPr id="4" name="Content Placeholder 2">
            <a:extLst>
              <a:ext uri="{FF2B5EF4-FFF2-40B4-BE49-F238E27FC236}">
                <a16:creationId xmlns:a16="http://schemas.microsoft.com/office/drawing/2014/main" id="{0394A0C1-B067-47BC-819B-23759E56275E}"/>
              </a:ext>
            </a:extLst>
          </p:cNvPr>
          <p:cNvSpPr txBox="1">
            <a:spLocks/>
          </p:cNvSpPr>
          <p:nvPr/>
        </p:nvSpPr>
        <p:spPr>
          <a:xfrm>
            <a:off x="285514" y="1365379"/>
            <a:ext cx="8320604" cy="2960726"/>
          </a:xfrm>
          <a:prstGeom prst="rect">
            <a:avLst/>
          </a:prstGeom>
        </p:spPr>
        <p:txBody>
          <a:bodyPr vert="horz" lIns="91440" tIns="45720" rIns="91440" bIns="45720" rtlCol="0">
            <a:no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2200" dirty="0"/>
              <a:t> Some bacteria can live for long periods of </a:t>
            </a:r>
          </a:p>
          <a:p>
            <a:pPr marL="0" indent="0">
              <a:buNone/>
            </a:pPr>
            <a:r>
              <a:rPr lang="en-US" altLang="en-US" sz="2200" dirty="0"/>
              <a:t>time without water or nutrients, by creating </a:t>
            </a:r>
          </a:p>
          <a:p>
            <a:pPr marL="0" indent="0">
              <a:buNone/>
            </a:pPr>
            <a:r>
              <a:rPr lang="en-US" altLang="en-US" sz="2200" dirty="0"/>
              <a:t>spores</a:t>
            </a:r>
          </a:p>
          <a:p>
            <a:r>
              <a:rPr lang="en-US" altLang="en-US" sz="2200" dirty="0"/>
              <a:t> These spores have a hardy outer coat that protects the bacterium from conditions including:</a:t>
            </a:r>
          </a:p>
          <a:p>
            <a:pPr marL="776259" lvl="1" indent="-342900"/>
            <a:r>
              <a:rPr lang="en-US" altLang="en-US" sz="2050" dirty="0"/>
              <a:t>Extreme heat (not killed by boiling at 100°C)</a:t>
            </a:r>
          </a:p>
          <a:p>
            <a:pPr marL="776259" lvl="1" indent="-342900"/>
            <a:r>
              <a:rPr lang="en-US" altLang="en-US" sz="2050" dirty="0"/>
              <a:t>Dehydration</a:t>
            </a:r>
          </a:p>
          <a:p>
            <a:pPr marL="776259" lvl="1" indent="-342900"/>
            <a:r>
              <a:rPr lang="en-US" altLang="en-US" sz="2050" dirty="0"/>
              <a:t>Disinfectants </a:t>
            </a:r>
          </a:p>
        </p:txBody>
      </p:sp>
      <p:sp>
        <p:nvSpPr>
          <p:cNvPr id="5" name="Content Placeholder 2">
            <a:extLst>
              <a:ext uri="{FF2B5EF4-FFF2-40B4-BE49-F238E27FC236}">
                <a16:creationId xmlns:a16="http://schemas.microsoft.com/office/drawing/2014/main" id="{8270C267-C650-472B-A8C3-DDE1B12175DD}"/>
              </a:ext>
            </a:extLst>
          </p:cNvPr>
          <p:cNvSpPr txBox="1">
            <a:spLocks/>
          </p:cNvSpPr>
          <p:nvPr/>
        </p:nvSpPr>
        <p:spPr>
          <a:xfrm>
            <a:off x="285514" y="4768643"/>
            <a:ext cx="8320604" cy="2960726"/>
          </a:xfrm>
          <a:prstGeom prst="rect">
            <a:avLst/>
          </a:prstGeom>
        </p:spPr>
        <p:txBody>
          <a:bodyPr vert="horz" lIns="91440" tIns="45720" rIns="91440" bIns="45720" rtlCol="0">
            <a:no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2200" dirty="0"/>
              <a:t>When conditions improve, these spores can ‘germinate’ and start growing - this can happen when food is cooled slowly at room temperature</a:t>
            </a:r>
          </a:p>
          <a:p>
            <a:pPr marL="0" indent="0">
              <a:buNone/>
            </a:pPr>
            <a:endParaRPr lang="en-US" altLang="en-US" sz="2200" dirty="0"/>
          </a:p>
        </p:txBody>
      </p:sp>
      <p:pic>
        <p:nvPicPr>
          <p:cNvPr id="2050" name="Picture 2">
            <a:extLst>
              <a:ext uri="{FF2B5EF4-FFF2-40B4-BE49-F238E27FC236}">
                <a16:creationId xmlns:a16="http://schemas.microsoft.com/office/drawing/2014/main" id="{DFF53643-74E7-40B0-AAC6-E4981E781EA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9"/>
          <a:stretch/>
        </p:blipFill>
        <p:spPr bwMode="auto">
          <a:xfrm>
            <a:off x="6164132" y="243446"/>
            <a:ext cx="2694354" cy="224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7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79CC-B2B8-4B87-9AA8-E4FA1BC072E0}"/>
              </a:ext>
            </a:extLst>
          </p:cNvPr>
          <p:cNvSpPr>
            <a:spLocks noGrp="1"/>
          </p:cNvSpPr>
          <p:nvPr>
            <p:ph type="title"/>
          </p:nvPr>
        </p:nvSpPr>
        <p:spPr>
          <a:xfrm>
            <a:off x="517118" y="492610"/>
            <a:ext cx="7886700" cy="1325563"/>
          </a:xfrm>
        </p:spPr>
        <p:txBody>
          <a:bodyPr/>
          <a:lstStyle/>
          <a:p>
            <a:r>
              <a:rPr lang="en-US" sz="3600" dirty="0">
                <a:solidFill>
                  <a:schemeClr val="tx2"/>
                </a:solidFill>
                <a:latin typeface="Arial" panose="020B0604020202020204" pitchFamily="34" charset="0"/>
                <a:cs typeface="Arial" panose="020B0604020202020204" pitchFamily="34" charset="0"/>
              </a:rPr>
              <a:t>Are microbes always harmful?</a:t>
            </a:r>
            <a:br>
              <a:rPr lang="en-US" sz="3600" dirty="0">
                <a:solidFill>
                  <a:schemeClr val="tx2"/>
                </a:solidFill>
              </a:rPr>
            </a:br>
            <a:endParaRPr lang="en-GB" dirty="0">
              <a:solidFill>
                <a:schemeClr val="tx2"/>
              </a:solidFill>
            </a:endParaRPr>
          </a:p>
        </p:txBody>
      </p:sp>
      <p:sp>
        <p:nvSpPr>
          <p:cNvPr id="5" name="Content Placeholder 7">
            <a:extLst>
              <a:ext uri="{FF2B5EF4-FFF2-40B4-BE49-F238E27FC236}">
                <a16:creationId xmlns:a16="http://schemas.microsoft.com/office/drawing/2014/main" id="{9B32812A-22C0-48B2-86B9-B19F0A0D96E8}"/>
              </a:ext>
            </a:extLst>
          </p:cNvPr>
          <p:cNvSpPr txBox="1">
            <a:spLocks/>
          </p:cNvSpPr>
          <p:nvPr/>
        </p:nvSpPr>
        <p:spPr>
          <a:xfrm>
            <a:off x="334177" y="1289051"/>
            <a:ext cx="8614502" cy="5745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When can microbes be useful or beneficial for us?</a:t>
            </a:r>
          </a:p>
          <a:p>
            <a:pPr marL="114300" indent="-342900"/>
            <a:r>
              <a:rPr lang="en-US" sz="2000" dirty="0"/>
              <a:t>We have used microbes to make food for 1000s of years in a process called fermentation</a:t>
            </a:r>
          </a:p>
          <a:p>
            <a:pPr marL="114300" indent="-342900"/>
            <a:r>
              <a:rPr lang="en-US" sz="2000" dirty="0"/>
              <a:t>Microbes live naturally in our bodies (particularly the gut) and are essential for us to survive.</a:t>
            </a:r>
          </a:p>
          <a:p>
            <a:pPr marL="114300" indent="-342900"/>
            <a:r>
              <a:rPr lang="en-US" sz="2000" dirty="0"/>
              <a:t>Penicillin (antibiotic) is made from a fungi</a:t>
            </a:r>
          </a:p>
          <a:p>
            <a:pPr marL="114300" indent="-342900"/>
            <a:r>
              <a:rPr lang="en-US" sz="2000" i="1" dirty="0"/>
              <a:t>Lactobacillus</a:t>
            </a:r>
            <a:r>
              <a:rPr lang="en-US" sz="2000" dirty="0"/>
              <a:t> is found in the gut and aids digestion</a:t>
            </a:r>
          </a:p>
          <a:p>
            <a:endParaRPr lang="en-US" sz="2400" dirty="0"/>
          </a:p>
        </p:txBody>
      </p:sp>
      <p:pic>
        <p:nvPicPr>
          <p:cNvPr id="6" name="Picture 5" descr="Image of Penicillium">
            <a:extLst>
              <a:ext uri="{FF2B5EF4-FFF2-40B4-BE49-F238E27FC236}">
                <a16:creationId xmlns:a16="http://schemas.microsoft.com/office/drawing/2014/main" id="{8CF8234E-D5A4-47F4-B1A2-53A3C1B05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378" y="4012369"/>
            <a:ext cx="3130972" cy="2079860"/>
          </a:xfrm>
          <a:prstGeom prst="rect">
            <a:avLst/>
          </a:prstGeom>
        </p:spPr>
      </p:pic>
      <p:pic>
        <p:nvPicPr>
          <p:cNvPr id="8" name="Picture 7" descr="Image of lactobaccilus">
            <a:extLst>
              <a:ext uri="{FF2B5EF4-FFF2-40B4-BE49-F238E27FC236}">
                <a16:creationId xmlns:a16="http://schemas.microsoft.com/office/drawing/2014/main" id="{D465CF64-107A-4188-904A-47A08D0EB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698" y="4012369"/>
            <a:ext cx="3147750" cy="2068522"/>
          </a:xfrm>
          <a:prstGeom prst="rect">
            <a:avLst/>
          </a:prstGeom>
        </p:spPr>
      </p:pic>
      <p:sp>
        <p:nvSpPr>
          <p:cNvPr id="9" name="TextBox 8">
            <a:extLst>
              <a:ext uri="{FF2B5EF4-FFF2-40B4-BE49-F238E27FC236}">
                <a16:creationId xmlns:a16="http://schemas.microsoft.com/office/drawing/2014/main" id="{D9EA016C-2A55-4A52-AE57-0D47B7A71C03}"/>
              </a:ext>
              <a:ext uri="{C183D7F6-B498-43B3-948B-1728B52AA6E4}">
                <adec:decorative xmlns:adec="http://schemas.microsoft.com/office/drawing/2017/decorative" val="1"/>
              </a:ext>
            </a:extLst>
          </p:cNvPr>
          <p:cNvSpPr txBox="1"/>
          <p:nvPr/>
        </p:nvSpPr>
        <p:spPr>
          <a:xfrm>
            <a:off x="1174698" y="6092229"/>
            <a:ext cx="1733550" cy="230832"/>
          </a:xfrm>
          <a:prstGeom prst="rect">
            <a:avLst/>
          </a:prstGeom>
          <a:noFill/>
        </p:spPr>
        <p:txBody>
          <a:bodyPr wrap="square" rtlCol="0">
            <a:spAutoFit/>
          </a:bodyPr>
          <a:lstStyle/>
          <a:p>
            <a:r>
              <a:rPr lang="en-GB" i="1" dirty="0" err="1"/>
              <a:t>Lactobaccilus</a:t>
            </a:r>
            <a:r>
              <a:rPr lang="en-GB" i="1" dirty="0"/>
              <a:t> </a:t>
            </a:r>
          </a:p>
        </p:txBody>
      </p:sp>
      <p:sp>
        <p:nvSpPr>
          <p:cNvPr id="10" name="TextBox 9">
            <a:extLst>
              <a:ext uri="{FF2B5EF4-FFF2-40B4-BE49-F238E27FC236}">
                <a16:creationId xmlns:a16="http://schemas.microsoft.com/office/drawing/2014/main" id="{06DF79DA-DCB7-4DA8-B330-022A5167D251}"/>
              </a:ext>
              <a:ext uri="{C183D7F6-B498-43B3-948B-1728B52AA6E4}">
                <adec:decorative xmlns:adec="http://schemas.microsoft.com/office/drawing/2017/decorative" val="1"/>
              </a:ext>
            </a:extLst>
          </p:cNvPr>
          <p:cNvSpPr txBox="1"/>
          <p:nvPr/>
        </p:nvSpPr>
        <p:spPr>
          <a:xfrm>
            <a:off x="4622378" y="6134558"/>
            <a:ext cx="1733550" cy="230832"/>
          </a:xfrm>
          <a:prstGeom prst="rect">
            <a:avLst/>
          </a:prstGeom>
          <a:noFill/>
        </p:spPr>
        <p:txBody>
          <a:bodyPr wrap="square" rtlCol="0">
            <a:spAutoFit/>
          </a:bodyPr>
          <a:lstStyle/>
          <a:p>
            <a:r>
              <a:rPr lang="en-GB" i="1" dirty="0"/>
              <a:t>Penicillium </a:t>
            </a:r>
          </a:p>
        </p:txBody>
      </p:sp>
    </p:spTree>
    <p:extLst>
      <p:ext uri="{BB962C8B-B14F-4D97-AF65-F5344CB8AC3E}">
        <p14:creationId xmlns:p14="http://schemas.microsoft.com/office/powerpoint/2010/main" val="7665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0D4F47-1A46-4E1E-A27C-E1C5C63991C5}"/>
              </a:ext>
            </a:extLst>
          </p:cNvPr>
          <p:cNvSpPr txBox="1">
            <a:spLocks/>
          </p:cNvSpPr>
          <p:nvPr/>
        </p:nvSpPr>
        <p:spPr>
          <a:xfrm>
            <a:off x="285513" y="231923"/>
            <a:ext cx="9103813" cy="1325563"/>
          </a:xfrm>
          <a:prstGeom prst="rect">
            <a:avLst/>
          </a:prstGeom>
        </p:spPr>
        <p:txBody>
          <a:bodyPr/>
          <a:lstStyle>
            <a:lvl1pPr algn="l" rtl="0" eaLnBrk="0" fontAlgn="base" hangingPunct="0">
              <a:lnSpc>
                <a:spcPts val="3938"/>
              </a:lnSpc>
              <a:spcBef>
                <a:spcPct val="0"/>
              </a:spcBef>
              <a:spcAft>
                <a:spcPct val="0"/>
              </a:spcAft>
              <a:defRPr sz="3375" b="1" kern="1200">
                <a:solidFill>
                  <a:srgbClr val="00707C"/>
                </a:solidFill>
                <a:latin typeface="+mj-lt"/>
                <a:ea typeface="+mj-ea"/>
                <a:cs typeface="+mj-cs"/>
              </a:defRPr>
            </a:lvl1pPr>
            <a:lvl2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2pPr>
            <a:lvl3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3pPr>
            <a:lvl4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4pPr>
            <a:lvl5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5pPr>
            <a:lvl6pPr marL="342900" algn="l" rtl="0" fontAlgn="base">
              <a:lnSpc>
                <a:spcPts val="3938"/>
              </a:lnSpc>
              <a:spcBef>
                <a:spcPct val="0"/>
              </a:spcBef>
              <a:spcAft>
                <a:spcPct val="0"/>
              </a:spcAft>
              <a:defRPr sz="3375" b="1">
                <a:solidFill>
                  <a:srgbClr val="00707C"/>
                </a:solidFill>
                <a:latin typeface="Georgia" panose="02040502050405020303" pitchFamily="18" charset="0"/>
              </a:defRPr>
            </a:lvl6pPr>
            <a:lvl7pPr marL="685800" algn="l" rtl="0" fontAlgn="base">
              <a:lnSpc>
                <a:spcPts val="3938"/>
              </a:lnSpc>
              <a:spcBef>
                <a:spcPct val="0"/>
              </a:spcBef>
              <a:spcAft>
                <a:spcPct val="0"/>
              </a:spcAft>
              <a:defRPr sz="3375" b="1">
                <a:solidFill>
                  <a:srgbClr val="00707C"/>
                </a:solidFill>
                <a:latin typeface="Georgia" panose="02040502050405020303" pitchFamily="18" charset="0"/>
              </a:defRPr>
            </a:lvl7pPr>
            <a:lvl8pPr marL="1028700" algn="l" rtl="0" fontAlgn="base">
              <a:lnSpc>
                <a:spcPts val="3938"/>
              </a:lnSpc>
              <a:spcBef>
                <a:spcPct val="0"/>
              </a:spcBef>
              <a:spcAft>
                <a:spcPct val="0"/>
              </a:spcAft>
              <a:defRPr sz="3375" b="1">
                <a:solidFill>
                  <a:srgbClr val="00707C"/>
                </a:solidFill>
                <a:latin typeface="Georgia" panose="02040502050405020303" pitchFamily="18" charset="0"/>
              </a:defRPr>
            </a:lvl8pPr>
            <a:lvl9pPr marL="1371600" algn="l" rtl="0" fontAlgn="base">
              <a:lnSpc>
                <a:spcPts val="3938"/>
              </a:lnSpc>
              <a:spcBef>
                <a:spcPct val="0"/>
              </a:spcBef>
              <a:spcAft>
                <a:spcPct val="0"/>
              </a:spcAft>
              <a:defRPr sz="3375" b="1">
                <a:solidFill>
                  <a:srgbClr val="00707C"/>
                </a:solidFill>
                <a:latin typeface="Georgia" panose="02040502050405020303" pitchFamily="18" charset="0"/>
              </a:defRPr>
            </a:lvl9pPr>
          </a:lstStyle>
          <a:p>
            <a:pPr defTabSz="228600">
              <a:lnSpc>
                <a:spcPct val="90000"/>
              </a:lnSpc>
              <a:spcBef>
                <a:spcPts val="0"/>
              </a:spcBef>
              <a:spcAft>
                <a:spcPts val="600"/>
              </a:spcAft>
              <a:defRPr/>
            </a:pPr>
            <a:r>
              <a:rPr lang="en-GB" sz="4000" dirty="0">
                <a:solidFill>
                  <a:schemeClr val="tx2"/>
                </a:solidFill>
                <a:latin typeface="Arial" panose="020B0604020202020204" pitchFamily="34" charset="0"/>
                <a:cs typeface="Arial" panose="020B0604020202020204" pitchFamily="34" charset="0"/>
              </a:rPr>
              <a:t>Examples of useful microbes</a:t>
            </a:r>
          </a:p>
        </p:txBody>
      </p:sp>
      <p:sp>
        <p:nvSpPr>
          <p:cNvPr id="13315" name="ZoneTexte 1">
            <a:extLst>
              <a:ext uri="{FF2B5EF4-FFF2-40B4-BE49-F238E27FC236}">
                <a16:creationId xmlns:a16="http://schemas.microsoft.com/office/drawing/2014/main" id="{7BA477E0-2E88-4598-9EBA-4D9FB5B22090}"/>
              </a:ext>
            </a:extLst>
          </p:cNvPr>
          <p:cNvSpPr txBox="1">
            <a:spLocks noChangeArrowheads="1"/>
          </p:cNvSpPr>
          <p:nvPr/>
        </p:nvSpPr>
        <p:spPr bwMode="auto">
          <a:xfrm>
            <a:off x="2619531" y="662781"/>
            <a:ext cx="6038894"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icrosoft Sans Serif" panose="020B0604020202020204" pitchFamily="34" charset="0"/>
              </a:defRPr>
            </a:lvl1pPr>
            <a:lvl2pPr marL="742950" indent="-285750">
              <a:defRPr>
                <a:solidFill>
                  <a:schemeClr val="tx1"/>
                </a:solidFill>
                <a:latin typeface="Microsoft Sans Serif" panose="020B0604020202020204" pitchFamily="34" charset="0"/>
              </a:defRPr>
            </a:lvl2pPr>
            <a:lvl3pPr marL="1143000" indent="-228600">
              <a:defRPr>
                <a:solidFill>
                  <a:schemeClr val="tx1"/>
                </a:solidFill>
                <a:latin typeface="Microsoft Sans Serif" panose="020B0604020202020204" pitchFamily="34" charset="0"/>
              </a:defRPr>
            </a:lvl3pPr>
            <a:lvl4pPr marL="1600200" indent="-228600">
              <a:defRPr>
                <a:solidFill>
                  <a:schemeClr val="tx1"/>
                </a:solidFill>
                <a:latin typeface="Microsoft Sans Serif" panose="020B0604020202020204" pitchFamily="34" charset="0"/>
              </a:defRPr>
            </a:lvl4pPr>
            <a:lvl5pPr marL="2057400" indent="-228600">
              <a:defRPr>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a:solidFill>
                  <a:schemeClr val="tx1"/>
                </a:solidFill>
                <a:latin typeface="Microsoft Sans Serif" panose="020B0604020202020204" pitchFamily="34" charset="0"/>
              </a:defRPr>
            </a:lvl9pPr>
          </a:lstStyle>
          <a:p>
            <a:pPr eaLnBrk="1" hangingPunct="1"/>
            <a:endParaRPr lang="en-GB" altLang="fr-FR" sz="1800" dirty="0"/>
          </a:p>
          <a:p>
            <a:pPr eaLnBrk="1" hangingPunct="1"/>
            <a:endParaRPr lang="en-GB" altLang="fr-FR" sz="1800" dirty="0"/>
          </a:p>
          <a:p>
            <a:pPr eaLnBrk="1" hangingPunct="1"/>
            <a:r>
              <a:rPr lang="en-GB" altLang="fr-FR" sz="1800" dirty="0"/>
              <a:t>Bread, beer, wine and spirits are made with the help of yeast: </a:t>
            </a:r>
            <a:r>
              <a:rPr lang="en-GB" altLang="fr-FR" sz="1800" i="1" dirty="0"/>
              <a:t>Saccharomyces cerevisiae</a:t>
            </a:r>
          </a:p>
          <a:p>
            <a:pPr eaLnBrk="1" hangingPunct="1"/>
            <a:endParaRPr lang="fr-FR" altLang="fr-FR" sz="1800" dirty="0"/>
          </a:p>
          <a:p>
            <a:pPr eaLnBrk="1" hangingPunct="1"/>
            <a:r>
              <a:rPr lang="en-GB" altLang="fr-FR" sz="1800" dirty="0"/>
              <a:t>Vinegar is a further fermentation of wine with </a:t>
            </a:r>
            <a:r>
              <a:rPr lang="en-GB" altLang="fr-FR" sz="1800" i="1" dirty="0"/>
              <a:t>Acetobacter</a:t>
            </a:r>
            <a:endParaRPr lang="en-GB" altLang="fr-FR" sz="1800" dirty="0"/>
          </a:p>
          <a:p>
            <a:pPr eaLnBrk="1" hangingPunct="1"/>
            <a:endParaRPr lang="en-GB" altLang="fr-FR" sz="1800" dirty="0"/>
          </a:p>
          <a:p>
            <a:pPr eaLnBrk="1" hangingPunct="1"/>
            <a:r>
              <a:rPr lang="en-GB" altLang="fr-FR" sz="1800" dirty="0"/>
              <a:t>The fresh, fermented products such as yoghurt are made with two types of lactic acid bacteria: </a:t>
            </a:r>
            <a:r>
              <a:rPr lang="en-US" altLang="fr-FR" sz="1800" i="1" dirty="0"/>
              <a:t>Streptococcus thermophilus </a:t>
            </a:r>
            <a:r>
              <a:rPr lang="en-US" altLang="fr-FR" sz="1800" dirty="0"/>
              <a:t>and </a:t>
            </a:r>
            <a:r>
              <a:rPr lang="en-US" altLang="fr-FR" sz="1800" i="1" dirty="0"/>
              <a:t>Lactobacillus bulgaricus</a:t>
            </a:r>
            <a:r>
              <a:rPr lang="en-US" altLang="fr-FR" sz="1800" dirty="0"/>
              <a:t>. They </a:t>
            </a:r>
            <a:r>
              <a:rPr lang="en-US" altLang="fr-FR" sz="1800" dirty="0" err="1"/>
              <a:t>metabolise</a:t>
            </a:r>
            <a:r>
              <a:rPr lang="en-US" altLang="fr-FR" sz="1800" dirty="0"/>
              <a:t> lactose, the sugar in milk and make lactic acid. The acid makes the milk proteins curdle, giving a thick consistency.</a:t>
            </a:r>
          </a:p>
          <a:p>
            <a:pPr eaLnBrk="1" hangingPunct="1"/>
            <a:endParaRPr lang="en-US" altLang="fr-FR" sz="1800" dirty="0"/>
          </a:p>
          <a:p>
            <a:pPr eaLnBrk="1" hangingPunct="1"/>
            <a:endParaRPr lang="en-GB" altLang="fr-FR" dirty="0">
              <a:solidFill>
                <a:schemeClr val="accent1"/>
              </a:solidFill>
            </a:endParaRPr>
          </a:p>
          <a:p>
            <a:pPr eaLnBrk="1" hangingPunct="1"/>
            <a:endParaRPr lang="fr-FR" altLang="fr-FR" dirty="0"/>
          </a:p>
          <a:p>
            <a:pPr eaLnBrk="1" hangingPunct="1"/>
            <a:endParaRPr lang="fr-FR" altLang="fr-FR" dirty="0"/>
          </a:p>
        </p:txBody>
      </p:sp>
      <p:sp>
        <p:nvSpPr>
          <p:cNvPr id="3" name="TextBox 2">
            <a:extLst>
              <a:ext uri="{FF2B5EF4-FFF2-40B4-BE49-F238E27FC236}">
                <a16:creationId xmlns:a16="http://schemas.microsoft.com/office/drawing/2014/main" id="{88FF23D3-9B84-41C1-BEE4-3A393260ABA5}"/>
              </a:ext>
            </a:extLst>
          </p:cNvPr>
          <p:cNvSpPr txBox="1"/>
          <p:nvPr/>
        </p:nvSpPr>
        <p:spPr>
          <a:xfrm>
            <a:off x="383381" y="4722674"/>
            <a:ext cx="4809266" cy="1754326"/>
          </a:xfrm>
          <a:prstGeom prst="rect">
            <a:avLst/>
          </a:prstGeom>
          <a:noFill/>
        </p:spPr>
        <p:txBody>
          <a:bodyPr wrap="square" rtlCol="0">
            <a:spAutoFit/>
          </a:bodyPr>
          <a:lstStyle/>
          <a:p>
            <a:r>
              <a:rPr lang="en-GB" altLang="fr-FR" sz="1800" dirty="0"/>
              <a:t>Cheese is made with a variety of lactic acid bacteria (</a:t>
            </a:r>
            <a:r>
              <a:rPr lang="en-GB" altLang="fr-FR" sz="1800" i="1" dirty="0" err="1"/>
              <a:t>Lactococcus</a:t>
            </a:r>
            <a:r>
              <a:rPr lang="en-GB" altLang="fr-FR" sz="1800" dirty="0"/>
              <a:t>, </a:t>
            </a:r>
            <a:r>
              <a:rPr lang="en-GB" altLang="fr-FR" sz="1800" i="1" dirty="0"/>
              <a:t>Lactobacillus</a:t>
            </a:r>
            <a:r>
              <a:rPr lang="en-GB" altLang="fr-FR" sz="1800" dirty="0"/>
              <a:t> or </a:t>
            </a:r>
            <a:r>
              <a:rPr lang="en-GB" altLang="fr-FR" sz="1800" i="1" dirty="0"/>
              <a:t>Streptococcus</a:t>
            </a:r>
            <a:r>
              <a:rPr lang="en-GB" altLang="fr-FR" sz="1800" dirty="0"/>
              <a:t> spp.</a:t>
            </a:r>
            <a:r>
              <a:rPr lang="da-DK" altLang="fr-FR" sz="1800" dirty="0"/>
              <a:t>) but may also contain </a:t>
            </a:r>
            <a:r>
              <a:rPr lang="da-DK" altLang="fr-FR" sz="1800" i="1" dirty="0"/>
              <a:t>Propionibacterium sp</a:t>
            </a:r>
            <a:r>
              <a:rPr lang="da-DK" altLang="fr-FR" sz="1800" dirty="0"/>
              <a:t>. as used in Emmental cheese. Brie, Camembert and blue cheese are also made from </a:t>
            </a:r>
            <a:r>
              <a:rPr lang="da-DK" altLang="fr-FR" sz="1800" i="1" dirty="0"/>
              <a:t>Penicillium</a:t>
            </a:r>
            <a:r>
              <a:rPr lang="da-DK" altLang="fr-FR" sz="1800" dirty="0"/>
              <a:t> moulds. </a:t>
            </a:r>
          </a:p>
        </p:txBody>
      </p:sp>
      <p:pic>
        <p:nvPicPr>
          <p:cNvPr id="13321" name="Image 27">
            <a:extLst>
              <a:ext uri="{FF2B5EF4-FFF2-40B4-BE49-F238E27FC236}">
                <a16:creationId xmlns:a16="http://schemas.microsoft.com/office/drawing/2014/main" id="{80B98C73-29BB-4E83-AF96-A73C526E31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618" y="1769568"/>
            <a:ext cx="744536" cy="217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a:extLst>
              <a:ext uri="{FF2B5EF4-FFF2-40B4-BE49-F238E27FC236}">
                <a16:creationId xmlns:a16="http://schemas.microsoft.com/office/drawing/2014/main" id="{F27804F9-D10D-4382-99C2-F457F1BC80EB}"/>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32"/>
          <a:stretch/>
        </p:blipFill>
        <p:spPr bwMode="auto">
          <a:xfrm>
            <a:off x="169835" y="3113430"/>
            <a:ext cx="2274982" cy="121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a:extLst>
              <a:ext uri="{FF2B5EF4-FFF2-40B4-BE49-F238E27FC236}">
                <a16:creationId xmlns:a16="http://schemas.microsoft.com/office/drawing/2014/main" id="{08A10CC3-D561-4F6F-9D09-F29D217C578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767" y="4645586"/>
            <a:ext cx="2719740" cy="180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 5">
            <a:extLst>
              <a:ext uri="{FF2B5EF4-FFF2-40B4-BE49-F238E27FC236}">
                <a16:creationId xmlns:a16="http://schemas.microsoft.com/office/drawing/2014/main" id="{3072F04C-F6ED-4BCF-AD39-C9DD1FD5DD0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06" y="1295400"/>
            <a:ext cx="1818132" cy="129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3971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7E2E523-2395-4B88-99D4-1E96D032FF63}"/>
              </a:ext>
            </a:extLst>
          </p:cNvPr>
          <p:cNvSpPr txBox="1">
            <a:spLocks/>
          </p:cNvSpPr>
          <p:nvPr/>
        </p:nvSpPr>
        <p:spPr>
          <a:xfrm>
            <a:off x="285513" y="231923"/>
            <a:ext cx="9103813" cy="1325563"/>
          </a:xfrm>
          <a:prstGeom prst="rect">
            <a:avLst/>
          </a:prstGeom>
        </p:spPr>
        <p:txBody>
          <a:bodyPr/>
          <a:lstStyle>
            <a:lvl1pPr algn="l" rtl="0" eaLnBrk="0" fontAlgn="base" hangingPunct="0">
              <a:lnSpc>
                <a:spcPts val="3938"/>
              </a:lnSpc>
              <a:spcBef>
                <a:spcPct val="0"/>
              </a:spcBef>
              <a:spcAft>
                <a:spcPct val="0"/>
              </a:spcAft>
              <a:defRPr sz="3375" b="1" kern="1200">
                <a:solidFill>
                  <a:srgbClr val="00707C"/>
                </a:solidFill>
                <a:latin typeface="+mj-lt"/>
                <a:ea typeface="+mj-ea"/>
                <a:cs typeface="+mj-cs"/>
              </a:defRPr>
            </a:lvl1pPr>
            <a:lvl2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2pPr>
            <a:lvl3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3pPr>
            <a:lvl4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4pPr>
            <a:lvl5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5pPr>
            <a:lvl6pPr marL="342900" algn="l" rtl="0" fontAlgn="base">
              <a:lnSpc>
                <a:spcPts val="3938"/>
              </a:lnSpc>
              <a:spcBef>
                <a:spcPct val="0"/>
              </a:spcBef>
              <a:spcAft>
                <a:spcPct val="0"/>
              </a:spcAft>
              <a:defRPr sz="3375" b="1">
                <a:solidFill>
                  <a:srgbClr val="00707C"/>
                </a:solidFill>
                <a:latin typeface="Georgia" panose="02040502050405020303" pitchFamily="18" charset="0"/>
              </a:defRPr>
            </a:lvl6pPr>
            <a:lvl7pPr marL="685800" algn="l" rtl="0" fontAlgn="base">
              <a:lnSpc>
                <a:spcPts val="3938"/>
              </a:lnSpc>
              <a:spcBef>
                <a:spcPct val="0"/>
              </a:spcBef>
              <a:spcAft>
                <a:spcPct val="0"/>
              </a:spcAft>
              <a:defRPr sz="3375" b="1">
                <a:solidFill>
                  <a:srgbClr val="00707C"/>
                </a:solidFill>
                <a:latin typeface="Georgia" panose="02040502050405020303" pitchFamily="18" charset="0"/>
              </a:defRPr>
            </a:lvl7pPr>
            <a:lvl8pPr marL="1028700" algn="l" rtl="0" fontAlgn="base">
              <a:lnSpc>
                <a:spcPts val="3938"/>
              </a:lnSpc>
              <a:spcBef>
                <a:spcPct val="0"/>
              </a:spcBef>
              <a:spcAft>
                <a:spcPct val="0"/>
              </a:spcAft>
              <a:defRPr sz="3375" b="1">
                <a:solidFill>
                  <a:srgbClr val="00707C"/>
                </a:solidFill>
                <a:latin typeface="Georgia" panose="02040502050405020303" pitchFamily="18" charset="0"/>
              </a:defRPr>
            </a:lvl8pPr>
            <a:lvl9pPr marL="1371600" algn="l" rtl="0" fontAlgn="base">
              <a:lnSpc>
                <a:spcPts val="3938"/>
              </a:lnSpc>
              <a:spcBef>
                <a:spcPct val="0"/>
              </a:spcBef>
              <a:spcAft>
                <a:spcPct val="0"/>
              </a:spcAft>
              <a:defRPr sz="3375" b="1">
                <a:solidFill>
                  <a:srgbClr val="00707C"/>
                </a:solidFill>
                <a:latin typeface="Georgia" panose="02040502050405020303" pitchFamily="18" charset="0"/>
              </a:defRPr>
            </a:lvl9pPr>
          </a:lstStyle>
          <a:p>
            <a:pPr defTabSz="228600">
              <a:lnSpc>
                <a:spcPct val="90000"/>
              </a:lnSpc>
              <a:spcBef>
                <a:spcPts val="0"/>
              </a:spcBef>
              <a:spcAft>
                <a:spcPts val="600"/>
              </a:spcAft>
              <a:defRPr/>
            </a:pPr>
            <a:r>
              <a:rPr lang="en-GB" sz="4000" dirty="0">
                <a:solidFill>
                  <a:schemeClr val="tx2"/>
                </a:solidFill>
                <a:latin typeface="Arial" panose="020B0604020202020204" pitchFamily="34" charset="0"/>
                <a:cs typeface="Arial" panose="020B0604020202020204" pitchFamily="34" charset="0"/>
              </a:rPr>
              <a:t>More examples of useful microbes</a:t>
            </a:r>
          </a:p>
        </p:txBody>
      </p:sp>
      <p:sp>
        <p:nvSpPr>
          <p:cNvPr id="14338" name="ZoneTexte 1">
            <a:extLst>
              <a:ext uri="{FF2B5EF4-FFF2-40B4-BE49-F238E27FC236}">
                <a16:creationId xmlns:a16="http://schemas.microsoft.com/office/drawing/2014/main" id="{7F43EC46-CD4C-412F-9985-2F1FE7751913}"/>
              </a:ext>
            </a:extLst>
          </p:cNvPr>
          <p:cNvSpPr txBox="1">
            <a:spLocks noChangeArrowheads="1"/>
          </p:cNvSpPr>
          <p:nvPr/>
        </p:nvSpPr>
        <p:spPr bwMode="auto">
          <a:xfrm>
            <a:off x="2613081" y="778157"/>
            <a:ext cx="5865261"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icrosoft Sans Serif" panose="020B0604020202020204" pitchFamily="34" charset="0"/>
              </a:defRPr>
            </a:lvl1pPr>
            <a:lvl2pPr marL="742950" indent="-285750">
              <a:defRPr>
                <a:solidFill>
                  <a:schemeClr val="tx1"/>
                </a:solidFill>
                <a:latin typeface="Microsoft Sans Serif" panose="020B0604020202020204" pitchFamily="34" charset="0"/>
              </a:defRPr>
            </a:lvl2pPr>
            <a:lvl3pPr marL="1143000" indent="-228600">
              <a:defRPr>
                <a:solidFill>
                  <a:schemeClr val="tx1"/>
                </a:solidFill>
                <a:latin typeface="Microsoft Sans Serif" panose="020B0604020202020204" pitchFamily="34" charset="0"/>
              </a:defRPr>
            </a:lvl3pPr>
            <a:lvl4pPr marL="1600200" indent="-228600">
              <a:defRPr>
                <a:solidFill>
                  <a:schemeClr val="tx1"/>
                </a:solidFill>
                <a:latin typeface="Microsoft Sans Serif" panose="020B0604020202020204" pitchFamily="34" charset="0"/>
              </a:defRPr>
            </a:lvl4pPr>
            <a:lvl5pPr marL="2057400" indent="-228600">
              <a:defRPr>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a:solidFill>
                  <a:schemeClr val="tx1"/>
                </a:solidFill>
                <a:latin typeface="Microsoft Sans Serif" panose="020B0604020202020204" pitchFamily="34" charset="0"/>
              </a:defRPr>
            </a:lvl9pPr>
          </a:lstStyle>
          <a:p>
            <a:pPr defTabSz="685800" fontAlgn="base">
              <a:spcBef>
                <a:spcPct val="0"/>
              </a:spcBef>
              <a:spcAft>
                <a:spcPct val="0"/>
              </a:spcAft>
            </a:pPr>
            <a:endParaRPr lang="en-GB" altLang="fr-FR" sz="1800" dirty="0"/>
          </a:p>
          <a:p>
            <a:pPr defTabSz="685800" fontAlgn="base">
              <a:spcBef>
                <a:spcPct val="0"/>
              </a:spcBef>
              <a:spcAft>
                <a:spcPct val="0"/>
              </a:spcAft>
            </a:pPr>
            <a:r>
              <a:rPr lang="en-GB" altLang="fr-FR" sz="1800" dirty="0"/>
              <a:t>Many popular vegetable dishes, such as olives, kimchi and sauerkraut are fermented with lactic acid bacteria of the </a:t>
            </a:r>
            <a:r>
              <a:rPr lang="en-GB" altLang="fr-FR" sz="1800" i="1" dirty="0"/>
              <a:t>Lactobacillus </a:t>
            </a:r>
            <a:r>
              <a:rPr lang="en-GB" altLang="fr-FR" sz="1800" dirty="0"/>
              <a:t>species</a:t>
            </a:r>
          </a:p>
          <a:p>
            <a:pPr defTabSz="685800" fontAlgn="base">
              <a:spcBef>
                <a:spcPct val="0"/>
              </a:spcBef>
              <a:spcAft>
                <a:spcPct val="0"/>
              </a:spcAft>
            </a:pPr>
            <a:endParaRPr lang="da-DK" altLang="fr-FR" sz="1800" dirty="0"/>
          </a:p>
          <a:p>
            <a:pPr defTabSz="685800" fontAlgn="base">
              <a:spcBef>
                <a:spcPct val="0"/>
              </a:spcBef>
              <a:spcAft>
                <a:spcPct val="0"/>
              </a:spcAft>
            </a:pPr>
            <a:r>
              <a:rPr lang="da-DK" altLang="fr-FR" sz="1800" dirty="0"/>
              <a:t>Fermented, traditional sausages, such as salami are also made with lactic acid bacteria as acidifiers but also other microorganisms such as coagulase-negative staphylococci</a:t>
            </a: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r>
              <a:rPr lang="en-GB" altLang="fr-FR" sz="1800" dirty="0"/>
              <a:t>Soy sauce is a result of mould (</a:t>
            </a:r>
            <a:r>
              <a:rPr lang="en-GB" altLang="fr-FR" sz="1800" i="1" dirty="0"/>
              <a:t>Aspergillus </a:t>
            </a:r>
            <a:r>
              <a:rPr lang="en-GB" altLang="fr-FR" sz="1800" i="1" dirty="0" err="1"/>
              <a:t>oryzae</a:t>
            </a:r>
            <a:r>
              <a:rPr lang="en-GB" altLang="fr-FR" sz="1800" dirty="0"/>
              <a:t>). Made from fermented soybeans which are further fermented with yeasts</a:t>
            </a:r>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endParaRPr lang="en-GB" altLang="fr-FR" dirty="0">
              <a:solidFill>
                <a:srgbClr val="00707C"/>
              </a:solidFill>
            </a:endParaRPr>
          </a:p>
        </p:txBody>
      </p:sp>
      <p:sp>
        <p:nvSpPr>
          <p:cNvPr id="7" name="TextBox 6">
            <a:extLst>
              <a:ext uri="{FF2B5EF4-FFF2-40B4-BE49-F238E27FC236}">
                <a16:creationId xmlns:a16="http://schemas.microsoft.com/office/drawing/2014/main" id="{FFEFCF78-2A4B-4773-A58D-EE9D28093FF5}"/>
              </a:ext>
            </a:extLst>
          </p:cNvPr>
          <p:cNvSpPr txBox="1"/>
          <p:nvPr/>
        </p:nvSpPr>
        <p:spPr>
          <a:xfrm>
            <a:off x="2205095" y="4808643"/>
            <a:ext cx="5343409" cy="2446824"/>
          </a:xfrm>
          <a:prstGeom prst="rect">
            <a:avLst/>
          </a:prstGeom>
          <a:noFill/>
        </p:spPr>
        <p:txBody>
          <a:bodyPr wrap="square" rtlCol="0">
            <a:spAutoFit/>
          </a:bodyPr>
          <a:lstStyle/>
          <a:p>
            <a:pPr defTabSz="685800" eaLnBrk="0" fontAlgn="base" hangingPunct="0">
              <a:spcBef>
                <a:spcPct val="0"/>
              </a:spcBef>
              <a:spcAft>
                <a:spcPct val="0"/>
              </a:spcAft>
            </a:pPr>
            <a:r>
              <a:rPr lang="en-GB" altLang="fr-FR" sz="1800" dirty="0"/>
              <a:t>Japanese “</a:t>
            </a:r>
            <a:r>
              <a:rPr lang="en-GB" altLang="fr-FR" sz="1800" dirty="0" err="1"/>
              <a:t>Natto</a:t>
            </a:r>
            <a:r>
              <a:rPr lang="en-GB" altLang="fr-FR" sz="1800" dirty="0"/>
              <a:t>” (from fermented soybeans) are made with </a:t>
            </a:r>
            <a:r>
              <a:rPr lang="en-GB" altLang="fr-FR" sz="1800" i="1" dirty="0"/>
              <a:t>Bacillus</a:t>
            </a:r>
            <a:r>
              <a:rPr lang="en-GB" altLang="fr-FR" sz="1800" dirty="0"/>
              <a:t> </a:t>
            </a:r>
            <a:r>
              <a:rPr lang="en-GB" altLang="fr-FR" sz="1800" dirty="0" err="1"/>
              <a:t>spp</a:t>
            </a:r>
            <a:r>
              <a:rPr lang="en-GB" altLang="fr-FR" sz="1800" dirty="0"/>
              <a:t>, and have a sticky and stringy structure. These bacteria have a strong and pungent smell</a:t>
            </a:r>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r>
              <a:rPr lang="en-GB" altLang="fr-FR" sz="1800" dirty="0"/>
              <a:t>Nigerian “Ugba” is made from fermented oil bean seeds</a:t>
            </a:r>
          </a:p>
          <a:p>
            <a:pPr defTabSz="685800" eaLnBrk="0" fontAlgn="base" hangingPunct="0">
              <a:spcBef>
                <a:spcPct val="0"/>
              </a:spcBef>
              <a:spcAft>
                <a:spcPct val="0"/>
              </a:spcAft>
            </a:pPr>
            <a:endParaRPr lang="en-GB" altLang="fr-FR" dirty="0">
              <a:solidFill>
                <a:srgbClr val="00707C"/>
              </a:solidFill>
            </a:endParaRPr>
          </a:p>
          <a:p>
            <a:pPr defTabSz="685800" eaLnBrk="0" fontAlgn="base" hangingPunct="0">
              <a:spcBef>
                <a:spcPct val="0"/>
              </a:spcBef>
              <a:spcAft>
                <a:spcPct val="0"/>
              </a:spcAft>
            </a:pPr>
            <a:endParaRPr lang="en-GB" altLang="fr-FR" dirty="0">
              <a:solidFill>
                <a:srgbClr val="00707C"/>
              </a:solidFill>
            </a:endParaRPr>
          </a:p>
          <a:p>
            <a:pPr defTabSz="685800" eaLnBrk="0" fontAlgn="base" hangingPunct="0">
              <a:spcBef>
                <a:spcPct val="0"/>
              </a:spcBef>
              <a:spcAft>
                <a:spcPct val="0"/>
              </a:spcAft>
            </a:pPr>
            <a:endParaRPr lang="en-GB" altLang="fr-FR" dirty="0">
              <a:solidFill>
                <a:srgbClr val="00707C"/>
              </a:solidFill>
            </a:endParaRPr>
          </a:p>
        </p:txBody>
      </p:sp>
      <p:pic>
        <p:nvPicPr>
          <p:cNvPr id="14341" name="Picture 2">
            <a:extLst>
              <a:ext uri="{FF2B5EF4-FFF2-40B4-BE49-F238E27FC236}">
                <a16:creationId xmlns:a16="http://schemas.microsoft.com/office/drawing/2014/main" id="{E8F0DDF2-77CC-4F8D-AB46-B8BBF4827DF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397" y="5348953"/>
            <a:ext cx="1821603" cy="136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a:extLst>
              <a:ext uri="{FF2B5EF4-FFF2-40B4-BE49-F238E27FC236}">
                <a16:creationId xmlns:a16="http://schemas.microsoft.com/office/drawing/2014/main" id="{D4896EBC-0B0E-4291-9276-4E44BC6CD96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11" y="3276600"/>
            <a:ext cx="2168999" cy="15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a:extLst>
              <a:ext uri="{FF2B5EF4-FFF2-40B4-BE49-F238E27FC236}">
                <a16:creationId xmlns:a16="http://schemas.microsoft.com/office/drawing/2014/main" id="{E89E25FF-B3F7-4D05-A8F0-EE027EB989C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70" y="1069700"/>
            <a:ext cx="1996812" cy="199796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Image 2">
            <a:extLst>
              <a:ext uri="{FF2B5EF4-FFF2-40B4-BE49-F238E27FC236}">
                <a16:creationId xmlns:a16="http://schemas.microsoft.com/office/drawing/2014/main" id="{ABFA9D2A-9C07-41F2-AB91-0951BD6C9A7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86" y="4953000"/>
            <a:ext cx="1679972" cy="178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a:extLst>
              <a:ext uri="{FF2B5EF4-FFF2-40B4-BE49-F238E27FC236}">
                <a16:creationId xmlns:a16="http://schemas.microsoft.com/office/drawing/2014/main" id="{78D31337-E267-45FA-A60E-22421950518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5034" y="4034180"/>
            <a:ext cx="1514272" cy="104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219460"/>
      </p:ext>
    </p:extLst>
  </p:cSld>
  <p:clrMapOvr>
    <a:masterClrMapping/>
  </p:clrMapOvr>
  <p:transition spd="med">
    <p:fade/>
  </p:transition>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2.xml><?xml version="1.0" encoding="utf-8"?>
<a:theme xmlns:a="http://schemas.openxmlformats.org/drawingml/2006/main" name="SafeConsume">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Consume" id="{0188CC1F-D56D-4A61-AD1B-C933E444A180}" vid="{8EC9778A-D912-4704-96FB-156D110E01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09750E-79B5-47BA-AB97-9C25F3EE8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DB6122-A735-4940-9A99-13FDC8AF7AB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E840AB9-F030-49D6-A446-DA64FB4CEC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safeconsume</Template>
  <TotalTime>3619</TotalTime>
  <Words>1555</Words>
  <Application>Microsoft Office PowerPoint</Application>
  <PresentationFormat>On-screen Show (4:3)</PresentationFormat>
  <Paragraphs>149</Paragraphs>
  <Slides>12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Georgia</vt:lpstr>
      <vt:lpstr>Microsoft Sans Serif</vt:lpstr>
      <vt:lpstr>Wingdings</vt:lpstr>
      <vt:lpstr>Tema1</vt:lpstr>
      <vt:lpstr>SafeConsume</vt:lpstr>
      <vt:lpstr>Food Hygiene &amp; Safety     Microbes in food </vt:lpstr>
      <vt:lpstr>Learning Intention</vt:lpstr>
      <vt:lpstr>Foodborne illness (Food poisoning)</vt:lpstr>
      <vt:lpstr>Microbes </vt:lpstr>
      <vt:lpstr> Characteristics of Microbes  </vt:lpstr>
      <vt:lpstr> Spores  </vt:lpstr>
      <vt:lpstr>Are microbes always harmful? </vt:lpstr>
      <vt:lpstr>PowerPoint Presentation</vt:lpstr>
      <vt:lpstr>PowerPoint Presentation</vt:lpstr>
      <vt:lpstr>Case study: a cautionary tale</vt:lpstr>
      <vt:lpstr>Extension activity– top 5 microbes </vt:lpstr>
      <vt:lpstr>Group task – top 5 microbes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Hayes</dc:creator>
  <cp:lastModifiedBy>Megan Whistance</cp:lastModifiedBy>
  <cp:revision>109</cp:revision>
  <cp:lastPrinted>2019-08-20T15:09:19Z</cp:lastPrinted>
  <dcterms:created xsi:type="dcterms:W3CDTF">2019-08-14T11:34:53Z</dcterms:created>
  <dcterms:modified xsi:type="dcterms:W3CDTF">2025-03-05T10:15:54Z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