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9"/>
  </p:notesMasterIdLst>
  <p:sldIdLst>
    <p:sldId id="256" r:id="rId2"/>
    <p:sldId id="259" r:id="rId3"/>
    <p:sldId id="257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pt-P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2564"/>
    <a:srgbClr val="712B8F"/>
    <a:srgbClr val="2862A5"/>
    <a:srgbClr val="12B38F"/>
    <a:srgbClr val="8DC641"/>
    <a:srgbClr val="F16436"/>
    <a:srgbClr val="FAC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8" autoAdjust="0"/>
    <p:restoredTop sz="88340" autoAdjust="0"/>
  </p:normalViewPr>
  <p:slideViewPr>
    <p:cSldViewPr snapToGrid="0">
      <p:cViewPr varScale="1">
        <p:scale>
          <a:sx n="101" d="100"/>
          <a:sy n="101" d="100"/>
        </p:scale>
        <p:origin x="18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C7D478-E9BC-4FC0-9645-C9CD04C8C551}" type="datetimeFigureOut">
              <a:rPr lang="en-GB" smtClean="0"/>
              <a:t>12/08/2022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estilos de texto mestre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nivel</a:t>
            </a:r>
          </a:p>
          <a:p>
            <a:pPr lvl="3"/>
            <a:r>
              <a:rPr lang="pt-PT"/>
              <a:t>4º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6F3CC-95FF-41DB-95F3-E8B54B757E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106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lMIjCKKWask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F3CC-95FF-41DB-95F3-E8B54B757E6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8669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PT" dirty="0">
                <a:hlinkClick r:id="rId3"/>
              </a:rPr>
              <a:t>Tipos de imunidade </a:t>
            </a:r>
            <a:r>
              <a:rPr lang="pt-PT">
                <a:hlinkClick r:id="rId3"/>
              </a:rPr>
              <a:t>– YouTube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6F3CC-95FF-41DB-95F3-E8B54B757E6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29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30022" y="2167866"/>
            <a:ext cx="5628177" cy="2387600"/>
          </a:xfrm>
        </p:spPr>
        <p:txBody>
          <a:bodyPr anchor="b">
            <a:normAutofit/>
          </a:bodyPr>
          <a:lstStyle>
            <a:lvl1pPr algn="l">
              <a:defRPr sz="5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30022" y="4705394"/>
            <a:ext cx="5170978" cy="552405"/>
          </a:xfrm>
        </p:spPr>
        <p:txBody>
          <a:bodyPr/>
          <a:lstStyle>
            <a:lvl1pPr marL="0" indent="0" algn="l">
              <a:buNone/>
              <a:defRPr sz="24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7A59B71F-964D-40F2-9472-58F22E0790C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266894" y="252098"/>
            <a:ext cx="2752909" cy="3109568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DAAE083A-A530-4B08-9A08-9D705143C35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269" b="15363"/>
          <a:stretch/>
        </p:blipFill>
        <p:spPr>
          <a:xfrm>
            <a:off x="-322577" y="6074434"/>
            <a:ext cx="2752909" cy="646981"/>
          </a:xfrm>
          <a:prstGeom prst="rect">
            <a:avLst/>
          </a:prstGeom>
        </p:spPr>
      </p:pic>
      <p:pic>
        <p:nvPicPr>
          <p:cNvPr id="22" name="Picture 21" descr="Icon&#10;&#10;Description automatically generated">
            <a:extLst>
              <a:ext uri="{FF2B5EF4-FFF2-40B4-BE49-F238E27FC236}">
                <a16:creationId xmlns:a16="http://schemas.microsoft.com/office/drawing/2014/main" id="{F5507D01-A5DE-4C45-BE68-8EEA4C7E40E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404" b="-2772"/>
          <a:stretch/>
        </p:blipFill>
        <p:spPr>
          <a:xfrm>
            <a:off x="1819091" y="6211019"/>
            <a:ext cx="2752909" cy="64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9284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>
              <a:buClr>
                <a:schemeClr val="tx1"/>
              </a:buClr>
              <a:defRPr/>
            </a:lvl1pPr>
            <a:lvl2pPr>
              <a:buClr>
                <a:schemeClr val="tx1"/>
              </a:buClr>
              <a:defRPr/>
            </a:lvl2pPr>
            <a:lvl3pPr>
              <a:buClr>
                <a:schemeClr val="tx1"/>
              </a:buClr>
              <a:defRPr/>
            </a:lvl3pPr>
            <a:lvl4pPr>
              <a:buClr>
                <a:schemeClr val="tx1"/>
              </a:buClr>
              <a:defRPr/>
            </a:lvl4pPr>
            <a:lvl5pPr>
              <a:buClr>
                <a:schemeClr val="tx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AEE0DD7-08CB-46EF-85C7-32B73AD08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E4BE1BCF-15DE-49B7-A9CB-39CD9FA147C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1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D8D9D590-9046-44AD-B970-0090967A7FCB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F2400954-B929-45F1-9AC9-4C0E1D923B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6328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F95687B-D3CD-4948-BF0D-E266FB1CA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84F8482B-B41C-4851-9152-4C524AF07C1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47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182C82D-41DD-4AE6-8CDA-8F9858CFE500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460F00E3-6DDA-4835-AFA9-D35A9DF50E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292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CBD97A74-80F2-4E45-8504-29C9A607749D}"/>
              </a:ext>
            </a:extLst>
          </p:cNvPr>
          <p:cNvSpPr txBox="1">
            <a:spLocks/>
          </p:cNvSpPr>
          <p:nvPr userDrawn="1"/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8E4E131B-21B7-4569-82FC-58E99881AAE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71098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815CA1-5983-4124-9A97-023BDB782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C446F810-F4AC-48CE-A778-4EAE2AD250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12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gener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658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EYFS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33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1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395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2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77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3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38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slide_KS4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DC0DDDC-F7AE-4992-90A4-E29B94AF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e-Bug.eu</a:t>
            </a:r>
            <a:endParaRPr lang="en-GB" dirty="0"/>
          </a:p>
        </p:txBody>
      </p:sp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97AC3E76-AF1F-465C-A25D-6A57846EC9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9041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AAE08458-01B7-4486-9EE6-F34018AD69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785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4C578-1356-483F-AD7A-E402F00D9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AF7FC27-A6FF-4AA1-9B63-FBD258DAE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0831" y="6356351"/>
            <a:ext cx="30861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e-Bug.eu</a:t>
            </a:r>
          </a:p>
        </p:txBody>
      </p:sp>
      <p:pic>
        <p:nvPicPr>
          <p:cNvPr id="4" name="Picture 3" descr="Icon&#10;&#10;Description automatically generated">
            <a:extLst>
              <a:ext uri="{FF2B5EF4-FFF2-40B4-BE49-F238E27FC236}">
                <a16:creationId xmlns:a16="http://schemas.microsoft.com/office/drawing/2014/main" id="{220138C2-E7CD-43F7-ADA7-0103BB6F05D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30944"/>
          <a:stretch/>
        </p:blipFill>
        <p:spPr>
          <a:xfrm>
            <a:off x="426468" y="6264725"/>
            <a:ext cx="404363" cy="45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57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estilos de texto mestre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nivel</a:t>
            </a:r>
          </a:p>
          <a:p>
            <a:pPr lvl="3"/>
            <a:r>
              <a:rPr lang="pt-PT"/>
              <a:t>4º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942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0" r:id="rId2"/>
    <p:sldLayoutId id="2147483663" r:id="rId3"/>
    <p:sldLayoutId id="2147483675" r:id="rId4"/>
    <p:sldLayoutId id="2147483676" r:id="rId5"/>
    <p:sldLayoutId id="2147483677" r:id="rId6"/>
    <p:sldLayoutId id="2147483679" r:id="rId7"/>
    <p:sldLayoutId id="2147483662" r:id="rId8"/>
    <p:sldLayoutId id="2147483673" r:id="rId9"/>
    <p:sldLayoutId id="2147483664" r:id="rId10"/>
    <p:sldLayoutId id="2147483665" r:id="rId11"/>
    <p:sldLayoutId id="2147483666" r:id="rId12"/>
    <p:sldLayoutId id="2147483668" r:id="rId13"/>
    <p:sldLayoutId id="2147483669" r:id="rId14"/>
    <p:sldLayoutId id="2147483681" r:id="rId15"/>
    <p:sldLayoutId id="2147483682" r:id="rId16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CC990-AD08-47C8-8DBD-3D30B1AE0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23937" y="2608738"/>
            <a:ext cx="5628177" cy="2387600"/>
          </a:xfrm>
        </p:spPr>
        <p:txBody>
          <a:bodyPr/>
          <a:lstStyle/>
          <a:p>
            <a:r>
              <a:rPr lang="pt-PT" dirty="0"/>
              <a:t>Conceitos Erróneos Sobre Vacinas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6BC4398-9678-431C-A853-EC33A39859BE}"/>
              </a:ext>
            </a:extLst>
          </p:cNvPr>
          <p:cNvSpPr txBox="1"/>
          <p:nvPr/>
        </p:nvSpPr>
        <p:spPr>
          <a:xfrm>
            <a:off x="5323114" y="6096114"/>
            <a:ext cx="3592286" cy="579686"/>
          </a:xfrm>
          <a:prstGeom prst="rect">
            <a:avLst/>
          </a:prstGeom>
          <a:noFill/>
        </p:spPr>
        <p:txBody>
          <a:bodyPr wrap="square" lIns="54000" tIns="43200" rIns="54000" bIns="43200" rtlCol="0">
            <a:spAutoFit/>
          </a:bodyPr>
          <a:lstStyle/>
          <a:p>
            <a:r>
              <a:rPr lang="pt-PT" sz="1600" dirty="0"/>
              <a:t>Direção Geral da Saúde/Direção Geral da Educação/INFARMED</a:t>
            </a:r>
          </a:p>
        </p:txBody>
      </p:sp>
    </p:spTree>
    <p:extLst>
      <p:ext uri="{BB962C8B-B14F-4D97-AF65-F5344CB8AC3E}">
        <p14:creationId xmlns:p14="http://schemas.microsoft.com/office/powerpoint/2010/main" val="381650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A imunidade natural é melhor do que a imunidade adquirida.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05013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PT" dirty="0"/>
              <a:t>Falso.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pt-PT" dirty="0"/>
              <a:t>A imunidade natural ocorre quando exposta à doença real. Embora possa impedir que um indivíduo contraia a infecção novamente, o indivíduo pode ficar muito doente, sofrer efeitos de saúde a longo prazo ou, em alguns casos, arriscar a morte. A imunidade adquirida através da vacinação não traz esses mesmos riscos.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12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A agulha vai doer.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87071"/>
            <a:ext cx="7886699" cy="4510145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1600" dirty="0"/>
          </a:p>
          <a:p>
            <a:pPr marL="0" indent="0">
              <a:buNone/>
            </a:pPr>
            <a:r>
              <a:rPr lang="pt-PT" sz="2000" dirty="0"/>
              <a:t>Verdadeiro.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lnSpc>
                <a:spcPct val="160000"/>
              </a:lnSpc>
              <a:buNone/>
            </a:pPr>
            <a:r>
              <a:rPr lang="pt-PT" sz="2000" dirty="0"/>
              <a:t>Pode ter de enfrentar um arranhão, mas desaparecerá bastante depressa. Poderá sentir o braço dorido após a vacinação, mas tal ocorre porque o corpo está a trabalhar muito para construir as defesas que vão eliminar os microrganismos.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t-PT" sz="2000" dirty="0"/>
              <a:t>É este processo que confere a imunidade individual contra doenças futuras.</a:t>
            </a:r>
            <a:br>
              <a:rPr lang="en-GB" sz="2000" dirty="0"/>
            </a:br>
            <a:endParaRPr lang="en-GB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811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564" y="392422"/>
            <a:ext cx="8378872" cy="1325563"/>
          </a:xfrm>
        </p:spPr>
        <p:txBody>
          <a:bodyPr/>
          <a:lstStyle/>
          <a:p>
            <a:r>
              <a:rPr lang="pt-PT" b="1" dirty="0"/>
              <a:t>Irá sentir efeitos indesejáveis resultantes da vacina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791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t-PT" sz="1400" dirty="0"/>
          </a:p>
          <a:p>
            <a:pPr marL="0" indent="0">
              <a:buNone/>
            </a:pPr>
            <a:r>
              <a:rPr lang="pt-PT" sz="1600" dirty="0"/>
              <a:t>Às vezes.</a:t>
            </a:r>
          </a:p>
          <a:p>
            <a:pPr marL="0" indent="0">
              <a:buNone/>
            </a:pPr>
            <a:endParaRPr lang="en-GB" sz="1600" dirty="0"/>
          </a:p>
          <a:p>
            <a:pPr marL="0" indent="0">
              <a:lnSpc>
                <a:spcPct val="160000"/>
              </a:lnSpc>
              <a:buNone/>
            </a:pPr>
            <a:r>
              <a:rPr lang="pt-PT" sz="1600" dirty="0"/>
              <a:t>Os efeitos indesejáveis significativos são muito raros e dependem da vacina que está a receber. Um braço dolorido ou sensação de cansaço, ou até alguma febre podem ser frequentes, pois o corpo está a trabalhar para produzir os anticorpos necessários para combater a vacina.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pt-PT" sz="1600" dirty="0"/>
              <a:t>Os efeitos indesejáveis têm uma supervisão muito atenta e uma vacina não será aprovada se os riscos dos efeitos indesejáveis superarem os benefícios.</a:t>
            </a:r>
            <a:br>
              <a:rPr lang="en-GB" sz="1600" dirty="0"/>
            </a:br>
            <a:endParaRPr lang="en-GB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0127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PT" sz="3200" dirty="0"/>
              <a:t>As doenças para as quais somos vacinados são tão raras que não vou contrair a doença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114759"/>
            <a:ext cx="7886700" cy="4092669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t-PT" dirty="0"/>
              <a:t>Falso</a:t>
            </a:r>
          </a:p>
          <a:p>
            <a:pPr>
              <a:lnSpc>
                <a:spcPct val="120000"/>
              </a:lnSpc>
            </a:pPr>
            <a:endParaRPr lang="en-GB" dirty="0"/>
          </a:p>
          <a:p>
            <a:pPr marL="0" indent="0">
              <a:lnSpc>
                <a:spcPct val="120000"/>
              </a:lnSpc>
              <a:buNone/>
            </a:pPr>
            <a:r>
              <a:rPr lang="pt-PT" dirty="0"/>
              <a:t>As doenças para as quais somos vacinados são raras por causa das vacinas. A vacinação reduziu com sucesso a prevalência de doenças fatais, incluindo a poliomielite, o sarampo e, agora, o COVID-19, entre muitas outras. No entanto, se as pessoas deixarem de ser vacinadas para estas doenças, perderemos a nossa imunidade de grupo e o número de pessoas infectadas aumentará.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PT" dirty="0"/>
              <a:t>É por isso que é tão importante tomar as vacinas recomendadas pelo seu médico, de modo a garantir a sua proteção e dos demais.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29390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FA044-6E7E-4B58-AE6C-9147DCB106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/>
              <a:t>As vacinas não são seguras</a:t>
            </a:r>
            <a:r>
              <a:rPr lang="pt-PT" dirty="0"/>
              <a:t>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CC254-3A05-42F9-9319-F72717823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t-PT" dirty="0"/>
              <a:t>Falso.</a:t>
            </a:r>
          </a:p>
          <a:p>
            <a:pPr marL="0" indent="0">
              <a:lnSpc>
                <a:spcPct val="120000"/>
              </a:lnSpc>
              <a:buNone/>
            </a:pPr>
            <a:endParaRPr lang="en-GB" dirty="0"/>
          </a:p>
          <a:p>
            <a:pPr marL="0" indent="0">
              <a:lnSpc>
                <a:spcPct val="120000"/>
              </a:lnSpc>
              <a:buNone/>
            </a:pPr>
            <a:r>
              <a:rPr lang="pt-PT" dirty="0"/>
              <a:t>As vacinas passam por um rigoroso processo de testes em laboratórios, em animais e em humanos para verificar se são seguras e eficazes e é realizada uma supervisão dos efeitos indesejáveis. Todas as vacinas administradas em Portugal têm que ser aprovadas pelo </a:t>
            </a:r>
            <a:r>
              <a:rPr lang="en-GB" i="1" dirty="0"/>
              <a:t>INFARMED</a:t>
            </a:r>
            <a:r>
              <a:rPr lang="pt-PT" dirty="0"/>
              <a:t> (Autoridade Nacional do Medicamento e Produtos de Saúde), que garante que todos os medicamentos, incluindo as vacinas, cumprem rigorosos padrões de eficácia, qualidade e segurança.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t-PT" dirty="0"/>
              <a:t>Após serem aprovadas, as autoridades de saúde continuam a acompanhar os efeitos indesejáveis das vacinas e a dar uma resposta rápida se houver alguma evidência que sugira que uma vacina já não é segura.</a:t>
            </a:r>
            <a:br>
              <a:rPr lang="en-GB" dirty="0"/>
            </a:b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D15B6-5797-462F-A75B-64B5EA985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 err="1"/>
              <a:t>e-Bug.eu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995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568CF-D765-42B1-AAAE-83431851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11" y="873457"/>
            <a:ext cx="8351577" cy="4738939"/>
          </a:xfrm>
        </p:spPr>
        <p:txBody>
          <a:bodyPr anchor="ctr">
            <a:noAutofit/>
          </a:bodyPr>
          <a:lstStyle/>
          <a:p>
            <a:r>
              <a:rPr lang="pt-PT" sz="4800" dirty="0">
                <a:solidFill>
                  <a:schemeClr val="bg1"/>
                </a:solidFill>
              </a:rPr>
              <a:t>Consulte o nosso website para obter as ligações para os nossos vídeos do YouTube e as fichas complementares sobre imunidade e vacinas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3F7A48-575C-40CA-91BA-9D5181040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PT" dirty="0">
                <a:solidFill>
                  <a:schemeClr val="bg1"/>
                </a:solidFill>
              </a:rPr>
              <a:t>e-Bug.eu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1321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e-Bug master">
      <a:dk1>
        <a:srgbClr val="302564"/>
      </a:dk1>
      <a:lt1>
        <a:sysClr val="window" lastClr="FFFFFF"/>
      </a:lt1>
      <a:dk2>
        <a:srgbClr val="007C91"/>
      </a:dk2>
      <a:lt2>
        <a:srgbClr val="E7E6E6"/>
      </a:lt2>
      <a:accent1>
        <a:srgbClr val="F16436"/>
      </a:accent1>
      <a:accent2>
        <a:srgbClr val="FAC02B"/>
      </a:accent2>
      <a:accent3>
        <a:srgbClr val="8DC641"/>
      </a:accent3>
      <a:accent4>
        <a:srgbClr val="12B38F"/>
      </a:accent4>
      <a:accent5>
        <a:srgbClr val="2862A5"/>
      </a:accent5>
      <a:accent6>
        <a:srgbClr val="712B8F"/>
      </a:accent6>
      <a:hlink>
        <a:srgbClr val="302564"/>
      </a:hlink>
      <a:folHlink>
        <a:srgbClr val="712B8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-Bug template" id="{75579902-F6E3-4C71-AB71-3B7D5BD1337B}" vid="{C1FBD216-3121-4865-9F19-D768D575CE4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e-Bug template</Template>
  <TotalTime>51</TotalTime>
  <Words>512</Words>
  <Application>Microsoft Office PowerPoint</Application>
  <PresentationFormat>On-screen Show (4:3)</PresentationFormat>
  <Paragraphs>38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Conceitos Erróneos Sobre Vacinas</vt:lpstr>
      <vt:lpstr>A imunidade natural é melhor do que a imunidade adquirida.</vt:lpstr>
      <vt:lpstr>A agulha vai doer.</vt:lpstr>
      <vt:lpstr>Irá sentir efeitos indesejáveis resultantes da vacina</vt:lpstr>
      <vt:lpstr>As doenças para as quais somos vacinados são tão raras que não vou contrair a doença</vt:lpstr>
      <vt:lpstr>As vacinas não são seguras.</vt:lpstr>
      <vt:lpstr>Consulte o nosso website para obter as ligações para os nossos vídeos do YouTube e as fichas complementares sobre imunidade e vacinas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Conceitos Erróneos Sobre Vacinas</dc:title>
  <dc:creator>Ana Silva</dc:creator>
  <cp:lastModifiedBy>Liam Clayton</cp:lastModifiedBy>
  <cp:revision>7</cp:revision>
  <dcterms:created xsi:type="dcterms:W3CDTF">2022-01-11T10:26:03Z</dcterms:created>
  <dcterms:modified xsi:type="dcterms:W3CDTF">2022-08-12T12:28:20Z</dcterms:modified>
</cp:coreProperties>
</file>